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932" r:id="rId2"/>
    <p:sldId id="933" r:id="rId3"/>
    <p:sldId id="934" r:id="rId4"/>
    <p:sldId id="935" r:id="rId5"/>
    <p:sldId id="936" r:id="rId6"/>
    <p:sldId id="937" r:id="rId7"/>
    <p:sldId id="948" r:id="rId8"/>
    <p:sldId id="949" r:id="rId9"/>
    <p:sldId id="951" r:id="rId10"/>
    <p:sldId id="938" r:id="rId11"/>
    <p:sldId id="952" r:id="rId12"/>
    <p:sldId id="940" r:id="rId13"/>
    <p:sldId id="945" r:id="rId14"/>
    <p:sldId id="946" r:id="rId15"/>
    <p:sldId id="947" r:id="rId16"/>
    <p:sldId id="953" r:id="rId17"/>
    <p:sldId id="954" r:id="rId18"/>
    <p:sldId id="955" r:id="rId19"/>
    <p:sldId id="956" r:id="rId20"/>
    <p:sldId id="957" r:id="rId21"/>
    <p:sldId id="958" r:id="rId22"/>
    <p:sldId id="964" r:id="rId23"/>
    <p:sldId id="968" r:id="rId24"/>
    <p:sldId id="969" r:id="rId25"/>
    <p:sldId id="994" r:id="rId26"/>
    <p:sldId id="995" r:id="rId27"/>
    <p:sldId id="1004" r:id="rId28"/>
    <p:sldId id="970" r:id="rId29"/>
    <p:sldId id="971" r:id="rId30"/>
    <p:sldId id="1005" r:id="rId31"/>
    <p:sldId id="972" r:id="rId32"/>
    <p:sldId id="986" r:id="rId33"/>
    <p:sldId id="973" r:id="rId34"/>
    <p:sldId id="1006" r:id="rId35"/>
    <p:sldId id="974" r:id="rId36"/>
    <p:sldId id="975" r:id="rId37"/>
    <p:sldId id="976" r:id="rId38"/>
    <p:sldId id="1007" r:id="rId39"/>
    <p:sldId id="977" r:id="rId40"/>
    <p:sldId id="978" r:id="rId41"/>
    <p:sldId id="979" r:id="rId42"/>
    <p:sldId id="982" r:id="rId43"/>
    <p:sldId id="1008" r:id="rId44"/>
    <p:sldId id="984" r:id="rId45"/>
    <p:sldId id="985" r:id="rId46"/>
    <p:sldId id="1010" r:id="rId47"/>
    <p:sldId id="1012" r:id="rId48"/>
    <p:sldId id="1013" r:id="rId49"/>
    <p:sldId id="1014" r:id="rId50"/>
    <p:sldId id="1015" r:id="rId51"/>
    <p:sldId id="1019" r:id="rId52"/>
    <p:sldId id="1017" r:id="rId53"/>
    <p:sldId id="1044" r:id="rId54"/>
    <p:sldId id="1018" r:id="rId55"/>
    <p:sldId id="1020" r:id="rId56"/>
    <p:sldId id="1016" r:id="rId57"/>
    <p:sldId id="1026" r:id="rId58"/>
    <p:sldId id="1028" r:id="rId59"/>
    <p:sldId id="1049" r:id="rId60"/>
    <p:sldId id="1040" r:id="rId61"/>
    <p:sldId id="1021" r:id="rId62"/>
    <p:sldId id="1031" r:id="rId63"/>
    <p:sldId id="1051" r:id="rId64"/>
    <p:sldId id="1029" r:id="rId65"/>
    <p:sldId id="1032" r:id="rId66"/>
    <p:sldId id="1033" r:id="rId67"/>
    <p:sldId id="1038" r:id="rId68"/>
    <p:sldId id="1039" r:id="rId69"/>
    <p:sldId id="1034" r:id="rId70"/>
    <p:sldId id="1035" r:id="rId71"/>
    <p:sldId id="1045" r:id="rId72"/>
    <p:sldId id="1046" r:id="rId73"/>
    <p:sldId id="1047"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269" autoAdjust="0"/>
    <p:restoredTop sz="93651" autoAdjust="0"/>
  </p:normalViewPr>
  <p:slideViewPr>
    <p:cSldViewPr showGuides="1">
      <p:cViewPr>
        <p:scale>
          <a:sx n="70" d="100"/>
          <a:sy n="70" d="100"/>
        </p:scale>
        <p:origin x="-734" y="744"/>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A5963-C1C3-46FC-AB85-7A6C3137BA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9097E8D5-E06B-4852-BD98-A058F226DE99}">
      <dgm:prSet phldrT="[Κείμενο]" custT="1"/>
      <dgm:spPr/>
      <dgm:t>
        <a:bodyPr/>
        <a:lstStyle/>
        <a:p>
          <a:r>
            <a:rPr lang="en-US" sz="1600" dirty="0" smtClean="0"/>
            <a:t>Gram (+)</a:t>
          </a:r>
          <a:endParaRPr lang="el-GR" sz="1600" dirty="0"/>
        </a:p>
      </dgm:t>
    </dgm:pt>
    <dgm:pt modelId="{4116D21A-3457-48D4-8B91-CDAE967838B4}" type="parTrans" cxnId="{6EDE5B47-6AA3-4866-9A98-AD8C3A0CC490}">
      <dgm:prSet/>
      <dgm:spPr/>
      <dgm:t>
        <a:bodyPr/>
        <a:lstStyle/>
        <a:p>
          <a:endParaRPr lang="el-GR"/>
        </a:p>
      </dgm:t>
    </dgm:pt>
    <dgm:pt modelId="{7FD018AF-EF98-4E09-BA7C-4881AAF3F243}" type="sibTrans" cxnId="{6EDE5B47-6AA3-4866-9A98-AD8C3A0CC490}">
      <dgm:prSet/>
      <dgm:spPr/>
      <dgm:t>
        <a:bodyPr/>
        <a:lstStyle/>
        <a:p>
          <a:endParaRPr lang="el-GR"/>
        </a:p>
      </dgm:t>
    </dgm:pt>
    <dgm:pt modelId="{B6DE1964-19AA-4E5B-8565-2DD1909CF206}" type="asst">
      <dgm:prSet phldrT="[Κείμενο]" custT="1"/>
      <dgm:spPr/>
      <dgm:t>
        <a:bodyPr/>
        <a:lstStyle/>
        <a:p>
          <a:r>
            <a:rPr lang="el-GR" sz="1600" dirty="0" smtClean="0"/>
            <a:t>Εξέταση καταλάσης</a:t>
          </a:r>
          <a:endParaRPr lang="el-GR" sz="1600" dirty="0"/>
        </a:p>
      </dgm:t>
    </dgm:pt>
    <dgm:pt modelId="{68BCA3B0-591D-4CCB-AA75-F3AF5D976612}" type="parTrans" cxnId="{BE62798D-8D45-4A07-BCC8-AA167F0F7A7B}">
      <dgm:prSet/>
      <dgm:spPr/>
      <dgm:t>
        <a:bodyPr/>
        <a:lstStyle/>
        <a:p>
          <a:endParaRPr lang="el-GR"/>
        </a:p>
      </dgm:t>
    </dgm:pt>
    <dgm:pt modelId="{B8BB03C6-BC18-460A-B04B-15AF36091D4F}" type="sibTrans" cxnId="{BE62798D-8D45-4A07-BCC8-AA167F0F7A7B}">
      <dgm:prSet/>
      <dgm:spPr/>
      <dgm:t>
        <a:bodyPr/>
        <a:lstStyle/>
        <a:p>
          <a:endParaRPr lang="el-GR"/>
        </a:p>
      </dgm:t>
    </dgm:pt>
    <dgm:pt modelId="{D0DA58CF-41C4-4376-A267-C2D7AB7B36A2}">
      <dgm:prSet phldrT="[Κείμενο]" custT="1"/>
      <dgm:spPr/>
      <dgm:t>
        <a:bodyPr/>
        <a:lstStyle/>
        <a:p>
          <a:r>
            <a:rPr lang="el-GR" sz="1600" dirty="0" smtClean="0"/>
            <a:t>Καταλάση (+)</a:t>
          </a:r>
        </a:p>
        <a:p>
          <a:r>
            <a:rPr lang="el-GR" sz="1600" dirty="0" smtClean="0"/>
            <a:t>Σταφυλόκοκκοι</a:t>
          </a:r>
        </a:p>
        <a:p>
          <a:r>
            <a:rPr lang="el-GR" sz="1600" dirty="0" smtClean="0"/>
            <a:t>Μικρόκοκκοι  κ.α. </a:t>
          </a:r>
          <a:endParaRPr lang="el-GR" sz="1600" dirty="0"/>
        </a:p>
      </dgm:t>
    </dgm:pt>
    <dgm:pt modelId="{F0392035-06E9-4C87-9964-A236375D16F1}" type="parTrans" cxnId="{5DF4D23F-B619-4366-9C8E-414299279372}">
      <dgm:prSet/>
      <dgm:spPr/>
      <dgm:t>
        <a:bodyPr/>
        <a:lstStyle/>
        <a:p>
          <a:endParaRPr lang="el-GR"/>
        </a:p>
      </dgm:t>
    </dgm:pt>
    <dgm:pt modelId="{AA7562FB-70CF-4B66-BD33-FEEF5DD0622F}" type="sibTrans" cxnId="{5DF4D23F-B619-4366-9C8E-414299279372}">
      <dgm:prSet/>
      <dgm:spPr/>
      <dgm:t>
        <a:bodyPr/>
        <a:lstStyle/>
        <a:p>
          <a:endParaRPr lang="el-GR"/>
        </a:p>
      </dgm:t>
    </dgm:pt>
    <dgm:pt modelId="{3B117CE3-4529-431E-BF32-C32266F2225E}">
      <dgm:prSet phldrT="[Κείμενο]" custT="1"/>
      <dgm:spPr/>
      <dgm:t>
        <a:bodyPr/>
        <a:lstStyle/>
        <a:p>
          <a:r>
            <a:rPr lang="el-GR" sz="1600" dirty="0" smtClean="0"/>
            <a:t>Καταλάση (-)</a:t>
          </a:r>
        </a:p>
        <a:p>
          <a:r>
            <a:rPr lang="el-GR" sz="1600" dirty="0" smtClean="0"/>
            <a:t>Στρεπτόκοκκοι</a:t>
          </a:r>
        </a:p>
        <a:p>
          <a:r>
            <a:rPr lang="el-GR" sz="1600" dirty="0" smtClean="0"/>
            <a:t>Εντερόκοκκοι  κ.α.</a:t>
          </a:r>
          <a:endParaRPr lang="el-GR" sz="1600" dirty="0"/>
        </a:p>
      </dgm:t>
    </dgm:pt>
    <dgm:pt modelId="{593DFEC6-AFF1-4127-A8FD-424D94E19B2B}" type="parTrans" cxnId="{922F9E0E-94FE-46CF-BC81-F9E19385D199}">
      <dgm:prSet/>
      <dgm:spPr/>
      <dgm:t>
        <a:bodyPr/>
        <a:lstStyle/>
        <a:p>
          <a:endParaRPr lang="el-GR"/>
        </a:p>
      </dgm:t>
    </dgm:pt>
    <dgm:pt modelId="{8DF27E01-5A37-4FF2-90E6-45880664ABFC}" type="sibTrans" cxnId="{922F9E0E-94FE-46CF-BC81-F9E19385D199}">
      <dgm:prSet/>
      <dgm:spPr/>
      <dgm:t>
        <a:bodyPr/>
        <a:lstStyle/>
        <a:p>
          <a:endParaRPr lang="el-GR"/>
        </a:p>
      </dgm:t>
    </dgm:pt>
    <dgm:pt modelId="{38CA2A55-1F98-4BED-B6FC-ECD8588A07C2}" type="pres">
      <dgm:prSet presAssocID="{9AFA5963-C1C3-46FC-AB85-7A6C3137BA77}" presName="hierChild1" presStyleCnt="0">
        <dgm:presLayoutVars>
          <dgm:orgChart val="1"/>
          <dgm:chPref val="1"/>
          <dgm:dir/>
          <dgm:animOne val="branch"/>
          <dgm:animLvl val="lvl"/>
          <dgm:resizeHandles/>
        </dgm:presLayoutVars>
      </dgm:prSet>
      <dgm:spPr/>
      <dgm:t>
        <a:bodyPr/>
        <a:lstStyle/>
        <a:p>
          <a:endParaRPr lang="el-GR"/>
        </a:p>
      </dgm:t>
    </dgm:pt>
    <dgm:pt modelId="{5135C73A-3223-4583-8F1C-C19CE30FDBEA}" type="pres">
      <dgm:prSet presAssocID="{9097E8D5-E06B-4852-BD98-A058F226DE99}" presName="hierRoot1" presStyleCnt="0">
        <dgm:presLayoutVars>
          <dgm:hierBranch val="init"/>
        </dgm:presLayoutVars>
      </dgm:prSet>
      <dgm:spPr/>
    </dgm:pt>
    <dgm:pt modelId="{BEBA704C-A4B4-4FB8-A3BD-E42AC6D205D8}" type="pres">
      <dgm:prSet presAssocID="{9097E8D5-E06B-4852-BD98-A058F226DE99}" presName="rootComposite1" presStyleCnt="0"/>
      <dgm:spPr/>
    </dgm:pt>
    <dgm:pt modelId="{26532121-DBE5-4FBF-8F1C-DF22BFAF946A}" type="pres">
      <dgm:prSet presAssocID="{9097E8D5-E06B-4852-BD98-A058F226DE99}" presName="rootText1" presStyleLbl="node0" presStyleIdx="0" presStyleCnt="1">
        <dgm:presLayoutVars>
          <dgm:chPref val="3"/>
        </dgm:presLayoutVars>
      </dgm:prSet>
      <dgm:spPr/>
      <dgm:t>
        <a:bodyPr/>
        <a:lstStyle/>
        <a:p>
          <a:endParaRPr lang="el-GR"/>
        </a:p>
      </dgm:t>
    </dgm:pt>
    <dgm:pt modelId="{48747C8F-31A5-4175-897C-EE57397907F6}" type="pres">
      <dgm:prSet presAssocID="{9097E8D5-E06B-4852-BD98-A058F226DE99}" presName="rootConnector1" presStyleLbl="node1" presStyleIdx="0" presStyleCnt="0"/>
      <dgm:spPr/>
      <dgm:t>
        <a:bodyPr/>
        <a:lstStyle/>
        <a:p>
          <a:endParaRPr lang="el-GR"/>
        </a:p>
      </dgm:t>
    </dgm:pt>
    <dgm:pt modelId="{E0B6CB8D-AA26-4A58-94BF-CBA650D46DA1}" type="pres">
      <dgm:prSet presAssocID="{9097E8D5-E06B-4852-BD98-A058F226DE99}" presName="hierChild2" presStyleCnt="0"/>
      <dgm:spPr/>
    </dgm:pt>
    <dgm:pt modelId="{D75E8C26-4036-4E0B-BBF9-C2A2BBB526C2}" type="pres">
      <dgm:prSet presAssocID="{F0392035-06E9-4C87-9964-A236375D16F1}" presName="Name37" presStyleLbl="parChTrans1D2" presStyleIdx="0" presStyleCnt="3"/>
      <dgm:spPr/>
      <dgm:t>
        <a:bodyPr/>
        <a:lstStyle/>
        <a:p>
          <a:endParaRPr lang="el-GR"/>
        </a:p>
      </dgm:t>
    </dgm:pt>
    <dgm:pt modelId="{8D3A7E75-42AE-4FE4-B3FA-0F373776572C}" type="pres">
      <dgm:prSet presAssocID="{D0DA58CF-41C4-4376-A267-C2D7AB7B36A2}" presName="hierRoot2" presStyleCnt="0">
        <dgm:presLayoutVars>
          <dgm:hierBranch val="init"/>
        </dgm:presLayoutVars>
      </dgm:prSet>
      <dgm:spPr/>
    </dgm:pt>
    <dgm:pt modelId="{304ACA3C-D292-4118-A95A-816EC55CA2AB}" type="pres">
      <dgm:prSet presAssocID="{D0DA58CF-41C4-4376-A267-C2D7AB7B36A2}" presName="rootComposite" presStyleCnt="0"/>
      <dgm:spPr/>
    </dgm:pt>
    <dgm:pt modelId="{7BB7A516-ED1D-494C-8107-B771C0995F67}" type="pres">
      <dgm:prSet presAssocID="{D0DA58CF-41C4-4376-A267-C2D7AB7B36A2}" presName="rootText" presStyleLbl="node2" presStyleIdx="0" presStyleCnt="2">
        <dgm:presLayoutVars>
          <dgm:chPref val="3"/>
        </dgm:presLayoutVars>
      </dgm:prSet>
      <dgm:spPr/>
      <dgm:t>
        <a:bodyPr/>
        <a:lstStyle/>
        <a:p>
          <a:endParaRPr lang="el-GR"/>
        </a:p>
      </dgm:t>
    </dgm:pt>
    <dgm:pt modelId="{F93135F9-A0CE-4D8A-9352-45F1650926DC}" type="pres">
      <dgm:prSet presAssocID="{D0DA58CF-41C4-4376-A267-C2D7AB7B36A2}" presName="rootConnector" presStyleLbl="node2" presStyleIdx="0" presStyleCnt="2"/>
      <dgm:spPr/>
      <dgm:t>
        <a:bodyPr/>
        <a:lstStyle/>
        <a:p>
          <a:endParaRPr lang="el-GR"/>
        </a:p>
      </dgm:t>
    </dgm:pt>
    <dgm:pt modelId="{0F3056A9-6205-4D73-BD8C-8D69F9AAC92D}" type="pres">
      <dgm:prSet presAssocID="{D0DA58CF-41C4-4376-A267-C2D7AB7B36A2}" presName="hierChild4" presStyleCnt="0"/>
      <dgm:spPr/>
    </dgm:pt>
    <dgm:pt modelId="{CA78B848-6AF2-4EBC-A553-048027E907ED}" type="pres">
      <dgm:prSet presAssocID="{D0DA58CF-41C4-4376-A267-C2D7AB7B36A2}" presName="hierChild5" presStyleCnt="0"/>
      <dgm:spPr/>
    </dgm:pt>
    <dgm:pt modelId="{AB8CD840-BE39-452D-B497-312D7EC88CEB}" type="pres">
      <dgm:prSet presAssocID="{593DFEC6-AFF1-4127-A8FD-424D94E19B2B}" presName="Name37" presStyleLbl="parChTrans1D2" presStyleIdx="1" presStyleCnt="3"/>
      <dgm:spPr/>
      <dgm:t>
        <a:bodyPr/>
        <a:lstStyle/>
        <a:p>
          <a:endParaRPr lang="el-GR"/>
        </a:p>
      </dgm:t>
    </dgm:pt>
    <dgm:pt modelId="{06097DA7-24D9-474C-BC6D-533E80CDA646}" type="pres">
      <dgm:prSet presAssocID="{3B117CE3-4529-431E-BF32-C32266F2225E}" presName="hierRoot2" presStyleCnt="0">
        <dgm:presLayoutVars>
          <dgm:hierBranch val="init"/>
        </dgm:presLayoutVars>
      </dgm:prSet>
      <dgm:spPr/>
    </dgm:pt>
    <dgm:pt modelId="{0A2EBAAC-6880-471E-B9B2-B4AB37B93086}" type="pres">
      <dgm:prSet presAssocID="{3B117CE3-4529-431E-BF32-C32266F2225E}" presName="rootComposite" presStyleCnt="0"/>
      <dgm:spPr/>
    </dgm:pt>
    <dgm:pt modelId="{9ECED570-D3B2-4BF9-8D47-C9F74FAF6D18}" type="pres">
      <dgm:prSet presAssocID="{3B117CE3-4529-431E-BF32-C32266F2225E}" presName="rootText" presStyleLbl="node2" presStyleIdx="1" presStyleCnt="2">
        <dgm:presLayoutVars>
          <dgm:chPref val="3"/>
        </dgm:presLayoutVars>
      </dgm:prSet>
      <dgm:spPr/>
      <dgm:t>
        <a:bodyPr/>
        <a:lstStyle/>
        <a:p>
          <a:endParaRPr lang="el-GR"/>
        </a:p>
      </dgm:t>
    </dgm:pt>
    <dgm:pt modelId="{6EBDA903-C662-4560-ADC5-D9E2B72A07EE}" type="pres">
      <dgm:prSet presAssocID="{3B117CE3-4529-431E-BF32-C32266F2225E}" presName="rootConnector" presStyleLbl="node2" presStyleIdx="1" presStyleCnt="2"/>
      <dgm:spPr/>
      <dgm:t>
        <a:bodyPr/>
        <a:lstStyle/>
        <a:p>
          <a:endParaRPr lang="el-GR"/>
        </a:p>
      </dgm:t>
    </dgm:pt>
    <dgm:pt modelId="{F8E4C986-AB6F-4734-BD57-8132AEF88A53}" type="pres">
      <dgm:prSet presAssocID="{3B117CE3-4529-431E-BF32-C32266F2225E}" presName="hierChild4" presStyleCnt="0"/>
      <dgm:spPr/>
    </dgm:pt>
    <dgm:pt modelId="{28741C43-085B-4EE4-AD31-BEE0F7814B75}" type="pres">
      <dgm:prSet presAssocID="{3B117CE3-4529-431E-BF32-C32266F2225E}" presName="hierChild5" presStyleCnt="0"/>
      <dgm:spPr/>
    </dgm:pt>
    <dgm:pt modelId="{BA54C5ED-BB5B-4438-93A7-185E56ADE3F1}" type="pres">
      <dgm:prSet presAssocID="{9097E8D5-E06B-4852-BD98-A058F226DE99}" presName="hierChild3" presStyleCnt="0"/>
      <dgm:spPr/>
    </dgm:pt>
    <dgm:pt modelId="{9D4565D6-45A0-4F75-8314-E45AA509D8E1}" type="pres">
      <dgm:prSet presAssocID="{68BCA3B0-591D-4CCB-AA75-F3AF5D976612}" presName="Name111" presStyleLbl="parChTrans1D2" presStyleIdx="2" presStyleCnt="3"/>
      <dgm:spPr/>
      <dgm:t>
        <a:bodyPr/>
        <a:lstStyle/>
        <a:p>
          <a:endParaRPr lang="el-GR"/>
        </a:p>
      </dgm:t>
    </dgm:pt>
    <dgm:pt modelId="{6B8A01EA-3701-405C-A83C-507BEECE92DD}" type="pres">
      <dgm:prSet presAssocID="{B6DE1964-19AA-4E5B-8565-2DD1909CF206}" presName="hierRoot3" presStyleCnt="0">
        <dgm:presLayoutVars>
          <dgm:hierBranch val="init"/>
        </dgm:presLayoutVars>
      </dgm:prSet>
      <dgm:spPr/>
    </dgm:pt>
    <dgm:pt modelId="{B35B69F2-C718-4CE8-9D41-06A1C8AC5A9B}" type="pres">
      <dgm:prSet presAssocID="{B6DE1964-19AA-4E5B-8565-2DD1909CF206}" presName="rootComposite3" presStyleCnt="0"/>
      <dgm:spPr/>
    </dgm:pt>
    <dgm:pt modelId="{08FB601D-9AC4-4A17-90AE-5C1E9ED72355}" type="pres">
      <dgm:prSet presAssocID="{B6DE1964-19AA-4E5B-8565-2DD1909CF206}" presName="rootText3" presStyleLbl="asst1" presStyleIdx="0" presStyleCnt="1">
        <dgm:presLayoutVars>
          <dgm:chPref val="3"/>
        </dgm:presLayoutVars>
      </dgm:prSet>
      <dgm:spPr/>
      <dgm:t>
        <a:bodyPr/>
        <a:lstStyle/>
        <a:p>
          <a:endParaRPr lang="el-GR"/>
        </a:p>
      </dgm:t>
    </dgm:pt>
    <dgm:pt modelId="{FCE29285-1EEF-4608-9B97-FC14AA3A41E1}" type="pres">
      <dgm:prSet presAssocID="{B6DE1964-19AA-4E5B-8565-2DD1909CF206}" presName="rootConnector3" presStyleLbl="asst1" presStyleIdx="0" presStyleCnt="1"/>
      <dgm:spPr/>
      <dgm:t>
        <a:bodyPr/>
        <a:lstStyle/>
        <a:p>
          <a:endParaRPr lang="el-GR"/>
        </a:p>
      </dgm:t>
    </dgm:pt>
    <dgm:pt modelId="{04B0AF4B-E7B2-4FB8-9072-A34A465528E9}" type="pres">
      <dgm:prSet presAssocID="{B6DE1964-19AA-4E5B-8565-2DD1909CF206}" presName="hierChild6" presStyleCnt="0"/>
      <dgm:spPr/>
    </dgm:pt>
    <dgm:pt modelId="{95C4539D-2B5C-45FC-B90A-BF702EA6AE01}" type="pres">
      <dgm:prSet presAssocID="{B6DE1964-19AA-4E5B-8565-2DD1909CF206}" presName="hierChild7" presStyleCnt="0"/>
      <dgm:spPr/>
    </dgm:pt>
  </dgm:ptLst>
  <dgm:cxnLst>
    <dgm:cxn modelId="{9AFA69F6-B2D0-44E8-B77E-75FDCB37C22E}" type="presOf" srcId="{3B117CE3-4529-431E-BF32-C32266F2225E}" destId="{6EBDA903-C662-4560-ADC5-D9E2B72A07EE}" srcOrd="1" destOrd="0" presId="urn:microsoft.com/office/officeart/2005/8/layout/orgChart1"/>
    <dgm:cxn modelId="{922F9E0E-94FE-46CF-BC81-F9E19385D199}" srcId="{9097E8D5-E06B-4852-BD98-A058F226DE99}" destId="{3B117CE3-4529-431E-BF32-C32266F2225E}" srcOrd="2" destOrd="0" parTransId="{593DFEC6-AFF1-4127-A8FD-424D94E19B2B}" sibTransId="{8DF27E01-5A37-4FF2-90E6-45880664ABFC}"/>
    <dgm:cxn modelId="{CE421F38-0610-438F-9DB3-BD41905063B3}" type="presOf" srcId="{9097E8D5-E06B-4852-BD98-A058F226DE99}" destId="{48747C8F-31A5-4175-897C-EE57397907F6}" srcOrd="1" destOrd="0" presId="urn:microsoft.com/office/officeart/2005/8/layout/orgChart1"/>
    <dgm:cxn modelId="{D3C0FEFA-3E01-4B47-8E0A-F4F9361AA2BB}" type="presOf" srcId="{F0392035-06E9-4C87-9964-A236375D16F1}" destId="{D75E8C26-4036-4E0B-BBF9-C2A2BBB526C2}" srcOrd="0" destOrd="0" presId="urn:microsoft.com/office/officeart/2005/8/layout/orgChart1"/>
    <dgm:cxn modelId="{6BDB724F-743A-4DFB-B651-6A4ACCDAD294}" type="presOf" srcId="{D0DA58CF-41C4-4376-A267-C2D7AB7B36A2}" destId="{F93135F9-A0CE-4D8A-9352-45F1650926DC}" srcOrd="1" destOrd="0" presId="urn:microsoft.com/office/officeart/2005/8/layout/orgChart1"/>
    <dgm:cxn modelId="{42606A4B-1497-49F3-A2E6-88058E6BB5FE}" type="presOf" srcId="{B6DE1964-19AA-4E5B-8565-2DD1909CF206}" destId="{FCE29285-1EEF-4608-9B97-FC14AA3A41E1}" srcOrd="1" destOrd="0" presId="urn:microsoft.com/office/officeart/2005/8/layout/orgChart1"/>
    <dgm:cxn modelId="{61F93011-3A5D-4BB8-BA83-285C0154F60D}" type="presOf" srcId="{3B117CE3-4529-431E-BF32-C32266F2225E}" destId="{9ECED570-D3B2-4BF9-8D47-C9F74FAF6D18}" srcOrd="0" destOrd="0" presId="urn:microsoft.com/office/officeart/2005/8/layout/orgChart1"/>
    <dgm:cxn modelId="{4E32F48B-0D29-4D40-AADE-F46D83975848}" type="presOf" srcId="{B6DE1964-19AA-4E5B-8565-2DD1909CF206}" destId="{08FB601D-9AC4-4A17-90AE-5C1E9ED72355}" srcOrd="0" destOrd="0" presId="urn:microsoft.com/office/officeart/2005/8/layout/orgChart1"/>
    <dgm:cxn modelId="{6EDE5B47-6AA3-4866-9A98-AD8C3A0CC490}" srcId="{9AFA5963-C1C3-46FC-AB85-7A6C3137BA77}" destId="{9097E8D5-E06B-4852-BD98-A058F226DE99}" srcOrd="0" destOrd="0" parTransId="{4116D21A-3457-48D4-8B91-CDAE967838B4}" sibTransId="{7FD018AF-EF98-4E09-BA7C-4881AAF3F243}"/>
    <dgm:cxn modelId="{4CE05147-41A5-42E2-8D75-A397079B44EC}" type="presOf" srcId="{D0DA58CF-41C4-4376-A267-C2D7AB7B36A2}" destId="{7BB7A516-ED1D-494C-8107-B771C0995F67}" srcOrd="0" destOrd="0" presId="urn:microsoft.com/office/officeart/2005/8/layout/orgChart1"/>
    <dgm:cxn modelId="{814485DF-48AE-4FE8-B06B-2C7A1CA91A86}" type="presOf" srcId="{9AFA5963-C1C3-46FC-AB85-7A6C3137BA77}" destId="{38CA2A55-1F98-4BED-B6FC-ECD8588A07C2}" srcOrd="0" destOrd="0" presId="urn:microsoft.com/office/officeart/2005/8/layout/orgChart1"/>
    <dgm:cxn modelId="{0367EFC4-8E29-4AFF-BAF4-0008EDA83246}" type="presOf" srcId="{9097E8D5-E06B-4852-BD98-A058F226DE99}" destId="{26532121-DBE5-4FBF-8F1C-DF22BFAF946A}" srcOrd="0" destOrd="0" presId="urn:microsoft.com/office/officeart/2005/8/layout/orgChart1"/>
    <dgm:cxn modelId="{BE62798D-8D45-4A07-BCC8-AA167F0F7A7B}" srcId="{9097E8D5-E06B-4852-BD98-A058F226DE99}" destId="{B6DE1964-19AA-4E5B-8565-2DD1909CF206}" srcOrd="0" destOrd="0" parTransId="{68BCA3B0-591D-4CCB-AA75-F3AF5D976612}" sibTransId="{B8BB03C6-BC18-460A-B04B-15AF36091D4F}"/>
    <dgm:cxn modelId="{5DF4D23F-B619-4366-9C8E-414299279372}" srcId="{9097E8D5-E06B-4852-BD98-A058F226DE99}" destId="{D0DA58CF-41C4-4376-A267-C2D7AB7B36A2}" srcOrd="1" destOrd="0" parTransId="{F0392035-06E9-4C87-9964-A236375D16F1}" sibTransId="{AA7562FB-70CF-4B66-BD33-FEEF5DD0622F}"/>
    <dgm:cxn modelId="{F0B2EB3B-8372-4C0E-A5B4-1558CA3F2CF7}" type="presOf" srcId="{593DFEC6-AFF1-4127-A8FD-424D94E19B2B}" destId="{AB8CD840-BE39-452D-B497-312D7EC88CEB}" srcOrd="0" destOrd="0" presId="urn:microsoft.com/office/officeart/2005/8/layout/orgChart1"/>
    <dgm:cxn modelId="{CF851E81-0B06-4A23-8B87-AC4CBD534774}" type="presOf" srcId="{68BCA3B0-591D-4CCB-AA75-F3AF5D976612}" destId="{9D4565D6-45A0-4F75-8314-E45AA509D8E1}" srcOrd="0" destOrd="0" presId="urn:microsoft.com/office/officeart/2005/8/layout/orgChart1"/>
    <dgm:cxn modelId="{30FA509D-AAD6-4E4A-9AC6-F354BAD46094}" type="presParOf" srcId="{38CA2A55-1F98-4BED-B6FC-ECD8588A07C2}" destId="{5135C73A-3223-4583-8F1C-C19CE30FDBEA}" srcOrd="0" destOrd="0" presId="urn:microsoft.com/office/officeart/2005/8/layout/orgChart1"/>
    <dgm:cxn modelId="{6586A665-9911-4ADB-BF4F-F3D938A44FB7}" type="presParOf" srcId="{5135C73A-3223-4583-8F1C-C19CE30FDBEA}" destId="{BEBA704C-A4B4-4FB8-A3BD-E42AC6D205D8}" srcOrd="0" destOrd="0" presId="urn:microsoft.com/office/officeart/2005/8/layout/orgChart1"/>
    <dgm:cxn modelId="{3F05DDF4-7E55-4EBB-8117-EFE25024FB76}" type="presParOf" srcId="{BEBA704C-A4B4-4FB8-A3BD-E42AC6D205D8}" destId="{26532121-DBE5-4FBF-8F1C-DF22BFAF946A}" srcOrd="0" destOrd="0" presId="urn:microsoft.com/office/officeart/2005/8/layout/orgChart1"/>
    <dgm:cxn modelId="{8D1E4FD4-EC13-4792-87B2-4937ED9DE356}" type="presParOf" srcId="{BEBA704C-A4B4-4FB8-A3BD-E42AC6D205D8}" destId="{48747C8F-31A5-4175-897C-EE57397907F6}" srcOrd="1" destOrd="0" presId="urn:microsoft.com/office/officeart/2005/8/layout/orgChart1"/>
    <dgm:cxn modelId="{6A61E20F-1539-4666-9948-2755DB49EE96}" type="presParOf" srcId="{5135C73A-3223-4583-8F1C-C19CE30FDBEA}" destId="{E0B6CB8D-AA26-4A58-94BF-CBA650D46DA1}" srcOrd="1" destOrd="0" presId="urn:microsoft.com/office/officeart/2005/8/layout/orgChart1"/>
    <dgm:cxn modelId="{A93D4EE9-0AE6-4FEA-A9AD-A5ABB5F2EBB6}" type="presParOf" srcId="{E0B6CB8D-AA26-4A58-94BF-CBA650D46DA1}" destId="{D75E8C26-4036-4E0B-BBF9-C2A2BBB526C2}" srcOrd="0" destOrd="0" presId="urn:microsoft.com/office/officeart/2005/8/layout/orgChart1"/>
    <dgm:cxn modelId="{BDF6CD07-D7AE-430C-AEE8-3CB1CE6176BA}" type="presParOf" srcId="{E0B6CB8D-AA26-4A58-94BF-CBA650D46DA1}" destId="{8D3A7E75-42AE-4FE4-B3FA-0F373776572C}" srcOrd="1" destOrd="0" presId="urn:microsoft.com/office/officeart/2005/8/layout/orgChart1"/>
    <dgm:cxn modelId="{05A727CB-D861-4430-8791-53038B8769D9}" type="presParOf" srcId="{8D3A7E75-42AE-4FE4-B3FA-0F373776572C}" destId="{304ACA3C-D292-4118-A95A-816EC55CA2AB}" srcOrd="0" destOrd="0" presId="urn:microsoft.com/office/officeart/2005/8/layout/orgChart1"/>
    <dgm:cxn modelId="{AEAD709A-561D-4E65-87CB-9023CE8C44D9}" type="presParOf" srcId="{304ACA3C-D292-4118-A95A-816EC55CA2AB}" destId="{7BB7A516-ED1D-494C-8107-B771C0995F67}" srcOrd="0" destOrd="0" presId="urn:microsoft.com/office/officeart/2005/8/layout/orgChart1"/>
    <dgm:cxn modelId="{8A6DE954-12E8-4B19-97CE-E79C100D7FC1}" type="presParOf" srcId="{304ACA3C-D292-4118-A95A-816EC55CA2AB}" destId="{F93135F9-A0CE-4D8A-9352-45F1650926DC}" srcOrd="1" destOrd="0" presId="urn:microsoft.com/office/officeart/2005/8/layout/orgChart1"/>
    <dgm:cxn modelId="{2B3D463C-5D47-41FA-84F5-C663E03D8540}" type="presParOf" srcId="{8D3A7E75-42AE-4FE4-B3FA-0F373776572C}" destId="{0F3056A9-6205-4D73-BD8C-8D69F9AAC92D}" srcOrd="1" destOrd="0" presId="urn:microsoft.com/office/officeart/2005/8/layout/orgChart1"/>
    <dgm:cxn modelId="{0E7DF5CE-2D99-458F-B2EC-2D975AF0E1BA}" type="presParOf" srcId="{8D3A7E75-42AE-4FE4-B3FA-0F373776572C}" destId="{CA78B848-6AF2-4EBC-A553-048027E907ED}" srcOrd="2" destOrd="0" presId="urn:microsoft.com/office/officeart/2005/8/layout/orgChart1"/>
    <dgm:cxn modelId="{FA2CD00D-3340-481C-BE6A-D3EF52C7DE59}" type="presParOf" srcId="{E0B6CB8D-AA26-4A58-94BF-CBA650D46DA1}" destId="{AB8CD840-BE39-452D-B497-312D7EC88CEB}" srcOrd="2" destOrd="0" presId="urn:microsoft.com/office/officeart/2005/8/layout/orgChart1"/>
    <dgm:cxn modelId="{1FC686CB-1C07-4AB1-819C-0F904CF09F31}" type="presParOf" srcId="{E0B6CB8D-AA26-4A58-94BF-CBA650D46DA1}" destId="{06097DA7-24D9-474C-BC6D-533E80CDA646}" srcOrd="3" destOrd="0" presId="urn:microsoft.com/office/officeart/2005/8/layout/orgChart1"/>
    <dgm:cxn modelId="{F44E7750-4BA6-4B10-A3AE-5EEAA1D32EEB}" type="presParOf" srcId="{06097DA7-24D9-474C-BC6D-533E80CDA646}" destId="{0A2EBAAC-6880-471E-B9B2-B4AB37B93086}" srcOrd="0" destOrd="0" presId="urn:microsoft.com/office/officeart/2005/8/layout/orgChart1"/>
    <dgm:cxn modelId="{240207C7-0358-43FA-BC85-0F2704083453}" type="presParOf" srcId="{0A2EBAAC-6880-471E-B9B2-B4AB37B93086}" destId="{9ECED570-D3B2-4BF9-8D47-C9F74FAF6D18}" srcOrd="0" destOrd="0" presId="urn:microsoft.com/office/officeart/2005/8/layout/orgChart1"/>
    <dgm:cxn modelId="{9D8EA8D6-F699-4D1F-8B11-BFD8435BAD97}" type="presParOf" srcId="{0A2EBAAC-6880-471E-B9B2-B4AB37B93086}" destId="{6EBDA903-C662-4560-ADC5-D9E2B72A07EE}" srcOrd="1" destOrd="0" presId="urn:microsoft.com/office/officeart/2005/8/layout/orgChart1"/>
    <dgm:cxn modelId="{8B92A9E0-7AE7-4318-B80F-E82D37C68D15}" type="presParOf" srcId="{06097DA7-24D9-474C-BC6D-533E80CDA646}" destId="{F8E4C986-AB6F-4734-BD57-8132AEF88A53}" srcOrd="1" destOrd="0" presId="urn:microsoft.com/office/officeart/2005/8/layout/orgChart1"/>
    <dgm:cxn modelId="{72E0A90D-7099-4558-9D4F-627EAFB2F7FF}" type="presParOf" srcId="{06097DA7-24D9-474C-BC6D-533E80CDA646}" destId="{28741C43-085B-4EE4-AD31-BEE0F7814B75}" srcOrd="2" destOrd="0" presId="urn:microsoft.com/office/officeart/2005/8/layout/orgChart1"/>
    <dgm:cxn modelId="{5C0C0718-521F-4C7B-BF0A-7C5EE37075AB}" type="presParOf" srcId="{5135C73A-3223-4583-8F1C-C19CE30FDBEA}" destId="{BA54C5ED-BB5B-4438-93A7-185E56ADE3F1}" srcOrd="2" destOrd="0" presId="urn:microsoft.com/office/officeart/2005/8/layout/orgChart1"/>
    <dgm:cxn modelId="{FC063A47-2683-4B85-9910-6DEAE4D3100B}" type="presParOf" srcId="{BA54C5ED-BB5B-4438-93A7-185E56ADE3F1}" destId="{9D4565D6-45A0-4F75-8314-E45AA509D8E1}" srcOrd="0" destOrd="0" presId="urn:microsoft.com/office/officeart/2005/8/layout/orgChart1"/>
    <dgm:cxn modelId="{E0B11D60-2768-46B3-84E7-56C5ECC29CEB}" type="presParOf" srcId="{BA54C5ED-BB5B-4438-93A7-185E56ADE3F1}" destId="{6B8A01EA-3701-405C-A83C-507BEECE92DD}" srcOrd="1" destOrd="0" presId="urn:microsoft.com/office/officeart/2005/8/layout/orgChart1"/>
    <dgm:cxn modelId="{E2357ABD-3BF5-4996-9D31-5F1F6C48087E}" type="presParOf" srcId="{6B8A01EA-3701-405C-A83C-507BEECE92DD}" destId="{B35B69F2-C718-4CE8-9D41-06A1C8AC5A9B}" srcOrd="0" destOrd="0" presId="urn:microsoft.com/office/officeart/2005/8/layout/orgChart1"/>
    <dgm:cxn modelId="{B938624B-086E-4918-8B2C-862598028190}" type="presParOf" srcId="{B35B69F2-C718-4CE8-9D41-06A1C8AC5A9B}" destId="{08FB601D-9AC4-4A17-90AE-5C1E9ED72355}" srcOrd="0" destOrd="0" presId="urn:microsoft.com/office/officeart/2005/8/layout/orgChart1"/>
    <dgm:cxn modelId="{76185A77-4EEA-4D48-9510-25FED08995B2}" type="presParOf" srcId="{B35B69F2-C718-4CE8-9D41-06A1C8AC5A9B}" destId="{FCE29285-1EEF-4608-9B97-FC14AA3A41E1}" srcOrd="1" destOrd="0" presId="urn:microsoft.com/office/officeart/2005/8/layout/orgChart1"/>
    <dgm:cxn modelId="{85E98370-3637-41E0-82EC-47DDD2BB8052}" type="presParOf" srcId="{6B8A01EA-3701-405C-A83C-507BEECE92DD}" destId="{04B0AF4B-E7B2-4FB8-9072-A34A465528E9}" srcOrd="1" destOrd="0" presId="urn:microsoft.com/office/officeart/2005/8/layout/orgChart1"/>
    <dgm:cxn modelId="{9B42EBD8-E77E-423E-AFAF-9F768190B005}" type="presParOf" srcId="{6B8A01EA-3701-405C-A83C-507BEECE92DD}" destId="{95C4539D-2B5C-45FC-B90A-BF702EA6AE0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9C43F-CCB8-4151-9EC6-20A71AAE78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5580CC00-54DF-4504-B98C-D0DC7977A381}">
      <dgm:prSet phldrT="[Κείμενο]" custT="1"/>
      <dgm:spPr/>
      <dgm:t>
        <a:bodyPr/>
        <a:lstStyle/>
        <a:p>
          <a:r>
            <a:rPr lang="en-US" sz="1600" dirty="0" smtClean="0"/>
            <a:t>Gram(+), </a:t>
          </a:r>
          <a:r>
            <a:rPr lang="el-GR" sz="1600" dirty="0" smtClean="0"/>
            <a:t>καταλάση(+)</a:t>
          </a:r>
          <a:endParaRPr lang="el-GR" sz="1600" dirty="0"/>
        </a:p>
      </dgm:t>
    </dgm:pt>
    <dgm:pt modelId="{2662C78F-2EB6-412D-9014-1121DE992DD5}" type="parTrans" cxnId="{25204E2B-5444-4890-9857-DCEF4C7F1A50}">
      <dgm:prSet/>
      <dgm:spPr/>
      <dgm:t>
        <a:bodyPr/>
        <a:lstStyle/>
        <a:p>
          <a:endParaRPr lang="el-GR"/>
        </a:p>
      </dgm:t>
    </dgm:pt>
    <dgm:pt modelId="{862D4F7B-DBE6-40AB-AD8B-BBA292579BCE}" type="sibTrans" cxnId="{25204E2B-5444-4890-9857-DCEF4C7F1A50}">
      <dgm:prSet/>
      <dgm:spPr/>
      <dgm:t>
        <a:bodyPr/>
        <a:lstStyle/>
        <a:p>
          <a:endParaRPr lang="el-GR"/>
        </a:p>
      </dgm:t>
    </dgm:pt>
    <dgm:pt modelId="{0121A111-0136-4734-A2D7-FC9E842B126B}" type="asst">
      <dgm:prSet phldrT="[Κείμενο]" custT="1"/>
      <dgm:spPr/>
      <dgm:t>
        <a:bodyPr/>
        <a:lstStyle/>
        <a:p>
          <a:r>
            <a:rPr lang="el-GR" sz="1600" dirty="0" smtClean="0"/>
            <a:t>Έλεγχος ευαισθησίας  σε </a:t>
          </a:r>
          <a:r>
            <a:rPr lang="en-US" sz="1600" dirty="0" err="1" smtClean="0"/>
            <a:t>bacitracin</a:t>
          </a:r>
          <a:endParaRPr lang="el-GR" sz="1600" dirty="0"/>
        </a:p>
      </dgm:t>
    </dgm:pt>
    <dgm:pt modelId="{A93F81E3-4CA0-4C2D-9B90-E573207C1132}" type="parTrans" cxnId="{FFF77807-DAF7-4BE0-98BD-3B0020B4A2FC}">
      <dgm:prSet/>
      <dgm:spPr/>
      <dgm:t>
        <a:bodyPr/>
        <a:lstStyle/>
        <a:p>
          <a:endParaRPr lang="el-GR"/>
        </a:p>
      </dgm:t>
    </dgm:pt>
    <dgm:pt modelId="{54C6BF7F-8428-4E76-A6B3-59FDFE122490}" type="sibTrans" cxnId="{FFF77807-DAF7-4BE0-98BD-3B0020B4A2FC}">
      <dgm:prSet/>
      <dgm:spPr/>
      <dgm:t>
        <a:bodyPr/>
        <a:lstStyle/>
        <a:p>
          <a:endParaRPr lang="el-GR"/>
        </a:p>
      </dgm:t>
    </dgm:pt>
    <dgm:pt modelId="{9B4C2CAB-A8C0-42D5-9C70-3B5A1B9AFF3D}">
      <dgm:prSet phldrT="[Κείμενο]" custT="1"/>
      <dgm:spPr/>
      <dgm:t>
        <a:bodyPr/>
        <a:lstStyle/>
        <a:p>
          <a:r>
            <a:rPr lang="el-GR" sz="1600" dirty="0" smtClean="0"/>
            <a:t>Ευαίσθητο </a:t>
          </a:r>
        </a:p>
        <a:p>
          <a:r>
            <a:rPr lang="el-GR" sz="1600" dirty="0" smtClean="0"/>
            <a:t>Μικρόκοκκοι </a:t>
          </a:r>
          <a:endParaRPr lang="el-GR" sz="1600" dirty="0"/>
        </a:p>
      </dgm:t>
    </dgm:pt>
    <dgm:pt modelId="{906C0055-EA0A-4D11-A1C5-34DC0727C041}" type="parTrans" cxnId="{02FC6E22-2A5A-4E63-87DB-E5C387E80CBA}">
      <dgm:prSet/>
      <dgm:spPr/>
      <dgm:t>
        <a:bodyPr/>
        <a:lstStyle/>
        <a:p>
          <a:endParaRPr lang="el-GR"/>
        </a:p>
      </dgm:t>
    </dgm:pt>
    <dgm:pt modelId="{8D62C38B-7C13-4691-9C7F-EA38DA7695E7}" type="sibTrans" cxnId="{02FC6E22-2A5A-4E63-87DB-E5C387E80CBA}">
      <dgm:prSet/>
      <dgm:spPr/>
      <dgm:t>
        <a:bodyPr/>
        <a:lstStyle/>
        <a:p>
          <a:endParaRPr lang="el-GR"/>
        </a:p>
      </dgm:t>
    </dgm:pt>
    <dgm:pt modelId="{F1859289-69B6-4048-9F68-CB4C0F726A79}">
      <dgm:prSet phldrT="[Κείμενο]" custT="1"/>
      <dgm:spPr/>
      <dgm:t>
        <a:bodyPr/>
        <a:lstStyle/>
        <a:p>
          <a:r>
            <a:rPr lang="el-GR" sz="1600" dirty="0" smtClean="0"/>
            <a:t>Ανθεκτικό</a:t>
          </a:r>
        </a:p>
        <a:p>
          <a:r>
            <a:rPr lang="el-GR" sz="1600" dirty="0" smtClean="0"/>
            <a:t>Σταφυλόκοκκοι </a:t>
          </a:r>
          <a:endParaRPr lang="el-GR" sz="1600" dirty="0"/>
        </a:p>
      </dgm:t>
    </dgm:pt>
    <dgm:pt modelId="{EE292A60-BD58-46B1-8F72-B0FC1882A235}" type="parTrans" cxnId="{157975F8-63B0-4929-96C7-E15F400CCE95}">
      <dgm:prSet/>
      <dgm:spPr/>
      <dgm:t>
        <a:bodyPr/>
        <a:lstStyle/>
        <a:p>
          <a:endParaRPr lang="el-GR"/>
        </a:p>
      </dgm:t>
    </dgm:pt>
    <dgm:pt modelId="{644F4F90-FC22-460E-8FED-14FB5DA6F798}" type="sibTrans" cxnId="{157975F8-63B0-4929-96C7-E15F400CCE95}">
      <dgm:prSet/>
      <dgm:spPr/>
      <dgm:t>
        <a:bodyPr/>
        <a:lstStyle/>
        <a:p>
          <a:endParaRPr lang="el-GR"/>
        </a:p>
      </dgm:t>
    </dgm:pt>
    <dgm:pt modelId="{2E663046-168E-4AEC-84B8-A867533A23B7}" type="pres">
      <dgm:prSet presAssocID="{7F09C43F-CCB8-4151-9EC6-20A71AAE7886}" presName="hierChild1" presStyleCnt="0">
        <dgm:presLayoutVars>
          <dgm:orgChart val="1"/>
          <dgm:chPref val="1"/>
          <dgm:dir/>
          <dgm:animOne val="branch"/>
          <dgm:animLvl val="lvl"/>
          <dgm:resizeHandles/>
        </dgm:presLayoutVars>
      </dgm:prSet>
      <dgm:spPr/>
      <dgm:t>
        <a:bodyPr/>
        <a:lstStyle/>
        <a:p>
          <a:endParaRPr lang="el-GR"/>
        </a:p>
      </dgm:t>
    </dgm:pt>
    <dgm:pt modelId="{FC07E24C-90FE-4AF8-B77B-D6C8E10567CB}" type="pres">
      <dgm:prSet presAssocID="{5580CC00-54DF-4504-B98C-D0DC7977A381}" presName="hierRoot1" presStyleCnt="0">
        <dgm:presLayoutVars>
          <dgm:hierBranch val="init"/>
        </dgm:presLayoutVars>
      </dgm:prSet>
      <dgm:spPr/>
    </dgm:pt>
    <dgm:pt modelId="{47C5F724-FADC-490A-8719-3E873364DD9D}" type="pres">
      <dgm:prSet presAssocID="{5580CC00-54DF-4504-B98C-D0DC7977A381}" presName="rootComposite1" presStyleCnt="0"/>
      <dgm:spPr/>
    </dgm:pt>
    <dgm:pt modelId="{B9BDD564-4FF4-4502-9712-560C77D6C024}" type="pres">
      <dgm:prSet presAssocID="{5580CC00-54DF-4504-B98C-D0DC7977A381}" presName="rootText1" presStyleLbl="node0" presStyleIdx="0" presStyleCnt="1">
        <dgm:presLayoutVars>
          <dgm:chPref val="3"/>
        </dgm:presLayoutVars>
      </dgm:prSet>
      <dgm:spPr/>
      <dgm:t>
        <a:bodyPr/>
        <a:lstStyle/>
        <a:p>
          <a:endParaRPr lang="el-GR"/>
        </a:p>
      </dgm:t>
    </dgm:pt>
    <dgm:pt modelId="{BF9BA1D1-FB67-41DC-8EA5-8894F7CED751}" type="pres">
      <dgm:prSet presAssocID="{5580CC00-54DF-4504-B98C-D0DC7977A381}" presName="rootConnector1" presStyleLbl="node1" presStyleIdx="0" presStyleCnt="0"/>
      <dgm:spPr/>
      <dgm:t>
        <a:bodyPr/>
        <a:lstStyle/>
        <a:p>
          <a:endParaRPr lang="el-GR"/>
        </a:p>
      </dgm:t>
    </dgm:pt>
    <dgm:pt modelId="{C3D03900-4E72-410A-A83F-7575E9DBFE65}" type="pres">
      <dgm:prSet presAssocID="{5580CC00-54DF-4504-B98C-D0DC7977A381}" presName="hierChild2" presStyleCnt="0"/>
      <dgm:spPr/>
    </dgm:pt>
    <dgm:pt modelId="{A0762019-DECB-4EFB-81C8-3438431E9DE1}" type="pres">
      <dgm:prSet presAssocID="{906C0055-EA0A-4D11-A1C5-34DC0727C041}" presName="Name37" presStyleLbl="parChTrans1D2" presStyleIdx="0" presStyleCnt="3"/>
      <dgm:spPr/>
      <dgm:t>
        <a:bodyPr/>
        <a:lstStyle/>
        <a:p>
          <a:endParaRPr lang="el-GR"/>
        </a:p>
      </dgm:t>
    </dgm:pt>
    <dgm:pt modelId="{87DEBB6B-FC74-4B5D-804C-041F99676B5E}" type="pres">
      <dgm:prSet presAssocID="{9B4C2CAB-A8C0-42D5-9C70-3B5A1B9AFF3D}" presName="hierRoot2" presStyleCnt="0">
        <dgm:presLayoutVars>
          <dgm:hierBranch val="init"/>
        </dgm:presLayoutVars>
      </dgm:prSet>
      <dgm:spPr/>
    </dgm:pt>
    <dgm:pt modelId="{15AAB37D-2A46-4139-8525-4DD0DC4D4641}" type="pres">
      <dgm:prSet presAssocID="{9B4C2CAB-A8C0-42D5-9C70-3B5A1B9AFF3D}" presName="rootComposite" presStyleCnt="0"/>
      <dgm:spPr/>
    </dgm:pt>
    <dgm:pt modelId="{097C2D48-E95B-452D-BDA3-B21C2D85FA82}" type="pres">
      <dgm:prSet presAssocID="{9B4C2CAB-A8C0-42D5-9C70-3B5A1B9AFF3D}" presName="rootText" presStyleLbl="node2" presStyleIdx="0" presStyleCnt="2">
        <dgm:presLayoutVars>
          <dgm:chPref val="3"/>
        </dgm:presLayoutVars>
      </dgm:prSet>
      <dgm:spPr/>
      <dgm:t>
        <a:bodyPr/>
        <a:lstStyle/>
        <a:p>
          <a:endParaRPr lang="el-GR"/>
        </a:p>
      </dgm:t>
    </dgm:pt>
    <dgm:pt modelId="{0338FFE9-6A55-4549-B232-A4661DFC1E2B}" type="pres">
      <dgm:prSet presAssocID="{9B4C2CAB-A8C0-42D5-9C70-3B5A1B9AFF3D}" presName="rootConnector" presStyleLbl="node2" presStyleIdx="0" presStyleCnt="2"/>
      <dgm:spPr/>
      <dgm:t>
        <a:bodyPr/>
        <a:lstStyle/>
        <a:p>
          <a:endParaRPr lang="el-GR"/>
        </a:p>
      </dgm:t>
    </dgm:pt>
    <dgm:pt modelId="{08224617-BBDE-491A-BAB1-BC72B07BC478}" type="pres">
      <dgm:prSet presAssocID="{9B4C2CAB-A8C0-42D5-9C70-3B5A1B9AFF3D}" presName="hierChild4" presStyleCnt="0"/>
      <dgm:spPr/>
    </dgm:pt>
    <dgm:pt modelId="{7C19616A-7037-4728-BA2F-5817F00B9255}" type="pres">
      <dgm:prSet presAssocID="{9B4C2CAB-A8C0-42D5-9C70-3B5A1B9AFF3D}" presName="hierChild5" presStyleCnt="0"/>
      <dgm:spPr/>
    </dgm:pt>
    <dgm:pt modelId="{ABAA15DC-B01E-4679-88B3-BC44220CC807}" type="pres">
      <dgm:prSet presAssocID="{EE292A60-BD58-46B1-8F72-B0FC1882A235}" presName="Name37" presStyleLbl="parChTrans1D2" presStyleIdx="1" presStyleCnt="3"/>
      <dgm:spPr/>
      <dgm:t>
        <a:bodyPr/>
        <a:lstStyle/>
        <a:p>
          <a:endParaRPr lang="el-GR"/>
        </a:p>
      </dgm:t>
    </dgm:pt>
    <dgm:pt modelId="{FDCA86FA-BDEF-4EAD-A9E2-1FEF844C9256}" type="pres">
      <dgm:prSet presAssocID="{F1859289-69B6-4048-9F68-CB4C0F726A79}" presName="hierRoot2" presStyleCnt="0">
        <dgm:presLayoutVars>
          <dgm:hierBranch val="init"/>
        </dgm:presLayoutVars>
      </dgm:prSet>
      <dgm:spPr/>
    </dgm:pt>
    <dgm:pt modelId="{206FD553-4BFB-4AF5-9993-9C6F6FC07CAB}" type="pres">
      <dgm:prSet presAssocID="{F1859289-69B6-4048-9F68-CB4C0F726A79}" presName="rootComposite" presStyleCnt="0"/>
      <dgm:spPr/>
    </dgm:pt>
    <dgm:pt modelId="{482EDA8D-1FB8-4349-AD22-3A6523C0EBB8}" type="pres">
      <dgm:prSet presAssocID="{F1859289-69B6-4048-9F68-CB4C0F726A79}" presName="rootText" presStyleLbl="node2" presStyleIdx="1" presStyleCnt="2">
        <dgm:presLayoutVars>
          <dgm:chPref val="3"/>
        </dgm:presLayoutVars>
      </dgm:prSet>
      <dgm:spPr/>
      <dgm:t>
        <a:bodyPr/>
        <a:lstStyle/>
        <a:p>
          <a:endParaRPr lang="el-GR"/>
        </a:p>
      </dgm:t>
    </dgm:pt>
    <dgm:pt modelId="{64301E27-B80C-4982-855D-737C87AB992B}" type="pres">
      <dgm:prSet presAssocID="{F1859289-69B6-4048-9F68-CB4C0F726A79}" presName="rootConnector" presStyleLbl="node2" presStyleIdx="1" presStyleCnt="2"/>
      <dgm:spPr/>
      <dgm:t>
        <a:bodyPr/>
        <a:lstStyle/>
        <a:p>
          <a:endParaRPr lang="el-GR"/>
        </a:p>
      </dgm:t>
    </dgm:pt>
    <dgm:pt modelId="{24D1039E-3794-49E4-8185-35F1D7354ACA}" type="pres">
      <dgm:prSet presAssocID="{F1859289-69B6-4048-9F68-CB4C0F726A79}" presName="hierChild4" presStyleCnt="0"/>
      <dgm:spPr/>
    </dgm:pt>
    <dgm:pt modelId="{6025850B-0924-44AA-A517-546D2147456D}" type="pres">
      <dgm:prSet presAssocID="{F1859289-69B6-4048-9F68-CB4C0F726A79}" presName="hierChild5" presStyleCnt="0"/>
      <dgm:spPr/>
    </dgm:pt>
    <dgm:pt modelId="{35627E5B-583A-419C-9D9C-EEFEC98D79EC}" type="pres">
      <dgm:prSet presAssocID="{5580CC00-54DF-4504-B98C-D0DC7977A381}" presName="hierChild3" presStyleCnt="0"/>
      <dgm:spPr/>
    </dgm:pt>
    <dgm:pt modelId="{E15EC409-5B44-4D24-9EBD-B97090E58458}" type="pres">
      <dgm:prSet presAssocID="{A93F81E3-4CA0-4C2D-9B90-E573207C1132}" presName="Name111" presStyleLbl="parChTrans1D2" presStyleIdx="2" presStyleCnt="3"/>
      <dgm:spPr/>
      <dgm:t>
        <a:bodyPr/>
        <a:lstStyle/>
        <a:p>
          <a:endParaRPr lang="el-GR"/>
        </a:p>
      </dgm:t>
    </dgm:pt>
    <dgm:pt modelId="{903E39F6-17F0-4A69-B894-43AEFAE9F960}" type="pres">
      <dgm:prSet presAssocID="{0121A111-0136-4734-A2D7-FC9E842B126B}" presName="hierRoot3" presStyleCnt="0">
        <dgm:presLayoutVars>
          <dgm:hierBranch val="init"/>
        </dgm:presLayoutVars>
      </dgm:prSet>
      <dgm:spPr/>
    </dgm:pt>
    <dgm:pt modelId="{F69B5D8E-A4C1-45D0-95DE-81DDD5AF048F}" type="pres">
      <dgm:prSet presAssocID="{0121A111-0136-4734-A2D7-FC9E842B126B}" presName="rootComposite3" presStyleCnt="0"/>
      <dgm:spPr/>
    </dgm:pt>
    <dgm:pt modelId="{B3BA5AAB-37F9-415A-9C6B-61ABC636BA7E}" type="pres">
      <dgm:prSet presAssocID="{0121A111-0136-4734-A2D7-FC9E842B126B}" presName="rootText3" presStyleLbl="asst1" presStyleIdx="0" presStyleCnt="1">
        <dgm:presLayoutVars>
          <dgm:chPref val="3"/>
        </dgm:presLayoutVars>
      </dgm:prSet>
      <dgm:spPr/>
      <dgm:t>
        <a:bodyPr/>
        <a:lstStyle/>
        <a:p>
          <a:endParaRPr lang="el-GR"/>
        </a:p>
      </dgm:t>
    </dgm:pt>
    <dgm:pt modelId="{990B385A-C8AF-4D93-955A-C27954B2F00E}" type="pres">
      <dgm:prSet presAssocID="{0121A111-0136-4734-A2D7-FC9E842B126B}" presName="rootConnector3" presStyleLbl="asst1" presStyleIdx="0" presStyleCnt="1"/>
      <dgm:spPr/>
      <dgm:t>
        <a:bodyPr/>
        <a:lstStyle/>
        <a:p>
          <a:endParaRPr lang="el-GR"/>
        </a:p>
      </dgm:t>
    </dgm:pt>
    <dgm:pt modelId="{5021183D-CD3A-4D2D-85D1-95910CEF014B}" type="pres">
      <dgm:prSet presAssocID="{0121A111-0136-4734-A2D7-FC9E842B126B}" presName="hierChild6" presStyleCnt="0"/>
      <dgm:spPr/>
    </dgm:pt>
    <dgm:pt modelId="{939083F8-3396-4E1D-A912-9601864E73EF}" type="pres">
      <dgm:prSet presAssocID="{0121A111-0136-4734-A2D7-FC9E842B126B}" presName="hierChild7" presStyleCnt="0"/>
      <dgm:spPr/>
    </dgm:pt>
  </dgm:ptLst>
  <dgm:cxnLst>
    <dgm:cxn modelId="{25204E2B-5444-4890-9857-DCEF4C7F1A50}" srcId="{7F09C43F-CCB8-4151-9EC6-20A71AAE7886}" destId="{5580CC00-54DF-4504-B98C-D0DC7977A381}" srcOrd="0" destOrd="0" parTransId="{2662C78F-2EB6-412D-9014-1121DE992DD5}" sibTransId="{862D4F7B-DBE6-40AB-AD8B-BBA292579BCE}"/>
    <dgm:cxn modelId="{B1357E81-74C1-4CCD-8A79-434D12431B68}" type="presOf" srcId="{9B4C2CAB-A8C0-42D5-9C70-3B5A1B9AFF3D}" destId="{0338FFE9-6A55-4549-B232-A4661DFC1E2B}" srcOrd="1" destOrd="0" presId="urn:microsoft.com/office/officeart/2005/8/layout/orgChart1"/>
    <dgm:cxn modelId="{19ABC6AE-29F3-4501-AF12-A2E133A905F8}" type="presOf" srcId="{5580CC00-54DF-4504-B98C-D0DC7977A381}" destId="{BF9BA1D1-FB67-41DC-8EA5-8894F7CED751}" srcOrd="1" destOrd="0" presId="urn:microsoft.com/office/officeart/2005/8/layout/orgChart1"/>
    <dgm:cxn modelId="{D8B73FB6-BC54-4954-8CE0-0C772DEA4294}" type="presOf" srcId="{0121A111-0136-4734-A2D7-FC9E842B126B}" destId="{990B385A-C8AF-4D93-955A-C27954B2F00E}" srcOrd="1" destOrd="0" presId="urn:microsoft.com/office/officeart/2005/8/layout/orgChart1"/>
    <dgm:cxn modelId="{FEB9EE9F-1E27-4AE7-9E53-7C9BA6DCEB1D}" type="presOf" srcId="{F1859289-69B6-4048-9F68-CB4C0F726A79}" destId="{64301E27-B80C-4982-855D-737C87AB992B}" srcOrd="1" destOrd="0" presId="urn:microsoft.com/office/officeart/2005/8/layout/orgChart1"/>
    <dgm:cxn modelId="{A1B19075-5C42-4FB6-AC05-2150D114138C}" type="presOf" srcId="{9B4C2CAB-A8C0-42D5-9C70-3B5A1B9AFF3D}" destId="{097C2D48-E95B-452D-BDA3-B21C2D85FA82}" srcOrd="0" destOrd="0" presId="urn:microsoft.com/office/officeart/2005/8/layout/orgChart1"/>
    <dgm:cxn modelId="{D0F541AC-B820-4E33-8B47-82BF864245C2}" type="presOf" srcId="{7F09C43F-CCB8-4151-9EC6-20A71AAE7886}" destId="{2E663046-168E-4AEC-84B8-A867533A23B7}" srcOrd="0" destOrd="0" presId="urn:microsoft.com/office/officeart/2005/8/layout/orgChart1"/>
    <dgm:cxn modelId="{921F8175-B9BE-4895-9435-4F73CC404DFD}" type="presOf" srcId="{F1859289-69B6-4048-9F68-CB4C0F726A79}" destId="{482EDA8D-1FB8-4349-AD22-3A6523C0EBB8}" srcOrd="0" destOrd="0" presId="urn:microsoft.com/office/officeart/2005/8/layout/orgChart1"/>
    <dgm:cxn modelId="{02FC6E22-2A5A-4E63-87DB-E5C387E80CBA}" srcId="{5580CC00-54DF-4504-B98C-D0DC7977A381}" destId="{9B4C2CAB-A8C0-42D5-9C70-3B5A1B9AFF3D}" srcOrd="1" destOrd="0" parTransId="{906C0055-EA0A-4D11-A1C5-34DC0727C041}" sibTransId="{8D62C38B-7C13-4691-9C7F-EA38DA7695E7}"/>
    <dgm:cxn modelId="{BDB6D2C6-7131-4E72-960F-31513DE2BBE6}" type="presOf" srcId="{A93F81E3-4CA0-4C2D-9B90-E573207C1132}" destId="{E15EC409-5B44-4D24-9EBD-B97090E58458}" srcOrd="0" destOrd="0" presId="urn:microsoft.com/office/officeart/2005/8/layout/orgChart1"/>
    <dgm:cxn modelId="{43CB66EC-91FF-451B-AB4B-CCF48539D924}" type="presOf" srcId="{EE292A60-BD58-46B1-8F72-B0FC1882A235}" destId="{ABAA15DC-B01E-4679-88B3-BC44220CC807}" srcOrd="0" destOrd="0" presId="urn:microsoft.com/office/officeart/2005/8/layout/orgChart1"/>
    <dgm:cxn modelId="{FFF77807-DAF7-4BE0-98BD-3B0020B4A2FC}" srcId="{5580CC00-54DF-4504-B98C-D0DC7977A381}" destId="{0121A111-0136-4734-A2D7-FC9E842B126B}" srcOrd="0" destOrd="0" parTransId="{A93F81E3-4CA0-4C2D-9B90-E573207C1132}" sibTransId="{54C6BF7F-8428-4E76-A6B3-59FDFE122490}"/>
    <dgm:cxn modelId="{157975F8-63B0-4929-96C7-E15F400CCE95}" srcId="{5580CC00-54DF-4504-B98C-D0DC7977A381}" destId="{F1859289-69B6-4048-9F68-CB4C0F726A79}" srcOrd="2" destOrd="0" parTransId="{EE292A60-BD58-46B1-8F72-B0FC1882A235}" sibTransId="{644F4F90-FC22-460E-8FED-14FB5DA6F798}"/>
    <dgm:cxn modelId="{EC222951-BC19-46B2-9EF4-17879098F020}" type="presOf" srcId="{906C0055-EA0A-4D11-A1C5-34DC0727C041}" destId="{A0762019-DECB-4EFB-81C8-3438431E9DE1}" srcOrd="0" destOrd="0" presId="urn:microsoft.com/office/officeart/2005/8/layout/orgChart1"/>
    <dgm:cxn modelId="{F1FECBB8-CB61-4446-9683-755DF285517C}" type="presOf" srcId="{0121A111-0136-4734-A2D7-FC9E842B126B}" destId="{B3BA5AAB-37F9-415A-9C6B-61ABC636BA7E}" srcOrd="0" destOrd="0" presId="urn:microsoft.com/office/officeart/2005/8/layout/orgChart1"/>
    <dgm:cxn modelId="{D849F147-F4FF-4D02-9C3C-469B5E6CE068}" type="presOf" srcId="{5580CC00-54DF-4504-B98C-D0DC7977A381}" destId="{B9BDD564-4FF4-4502-9712-560C77D6C024}" srcOrd="0" destOrd="0" presId="urn:microsoft.com/office/officeart/2005/8/layout/orgChart1"/>
    <dgm:cxn modelId="{E275E1EF-C75F-4887-9F80-032B22E048B8}" type="presParOf" srcId="{2E663046-168E-4AEC-84B8-A867533A23B7}" destId="{FC07E24C-90FE-4AF8-B77B-D6C8E10567CB}" srcOrd="0" destOrd="0" presId="urn:microsoft.com/office/officeart/2005/8/layout/orgChart1"/>
    <dgm:cxn modelId="{168F6CBE-E530-4E37-A963-399276F5DDF9}" type="presParOf" srcId="{FC07E24C-90FE-4AF8-B77B-D6C8E10567CB}" destId="{47C5F724-FADC-490A-8719-3E873364DD9D}" srcOrd="0" destOrd="0" presId="urn:microsoft.com/office/officeart/2005/8/layout/orgChart1"/>
    <dgm:cxn modelId="{33DE007D-DE5B-4C14-853F-9D2416E0544D}" type="presParOf" srcId="{47C5F724-FADC-490A-8719-3E873364DD9D}" destId="{B9BDD564-4FF4-4502-9712-560C77D6C024}" srcOrd="0" destOrd="0" presId="urn:microsoft.com/office/officeart/2005/8/layout/orgChart1"/>
    <dgm:cxn modelId="{41AFCDDF-3387-4983-AE44-67805C1AF5B4}" type="presParOf" srcId="{47C5F724-FADC-490A-8719-3E873364DD9D}" destId="{BF9BA1D1-FB67-41DC-8EA5-8894F7CED751}" srcOrd="1" destOrd="0" presId="urn:microsoft.com/office/officeart/2005/8/layout/orgChart1"/>
    <dgm:cxn modelId="{09CC671B-AF74-4BD3-824A-96181E22D586}" type="presParOf" srcId="{FC07E24C-90FE-4AF8-B77B-D6C8E10567CB}" destId="{C3D03900-4E72-410A-A83F-7575E9DBFE65}" srcOrd="1" destOrd="0" presId="urn:microsoft.com/office/officeart/2005/8/layout/orgChart1"/>
    <dgm:cxn modelId="{4487CC48-7799-4908-8D98-FA566BDC0F28}" type="presParOf" srcId="{C3D03900-4E72-410A-A83F-7575E9DBFE65}" destId="{A0762019-DECB-4EFB-81C8-3438431E9DE1}" srcOrd="0" destOrd="0" presId="urn:microsoft.com/office/officeart/2005/8/layout/orgChart1"/>
    <dgm:cxn modelId="{3B316433-7B15-48F1-A251-D1C5D86ADC23}" type="presParOf" srcId="{C3D03900-4E72-410A-A83F-7575E9DBFE65}" destId="{87DEBB6B-FC74-4B5D-804C-041F99676B5E}" srcOrd="1" destOrd="0" presId="urn:microsoft.com/office/officeart/2005/8/layout/orgChart1"/>
    <dgm:cxn modelId="{18D8EE91-1640-4904-9A41-AF5AA0C634EB}" type="presParOf" srcId="{87DEBB6B-FC74-4B5D-804C-041F99676B5E}" destId="{15AAB37D-2A46-4139-8525-4DD0DC4D4641}" srcOrd="0" destOrd="0" presId="urn:microsoft.com/office/officeart/2005/8/layout/orgChart1"/>
    <dgm:cxn modelId="{1AC9F741-288D-4CC8-A600-E6FEF2F6C045}" type="presParOf" srcId="{15AAB37D-2A46-4139-8525-4DD0DC4D4641}" destId="{097C2D48-E95B-452D-BDA3-B21C2D85FA82}" srcOrd="0" destOrd="0" presId="urn:microsoft.com/office/officeart/2005/8/layout/orgChart1"/>
    <dgm:cxn modelId="{1796ECFB-E4A5-41A6-9ED4-5BFC29543565}" type="presParOf" srcId="{15AAB37D-2A46-4139-8525-4DD0DC4D4641}" destId="{0338FFE9-6A55-4549-B232-A4661DFC1E2B}" srcOrd="1" destOrd="0" presId="urn:microsoft.com/office/officeart/2005/8/layout/orgChart1"/>
    <dgm:cxn modelId="{A2425FDF-1199-4B1C-99AA-A9229C8C633E}" type="presParOf" srcId="{87DEBB6B-FC74-4B5D-804C-041F99676B5E}" destId="{08224617-BBDE-491A-BAB1-BC72B07BC478}" srcOrd="1" destOrd="0" presId="urn:microsoft.com/office/officeart/2005/8/layout/orgChart1"/>
    <dgm:cxn modelId="{A8D05B20-AE8C-486D-B824-E7EE6C09819B}" type="presParOf" srcId="{87DEBB6B-FC74-4B5D-804C-041F99676B5E}" destId="{7C19616A-7037-4728-BA2F-5817F00B9255}" srcOrd="2" destOrd="0" presId="urn:microsoft.com/office/officeart/2005/8/layout/orgChart1"/>
    <dgm:cxn modelId="{951D1E39-4A97-4934-BB0C-EB5C5E04438C}" type="presParOf" srcId="{C3D03900-4E72-410A-A83F-7575E9DBFE65}" destId="{ABAA15DC-B01E-4679-88B3-BC44220CC807}" srcOrd="2" destOrd="0" presId="urn:microsoft.com/office/officeart/2005/8/layout/orgChart1"/>
    <dgm:cxn modelId="{A658325F-0AE1-4C64-830A-C744F6FC9E44}" type="presParOf" srcId="{C3D03900-4E72-410A-A83F-7575E9DBFE65}" destId="{FDCA86FA-BDEF-4EAD-A9E2-1FEF844C9256}" srcOrd="3" destOrd="0" presId="urn:microsoft.com/office/officeart/2005/8/layout/orgChart1"/>
    <dgm:cxn modelId="{AD9E7169-A4FD-49A9-9D5D-FBB96D1646D8}" type="presParOf" srcId="{FDCA86FA-BDEF-4EAD-A9E2-1FEF844C9256}" destId="{206FD553-4BFB-4AF5-9993-9C6F6FC07CAB}" srcOrd="0" destOrd="0" presId="urn:microsoft.com/office/officeart/2005/8/layout/orgChart1"/>
    <dgm:cxn modelId="{CDA5E748-A0EE-4E39-8438-8EAA9DBC1C18}" type="presParOf" srcId="{206FD553-4BFB-4AF5-9993-9C6F6FC07CAB}" destId="{482EDA8D-1FB8-4349-AD22-3A6523C0EBB8}" srcOrd="0" destOrd="0" presId="urn:microsoft.com/office/officeart/2005/8/layout/orgChart1"/>
    <dgm:cxn modelId="{72F32AE2-F978-4793-8BD7-6FA80F2FF12C}" type="presParOf" srcId="{206FD553-4BFB-4AF5-9993-9C6F6FC07CAB}" destId="{64301E27-B80C-4982-855D-737C87AB992B}" srcOrd="1" destOrd="0" presId="urn:microsoft.com/office/officeart/2005/8/layout/orgChart1"/>
    <dgm:cxn modelId="{5B5909C5-FD43-4046-88CC-23043E1F11F3}" type="presParOf" srcId="{FDCA86FA-BDEF-4EAD-A9E2-1FEF844C9256}" destId="{24D1039E-3794-49E4-8185-35F1D7354ACA}" srcOrd="1" destOrd="0" presId="urn:microsoft.com/office/officeart/2005/8/layout/orgChart1"/>
    <dgm:cxn modelId="{53E166DF-E9ED-48B0-8ACA-84BA5D8602D0}" type="presParOf" srcId="{FDCA86FA-BDEF-4EAD-A9E2-1FEF844C9256}" destId="{6025850B-0924-44AA-A517-546D2147456D}" srcOrd="2" destOrd="0" presId="urn:microsoft.com/office/officeart/2005/8/layout/orgChart1"/>
    <dgm:cxn modelId="{B3A17208-89B0-443D-BE62-BFA066F2C7E8}" type="presParOf" srcId="{FC07E24C-90FE-4AF8-B77B-D6C8E10567CB}" destId="{35627E5B-583A-419C-9D9C-EEFEC98D79EC}" srcOrd="2" destOrd="0" presId="urn:microsoft.com/office/officeart/2005/8/layout/orgChart1"/>
    <dgm:cxn modelId="{849E4F0A-FF29-4BDF-B290-CC1A462F22AD}" type="presParOf" srcId="{35627E5B-583A-419C-9D9C-EEFEC98D79EC}" destId="{E15EC409-5B44-4D24-9EBD-B97090E58458}" srcOrd="0" destOrd="0" presId="urn:microsoft.com/office/officeart/2005/8/layout/orgChart1"/>
    <dgm:cxn modelId="{A93E9A2D-E9B8-46A5-9B6D-093FE0A13404}" type="presParOf" srcId="{35627E5B-583A-419C-9D9C-EEFEC98D79EC}" destId="{903E39F6-17F0-4A69-B894-43AEFAE9F960}" srcOrd="1" destOrd="0" presId="urn:microsoft.com/office/officeart/2005/8/layout/orgChart1"/>
    <dgm:cxn modelId="{D8BA42F2-1A01-4DE3-B57E-6D8547905E8A}" type="presParOf" srcId="{903E39F6-17F0-4A69-B894-43AEFAE9F960}" destId="{F69B5D8E-A4C1-45D0-95DE-81DDD5AF048F}" srcOrd="0" destOrd="0" presId="urn:microsoft.com/office/officeart/2005/8/layout/orgChart1"/>
    <dgm:cxn modelId="{6785C345-9B3E-4234-843B-0AD000F27DA7}" type="presParOf" srcId="{F69B5D8E-A4C1-45D0-95DE-81DDD5AF048F}" destId="{B3BA5AAB-37F9-415A-9C6B-61ABC636BA7E}" srcOrd="0" destOrd="0" presId="urn:microsoft.com/office/officeart/2005/8/layout/orgChart1"/>
    <dgm:cxn modelId="{BF9DD5A7-1825-46B7-9F3C-7F4C41FAE5BE}" type="presParOf" srcId="{F69B5D8E-A4C1-45D0-95DE-81DDD5AF048F}" destId="{990B385A-C8AF-4D93-955A-C27954B2F00E}" srcOrd="1" destOrd="0" presId="urn:microsoft.com/office/officeart/2005/8/layout/orgChart1"/>
    <dgm:cxn modelId="{B689CE2F-264B-4C51-ACD6-8A5D3E165413}" type="presParOf" srcId="{903E39F6-17F0-4A69-B894-43AEFAE9F960}" destId="{5021183D-CD3A-4D2D-85D1-95910CEF014B}" srcOrd="1" destOrd="0" presId="urn:microsoft.com/office/officeart/2005/8/layout/orgChart1"/>
    <dgm:cxn modelId="{6041F9A4-6E70-4C38-8D1F-A28C2C250C0D}" type="presParOf" srcId="{903E39F6-17F0-4A69-B894-43AEFAE9F960}" destId="{939083F8-3396-4E1D-A912-9601864E73E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4565D6-45A0-4F75-8314-E45AA509D8E1}">
      <dsp:nvSpPr>
        <dsp:cNvPr id="0" name=""/>
        <dsp:cNvSpPr/>
      </dsp:nvSpPr>
      <dsp:spPr>
        <a:xfrm>
          <a:off x="2826097"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8CD840-BE39-452D-B497-312D7EC88CEB}">
      <dsp:nvSpPr>
        <dsp:cNvPr id="0" name=""/>
        <dsp:cNvSpPr/>
      </dsp:nvSpPr>
      <dsp:spPr>
        <a:xfrm>
          <a:off x="3048000" y="1059854"/>
          <a:ext cx="1278582" cy="1944290"/>
        </a:xfrm>
        <a:custGeom>
          <a:avLst/>
          <a:gdLst/>
          <a:ahLst/>
          <a:cxnLst/>
          <a:rect l="0" t="0" r="0" b="0"/>
          <a:pathLst>
            <a:path>
              <a:moveTo>
                <a:pt x="0" y="0"/>
              </a:moveTo>
              <a:lnTo>
                <a:pt x="0" y="1722387"/>
              </a:lnTo>
              <a:lnTo>
                <a:pt x="1278582" y="1722387"/>
              </a:lnTo>
              <a:lnTo>
                <a:pt x="1278582"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E8C26-4036-4E0B-BBF9-C2A2BBB526C2}">
      <dsp:nvSpPr>
        <dsp:cNvPr id="0" name=""/>
        <dsp:cNvSpPr/>
      </dsp:nvSpPr>
      <dsp:spPr>
        <a:xfrm>
          <a:off x="1769417" y="1059854"/>
          <a:ext cx="1278582" cy="1944290"/>
        </a:xfrm>
        <a:custGeom>
          <a:avLst/>
          <a:gdLst/>
          <a:ahLst/>
          <a:cxnLst/>
          <a:rect l="0" t="0" r="0" b="0"/>
          <a:pathLst>
            <a:path>
              <a:moveTo>
                <a:pt x="1278582" y="0"/>
              </a:moveTo>
              <a:lnTo>
                <a:pt x="1278582" y="1722387"/>
              </a:lnTo>
              <a:lnTo>
                <a:pt x="0" y="1722387"/>
              </a:lnTo>
              <a:lnTo>
                <a:pt x="0"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32121-DBE5-4FBF-8F1C-DF22BFAF946A}">
      <dsp:nvSpPr>
        <dsp:cNvPr id="0" name=""/>
        <dsp:cNvSpPr/>
      </dsp:nvSpPr>
      <dsp:spPr>
        <a:xfrm>
          <a:off x="1991320"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Gram (+)</a:t>
          </a:r>
          <a:endParaRPr lang="el-GR" sz="1600" kern="1200" dirty="0"/>
        </a:p>
      </dsp:txBody>
      <dsp:txXfrm>
        <a:off x="1991320" y="3175"/>
        <a:ext cx="2113359" cy="1056679"/>
      </dsp:txXfrm>
    </dsp:sp>
    <dsp:sp modelId="{7BB7A516-ED1D-494C-8107-B771C0995F67}">
      <dsp:nvSpPr>
        <dsp:cNvPr id="0" name=""/>
        <dsp:cNvSpPr/>
      </dsp:nvSpPr>
      <dsp:spPr>
        <a:xfrm>
          <a:off x="712737"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Καταλάση (+)</a:t>
          </a:r>
        </a:p>
        <a:p>
          <a:pPr lvl="0" algn="ctr" defTabSz="711200">
            <a:lnSpc>
              <a:spcPct val="90000"/>
            </a:lnSpc>
            <a:spcBef>
              <a:spcPct val="0"/>
            </a:spcBef>
            <a:spcAft>
              <a:spcPct val="35000"/>
            </a:spcAft>
          </a:pPr>
          <a:r>
            <a:rPr lang="el-GR" sz="1600" kern="1200" dirty="0" smtClean="0"/>
            <a:t>Σταφυλόκοκκοι</a:t>
          </a:r>
        </a:p>
        <a:p>
          <a:pPr lvl="0" algn="ctr" defTabSz="711200">
            <a:lnSpc>
              <a:spcPct val="90000"/>
            </a:lnSpc>
            <a:spcBef>
              <a:spcPct val="0"/>
            </a:spcBef>
            <a:spcAft>
              <a:spcPct val="35000"/>
            </a:spcAft>
          </a:pPr>
          <a:r>
            <a:rPr lang="el-GR" sz="1600" kern="1200" dirty="0" smtClean="0"/>
            <a:t>Μικρόκοκκοι  κ.α. </a:t>
          </a:r>
          <a:endParaRPr lang="el-GR" sz="1600" kern="1200" dirty="0"/>
        </a:p>
      </dsp:txBody>
      <dsp:txXfrm>
        <a:off x="712737" y="3004145"/>
        <a:ext cx="2113359" cy="1056679"/>
      </dsp:txXfrm>
    </dsp:sp>
    <dsp:sp modelId="{9ECED570-D3B2-4BF9-8D47-C9F74FAF6D18}">
      <dsp:nvSpPr>
        <dsp:cNvPr id="0" name=""/>
        <dsp:cNvSpPr/>
      </dsp:nvSpPr>
      <dsp:spPr>
        <a:xfrm>
          <a:off x="3269902"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Καταλάση (-)</a:t>
          </a:r>
        </a:p>
        <a:p>
          <a:pPr lvl="0" algn="ctr" defTabSz="711200">
            <a:lnSpc>
              <a:spcPct val="90000"/>
            </a:lnSpc>
            <a:spcBef>
              <a:spcPct val="0"/>
            </a:spcBef>
            <a:spcAft>
              <a:spcPct val="35000"/>
            </a:spcAft>
          </a:pPr>
          <a:r>
            <a:rPr lang="el-GR" sz="1600" kern="1200" dirty="0" smtClean="0"/>
            <a:t>Στρεπτόκοκκοι</a:t>
          </a:r>
        </a:p>
        <a:p>
          <a:pPr lvl="0" algn="ctr" defTabSz="711200">
            <a:lnSpc>
              <a:spcPct val="90000"/>
            </a:lnSpc>
            <a:spcBef>
              <a:spcPct val="0"/>
            </a:spcBef>
            <a:spcAft>
              <a:spcPct val="35000"/>
            </a:spcAft>
          </a:pPr>
          <a:r>
            <a:rPr lang="el-GR" sz="1600" kern="1200" dirty="0" smtClean="0"/>
            <a:t>Εντερόκοκκοι  κ.α.</a:t>
          </a:r>
          <a:endParaRPr lang="el-GR" sz="1600" kern="1200" dirty="0"/>
        </a:p>
      </dsp:txBody>
      <dsp:txXfrm>
        <a:off x="3269902" y="3004145"/>
        <a:ext cx="2113359" cy="1056679"/>
      </dsp:txXfrm>
    </dsp:sp>
    <dsp:sp modelId="{08FB601D-9AC4-4A17-90AE-5C1E9ED72355}">
      <dsp:nvSpPr>
        <dsp:cNvPr id="0" name=""/>
        <dsp:cNvSpPr/>
      </dsp:nvSpPr>
      <dsp:spPr>
        <a:xfrm>
          <a:off x="712737"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Εξέταση καταλάσης</a:t>
          </a:r>
          <a:endParaRPr lang="el-GR" sz="1600" kern="1200" dirty="0"/>
        </a:p>
      </dsp:txBody>
      <dsp:txXfrm>
        <a:off x="712737" y="1503660"/>
        <a:ext cx="2113359" cy="10566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5EC409-5B44-4D24-9EBD-B97090E58458}">
      <dsp:nvSpPr>
        <dsp:cNvPr id="0" name=""/>
        <dsp:cNvSpPr/>
      </dsp:nvSpPr>
      <dsp:spPr>
        <a:xfrm>
          <a:off x="2826097"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A15DC-B01E-4679-88B3-BC44220CC807}">
      <dsp:nvSpPr>
        <dsp:cNvPr id="0" name=""/>
        <dsp:cNvSpPr/>
      </dsp:nvSpPr>
      <dsp:spPr>
        <a:xfrm>
          <a:off x="3048000" y="1059854"/>
          <a:ext cx="1278582" cy="1944290"/>
        </a:xfrm>
        <a:custGeom>
          <a:avLst/>
          <a:gdLst/>
          <a:ahLst/>
          <a:cxnLst/>
          <a:rect l="0" t="0" r="0" b="0"/>
          <a:pathLst>
            <a:path>
              <a:moveTo>
                <a:pt x="0" y="0"/>
              </a:moveTo>
              <a:lnTo>
                <a:pt x="0" y="1722387"/>
              </a:lnTo>
              <a:lnTo>
                <a:pt x="1278582" y="1722387"/>
              </a:lnTo>
              <a:lnTo>
                <a:pt x="1278582"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62019-DECB-4EFB-81C8-3438431E9DE1}">
      <dsp:nvSpPr>
        <dsp:cNvPr id="0" name=""/>
        <dsp:cNvSpPr/>
      </dsp:nvSpPr>
      <dsp:spPr>
        <a:xfrm>
          <a:off x="1769417" y="1059854"/>
          <a:ext cx="1278582" cy="1944290"/>
        </a:xfrm>
        <a:custGeom>
          <a:avLst/>
          <a:gdLst/>
          <a:ahLst/>
          <a:cxnLst/>
          <a:rect l="0" t="0" r="0" b="0"/>
          <a:pathLst>
            <a:path>
              <a:moveTo>
                <a:pt x="1278582" y="0"/>
              </a:moveTo>
              <a:lnTo>
                <a:pt x="1278582" y="1722387"/>
              </a:lnTo>
              <a:lnTo>
                <a:pt x="0" y="1722387"/>
              </a:lnTo>
              <a:lnTo>
                <a:pt x="0"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DD564-4FF4-4502-9712-560C77D6C024}">
      <dsp:nvSpPr>
        <dsp:cNvPr id="0" name=""/>
        <dsp:cNvSpPr/>
      </dsp:nvSpPr>
      <dsp:spPr>
        <a:xfrm>
          <a:off x="1991320"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Gram(+), </a:t>
          </a:r>
          <a:r>
            <a:rPr lang="el-GR" sz="1600" kern="1200" dirty="0" smtClean="0"/>
            <a:t>καταλάση(+)</a:t>
          </a:r>
          <a:endParaRPr lang="el-GR" sz="1600" kern="1200" dirty="0"/>
        </a:p>
      </dsp:txBody>
      <dsp:txXfrm>
        <a:off x="1991320" y="3175"/>
        <a:ext cx="2113359" cy="1056679"/>
      </dsp:txXfrm>
    </dsp:sp>
    <dsp:sp modelId="{097C2D48-E95B-452D-BDA3-B21C2D85FA82}">
      <dsp:nvSpPr>
        <dsp:cNvPr id="0" name=""/>
        <dsp:cNvSpPr/>
      </dsp:nvSpPr>
      <dsp:spPr>
        <a:xfrm>
          <a:off x="712737"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Ευαίσθητο </a:t>
          </a:r>
        </a:p>
        <a:p>
          <a:pPr lvl="0" algn="ctr" defTabSz="711200">
            <a:lnSpc>
              <a:spcPct val="90000"/>
            </a:lnSpc>
            <a:spcBef>
              <a:spcPct val="0"/>
            </a:spcBef>
            <a:spcAft>
              <a:spcPct val="35000"/>
            </a:spcAft>
          </a:pPr>
          <a:r>
            <a:rPr lang="el-GR" sz="1600" kern="1200" dirty="0" smtClean="0"/>
            <a:t>Μικρόκοκκοι </a:t>
          </a:r>
          <a:endParaRPr lang="el-GR" sz="1600" kern="1200" dirty="0"/>
        </a:p>
      </dsp:txBody>
      <dsp:txXfrm>
        <a:off x="712737" y="3004145"/>
        <a:ext cx="2113359" cy="1056679"/>
      </dsp:txXfrm>
    </dsp:sp>
    <dsp:sp modelId="{482EDA8D-1FB8-4349-AD22-3A6523C0EBB8}">
      <dsp:nvSpPr>
        <dsp:cNvPr id="0" name=""/>
        <dsp:cNvSpPr/>
      </dsp:nvSpPr>
      <dsp:spPr>
        <a:xfrm>
          <a:off x="3269902"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Ανθεκτικό</a:t>
          </a:r>
        </a:p>
        <a:p>
          <a:pPr lvl="0" algn="ctr" defTabSz="711200">
            <a:lnSpc>
              <a:spcPct val="90000"/>
            </a:lnSpc>
            <a:spcBef>
              <a:spcPct val="0"/>
            </a:spcBef>
            <a:spcAft>
              <a:spcPct val="35000"/>
            </a:spcAft>
          </a:pPr>
          <a:r>
            <a:rPr lang="el-GR" sz="1600" kern="1200" dirty="0" smtClean="0"/>
            <a:t>Σταφυλόκοκκοι </a:t>
          </a:r>
          <a:endParaRPr lang="el-GR" sz="1600" kern="1200" dirty="0"/>
        </a:p>
      </dsp:txBody>
      <dsp:txXfrm>
        <a:off x="3269902" y="3004145"/>
        <a:ext cx="2113359" cy="1056679"/>
      </dsp:txXfrm>
    </dsp:sp>
    <dsp:sp modelId="{B3BA5AAB-37F9-415A-9C6B-61ABC636BA7E}">
      <dsp:nvSpPr>
        <dsp:cNvPr id="0" name=""/>
        <dsp:cNvSpPr/>
      </dsp:nvSpPr>
      <dsp:spPr>
        <a:xfrm>
          <a:off x="712737"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t>Έλεγχος ευαισθησίας  σε </a:t>
          </a:r>
          <a:r>
            <a:rPr lang="en-US" sz="1600" kern="1200" dirty="0" err="1" smtClean="0"/>
            <a:t>bacitracin</a:t>
          </a:r>
          <a:endParaRPr lang="el-GR" sz="1600" kern="1200" dirty="0"/>
        </a:p>
      </dsp:txBody>
      <dsp:txXfrm>
        <a:off x="712737" y="1503660"/>
        <a:ext cx="2113359" cy="10566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8/12/2018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8/12/2018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8/12/2018</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35696" y="1052736"/>
            <a:ext cx="5544616" cy="46166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l-GR" sz="2400" b="1" dirty="0" smtClean="0">
                <a:solidFill>
                  <a:schemeClr val="bg1"/>
                </a:solidFill>
              </a:rPr>
              <a:t>ΑΙΜΑΤΟΥΧΟ ΑΓΑΡ</a:t>
            </a:r>
            <a:endParaRPr lang="el-GR" sz="2400" b="1" dirty="0">
              <a:solidFill>
                <a:schemeClr val="bg1"/>
              </a:solidFill>
            </a:endParaRPr>
          </a:p>
        </p:txBody>
      </p:sp>
      <p:sp>
        <p:nvSpPr>
          <p:cNvPr id="5" name="4 - TextBox"/>
          <p:cNvSpPr txBox="1"/>
          <p:nvPr/>
        </p:nvSpPr>
        <p:spPr>
          <a:xfrm>
            <a:off x="1835696" y="1895921"/>
            <a:ext cx="5544616" cy="3570208"/>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endParaRPr lang="el-GR" b="1" u="sng" dirty="0" smtClean="0"/>
          </a:p>
          <a:p>
            <a:pPr>
              <a:buFont typeface="Wingdings" pitchFamily="2" charset="2"/>
              <a:buChar char="§"/>
            </a:pPr>
            <a:r>
              <a:rPr lang="el-GR" sz="1600" dirty="0" smtClean="0"/>
              <a:t> Εμπλουτισμένο θρεπτικό υλικό.  Χρησιμοποιείται για την ανάπτυξη μιας μεγάλης ποικιλίας μικροβίων, κυρίως αυτών που έχουν ιδιαίτερες τροφικές απαιτήσεις, καθώς και για τον έλεγχο της αιμόλυσης που προκαλούν οι στρεπτόκοκκοι και άλλοι μικροοργανισμοί</a:t>
            </a:r>
          </a:p>
          <a:p>
            <a:endParaRPr lang="el-GR" sz="1600" dirty="0" smtClean="0"/>
          </a:p>
          <a:p>
            <a:pPr>
              <a:buFont typeface="Wingdings" pitchFamily="2" charset="2"/>
              <a:buChar char="§"/>
            </a:pPr>
            <a:r>
              <a:rPr lang="el-GR" sz="1600" dirty="0" smtClean="0"/>
              <a:t>Παρασκευάζεται από βάση αιματούχου άγαρ (θρεπτικό άγαρ, </a:t>
            </a:r>
            <a:r>
              <a:rPr lang="en-US" sz="1600" dirty="0" smtClean="0"/>
              <a:t>Columbia agar)</a:t>
            </a:r>
            <a:r>
              <a:rPr lang="el-GR" sz="1600" dirty="0" smtClean="0"/>
              <a:t> με προσθήκη αίματος σε τελική συγκέντρωση </a:t>
            </a:r>
            <a:r>
              <a:rPr lang="fr-FR" sz="1600" dirty="0" smtClean="0"/>
              <a:t>5-10%</a:t>
            </a:r>
          </a:p>
          <a:p>
            <a:endParaRPr lang="fr-FR" sz="1600" dirty="0" smtClean="0"/>
          </a:p>
          <a:p>
            <a:pPr>
              <a:buFont typeface="Wingdings" pitchFamily="2" charset="2"/>
              <a:buChar char="§"/>
            </a:pPr>
            <a:r>
              <a:rPr lang="el-GR" sz="1600" dirty="0" smtClean="0"/>
              <a:t>Το αίμα προέρχεται από άλογο (διατίθεται στο εμπόριο), από άνθρωπο (από τράπεζες αίματος) ή από πειραματόζωα (κουνέλια, αρνιά κ.α.)</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43608" y="908720"/>
            <a:ext cx="7056784" cy="4862870"/>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l-GR" b="1" u="sng" dirty="0" smtClean="0"/>
              <a:t>Σύνθεση αιματούχου άγαρ</a:t>
            </a:r>
          </a:p>
          <a:p>
            <a:endParaRPr lang="el-GR" b="1" u="sng" dirty="0" smtClean="0">
              <a:solidFill>
                <a:schemeClr val="bg1"/>
              </a:solidFill>
            </a:endParaRPr>
          </a:p>
          <a:p>
            <a:r>
              <a:rPr lang="fr-FR" dirty="0" smtClean="0"/>
              <a:t>    - </a:t>
            </a:r>
            <a:r>
              <a:rPr lang="el-GR" sz="1600" dirty="0" smtClean="0"/>
              <a:t>Διάλυση βάσης αιματούχου άγαρ με αργή θέρμανση μέχρι βρασμού υπό συνεχή ανάδευση, μέχρι πλήρους διάλυσης του υλικού.</a:t>
            </a:r>
          </a:p>
          <a:p>
            <a:endParaRPr lang="el-GR" sz="1600" b="1" u="sng" dirty="0" smtClean="0"/>
          </a:p>
          <a:p>
            <a:r>
              <a:rPr lang="fr-FR" sz="1600" dirty="0" smtClean="0"/>
              <a:t>    - </a:t>
            </a:r>
            <a:r>
              <a:rPr lang="el-GR" sz="1600" dirty="0" smtClean="0"/>
              <a:t>Έλεγχος </a:t>
            </a:r>
            <a:r>
              <a:rPr lang="fr-FR" sz="1600" dirty="0" smtClean="0"/>
              <a:t> pH</a:t>
            </a:r>
            <a:endParaRPr lang="el-GR" sz="1600" dirty="0" smtClean="0"/>
          </a:p>
          <a:p>
            <a:endParaRPr lang="el-GR" sz="1600" b="1" u="sng" dirty="0" smtClean="0"/>
          </a:p>
          <a:p>
            <a:r>
              <a:rPr lang="fr-FR" sz="1600" dirty="0" smtClean="0"/>
              <a:t>    - </a:t>
            </a:r>
            <a:r>
              <a:rPr lang="el-GR" sz="1600" dirty="0" smtClean="0"/>
              <a:t>Αποστείρωση σε αυτόκαυστο στους</a:t>
            </a:r>
            <a:r>
              <a:rPr lang="fr-FR" sz="1600" dirty="0" smtClean="0"/>
              <a:t> 120</a:t>
            </a:r>
            <a:r>
              <a:rPr lang="fr-FR" sz="1600" baseline="30000" dirty="0" smtClean="0"/>
              <a:t>o</a:t>
            </a:r>
            <a:r>
              <a:rPr lang="fr-FR" sz="1600" dirty="0" smtClean="0"/>
              <a:t>C </a:t>
            </a:r>
            <a:r>
              <a:rPr lang="el-GR" sz="1600" dirty="0" smtClean="0"/>
              <a:t>για</a:t>
            </a:r>
            <a:r>
              <a:rPr lang="fr-FR" sz="1600" dirty="0" smtClean="0"/>
              <a:t> 15min</a:t>
            </a:r>
            <a:endParaRPr lang="el-GR" sz="1600" dirty="0" smtClean="0"/>
          </a:p>
          <a:p>
            <a:endParaRPr lang="el-GR" sz="1600" b="1" u="sng" dirty="0" smtClean="0"/>
          </a:p>
          <a:p>
            <a:r>
              <a:rPr lang="fr-FR" sz="1600" dirty="0" smtClean="0"/>
              <a:t>    - </a:t>
            </a:r>
            <a:r>
              <a:rPr lang="el-GR" sz="1600" dirty="0" smtClean="0"/>
              <a:t>Μεταφορά σε υδατόλουτρο θερμοκρασίας </a:t>
            </a:r>
            <a:r>
              <a:rPr lang="fr-FR" sz="1600" dirty="0" smtClean="0"/>
              <a:t>45 - 50</a:t>
            </a:r>
            <a:r>
              <a:rPr lang="fr-FR" sz="1600" baseline="30000" dirty="0" smtClean="0"/>
              <a:t>o</a:t>
            </a:r>
            <a:r>
              <a:rPr lang="fr-FR" sz="1600" dirty="0" smtClean="0"/>
              <a:t>C</a:t>
            </a:r>
            <a:endParaRPr lang="el-GR" sz="1600" dirty="0" smtClean="0"/>
          </a:p>
          <a:p>
            <a:endParaRPr lang="el-GR" sz="1600" b="1" u="sng" dirty="0" smtClean="0"/>
          </a:p>
          <a:p>
            <a:r>
              <a:rPr lang="fr-FR" sz="1600" dirty="0" smtClean="0"/>
              <a:t>    - </a:t>
            </a:r>
            <a:r>
              <a:rPr lang="el-GR" sz="1600" dirty="0" smtClean="0"/>
              <a:t>Όταν η θερμοκρασία του υλικού φθάσει στους </a:t>
            </a:r>
            <a:r>
              <a:rPr lang="fr-FR" sz="1600" dirty="0" smtClean="0"/>
              <a:t>45 - 50</a:t>
            </a:r>
            <a:r>
              <a:rPr lang="fr-FR" sz="1600" baseline="30000" dirty="0" smtClean="0"/>
              <a:t>o</a:t>
            </a:r>
            <a:r>
              <a:rPr lang="fr-FR" sz="1600" dirty="0" smtClean="0"/>
              <a:t>C </a:t>
            </a:r>
            <a:r>
              <a:rPr lang="el-GR" sz="1600" dirty="0" smtClean="0"/>
              <a:t>γίνεται η προσθήκη του αίματος με άσηπτες συνθήκες σε τέτοια ποσότητα, ώστε η τελική του συγκέντρωση να είναι </a:t>
            </a:r>
            <a:r>
              <a:rPr lang="fr-FR" sz="1600" dirty="0" smtClean="0"/>
              <a:t>5 - 10%</a:t>
            </a:r>
            <a:endParaRPr lang="el-GR" sz="1600" dirty="0" smtClean="0"/>
          </a:p>
          <a:p>
            <a:endParaRPr lang="el-GR" sz="1600" b="1" u="sng" dirty="0" smtClean="0"/>
          </a:p>
          <a:p>
            <a:r>
              <a:rPr lang="fr-FR" sz="1600" dirty="0" smtClean="0"/>
              <a:t>    - </a:t>
            </a:r>
            <a:r>
              <a:rPr lang="el-GR" sz="1600" dirty="0" smtClean="0"/>
              <a:t>Ελαφριά ανακίνηση της φιάλης, ώστε να ομογενοποιηθεί το υλικό</a:t>
            </a:r>
          </a:p>
          <a:p>
            <a:r>
              <a:rPr lang="el-GR" sz="1600" dirty="0" smtClean="0"/>
              <a:t> </a:t>
            </a:r>
            <a:endParaRPr lang="el-GR" sz="1600" b="1" u="sng" dirty="0" smtClean="0"/>
          </a:p>
          <a:p>
            <a:r>
              <a:rPr lang="fr-FR" sz="1600" dirty="0" smtClean="0"/>
              <a:t>    - </a:t>
            </a:r>
            <a:r>
              <a:rPr lang="el-GR" sz="1600" dirty="0" smtClean="0"/>
              <a:t>Διανομή σε τρυβλία και αποθήκευση σε ψυγείο.  Το υλικό διατηρείται ένα μήνα στους  </a:t>
            </a:r>
            <a:r>
              <a:rPr lang="fr-FR" sz="1600" dirty="0" smtClean="0"/>
              <a:t>2 - 8</a:t>
            </a:r>
            <a:r>
              <a:rPr lang="fr-FR" sz="1600" baseline="30000" dirty="0" smtClean="0"/>
              <a:t>o</a:t>
            </a:r>
            <a:r>
              <a:rPr lang="fr-FR" sz="1600" dirty="0" smtClean="0"/>
              <a:t>C</a:t>
            </a:r>
            <a:endParaRPr lang="el-G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43608" y="1556792"/>
            <a:ext cx="6984776" cy="4124206"/>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l-GR" b="1" u="sng" dirty="0" smtClean="0"/>
              <a:t>Αποτελέσματα</a:t>
            </a:r>
          </a:p>
          <a:p>
            <a:r>
              <a:rPr lang="el-GR" dirty="0" smtClean="0"/>
              <a:t> </a:t>
            </a:r>
            <a:endParaRPr lang="el-GR" b="1" u="sng" dirty="0" smtClean="0"/>
          </a:p>
          <a:p>
            <a:r>
              <a:rPr lang="el-GR" sz="1600" dirty="0" smtClean="0"/>
              <a:t>    Οι αποικίες των μικροβίων εμφανίζονται συνήθως μετά από 24 – 48</a:t>
            </a:r>
            <a:r>
              <a:rPr lang="fr-FR" sz="1600" dirty="0" smtClean="0"/>
              <a:t>h</a:t>
            </a:r>
            <a:r>
              <a:rPr lang="el-GR" sz="1600" dirty="0" smtClean="0"/>
              <a:t> επώασης στους 37</a:t>
            </a:r>
            <a:r>
              <a:rPr lang="el-GR" sz="1600" baseline="30000" dirty="0" smtClean="0"/>
              <a:t>ο</a:t>
            </a:r>
            <a:r>
              <a:rPr lang="fr-FR" sz="1600" dirty="0" smtClean="0"/>
              <a:t>C</a:t>
            </a:r>
            <a:r>
              <a:rPr lang="el-GR" sz="1600" dirty="0" smtClean="0"/>
              <a:t> όταν έχει προστεθεί αίμα προβάτου </a:t>
            </a:r>
            <a:endParaRPr lang="el-GR" sz="1600" b="1" u="sng" dirty="0" smtClean="0"/>
          </a:p>
          <a:p>
            <a:r>
              <a:rPr lang="el-GR" sz="1600" dirty="0" smtClean="0"/>
              <a:t> </a:t>
            </a:r>
            <a:endParaRPr lang="el-GR" sz="1600" b="1" u="sng" dirty="0" smtClean="0"/>
          </a:p>
          <a:p>
            <a:r>
              <a:rPr lang="el-GR" sz="1600" b="1" dirty="0" smtClean="0"/>
              <a:t>Ανάπτυξη διαφόρων μικροβίων και είδος αιμόλυσης σε </a:t>
            </a:r>
            <a:r>
              <a:rPr lang="fr-FR" sz="1600" b="1" dirty="0" smtClean="0"/>
              <a:t>Columbia</a:t>
            </a:r>
            <a:r>
              <a:rPr lang="el-GR" sz="1600" b="1" dirty="0" smtClean="0"/>
              <a:t> άγαρ εμπλουτισμένου με αίμα προβάτου</a:t>
            </a:r>
            <a:endParaRPr lang="el-GR" sz="1600" b="1" u="sng" dirty="0" smtClean="0"/>
          </a:p>
          <a:p>
            <a:r>
              <a:rPr lang="el-GR" sz="1600" b="1" dirty="0" smtClean="0"/>
              <a:t> </a:t>
            </a:r>
            <a:endParaRPr lang="el-GR" sz="1600" b="1" u="sng" dirty="0" smtClean="0"/>
          </a:p>
          <a:p>
            <a:r>
              <a:rPr lang="el-GR" sz="1600" b="1" dirty="0" smtClean="0"/>
              <a:t>Είδη Μικροβίων                          Ανάπτυξη               Τύπος αιμόλυσης</a:t>
            </a:r>
            <a:endParaRPr lang="el-GR" sz="1600" b="1" u="sng" dirty="0" smtClean="0"/>
          </a:p>
          <a:p>
            <a:r>
              <a:rPr lang="en-US" sz="1600" dirty="0" smtClean="0"/>
              <a:t>Streptococcus pyogenes</a:t>
            </a:r>
            <a:r>
              <a:rPr lang="el-GR" sz="1600" dirty="0" smtClean="0"/>
              <a:t>           καλή έως άριστη           βήτα </a:t>
            </a:r>
            <a:endParaRPr lang="el-GR" sz="1600" b="1" u="sng" dirty="0" smtClean="0"/>
          </a:p>
          <a:p>
            <a:r>
              <a:rPr lang="en-US" sz="1600" dirty="0" smtClean="0"/>
              <a:t>Streptococcus pneumoniae</a:t>
            </a:r>
            <a:r>
              <a:rPr lang="el-GR" sz="1600" dirty="0" smtClean="0"/>
              <a:t>     καλή έως άριστη           άλφα</a:t>
            </a:r>
            <a:endParaRPr lang="el-GR" sz="1600" b="1" u="sng" dirty="0" smtClean="0"/>
          </a:p>
          <a:p>
            <a:r>
              <a:rPr lang="fr-FR" sz="1600" dirty="0" smtClean="0"/>
              <a:t>Staphylococcus aureus</a:t>
            </a:r>
            <a:r>
              <a:rPr lang="el-GR" sz="1600" dirty="0" smtClean="0"/>
              <a:t>             άριστη                            βήτα/ άλφα/- </a:t>
            </a:r>
            <a:endParaRPr lang="el-GR" sz="1600" b="1" u="sng" dirty="0" smtClean="0"/>
          </a:p>
          <a:p>
            <a:r>
              <a:rPr lang="en-US" sz="1600" dirty="0" smtClean="0"/>
              <a:t>Escherichia coli</a:t>
            </a:r>
            <a:r>
              <a:rPr lang="el-GR" sz="1600" dirty="0" smtClean="0"/>
              <a:t>                          άριστη                </a:t>
            </a:r>
            <a:r>
              <a:rPr lang="en-US" sz="1600" dirty="0" smtClean="0"/>
              <a:t>        </a:t>
            </a:r>
            <a:r>
              <a:rPr lang="el-GR" sz="1600" dirty="0" smtClean="0"/>
              <a:t>      </a:t>
            </a:r>
            <a:r>
              <a:rPr lang="en-US" sz="1600" dirty="0" smtClean="0"/>
              <a:t>-</a:t>
            </a:r>
            <a:endParaRPr lang="el-GR" sz="1600" b="1" u="sng" dirty="0" smtClean="0"/>
          </a:p>
          <a:p>
            <a:r>
              <a:rPr lang="en-US" sz="1600" dirty="0" smtClean="0"/>
              <a:t>Neisseria meningitides</a:t>
            </a:r>
            <a:r>
              <a:rPr lang="el-GR" sz="1600" dirty="0" smtClean="0"/>
              <a:t>             καλή                    </a:t>
            </a:r>
            <a:r>
              <a:rPr lang="en-US" sz="1600" dirty="0" smtClean="0"/>
              <a:t>        </a:t>
            </a:r>
            <a:r>
              <a:rPr lang="el-GR" sz="1600" dirty="0" smtClean="0"/>
              <a:t>     </a:t>
            </a:r>
            <a:r>
              <a:rPr lang="en-US" sz="1600" dirty="0" smtClean="0"/>
              <a:t>-</a:t>
            </a:r>
            <a:endParaRPr lang="el-GR" sz="1600" b="1" u="sng" dirty="0" smtClean="0"/>
          </a:p>
          <a:p>
            <a:r>
              <a:rPr lang="el-GR" sz="1600" b="1" dirty="0" smtClean="0"/>
              <a:t> </a:t>
            </a:r>
            <a:endParaRPr lang="el-GR" sz="1600" b="1" u="sng" dirty="0" smtClean="0"/>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75656" y="1124744"/>
            <a:ext cx="6120680" cy="4370427"/>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l-GR" b="1" dirty="0" smtClean="0"/>
              <a:t>Σοκολατόχρωμο άγαρ</a:t>
            </a:r>
            <a:r>
              <a:rPr lang="el-GR" dirty="0" smtClean="0"/>
              <a:t> </a:t>
            </a:r>
            <a:endParaRPr lang="el-GR" b="1" u="sng" dirty="0" smtClean="0"/>
          </a:p>
          <a:p>
            <a:r>
              <a:rPr lang="el-GR" dirty="0" smtClean="0"/>
              <a:t> </a:t>
            </a:r>
            <a:endParaRPr lang="el-GR" b="1" u="sng" dirty="0" smtClean="0"/>
          </a:p>
          <a:p>
            <a:r>
              <a:rPr lang="el-GR" sz="1600" dirty="0" smtClean="0"/>
              <a:t>    Το σοκολατόχρωμο άγαρ παρασκευάζεται όπως το αιματούχο με τη διαφορά ότι το αίμα προστίθεται σε υδατόλουτρο θερμοκρασίας </a:t>
            </a:r>
            <a:r>
              <a:rPr lang="fr-FR" sz="1600" dirty="0" smtClean="0"/>
              <a:t>7</a:t>
            </a:r>
            <a:r>
              <a:rPr lang="el-GR" sz="1600" dirty="0" smtClean="0"/>
              <a:t>0</a:t>
            </a:r>
            <a:r>
              <a:rPr lang="fr-FR" sz="1600" dirty="0" smtClean="0"/>
              <a:t> - 80</a:t>
            </a:r>
            <a:r>
              <a:rPr lang="fr-FR" sz="1600" baseline="30000" dirty="0" smtClean="0"/>
              <a:t>o</a:t>
            </a:r>
            <a:r>
              <a:rPr lang="fr-FR" sz="1600" dirty="0" smtClean="0"/>
              <a:t>C </a:t>
            </a:r>
            <a:r>
              <a:rPr lang="el-GR" sz="1600" dirty="0" smtClean="0"/>
              <a:t>με ελαφρά ανάδευση και παραμένει σε αυτή τη θερμοκρασία για 10 – 15 </a:t>
            </a:r>
            <a:r>
              <a:rPr lang="en-US" sz="1600" dirty="0" smtClean="0"/>
              <a:t>min</a:t>
            </a:r>
            <a:r>
              <a:rPr lang="el-GR" sz="1600" dirty="0" smtClean="0"/>
              <a:t>, μέχρι να εμφανιστεί ένα σοκολατί-καφέ χρώμα.  Στη συνέχεια μοιράζεται σε τρυβλία. </a:t>
            </a:r>
          </a:p>
          <a:p>
            <a:endParaRPr lang="el-GR" sz="1600" dirty="0" smtClean="0"/>
          </a:p>
          <a:p>
            <a:r>
              <a:rPr lang="el-GR" sz="1600" dirty="0" smtClean="0"/>
              <a:t>Με τη θέρμανση ελαττώνεται ή και εξαφανίζεται η τοξικότητα ορισμένων ουσιών του αίματος.  Το σοκολατόχρωμο άγαρ είναι άριστο θρεπτικό υλικό για την ανάπτυξη του αιμόφιλου της γρίπης και κατάλληλο για την ανάπτυξη και ταυτοποίηση Πνευμονιόκοκκων, Γονόκοκκων κ.α.</a:t>
            </a:r>
          </a:p>
          <a:p>
            <a:endParaRPr lang="el-GR" sz="1600" b="1" u="sng" dirty="0" smtClean="0"/>
          </a:p>
          <a:p>
            <a:r>
              <a:rPr lang="fr-FR" sz="1600" dirty="0" smtClean="0"/>
              <a:t>    </a:t>
            </a:r>
            <a:r>
              <a:rPr lang="el-GR" sz="1600" dirty="0" smtClean="0"/>
              <a:t>Γύρω από τις αποικίες γίνεται εμφανής η α- αιμόλυση με τη δημιουργία πράσινης ζώνης.</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Escherichia%20coli%20fig27"/>
          <p:cNvPicPr>
            <a:picLocks noChangeAspect="1" noChangeArrowheads="1"/>
          </p:cNvPicPr>
          <p:nvPr/>
        </p:nvPicPr>
        <p:blipFill>
          <a:blip r:embed="rId2" cstate="print">
            <a:clrChange>
              <a:clrFrom>
                <a:srgbClr val="F0F7EF"/>
              </a:clrFrom>
              <a:clrTo>
                <a:srgbClr val="F0F7EF">
                  <a:alpha val="0"/>
                </a:srgbClr>
              </a:clrTo>
            </a:clrChange>
          </a:blip>
          <a:srcRect/>
          <a:stretch>
            <a:fillRect/>
          </a:stretch>
        </p:blipFill>
        <p:spPr bwMode="auto">
          <a:xfrm>
            <a:off x="5220072" y="1916832"/>
            <a:ext cx="3707904" cy="3212703"/>
          </a:xfrm>
          <a:prstGeom prst="rect">
            <a:avLst/>
          </a:prstGeom>
          <a:noFill/>
          <a:ln w="9525">
            <a:noFill/>
            <a:miter lim="800000"/>
            <a:headEnd/>
            <a:tailEnd/>
          </a:ln>
        </p:spPr>
      </p:pic>
      <p:pic>
        <p:nvPicPr>
          <p:cNvPr id="83971" name="Picture 6" descr="Escherichia%20coli%20fig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550" y="1916113"/>
            <a:ext cx="3887788" cy="3281362"/>
          </a:xfrm>
          <a:prstGeom prst="rect">
            <a:avLst/>
          </a:prstGeom>
          <a:noFill/>
          <a:ln w="9525">
            <a:noFill/>
            <a:miter lim="800000"/>
            <a:headEnd/>
            <a:tailEnd/>
          </a:ln>
        </p:spPr>
      </p:pic>
      <p:sp>
        <p:nvSpPr>
          <p:cNvPr id="405511" name="Text Box 7"/>
          <p:cNvSpPr txBox="1">
            <a:spLocks noChangeArrowheads="1"/>
          </p:cNvSpPr>
          <p:nvPr/>
        </p:nvSpPr>
        <p:spPr bwMode="auto">
          <a:xfrm>
            <a:off x="3203848" y="5733257"/>
            <a:ext cx="2663999" cy="432047"/>
          </a:xfrm>
          <a:prstGeom prst="rect">
            <a:avLst/>
          </a:prstGeom>
          <a:solidFill>
            <a:schemeClr val="accent1">
              <a:lumMod val="20000"/>
              <a:lumOff val="80000"/>
            </a:schemeClr>
          </a:solidFill>
          <a:ln w="31750" algn="ctr">
            <a:noFill/>
            <a:miter lim="800000"/>
            <a:headEnd/>
            <a:tailEnd/>
          </a:ln>
          <a:effectLst/>
        </p:spPr>
        <p:txBody>
          <a:bodyPr wrap="none"/>
          <a:lstStyle/>
          <a:p>
            <a:pPr algn="ctr"/>
            <a:r>
              <a:rPr lang="en-US" sz="2000" b="1" i="1" dirty="0">
                <a:effectLst>
                  <a:outerShdw blurRad="38100" dist="38100" dir="2700000" algn="tl">
                    <a:srgbClr val="000000"/>
                  </a:outerShdw>
                </a:effectLst>
                <a:latin typeface="Calibri" pitchFamily="34" charset="0"/>
              </a:rPr>
              <a:t>E</a:t>
            </a:r>
            <a:r>
              <a:rPr lang="el-GR" sz="2000" b="1" i="1" dirty="0">
                <a:effectLst>
                  <a:outerShdw blurRad="38100" dist="38100" dir="2700000" algn="tl">
                    <a:srgbClr val="000000"/>
                  </a:outerShdw>
                </a:effectLst>
                <a:latin typeface="Calibri" pitchFamily="34" charset="0"/>
              </a:rPr>
              <a:t>.</a:t>
            </a:r>
            <a:r>
              <a:rPr lang="en-US" sz="2000" b="1" i="1" dirty="0">
                <a:effectLst>
                  <a:outerShdw blurRad="38100" dist="38100" dir="2700000" algn="tl">
                    <a:srgbClr val="000000"/>
                  </a:outerShdw>
                </a:effectLst>
                <a:latin typeface="Calibri" pitchFamily="34" charset="0"/>
              </a:rPr>
              <a:t>coli</a:t>
            </a:r>
            <a:endParaRPr lang="el-GR" sz="2000" b="1" i="1" dirty="0">
              <a:effectLst>
                <a:outerShdw blurRad="38100" dist="38100" dir="2700000" algn="tl">
                  <a:srgbClr val="000000"/>
                </a:outerShdw>
              </a:effectLst>
              <a:latin typeface="Calibri" pitchFamily="34" charset="0"/>
            </a:endParaRPr>
          </a:p>
        </p:txBody>
      </p:sp>
      <p:sp>
        <p:nvSpPr>
          <p:cNvPr id="405512" name="Text Box 8"/>
          <p:cNvSpPr txBox="1">
            <a:spLocks noChangeArrowheads="1"/>
          </p:cNvSpPr>
          <p:nvPr/>
        </p:nvSpPr>
        <p:spPr bwMode="auto">
          <a:xfrm>
            <a:off x="1691680" y="5229200"/>
            <a:ext cx="1208216" cy="369332"/>
          </a:xfrm>
          <a:prstGeom prst="rect">
            <a:avLst/>
          </a:prstGeom>
          <a:solidFill>
            <a:schemeClr val="bg1"/>
          </a:solidFill>
          <a:ln w="9525" algn="ctr">
            <a:noFill/>
            <a:miter lim="800000"/>
            <a:headEnd/>
            <a:tailEnd/>
          </a:ln>
          <a:effectLst/>
        </p:spPr>
        <p:txBody>
          <a:bodyPr wrap="none">
            <a:spAutoFit/>
          </a:bodyPr>
          <a:lstStyle/>
          <a:p>
            <a:r>
              <a:rPr lang="en-US" b="1" dirty="0">
                <a:effectLst>
                  <a:outerShdw blurRad="38100" dist="38100" dir="2700000" algn="tl">
                    <a:srgbClr val="C0C0C0"/>
                  </a:outerShdw>
                </a:effectLst>
                <a:latin typeface="Calibri" pitchFamily="34" charset="0"/>
              </a:rPr>
              <a:t>Blood agar</a:t>
            </a:r>
            <a:endParaRPr lang="el-GR" b="1" dirty="0">
              <a:effectLst>
                <a:outerShdw blurRad="38100" dist="38100" dir="2700000" algn="tl">
                  <a:srgbClr val="C0C0C0"/>
                </a:outerShdw>
              </a:effectLst>
              <a:latin typeface="Calibri" pitchFamily="34" charset="0"/>
            </a:endParaRPr>
          </a:p>
        </p:txBody>
      </p:sp>
      <p:sp>
        <p:nvSpPr>
          <p:cNvPr id="405513" name="Text Box 9"/>
          <p:cNvSpPr txBox="1">
            <a:spLocks noChangeArrowheads="1"/>
          </p:cNvSpPr>
          <p:nvPr/>
        </p:nvSpPr>
        <p:spPr bwMode="auto">
          <a:xfrm>
            <a:off x="6156176" y="5229200"/>
            <a:ext cx="2411760" cy="369332"/>
          </a:xfrm>
          <a:prstGeom prst="rect">
            <a:avLst/>
          </a:prstGeom>
          <a:solidFill>
            <a:schemeClr val="bg1"/>
          </a:solidFill>
          <a:ln w="9525" algn="ctr">
            <a:noFill/>
            <a:miter lim="800000"/>
            <a:headEnd/>
            <a:tailEnd/>
          </a:ln>
          <a:effectLst/>
        </p:spPr>
        <p:txBody>
          <a:bodyPr wrap="square">
            <a:spAutoFit/>
          </a:bodyPr>
          <a:lstStyle/>
          <a:p>
            <a:r>
              <a:rPr lang="en-US" b="1" dirty="0">
                <a:effectLst>
                  <a:outerShdw blurRad="38100" dist="38100" dir="2700000" algn="tl">
                    <a:srgbClr val="C0C0C0"/>
                  </a:outerShdw>
                </a:effectLst>
                <a:latin typeface="Calibri" pitchFamily="34" charset="0"/>
              </a:rPr>
              <a:t>MacConkey agar</a:t>
            </a:r>
            <a:endParaRPr lang="el-GR" b="1" dirty="0">
              <a:effectLst>
                <a:outerShdw blurRad="38100" dist="38100" dir="2700000" algn="tl">
                  <a:srgbClr val="C0C0C0"/>
                </a:outerShdw>
              </a:effectLst>
              <a:latin typeface="Calibri" pitchFamily="34" charset="0"/>
            </a:endParaRPr>
          </a:p>
        </p:txBody>
      </p:sp>
      <p:sp>
        <p:nvSpPr>
          <p:cNvPr id="405514" name="Rectangle 10"/>
          <p:cNvSpPr>
            <a:spLocks noChangeArrowheads="1"/>
          </p:cNvSpPr>
          <p:nvPr/>
        </p:nvSpPr>
        <p:spPr bwMode="auto">
          <a:xfrm>
            <a:off x="1403648" y="692398"/>
            <a:ext cx="6265316" cy="864394"/>
          </a:xfrm>
          <a:prstGeom prst="rect">
            <a:avLst/>
          </a:prstGeom>
          <a:solidFill>
            <a:schemeClr val="tx2">
              <a:lumMod val="60000"/>
              <a:lumOff val="40000"/>
            </a:schemeClr>
          </a:solidFill>
          <a:ln w="9525">
            <a:noFill/>
            <a:miter lim="800000"/>
            <a:headEnd/>
            <a:tailEnd/>
          </a:ln>
          <a:effectLst/>
        </p:spPr>
        <p:txBody>
          <a:bodyPr wrap="none"/>
          <a:lstStyle/>
          <a:p>
            <a:pPr marL="342900" indent="-342900" algn="ctr">
              <a:lnSpc>
                <a:spcPct val="80000"/>
              </a:lnSpc>
              <a:spcBef>
                <a:spcPct val="20000"/>
              </a:spcBef>
              <a:buClr>
                <a:schemeClr val="hlink"/>
              </a:buClr>
              <a:buSzPct val="70000"/>
              <a:buFont typeface="Wingdings" pitchFamily="2" charset="2"/>
              <a:buNone/>
            </a:pPr>
            <a:r>
              <a:rPr lang="el-GR" sz="2000" b="1" dirty="0">
                <a:solidFill>
                  <a:schemeClr val="bg1"/>
                </a:solidFill>
                <a:effectLst>
                  <a:outerShdw blurRad="38100" dist="38100" dir="2700000" algn="tl">
                    <a:srgbClr val="FFFFFF"/>
                  </a:outerShdw>
                </a:effectLst>
                <a:latin typeface="Calibri" pitchFamily="34" charset="0"/>
              </a:rPr>
              <a:t>Συσχέτιση μορφολογίας </a:t>
            </a:r>
            <a:r>
              <a:rPr lang="el-GR" sz="2000" b="1" dirty="0" smtClean="0">
                <a:solidFill>
                  <a:schemeClr val="bg1"/>
                </a:solidFill>
                <a:effectLst>
                  <a:outerShdw blurRad="38100" dist="38100" dir="2700000" algn="tl">
                    <a:srgbClr val="FFFFFF"/>
                  </a:outerShdw>
                </a:effectLst>
                <a:latin typeface="Calibri" pitchFamily="34" charset="0"/>
              </a:rPr>
              <a:t>αποικιών </a:t>
            </a:r>
            <a:r>
              <a:rPr lang="el-GR" sz="2000" b="1" dirty="0">
                <a:solidFill>
                  <a:schemeClr val="bg1"/>
                </a:solidFill>
                <a:effectLst>
                  <a:outerShdw blurRad="38100" dist="38100" dir="2700000" algn="tl">
                    <a:srgbClr val="FFFFFF"/>
                  </a:outerShdw>
                </a:effectLst>
                <a:latin typeface="Calibri" pitchFamily="34" charset="0"/>
              </a:rPr>
              <a:t>στα διάφορα υλικά</a:t>
            </a:r>
          </a:p>
          <a:p>
            <a:pPr marL="342900" indent="-342900">
              <a:lnSpc>
                <a:spcPct val="80000"/>
              </a:lnSpc>
              <a:spcBef>
                <a:spcPct val="20000"/>
              </a:spcBef>
              <a:buClr>
                <a:srgbClr val="336699"/>
              </a:buClr>
              <a:buSzPct val="70000"/>
              <a:buFont typeface="Wingdings" pitchFamily="2" charset="2"/>
              <a:buNone/>
            </a:pPr>
            <a:endParaRPr lang="el-GR" sz="3200" b="1" dirty="0">
              <a:solidFill>
                <a:srgbClr val="00FFCC"/>
              </a:solidFill>
              <a:effectLst>
                <a:outerShdw blurRad="38100" dist="38100" dir="2700000" algn="tl">
                  <a:srgbClr val="FFFFFF"/>
                </a:outerShdw>
              </a:effectLst>
              <a:latin typeface="Calibri" pitchFamily="34" charset="0"/>
            </a:endParaRPr>
          </a:p>
          <a:p>
            <a:pPr marL="342900" indent="-342900">
              <a:lnSpc>
                <a:spcPct val="80000"/>
              </a:lnSpc>
              <a:spcBef>
                <a:spcPct val="20000"/>
              </a:spcBef>
              <a:buClr>
                <a:srgbClr val="336699"/>
              </a:buClr>
              <a:buSzPct val="70000"/>
              <a:buFont typeface="Wingdings" pitchFamily="2" charset="2"/>
              <a:buNone/>
            </a:pPr>
            <a:endParaRPr lang="el-GR" sz="3200" b="1" dirty="0">
              <a:solidFill>
                <a:srgbClr val="336699"/>
              </a:solidFill>
              <a:effectLst>
                <a:outerShdw blurRad="38100" dist="38100" dir="2700000" algn="tl">
                  <a:srgbClr val="FFFFFF"/>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Grp="1" noChangeAspect="1" noChangeArrowheads="1"/>
          </p:cNvPicPr>
          <p:nvPr>
            <p:ph type="body" idx="1"/>
          </p:nvPr>
        </p:nvPicPr>
        <p:blipFill>
          <a:blip r:embed="rId2" cstate="print">
            <a:clrChange>
              <a:clrFrom>
                <a:srgbClr val="FFFFFF"/>
              </a:clrFrom>
              <a:clrTo>
                <a:srgbClr val="FFFFFF">
                  <a:alpha val="0"/>
                </a:srgbClr>
              </a:clrTo>
            </a:clrChange>
          </a:blip>
          <a:srcRect/>
          <a:stretch>
            <a:fillRect/>
          </a:stretch>
        </p:blipFill>
        <p:spPr>
          <a:xfrm>
            <a:off x="323528" y="1052736"/>
            <a:ext cx="4175894" cy="3744416"/>
          </a:xfrm>
          <a:noFill/>
        </p:spPr>
      </p:pic>
      <p:pic>
        <p:nvPicPr>
          <p:cNvPr id="8499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60032" y="1196752"/>
            <a:ext cx="3995936" cy="3672408"/>
          </a:xfrm>
          <a:prstGeom prst="rect">
            <a:avLst/>
          </a:prstGeom>
          <a:noFill/>
          <a:ln w="9525">
            <a:noFill/>
            <a:miter lim="800000"/>
            <a:headEnd/>
            <a:tailEnd/>
          </a:ln>
        </p:spPr>
      </p:pic>
      <p:sp>
        <p:nvSpPr>
          <p:cNvPr id="422918" name="Text Box 6"/>
          <p:cNvSpPr txBox="1">
            <a:spLocks noChangeArrowheads="1"/>
          </p:cNvSpPr>
          <p:nvPr/>
        </p:nvSpPr>
        <p:spPr bwMode="auto">
          <a:xfrm>
            <a:off x="3203848" y="5661025"/>
            <a:ext cx="2736304" cy="400110"/>
          </a:xfrm>
          <a:prstGeom prst="rect">
            <a:avLst/>
          </a:prstGeom>
          <a:solidFill>
            <a:schemeClr val="accent1">
              <a:lumMod val="20000"/>
              <a:lumOff val="80000"/>
            </a:schemeClr>
          </a:solidFill>
          <a:ln w="9525" algn="ctr">
            <a:noFill/>
            <a:miter lim="800000"/>
            <a:headEnd/>
            <a:tailEnd/>
          </a:ln>
          <a:effectLst/>
        </p:spPr>
        <p:txBody>
          <a:bodyPr wrap="square">
            <a:spAutoFit/>
          </a:bodyPr>
          <a:lstStyle/>
          <a:p>
            <a:pPr algn="ctr"/>
            <a:r>
              <a:rPr lang="en-US" sz="2000" b="1" i="1" dirty="0">
                <a:effectLst>
                  <a:outerShdw blurRad="38100" dist="38100" dir="2700000" algn="tl">
                    <a:srgbClr val="FFFFFF"/>
                  </a:outerShdw>
                </a:effectLst>
                <a:latin typeface="Calibri" pitchFamily="34" charset="0"/>
              </a:rPr>
              <a:t>Proteus mirabilis</a:t>
            </a:r>
            <a:endParaRPr lang="el-GR" sz="2000" b="1" i="1" dirty="0">
              <a:effectLst>
                <a:outerShdw blurRad="38100" dist="38100" dir="2700000" algn="tl">
                  <a:srgbClr val="FFFFFF"/>
                </a:outerShdw>
              </a:effectLst>
              <a:latin typeface="Calibri" pitchFamily="34" charset="0"/>
            </a:endParaRPr>
          </a:p>
        </p:txBody>
      </p:sp>
      <p:sp>
        <p:nvSpPr>
          <p:cNvPr id="422919" name="Text Box 7"/>
          <p:cNvSpPr txBox="1">
            <a:spLocks noChangeArrowheads="1"/>
          </p:cNvSpPr>
          <p:nvPr/>
        </p:nvSpPr>
        <p:spPr bwMode="auto">
          <a:xfrm>
            <a:off x="755576" y="4832325"/>
            <a:ext cx="1727200" cy="396875"/>
          </a:xfrm>
          <a:prstGeom prst="rect">
            <a:avLst/>
          </a:prstGeom>
          <a:solidFill>
            <a:schemeClr val="bg1"/>
          </a:solidFill>
          <a:ln w="9525" algn="ctr">
            <a:noFill/>
            <a:miter lim="800000"/>
            <a:headEnd/>
            <a:tailEnd/>
          </a:ln>
          <a:effectLst/>
        </p:spPr>
        <p:txBody>
          <a:bodyPr>
            <a:spAutoFit/>
          </a:bodyPr>
          <a:lstStyle/>
          <a:p>
            <a:r>
              <a:rPr lang="en-US" sz="2000" b="1" dirty="0">
                <a:effectLst>
                  <a:outerShdw blurRad="38100" dist="38100" dir="2700000" algn="tl">
                    <a:srgbClr val="C0C0C0"/>
                  </a:outerShdw>
                </a:effectLst>
                <a:latin typeface="Calibri" pitchFamily="34" charset="0"/>
              </a:rPr>
              <a:t>Blood agar</a:t>
            </a:r>
            <a:endParaRPr lang="el-GR" sz="2000" b="1" dirty="0">
              <a:effectLst>
                <a:outerShdw blurRad="38100" dist="38100" dir="2700000" algn="tl">
                  <a:srgbClr val="C0C0C0"/>
                </a:outerShdw>
              </a:effectLst>
              <a:latin typeface="Calibri" pitchFamily="34" charset="0"/>
            </a:endParaRPr>
          </a:p>
        </p:txBody>
      </p:sp>
      <p:sp>
        <p:nvSpPr>
          <p:cNvPr id="422921" name="Text Box 9"/>
          <p:cNvSpPr txBox="1">
            <a:spLocks noChangeArrowheads="1"/>
          </p:cNvSpPr>
          <p:nvPr/>
        </p:nvSpPr>
        <p:spPr bwMode="auto">
          <a:xfrm>
            <a:off x="5652120" y="4941168"/>
            <a:ext cx="1979612" cy="400110"/>
          </a:xfrm>
          <a:prstGeom prst="rect">
            <a:avLst/>
          </a:prstGeom>
          <a:solidFill>
            <a:schemeClr val="bg1"/>
          </a:solidFill>
          <a:ln w="9525" algn="ctr">
            <a:noFill/>
            <a:miter lim="800000"/>
            <a:headEnd/>
            <a:tailEnd/>
          </a:ln>
          <a:effectLst/>
        </p:spPr>
        <p:txBody>
          <a:bodyPr>
            <a:spAutoFit/>
          </a:bodyPr>
          <a:lstStyle/>
          <a:p>
            <a:r>
              <a:rPr lang="en-US" sz="2000" b="1" dirty="0" err="1" smtClean="0">
                <a:effectLst>
                  <a:outerShdw blurRad="38100" dist="38100" dir="2700000" algn="tl">
                    <a:srgbClr val="C0C0C0"/>
                  </a:outerShdw>
                </a:effectLst>
                <a:latin typeface="Calibri" pitchFamily="34" charset="0"/>
              </a:rPr>
              <a:t>MacConkeyagar</a:t>
            </a:r>
            <a:endParaRPr lang="el-GR" sz="2000" b="1" dirty="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descr="Staphylococcus%20aureus%20fig1[1]"/>
          <p:cNvPicPr>
            <a:picLocks noChangeAspect="1" noChangeArrowheads="1"/>
          </p:cNvPicPr>
          <p:nvPr/>
        </p:nvPicPr>
        <p:blipFill>
          <a:blip r:embed="rId2" cstate="print"/>
          <a:srcRect/>
          <a:stretch>
            <a:fillRect/>
          </a:stretch>
        </p:blipFill>
        <p:spPr bwMode="auto">
          <a:xfrm>
            <a:off x="251520" y="1556792"/>
            <a:ext cx="4139952" cy="3284538"/>
          </a:xfrm>
          <a:prstGeom prst="rect">
            <a:avLst/>
          </a:prstGeom>
          <a:noFill/>
          <a:ln w="9525">
            <a:noFill/>
            <a:miter lim="800000"/>
            <a:headEnd/>
            <a:tailEnd/>
          </a:ln>
        </p:spPr>
      </p:pic>
      <p:pic>
        <p:nvPicPr>
          <p:cNvPr id="86019" name="Picture 6" descr="Staphylococcus%20aureus%20fig10[1]"/>
          <p:cNvPicPr>
            <a:picLocks noChangeAspect="1" noChangeArrowheads="1"/>
          </p:cNvPicPr>
          <p:nvPr/>
        </p:nvPicPr>
        <p:blipFill>
          <a:blip r:embed="rId3" cstate="print"/>
          <a:srcRect/>
          <a:stretch>
            <a:fillRect/>
          </a:stretch>
        </p:blipFill>
        <p:spPr bwMode="auto">
          <a:xfrm>
            <a:off x="4824536" y="1556792"/>
            <a:ext cx="3923928" cy="3312368"/>
          </a:xfrm>
          <a:prstGeom prst="rect">
            <a:avLst/>
          </a:prstGeom>
          <a:noFill/>
          <a:ln w="9525">
            <a:noFill/>
            <a:miter lim="800000"/>
            <a:headEnd/>
            <a:tailEnd/>
          </a:ln>
        </p:spPr>
      </p:pic>
      <p:sp>
        <p:nvSpPr>
          <p:cNvPr id="407561" name="Text Box 9"/>
          <p:cNvSpPr txBox="1">
            <a:spLocks noChangeArrowheads="1"/>
          </p:cNvSpPr>
          <p:nvPr/>
        </p:nvSpPr>
        <p:spPr bwMode="auto">
          <a:xfrm>
            <a:off x="284138" y="4904333"/>
            <a:ext cx="1479550" cy="396875"/>
          </a:xfrm>
          <a:prstGeom prst="rect">
            <a:avLst/>
          </a:prstGeom>
          <a:solidFill>
            <a:schemeClr val="bg1"/>
          </a:solidFill>
          <a:ln w="9525" algn="ctr">
            <a:noFill/>
            <a:miter lim="800000"/>
            <a:headEnd/>
            <a:tailEnd/>
          </a:ln>
          <a:effectLst/>
        </p:spPr>
        <p:txBody>
          <a:bodyPr wrap="none">
            <a:spAutoFit/>
          </a:bodyPr>
          <a:lstStyle/>
          <a:p>
            <a:r>
              <a:rPr lang="en-US" sz="2000" b="1" dirty="0">
                <a:effectLst>
                  <a:outerShdw blurRad="38100" dist="38100" dir="2700000" algn="tl">
                    <a:srgbClr val="C0C0C0"/>
                  </a:outerShdw>
                </a:effectLst>
                <a:latin typeface="Calibri" pitchFamily="34" charset="0"/>
              </a:rPr>
              <a:t>Blood agar</a:t>
            </a:r>
            <a:endParaRPr lang="el-GR" sz="2000" b="1" dirty="0">
              <a:effectLst>
                <a:outerShdw blurRad="38100" dist="38100" dir="2700000" algn="tl">
                  <a:srgbClr val="C0C0C0"/>
                </a:outerShdw>
              </a:effectLst>
              <a:latin typeface="Calibri" pitchFamily="34" charset="0"/>
            </a:endParaRPr>
          </a:p>
        </p:txBody>
      </p:sp>
      <p:sp>
        <p:nvSpPr>
          <p:cNvPr id="407562" name="Text Box 10"/>
          <p:cNvSpPr txBox="1">
            <a:spLocks noChangeArrowheads="1"/>
          </p:cNvSpPr>
          <p:nvPr/>
        </p:nvSpPr>
        <p:spPr bwMode="auto">
          <a:xfrm>
            <a:off x="5148263" y="4869160"/>
            <a:ext cx="3995737" cy="396875"/>
          </a:xfrm>
          <a:prstGeom prst="rect">
            <a:avLst/>
          </a:prstGeom>
          <a:solidFill>
            <a:schemeClr val="bg1"/>
          </a:solidFill>
          <a:ln w="9525" algn="ctr">
            <a:noFill/>
            <a:miter lim="800000"/>
            <a:headEnd/>
            <a:tailEnd/>
          </a:ln>
          <a:effectLst/>
        </p:spPr>
        <p:txBody>
          <a:bodyPr>
            <a:spAutoFit/>
          </a:bodyPr>
          <a:lstStyle/>
          <a:p>
            <a:r>
              <a:rPr lang="en-US" sz="2000" b="1" dirty="0" err="1">
                <a:effectLst>
                  <a:outerShdw blurRad="38100" dist="38100" dir="2700000" algn="tl">
                    <a:srgbClr val="C0C0C0"/>
                  </a:outerShdw>
                </a:effectLst>
                <a:latin typeface="Calibri" pitchFamily="34" charset="0"/>
              </a:rPr>
              <a:t>Mannitol</a:t>
            </a:r>
            <a:r>
              <a:rPr lang="en-US" sz="2000" b="1" dirty="0">
                <a:effectLst>
                  <a:outerShdw blurRad="38100" dist="38100" dir="2700000" algn="tl">
                    <a:srgbClr val="C0C0C0"/>
                  </a:outerShdw>
                </a:effectLst>
                <a:latin typeface="Calibri" pitchFamily="34" charset="0"/>
              </a:rPr>
              <a:t> salt agar (Chapman)</a:t>
            </a:r>
            <a:endParaRPr lang="el-GR" sz="2000" b="1" dirty="0">
              <a:effectLst>
                <a:outerShdw blurRad="38100" dist="38100" dir="2700000" algn="tl">
                  <a:srgbClr val="C0C0C0"/>
                </a:outerShdw>
              </a:effectLst>
              <a:latin typeface="Calibri" pitchFamily="34" charset="0"/>
            </a:endParaRPr>
          </a:p>
        </p:txBody>
      </p:sp>
      <p:sp>
        <p:nvSpPr>
          <p:cNvPr id="407564" name="Text Box 12"/>
          <p:cNvSpPr txBox="1">
            <a:spLocks noChangeArrowheads="1"/>
          </p:cNvSpPr>
          <p:nvPr/>
        </p:nvSpPr>
        <p:spPr bwMode="auto">
          <a:xfrm>
            <a:off x="3347864" y="5441850"/>
            <a:ext cx="2376264" cy="400110"/>
          </a:xfrm>
          <a:prstGeom prst="rect">
            <a:avLst/>
          </a:prstGeom>
          <a:solidFill>
            <a:schemeClr val="accent1">
              <a:lumMod val="20000"/>
              <a:lumOff val="80000"/>
            </a:schemeClr>
          </a:solidFill>
          <a:ln w="9525" algn="ctr">
            <a:noFill/>
            <a:miter lim="800000"/>
            <a:headEnd/>
            <a:tailEnd/>
          </a:ln>
          <a:effectLst/>
        </p:spPr>
        <p:txBody>
          <a:bodyPr wrap="square">
            <a:spAutoFit/>
          </a:bodyPr>
          <a:lstStyle/>
          <a:p>
            <a:pPr algn="ctr"/>
            <a:r>
              <a:rPr lang="en-US" sz="2000" b="1" i="1" dirty="0" err="1">
                <a:effectLst>
                  <a:outerShdw blurRad="38100" dist="38100" dir="2700000" algn="tl">
                    <a:srgbClr val="000000"/>
                  </a:outerShdw>
                </a:effectLst>
                <a:latin typeface="Calibri" pitchFamily="34" charset="0"/>
              </a:rPr>
              <a:t>St.aureus</a:t>
            </a:r>
            <a:endParaRPr lang="el-GR" sz="2000" b="1" i="1" dirty="0">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79712" y="1988840"/>
            <a:ext cx="5184576" cy="461665"/>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sz="2400" dirty="0" smtClean="0">
                <a:solidFill>
                  <a:schemeClr val="bg1"/>
                </a:solidFill>
              </a:rPr>
              <a:t>ΤΑΥΤΟΠΟΙΗΣΗ ΣΤΑΦΥΛΟΚΟΚΚΩΝ</a:t>
            </a:r>
            <a:endParaRPr lang="el-GR" sz="2400" dirty="0">
              <a:solidFill>
                <a:schemeClr val="bg1"/>
              </a:solidFill>
            </a:endParaRPr>
          </a:p>
        </p:txBody>
      </p:sp>
      <p:pic>
        <p:nvPicPr>
          <p:cNvPr id="121858" name="Picture 2" descr="http://www.bacteriainphotos.com/electron%20microscopy/Staphylococcus%20aureus%20electron%20microscopy.jpg"/>
          <p:cNvPicPr>
            <a:picLocks noChangeAspect="1" noChangeArrowheads="1"/>
          </p:cNvPicPr>
          <p:nvPr/>
        </p:nvPicPr>
        <p:blipFill>
          <a:blip r:embed="rId2" cstate="print"/>
          <a:srcRect/>
          <a:stretch>
            <a:fillRect/>
          </a:stretch>
        </p:blipFill>
        <p:spPr bwMode="auto">
          <a:xfrm>
            <a:off x="2483768" y="2996952"/>
            <a:ext cx="4104456" cy="304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1691516"/>
            <a:ext cx="7488832"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ΚΑΤΑΤΑΞΗ ΣΤΑΦΥΛΟΚΟΚΚΩΝ</a:t>
            </a:r>
            <a:endParaRPr lang="el-GR" b="1" dirty="0">
              <a:solidFill>
                <a:schemeClr val="bg1"/>
              </a:solidFill>
            </a:endParaRPr>
          </a:p>
        </p:txBody>
      </p:sp>
      <p:graphicFrame>
        <p:nvGraphicFramePr>
          <p:cNvPr id="3" name="2 - Πίνακας"/>
          <p:cNvGraphicFramePr>
            <a:graphicFrameLocks noGrp="1"/>
          </p:cNvGraphicFramePr>
          <p:nvPr/>
        </p:nvGraphicFramePr>
        <p:xfrm>
          <a:off x="827584" y="2226032"/>
          <a:ext cx="7488832" cy="3205480"/>
        </p:xfrm>
        <a:graphic>
          <a:graphicData uri="http://schemas.openxmlformats.org/drawingml/2006/table">
            <a:tbl>
              <a:tblPr firstRow="1" bandRow="1">
                <a:tableStyleId>{5C22544A-7EE6-4342-B048-85BDC9FD1C3A}</a:tableStyleId>
              </a:tblPr>
              <a:tblGrid>
                <a:gridCol w="1895243"/>
                <a:gridCol w="5593589"/>
              </a:tblGrid>
              <a:tr h="370840">
                <a:tc gridSpan="2">
                  <a:txBody>
                    <a:bodyPr/>
                    <a:lstStyle/>
                    <a:p>
                      <a:pPr algn="ctr"/>
                      <a:r>
                        <a:rPr lang="el-GR" dirty="0" smtClean="0"/>
                        <a:t>Οικογένεια: </a:t>
                      </a:r>
                      <a:r>
                        <a:rPr lang="en-US" i="1" dirty="0" err="1" smtClean="0"/>
                        <a:t>Micrococcaceae</a:t>
                      </a:r>
                      <a:endParaRPr lang="en-US" i="1" dirty="0" smtClean="0"/>
                    </a:p>
                    <a:p>
                      <a:pPr algn="ctr"/>
                      <a:r>
                        <a:rPr lang="el-GR" i="1" dirty="0" smtClean="0"/>
                        <a:t>Γένος: </a:t>
                      </a:r>
                      <a:r>
                        <a:rPr lang="en-US" i="1" dirty="0" smtClean="0"/>
                        <a:t>Staphylococcus</a:t>
                      </a:r>
                      <a:endParaRPr lang="el-GR" i="1" dirty="0" smtClean="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i="0" dirty="0" smtClean="0"/>
                        <a:t>Είδος:</a:t>
                      </a:r>
                      <a:endParaRPr lang="el-GR" b="1" i="0" dirty="0"/>
                    </a:p>
                  </a:txBody>
                  <a:tcPr/>
                </a:tc>
                <a:tc>
                  <a:txBody>
                    <a:bodyPr/>
                    <a:lstStyle/>
                    <a:p>
                      <a:pPr algn="ctr"/>
                      <a:r>
                        <a:rPr lang="el-GR" b="1" i="0" dirty="0" smtClean="0"/>
                        <a:t>Παθογένεια</a:t>
                      </a:r>
                      <a:endParaRPr lang="el-GR" b="1" i="0" dirty="0"/>
                    </a:p>
                  </a:txBody>
                  <a:tcPr/>
                </a:tc>
              </a:tr>
              <a:tr h="370840">
                <a:tc>
                  <a:txBody>
                    <a:bodyPr/>
                    <a:lstStyle/>
                    <a:p>
                      <a:r>
                        <a:rPr lang="en-US" i="1" dirty="0" smtClean="0"/>
                        <a:t>S.</a:t>
                      </a:r>
                      <a:r>
                        <a:rPr lang="en-US" i="1" baseline="0" dirty="0" smtClean="0"/>
                        <a:t> aureus</a:t>
                      </a:r>
                      <a:endParaRPr lang="el-GR" i="1" dirty="0"/>
                    </a:p>
                  </a:txBody>
                  <a:tcPr/>
                </a:tc>
                <a:tc>
                  <a:txBody>
                    <a:bodyPr/>
                    <a:lstStyle/>
                    <a:p>
                      <a:r>
                        <a:rPr lang="el-GR" i="0" dirty="0" smtClean="0"/>
                        <a:t>Δερματικές λοιμώξεις, πνευμονία, μηνιγγίτιδα, οστεομυελίτιδα, ενδοκαρδίτιδα, βακτηριαιμία, σήψη </a:t>
                      </a:r>
                      <a:endParaRPr lang="el-GR" i="0" dirty="0"/>
                    </a:p>
                  </a:txBody>
                  <a:tcPr/>
                </a:tc>
              </a:tr>
              <a:tr h="370840">
                <a:tc>
                  <a:txBody>
                    <a:bodyPr/>
                    <a:lstStyle/>
                    <a:p>
                      <a:r>
                        <a:rPr lang="en-US" i="1" dirty="0" smtClean="0"/>
                        <a:t>S. epidermidis</a:t>
                      </a:r>
                      <a:endParaRPr lang="el-GR" i="1" dirty="0"/>
                    </a:p>
                  </a:txBody>
                  <a:tcPr/>
                </a:tc>
                <a:tc>
                  <a:txBody>
                    <a:bodyPr/>
                    <a:lstStyle/>
                    <a:p>
                      <a:r>
                        <a:rPr lang="el-GR" i="0" dirty="0" smtClean="0"/>
                        <a:t>Λοιμώξεις ενδοφλέβιων</a:t>
                      </a:r>
                      <a:r>
                        <a:rPr lang="el-GR" i="0" baseline="0" dirty="0" smtClean="0"/>
                        <a:t> καθετήρων, </a:t>
                      </a:r>
                      <a:r>
                        <a:rPr lang="el-GR" i="0" dirty="0" smtClean="0"/>
                        <a:t>οστεομυελίτιδα, περιτονίτιδα, ενδοκαρδίτιδα, βακτηριαιμία, λοιμώξεις</a:t>
                      </a:r>
                      <a:r>
                        <a:rPr lang="el-GR" i="0" baseline="0" dirty="0" smtClean="0"/>
                        <a:t> ουροποιητικού</a:t>
                      </a:r>
                      <a:endParaRPr lang="el-GR" dirty="0"/>
                    </a:p>
                  </a:txBody>
                  <a:tcPr/>
                </a:tc>
              </a:tr>
              <a:tr h="370840">
                <a:tc>
                  <a:txBody>
                    <a:bodyPr/>
                    <a:lstStyle/>
                    <a:p>
                      <a:r>
                        <a:rPr lang="en-US" i="1" dirty="0" smtClean="0"/>
                        <a:t>S. saprophyticus</a:t>
                      </a:r>
                      <a:endParaRPr lang="el-GR" i="1" dirty="0"/>
                    </a:p>
                  </a:txBody>
                  <a:tcPr/>
                </a:tc>
                <a:tc>
                  <a:txBody>
                    <a:bodyPr/>
                    <a:lstStyle/>
                    <a:p>
                      <a:r>
                        <a:rPr lang="el-GR" dirty="0" smtClean="0"/>
                        <a:t>Λοιμώξεις ουροποιητικού, πυονεφρίτιδα, ουρηθρίτιδα</a:t>
                      </a:r>
                    </a:p>
                    <a:p>
                      <a:endParaRPr lang="el-GR"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971600" y="1391384"/>
          <a:ext cx="7200800" cy="3606800"/>
        </p:xfrm>
        <a:graphic>
          <a:graphicData uri="http://schemas.openxmlformats.org/drawingml/2006/table">
            <a:tbl>
              <a:tblPr firstRow="1" bandRow="1">
                <a:tableStyleId>{5C22544A-7EE6-4342-B048-85BDC9FD1C3A}</a:tableStyleId>
              </a:tblPr>
              <a:tblGrid>
                <a:gridCol w="1822348"/>
                <a:gridCol w="5378452"/>
              </a:tblGrid>
              <a:tr h="370840">
                <a:tc gridSpan="2">
                  <a:txBody>
                    <a:bodyPr/>
                    <a:lstStyle/>
                    <a:p>
                      <a:pPr algn="ctr"/>
                      <a:r>
                        <a:rPr lang="el-GR" dirty="0" smtClean="0"/>
                        <a:t>Οικογένεια: </a:t>
                      </a:r>
                      <a:r>
                        <a:rPr lang="en-US" i="1" dirty="0" err="1" smtClean="0"/>
                        <a:t>Micrococcaceae</a:t>
                      </a:r>
                      <a:endParaRPr lang="en-US" i="1" dirty="0" smtClean="0"/>
                    </a:p>
                    <a:p>
                      <a:pPr algn="ctr"/>
                      <a:r>
                        <a:rPr lang="el-GR" i="1" dirty="0" smtClean="0"/>
                        <a:t>Γένος: </a:t>
                      </a:r>
                      <a:r>
                        <a:rPr lang="en-US" i="1" dirty="0" smtClean="0"/>
                        <a:t>Staphylococcus</a:t>
                      </a:r>
                      <a:endParaRPr lang="el-GR" i="1" dirty="0" smtClean="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i="0" dirty="0" smtClean="0"/>
                        <a:t>Είδος:</a:t>
                      </a:r>
                      <a:endParaRPr lang="el-GR" b="1" i="0" dirty="0"/>
                    </a:p>
                  </a:txBody>
                  <a:tcPr/>
                </a:tc>
                <a:tc>
                  <a:txBody>
                    <a:bodyPr/>
                    <a:lstStyle/>
                    <a:p>
                      <a:pPr algn="ctr"/>
                      <a:r>
                        <a:rPr lang="el-GR" b="1" i="0" dirty="0" smtClean="0"/>
                        <a:t>Παθογένεια</a:t>
                      </a:r>
                      <a:endParaRPr lang="el-GR" b="1" i="0" dirty="0"/>
                    </a:p>
                  </a:txBody>
                  <a:tcPr/>
                </a:tc>
              </a:tr>
              <a:tr h="370840">
                <a:tc>
                  <a:txBody>
                    <a:bodyPr/>
                    <a:lstStyle/>
                    <a:p>
                      <a:r>
                        <a:rPr lang="en-US" i="1" dirty="0" smtClean="0"/>
                        <a:t>S. </a:t>
                      </a:r>
                      <a:r>
                        <a:rPr lang="en-US" i="1" dirty="0" err="1" smtClean="0"/>
                        <a:t>haemoliticus</a:t>
                      </a:r>
                      <a:endParaRPr lang="el-GR" i="1" dirty="0"/>
                    </a:p>
                  </a:txBody>
                  <a:tcPr/>
                </a:tc>
                <a:tc rowSpan="2">
                  <a:txBody>
                    <a:bodyPr/>
                    <a:lstStyle/>
                    <a:p>
                      <a:endParaRPr lang="el-GR" dirty="0"/>
                    </a:p>
                  </a:txBody>
                  <a:tcPr/>
                </a:tc>
              </a:tr>
              <a:tr h="370840">
                <a:tc>
                  <a:txBody>
                    <a:bodyPr/>
                    <a:lstStyle/>
                    <a:p>
                      <a:r>
                        <a:rPr lang="en-US" i="1" dirty="0" smtClean="0"/>
                        <a:t>S. hominis</a:t>
                      </a:r>
                      <a:endParaRPr lang="el-GR" i="1" dirty="0"/>
                    </a:p>
                  </a:txBody>
                  <a:tcPr/>
                </a:tc>
                <a:tc vMerge="1">
                  <a:txBody>
                    <a:bodyPr/>
                    <a:lstStyle/>
                    <a:p>
                      <a:endParaRPr lang="el-GR" dirty="0"/>
                    </a:p>
                  </a:txBody>
                  <a:tcPr/>
                </a:tc>
              </a:tr>
              <a:tr h="370840">
                <a:tc>
                  <a:txBody>
                    <a:bodyPr/>
                    <a:lstStyle/>
                    <a:p>
                      <a:r>
                        <a:rPr lang="en-US" i="1" dirty="0" smtClean="0"/>
                        <a:t>S. </a:t>
                      </a:r>
                      <a:r>
                        <a:rPr lang="en-US" i="1" dirty="0" err="1" smtClean="0"/>
                        <a:t>warneri</a:t>
                      </a:r>
                      <a:endParaRPr lang="el-GR" i="1" dirty="0"/>
                    </a:p>
                  </a:txBody>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Τα είδη αυτά προκαλούν σπάνια λοιμώξεις.</a:t>
                      </a:r>
                      <a:r>
                        <a:rPr lang="el-GR" baseline="0" dirty="0" smtClean="0"/>
                        <a:t> Ορισμένα έχουν απομονωθεί από φλεγμονές τραυμάτων, λοιμώξεις του ουροποιητικού, βακτηριαιμία και ενδοκαρδίτιδα</a:t>
                      </a:r>
                      <a:endParaRPr lang="el-GR" dirty="0" smtClean="0"/>
                    </a:p>
                    <a:p>
                      <a:endParaRPr lang="el-GR" dirty="0"/>
                    </a:p>
                  </a:txBody>
                  <a:tcPr/>
                </a:tc>
              </a:tr>
              <a:tr h="370840">
                <a:tc>
                  <a:txBody>
                    <a:bodyPr/>
                    <a:lstStyle/>
                    <a:p>
                      <a:r>
                        <a:rPr lang="en-US" i="1" dirty="0" smtClean="0"/>
                        <a:t>S.</a:t>
                      </a:r>
                      <a:r>
                        <a:rPr lang="en-US" i="1" baseline="0" dirty="0" smtClean="0"/>
                        <a:t> </a:t>
                      </a:r>
                      <a:r>
                        <a:rPr lang="en-US" i="1" baseline="0" dirty="0" err="1" smtClean="0"/>
                        <a:t>simulans</a:t>
                      </a:r>
                      <a:r>
                        <a:rPr lang="en-US" i="1" dirty="0" smtClean="0"/>
                        <a:t> </a:t>
                      </a:r>
                      <a:endParaRPr lang="el-GR" i="1" dirty="0"/>
                    </a:p>
                  </a:txBody>
                  <a:tcPr/>
                </a:tc>
                <a:tc vMerge="1">
                  <a:txBody>
                    <a:bodyPr/>
                    <a:lstStyle/>
                    <a:p>
                      <a:endParaRPr lang="el-GR" dirty="0"/>
                    </a:p>
                  </a:txBody>
                  <a:tcPr/>
                </a:tc>
              </a:tr>
              <a:tr h="370840">
                <a:tc>
                  <a:txBody>
                    <a:bodyPr/>
                    <a:lstStyle/>
                    <a:p>
                      <a:r>
                        <a:rPr lang="en-US" i="1" dirty="0" smtClean="0"/>
                        <a:t>S. </a:t>
                      </a:r>
                      <a:r>
                        <a:rPr lang="en-US" i="1" dirty="0" err="1" smtClean="0"/>
                        <a:t>schleiferi</a:t>
                      </a:r>
                      <a:endParaRPr lang="el-GR" i="1" dirty="0"/>
                    </a:p>
                  </a:txBody>
                  <a:tcPr/>
                </a:tc>
                <a:tc vMerge="1">
                  <a:txBody>
                    <a:bodyPr/>
                    <a:lstStyle/>
                    <a:p>
                      <a:endParaRPr lang="el-GR" dirty="0"/>
                    </a:p>
                  </a:txBody>
                  <a:tcPr/>
                </a:tc>
              </a:tr>
              <a:tr h="370840">
                <a:tc>
                  <a:txBody>
                    <a:bodyPr/>
                    <a:lstStyle/>
                    <a:p>
                      <a:r>
                        <a:rPr lang="en-US" i="1" dirty="0" smtClean="0"/>
                        <a:t>S. </a:t>
                      </a:r>
                      <a:r>
                        <a:rPr lang="en-US" i="1" dirty="0" err="1" smtClean="0"/>
                        <a:t>saccharolyticus</a:t>
                      </a:r>
                      <a:endParaRPr lang="el-GR" i="1" dirty="0"/>
                    </a:p>
                  </a:txBody>
                  <a:tcPr/>
                </a:tc>
                <a:tc vMerge="1">
                  <a:txBody>
                    <a:bodyPr/>
                    <a:lstStyle/>
                    <a:p>
                      <a:endParaRPr lang="el-GR" dirty="0"/>
                    </a:p>
                  </a:txBody>
                  <a:tcPr/>
                </a:tc>
              </a:tr>
              <a:tr h="370840">
                <a:tc>
                  <a:txBody>
                    <a:bodyPr/>
                    <a:lstStyle/>
                    <a:p>
                      <a:r>
                        <a:rPr lang="en-US" i="1" dirty="0" smtClean="0"/>
                        <a:t>S. </a:t>
                      </a:r>
                      <a:r>
                        <a:rPr lang="en-US" i="1" dirty="0" err="1" smtClean="0"/>
                        <a:t>lugdunensis</a:t>
                      </a:r>
                      <a:endParaRPr lang="el-GR" i="1" dirty="0"/>
                    </a:p>
                  </a:txBody>
                  <a:tcPr/>
                </a:tc>
                <a:tc vMerge="1">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524000" y="1988840"/>
          <a:ext cx="6096000" cy="38760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ΧΑΡΑΚΤΗΡΙΣΤΙΚΑ ΣΤΑΦΥΛΟΚΟΚΚΩΝ:</a:t>
                      </a:r>
                      <a:endParaRPr lang="el-GR" dirty="0"/>
                    </a:p>
                  </a:txBody>
                  <a:tcPr/>
                </a:tc>
                <a:tc hMerge="1">
                  <a:txBody>
                    <a:bodyPr/>
                    <a:lstStyle/>
                    <a:p>
                      <a:endParaRPr lang="el-GR" dirty="0"/>
                    </a:p>
                  </a:txBody>
                  <a:tcPr/>
                </a:tc>
              </a:tr>
              <a:tr h="370840">
                <a:tc>
                  <a:txBody>
                    <a:bodyPr/>
                    <a:lstStyle/>
                    <a:p>
                      <a:r>
                        <a:rPr lang="el-GR" dirty="0" smtClean="0"/>
                        <a:t>Οικογένεια</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Μικρόκοκκοι</a:t>
                      </a:r>
                      <a:endParaRPr lang="el-GR" dirty="0"/>
                    </a:p>
                  </a:txBody>
                  <a:tcPr/>
                </a:tc>
              </a:tr>
              <a:tr h="370840">
                <a:tc>
                  <a:txBody>
                    <a:bodyPr/>
                    <a:lstStyle/>
                    <a:p>
                      <a:r>
                        <a:rPr lang="el-GR" dirty="0" smtClean="0"/>
                        <a:t>Χρώση </a:t>
                      </a:r>
                      <a:r>
                        <a:rPr lang="en-US" dirty="0" smtClean="0"/>
                        <a:t>Gram</a:t>
                      </a:r>
                      <a:endParaRPr lang="el-GR" dirty="0"/>
                    </a:p>
                  </a:txBody>
                  <a:tcPr/>
                </a:tc>
                <a:tc>
                  <a:txBody>
                    <a:bodyPr/>
                    <a:lstStyle/>
                    <a:p>
                      <a:r>
                        <a:rPr lang="en-US" dirty="0" smtClean="0"/>
                        <a:t>Gram(+)</a:t>
                      </a:r>
                      <a:endParaRPr lang="el-GR" dirty="0"/>
                    </a:p>
                  </a:txBody>
                  <a:tcPr/>
                </a:tc>
              </a:tr>
              <a:tr h="370840">
                <a:tc>
                  <a:txBody>
                    <a:bodyPr/>
                    <a:lstStyle/>
                    <a:p>
                      <a:r>
                        <a:rPr lang="el-GR" dirty="0" smtClean="0"/>
                        <a:t>Κίνηση </a:t>
                      </a:r>
                      <a:endParaRPr lang="el-GR" dirty="0"/>
                    </a:p>
                  </a:txBody>
                  <a:tcPr/>
                </a:tc>
                <a:tc>
                  <a:txBody>
                    <a:bodyPr/>
                    <a:lstStyle/>
                    <a:p>
                      <a:r>
                        <a:rPr lang="el-GR" dirty="0" smtClean="0"/>
                        <a:t>Ακίνητοι </a:t>
                      </a:r>
                      <a:endParaRPr lang="el-GR" dirty="0"/>
                    </a:p>
                  </a:txBody>
                  <a:tcPr/>
                </a:tc>
              </a:tr>
              <a:tr h="370840">
                <a:tc>
                  <a:txBody>
                    <a:bodyPr/>
                    <a:lstStyle/>
                    <a:p>
                      <a:r>
                        <a:rPr lang="el-GR" dirty="0" smtClean="0"/>
                        <a:t>Παραγωγή σπορίων</a:t>
                      </a:r>
                      <a:endParaRPr lang="el-GR" dirty="0"/>
                    </a:p>
                  </a:txBody>
                  <a:tcPr/>
                </a:tc>
                <a:tc>
                  <a:txBody>
                    <a:bodyPr/>
                    <a:lstStyle/>
                    <a:p>
                      <a:r>
                        <a:rPr lang="el-GR" dirty="0" smtClean="0"/>
                        <a:t>Δεν παράγουν</a:t>
                      </a:r>
                      <a:endParaRPr lang="el-GR" dirty="0"/>
                    </a:p>
                  </a:txBody>
                  <a:tcPr/>
                </a:tc>
              </a:tr>
              <a:tr h="370840">
                <a:tc>
                  <a:txBody>
                    <a:bodyPr/>
                    <a:lstStyle/>
                    <a:p>
                      <a:r>
                        <a:rPr lang="el-GR" dirty="0" smtClean="0"/>
                        <a:t>Σχήμα κυττάρου</a:t>
                      </a:r>
                      <a:endParaRPr lang="el-GR" dirty="0"/>
                    </a:p>
                  </a:txBody>
                  <a:tcPr/>
                </a:tc>
                <a:tc>
                  <a:txBody>
                    <a:bodyPr/>
                    <a:lstStyle/>
                    <a:p>
                      <a:r>
                        <a:rPr lang="el-GR" dirty="0" smtClean="0"/>
                        <a:t>Σφαιρικό (κόκκοι)</a:t>
                      </a:r>
                      <a:endParaRPr lang="el-GR" dirty="0"/>
                    </a:p>
                  </a:txBody>
                  <a:tcPr/>
                </a:tc>
              </a:tr>
              <a:tr h="370840">
                <a:tc>
                  <a:txBody>
                    <a:bodyPr/>
                    <a:lstStyle/>
                    <a:p>
                      <a:r>
                        <a:rPr lang="el-GR" dirty="0" smtClean="0"/>
                        <a:t>διάμετρος κυττάρου</a:t>
                      </a:r>
                      <a:endParaRPr lang="el-GR" dirty="0"/>
                    </a:p>
                  </a:txBody>
                  <a:tcPr/>
                </a:tc>
                <a:tc>
                  <a:txBody>
                    <a:bodyPr/>
                    <a:lstStyle/>
                    <a:p>
                      <a:r>
                        <a:rPr lang="el-GR" dirty="0" smtClean="0"/>
                        <a:t>Περίπου 1,0μ</a:t>
                      </a:r>
                      <a:r>
                        <a:rPr lang="en-US" dirty="0" smtClean="0"/>
                        <a:t>m</a:t>
                      </a:r>
                      <a:endParaRPr lang="el-GR" dirty="0"/>
                    </a:p>
                  </a:txBody>
                  <a:tcPr/>
                </a:tc>
              </a:tr>
              <a:tr h="370840">
                <a:tc>
                  <a:txBody>
                    <a:bodyPr/>
                    <a:lstStyle/>
                    <a:p>
                      <a:r>
                        <a:rPr lang="el-GR" dirty="0" smtClean="0"/>
                        <a:t>Παρουσία</a:t>
                      </a:r>
                      <a:r>
                        <a:rPr lang="el-GR" baseline="0" dirty="0" smtClean="0"/>
                        <a:t> ελύτρου</a:t>
                      </a:r>
                      <a:endParaRPr lang="el-GR" dirty="0"/>
                    </a:p>
                  </a:txBody>
                  <a:tcPr/>
                </a:tc>
                <a:tc>
                  <a:txBody>
                    <a:bodyPr/>
                    <a:lstStyle/>
                    <a:p>
                      <a:r>
                        <a:rPr lang="el-GR" dirty="0" smtClean="0"/>
                        <a:t>Δεν έχει (ορισμένα στελέχη του </a:t>
                      </a:r>
                      <a:r>
                        <a:rPr lang="en-US" i="1" dirty="0" smtClean="0"/>
                        <a:t>S.</a:t>
                      </a:r>
                      <a:r>
                        <a:rPr lang="en-US" i="1" baseline="0" dirty="0" smtClean="0"/>
                        <a:t> aureus </a:t>
                      </a:r>
                      <a:r>
                        <a:rPr lang="el-GR" i="0" baseline="0" dirty="0" smtClean="0"/>
                        <a:t>έχουν έλυτρο)</a:t>
                      </a:r>
                      <a:endParaRPr lang="el-GR" dirty="0"/>
                    </a:p>
                  </a:txBody>
                  <a:tcPr/>
                </a:tc>
              </a:tr>
              <a:tr h="370840">
                <a:tc>
                  <a:txBody>
                    <a:bodyPr/>
                    <a:lstStyle/>
                    <a:p>
                      <a:r>
                        <a:rPr lang="el-GR" dirty="0" smtClean="0"/>
                        <a:t>Οξυγόνο</a:t>
                      </a:r>
                      <a:endParaRPr lang="el-GR" dirty="0"/>
                    </a:p>
                  </a:txBody>
                  <a:tcPr/>
                </a:tc>
                <a:tc>
                  <a:txBody>
                    <a:bodyPr/>
                    <a:lstStyle/>
                    <a:p>
                      <a:r>
                        <a:rPr lang="el-GR" dirty="0" smtClean="0"/>
                        <a:t>Αερόβιοι και προαιρετικά αναερόβιοι</a:t>
                      </a:r>
                      <a:endParaRPr lang="el-GR"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547664" y="1772816"/>
            <a:ext cx="5976664" cy="4062651"/>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pPr>
              <a:buFont typeface="Wingdings" pitchFamily="2" charset="2"/>
              <a:buChar char="§"/>
            </a:pPr>
            <a:r>
              <a:rPr lang="el-GR" sz="1600" dirty="0" smtClean="0"/>
              <a:t>Το θρεπτικό άγαρ περιέχει όλα τα θρεπτικά συστατικά για την ανάπτυξη μεγάλου πλήθους μικροβίων. Το </a:t>
            </a:r>
            <a:r>
              <a:rPr lang="en-US" sz="1600" dirty="0" smtClean="0"/>
              <a:t>Columbia agar</a:t>
            </a:r>
            <a:r>
              <a:rPr lang="el-GR" sz="1600" dirty="0" smtClean="0"/>
              <a:t> περιέχει πεπτόνες που προωθούν  την άριστη ανάπτυξη των αποικιών, εκχύλισμα ζυμών που είναι πηγή της βιταμίνης Β και άμυλο το οποίο είναι πηγή ενέργειας.</a:t>
            </a:r>
            <a:endParaRPr lang="el-GR" sz="1600" b="1" u="sng" dirty="0" smtClean="0"/>
          </a:p>
          <a:p>
            <a:endParaRPr lang="el-GR" sz="1600" dirty="0" smtClean="0"/>
          </a:p>
          <a:p>
            <a:pPr>
              <a:buFont typeface="Wingdings" pitchFamily="2" charset="2"/>
              <a:buChar char="§"/>
            </a:pPr>
            <a:r>
              <a:rPr lang="el-GR" sz="1600" dirty="0" smtClean="0"/>
              <a:t> Το αίμα περιέχει θρεπτικές ουσίες, αυξητικούς παράγοντες και ένζυμα, απαραίτητα για την ανάπτυξη ορισμένων μικροβίων</a:t>
            </a:r>
          </a:p>
          <a:p>
            <a:endParaRPr lang="el-GR" sz="1600" dirty="0" smtClean="0"/>
          </a:p>
          <a:p>
            <a:pPr>
              <a:buFont typeface="Wingdings" pitchFamily="2" charset="2"/>
              <a:buChar char="§"/>
            </a:pPr>
            <a:r>
              <a:rPr lang="el-GR" sz="1600" dirty="0" smtClean="0"/>
              <a:t>Γίνεται δυνατή η ανίχνευση της αιμόλυσης βάση της οποίας μπορούν να ταυτοποιηθούν οι μικροοργανισμοί. </a:t>
            </a:r>
          </a:p>
          <a:p>
            <a:r>
              <a:rPr lang="el-GR" sz="1600" dirty="0" smtClean="0"/>
              <a:t>Οι Στρεπτόκοκκοι και άλλα είδη μικροβίων παράγουν αιμολυσίνες οι οποίες λύνουν τα ερυθρά αιμοσφαίρια</a:t>
            </a:r>
            <a:r>
              <a:rPr lang="fr-FR" sz="1600" dirty="0" smtClean="0"/>
              <a:t>.  </a:t>
            </a:r>
            <a:r>
              <a:rPr lang="el-GR" sz="1600" dirty="0" smtClean="0"/>
              <a:t>Αυτό έχει ως αποτέλεσμα τη δημιουργία διαυγούς (β-</a:t>
            </a:r>
            <a:r>
              <a:rPr lang="el-GR" sz="1600" dirty="0" err="1" smtClean="0"/>
              <a:t>αιμόλυση</a:t>
            </a:r>
            <a:r>
              <a:rPr lang="el-GR" sz="1600" dirty="0" smtClean="0"/>
              <a:t>) ή θολής (α-</a:t>
            </a:r>
            <a:r>
              <a:rPr lang="el-GR" sz="1600" dirty="0" err="1" smtClean="0"/>
              <a:t>αιμόλυση</a:t>
            </a:r>
            <a:r>
              <a:rPr lang="el-GR" sz="1600" dirty="0" smtClean="0"/>
              <a:t>) ζώνης γύρω από τις αποικίες τους</a:t>
            </a:r>
            <a:endParaRPr lang="en-US" sz="1600" dirty="0" smtClean="0"/>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251520" y="1484784"/>
          <a:ext cx="5616624" cy="3845560"/>
        </p:xfrm>
        <a:graphic>
          <a:graphicData uri="http://schemas.openxmlformats.org/drawingml/2006/table">
            <a:tbl>
              <a:tblPr firstRow="1" bandRow="1">
                <a:tableStyleId>{5C22544A-7EE6-4342-B048-85BDC9FD1C3A}</a:tableStyleId>
              </a:tblPr>
              <a:tblGrid>
                <a:gridCol w="561662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solidFill>
                            <a:schemeClr val="bg1"/>
                          </a:solidFill>
                        </a:rPr>
                        <a:t>Χαρακτηριστικά </a:t>
                      </a:r>
                      <a:r>
                        <a:rPr lang="en-US" b="1" i="1" dirty="0" smtClean="0">
                          <a:solidFill>
                            <a:schemeClr val="bg1"/>
                          </a:solidFill>
                        </a:rPr>
                        <a:t>S. aureus (</a:t>
                      </a:r>
                      <a:r>
                        <a:rPr lang="el-GR" b="1" dirty="0" smtClean="0">
                          <a:solidFill>
                            <a:schemeClr val="bg1"/>
                          </a:solidFill>
                        </a:rPr>
                        <a:t>χρυσίζων)</a:t>
                      </a:r>
                      <a:r>
                        <a:rPr lang="en-US" b="1" i="1" dirty="0" smtClean="0">
                          <a:solidFill>
                            <a:schemeClr val="bg1"/>
                          </a:solidFill>
                        </a:rPr>
                        <a:t> </a:t>
                      </a:r>
                      <a:endParaRPr lang="el-GR" dirty="0"/>
                    </a:p>
                  </a:txBody>
                  <a:tcPr/>
                </a:tc>
              </a:tr>
              <a:tr h="370840">
                <a:tc>
                  <a:txBody>
                    <a:bodyPr/>
                    <a:lstStyle/>
                    <a:p>
                      <a:r>
                        <a:rPr lang="el-GR" dirty="0" smtClean="0"/>
                        <a:t>Καλλιεργείται σε κοινά θρεπτικά υλικά, αερόβια και προαιρετικά αναερόβια, σε θερμοκρασία</a:t>
                      </a:r>
                      <a:r>
                        <a:rPr lang="el-GR" baseline="0" dirty="0" smtClean="0"/>
                        <a:t> </a:t>
                      </a:r>
                      <a:r>
                        <a:rPr lang="en-US" baseline="0" dirty="0" smtClean="0"/>
                        <a:t>37</a:t>
                      </a:r>
                      <a:r>
                        <a:rPr lang="el-GR" baseline="30000" dirty="0" smtClean="0"/>
                        <a:t>ο</a:t>
                      </a:r>
                      <a:r>
                        <a:rPr lang="el-GR" baseline="0" dirty="0" smtClean="0"/>
                        <a:t> </a:t>
                      </a:r>
                      <a:r>
                        <a:rPr lang="en-US" baseline="0" dirty="0" smtClean="0"/>
                        <a:t>C</a:t>
                      </a:r>
                      <a:r>
                        <a:rPr lang="el-GR" baseline="0" dirty="0" smtClean="0"/>
                        <a:t>, αλλά και χαμηλότερη ή υψηλότερη θερμοκρασία</a:t>
                      </a:r>
                      <a:endParaRPr lang="el-GR" dirty="0"/>
                    </a:p>
                  </a:txBody>
                  <a:tcPr/>
                </a:tc>
              </a:tr>
              <a:tr h="370840">
                <a:tc>
                  <a:txBody>
                    <a:bodyPr/>
                    <a:lstStyle/>
                    <a:p>
                      <a:r>
                        <a:rPr lang="el-GR" dirty="0" smtClean="0"/>
                        <a:t>Προκαλεί αιμόλυση σε αιματούχο άγαρ</a:t>
                      </a:r>
                      <a:r>
                        <a:rPr lang="en-US" dirty="0" smtClean="0"/>
                        <a:t> (</a:t>
                      </a:r>
                      <a:r>
                        <a:rPr lang="el-GR" dirty="0" smtClean="0"/>
                        <a:t>τα περισσότερα στελέχη)</a:t>
                      </a:r>
                      <a:endParaRPr lang="el-GR" dirty="0"/>
                    </a:p>
                  </a:txBody>
                  <a:tcPr/>
                </a:tc>
              </a:tr>
              <a:tr h="370840">
                <a:tc>
                  <a:txBody>
                    <a:bodyPr/>
                    <a:lstStyle/>
                    <a:p>
                      <a:r>
                        <a:rPr lang="el-GR" dirty="0" smtClean="0"/>
                        <a:t>Σε υγρά θρεπτικά υλικά προκαλεί ομοιόμορφη θολερότητα</a:t>
                      </a:r>
                      <a:endParaRPr lang="el-GR" dirty="0"/>
                    </a:p>
                  </a:txBody>
                  <a:tcPr/>
                </a:tc>
              </a:tr>
              <a:tr h="370840">
                <a:tc>
                  <a:txBody>
                    <a:bodyPr/>
                    <a:lstStyle/>
                    <a:p>
                      <a:r>
                        <a:rPr lang="el-GR" dirty="0" smtClean="0"/>
                        <a:t>Διασπά σάκχαρα (γλυκόζη, λακτόζη, μαλτόζη) χωρίς την παραγωγή αερίου</a:t>
                      </a:r>
                      <a:endParaRPr lang="el-GR" dirty="0"/>
                    </a:p>
                  </a:txBody>
                  <a:tcPr/>
                </a:tc>
              </a:tr>
              <a:tr h="370840">
                <a:tc>
                  <a:txBody>
                    <a:bodyPr/>
                    <a:lstStyle/>
                    <a:p>
                      <a:r>
                        <a:rPr lang="el-GR" dirty="0" smtClean="0"/>
                        <a:t>Παράγει</a:t>
                      </a:r>
                      <a:r>
                        <a:rPr lang="el-GR" baseline="0" dirty="0" smtClean="0"/>
                        <a:t> κοαγκουλάση (πηκτάση), ινωδολυσίνη και άλλα ένζυμα και τοξίνες</a:t>
                      </a:r>
                      <a:endParaRPr lang="el-GR" dirty="0"/>
                    </a:p>
                  </a:txBody>
                  <a:tcPr/>
                </a:tc>
              </a:tr>
            </a:tbl>
          </a:graphicData>
        </a:graphic>
      </p:graphicFrame>
      <p:pic>
        <p:nvPicPr>
          <p:cNvPr id="103426" name="Picture 2" descr="http://www.bacteriainphotos.com/bacteria%20under%20microscope/bacterial%20colonies/staph%20larger/staphylococcus%20hemolysis.jpg"/>
          <p:cNvPicPr>
            <a:picLocks noChangeAspect="1" noChangeArrowheads="1"/>
          </p:cNvPicPr>
          <p:nvPr/>
        </p:nvPicPr>
        <p:blipFill>
          <a:blip r:embed="rId2" cstate="print"/>
          <a:srcRect/>
          <a:stretch>
            <a:fillRect/>
          </a:stretch>
        </p:blipFill>
        <p:spPr bwMode="auto">
          <a:xfrm>
            <a:off x="6178996" y="2132856"/>
            <a:ext cx="2857500" cy="22860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556792"/>
          <a:ext cx="6096000" cy="18542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Χαρακτηριστικά αποικιών του</a:t>
                      </a:r>
                      <a:r>
                        <a:rPr lang="el-GR" baseline="0" dirty="0" smtClean="0"/>
                        <a:t> </a:t>
                      </a:r>
                      <a:r>
                        <a:rPr lang="en-US" b="1" i="1" dirty="0" smtClean="0">
                          <a:solidFill>
                            <a:schemeClr val="bg1"/>
                          </a:solidFill>
                        </a:rPr>
                        <a:t>S. aureus</a:t>
                      </a:r>
                      <a:r>
                        <a:rPr lang="el-GR" b="1" i="1" dirty="0" smtClean="0">
                          <a:solidFill>
                            <a:schemeClr val="bg1"/>
                          </a:solidFill>
                        </a:rPr>
                        <a:t> </a:t>
                      </a:r>
                      <a:endParaRPr lang="el-GR" i="0" dirty="0"/>
                    </a:p>
                  </a:txBody>
                  <a:tcPr/>
                </a:tc>
                <a:tc hMerge="1">
                  <a:txBody>
                    <a:bodyPr/>
                    <a:lstStyle/>
                    <a:p>
                      <a:endParaRPr lang="el-GR" dirty="0"/>
                    </a:p>
                  </a:txBody>
                  <a:tcPr/>
                </a:tc>
              </a:tr>
              <a:tr h="370840">
                <a:tc>
                  <a:txBody>
                    <a:bodyPr/>
                    <a:lstStyle/>
                    <a:p>
                      <a:r>
                        <a:rPr lang="el-GR" dirty="0" smtClean="0"/>
                        <a:t>Μέγεθος </a:t>
                      </a:r>
                      <a:endParaRPr lang="el-GR" dirty="0"/>
                    </a:p>
                  </a:txBody>
                  <a:tcPr/>
                </a:tc>
                <a:tc>
                  <a:txBody>
                    <a:bodyPr/>
                    <a:lstStyle/>
                    <a:p>
                      <a:r>
                        <a:rPr lang="el-GR" dirty="0" smtClean="0"/>
                        <a:t>Μεγάλες </a:t>
                      </a:r>
                      <a:endParaRPr lang="el-GR" dirty="0"/>
                    </a:p>
                  </a:txBody>
                  <a:tcPr/>
                </a:tc>
              </a:tr>
              <a:tr h="370840">
                <a:tc>
                  <a:txBody>
                    <a:bodyPr/>
                    <a:lstStyle/>
                    <a:p>
                      <a:r>
                        <a:rPr lang="el-GR" dirty="0" smtClean="0"/>
                        <a:t>Σχήμα </a:t>
                      </a:r>
                      <a:endParaRPr lang="el-GR" dirty="0"/>
                    </a:p>
                  </a:txBody>
                  <a:tcPr/>
                </a:tc>
                <a:tc>
                  <a:txBody>
                    <a:bodyPr/>
                    <a:lstStyle/>
                    <a:p>
                      <a:r>
                        <a:rPr lang="el-GR" dirty="0" smtClean="0"/>
                        <a:t>Κυκλικές</a:t>
                      </a:r>
                      <a:endParaRPr lang="el-GR" dirty="0"/>
                    </a:p>
                  </a:txBody>
                  <a:tcPr/>
                </a:tc>
              </a:tr>
              <a:tr h="370840">
                <a:tc>
                  <a:txBody>
                    <a:bodyPr/>
                    <a:lstStyle/>
                    <a:p>
                      <a:r>
                        <a:rPr lang="el-GR" dirty="0" smtClean="0"/>
                        <a:t>Ύψος </a:t>
                      </a:r>
                      <a:endParaRPr lang="el-GR" dirty="0"/>
                    </a:p>
                  </a:txBody>
                  <a:tcPr/>
                </a:tc>
                <a:tc>
                  <a:txBody>
                    <a:bodyPr/>
                    <a:lstStyle/>
                    <a:p>
                      <a:r>
                        <a:rPr lang="el-GR" dirty="0" smtClean="0"/>
                        <a:t>Ελαφρά επηρμένες</a:t>
                      </a:r>
                      <a:endParaRPr lang="el-GR" dirty="0"/>
                    </a:p>
                  </a:txBody>
                  <a:tcPr/>
                </a:tc>
              </a:tr>
              <a:tr h="370840">
                <a:tc>
                  <a:txBody>
                    <a:bodyPr/>
                    <a:lstStyle/>
                    <a:p>
                      <a:r>
                        <a:rPr lang="el-GR" dirty="0" smtClean="0"/>
                        <a:t>Χρώμα </a:t>
                      </a:r>
                      <a:endParaRPr lang="el-GR" dirty="0"/>
                    </a:p>
                  </a:txBody>
                  <a:tcPr/>
                </a:tc>
                <a:tc>
                  <a:txBody>
                    <a:bodyPr/>
                    <a:lstStyle/>
                    <a:p>
                      <a:r>
                        <a:rPr lang="el-GR" dirty="0" smtClean="0"/>
                        <a:t>Κίτρινο (χρυσωπές)</a:t>
                      </a:r>
                      <a:endParaRPr lang="el-GR" dirty="0"/>
                    </a:p>
                  </a:txBody>
                  <a:tcPr/>
                </a:tc>
              </a:tr>
            </a:tbl>
          </a:graphicData>
        </a:graphic>
      </p:graphicFrame>
      <p:pic>
        <p:nvPicPr>
          <p:cNvPr id="102402" name="Picture 2" descr="http://photos1.blogger.com/blogger/5376/392/320/bacterias.jpg"/>
          <p:cNvPicPr>
            <a:picLocks noChangeAspect="1" noChangeArrowheads="1"/>
          </p:cNvPicPr>
          <p:nvPr/>
        </p:nvPicPr>
        <p:blipFill>
          <a:blip r:embed="rId2" cstate="print"/>
          <a:srcRect/>
          <a:stretch>
            <a:fillRect/>
          </a:stretch>
        </p:blipFill>
        <p:spPr bwMode="auto">
          <a:xfrm>
            <a:off x="3048000" y="3717032"/>
            <a:ext cx="3048000" cy="2286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descr="Staphylococcus%20aureus%20fig1[1]"/>
          <p:cNvPicPr>
            <a:picLocks noChangeAspect="1" noChangeArrowheads="1"/>
          </p:cNvPicPr>
          <p:nvPr/>
        </p:nvPicPr>
        <p:blipFill>
          <a:blip r:embed="rId2" cstate="print"/>
          <a:srcRect/>
          <a:stretch>
            <a:fillRect/>
          </a:stretch>
        </p:blipFill>
        <p:spPr bwMode="auto">
          <a:xfrm>
            <a:off x="251520" y="1556792"/>
            <a:ext cx="4139952" cy="3284538"/>
          </a:xfrm>
          <a:prstGeom prst="rect">
            <a:avLst/>
          </a:prstGeom>
          <a:noFill/>
          <a:ln w="9525">
            <a:noFill/>
            <a:miter lim="800000"/>
            <a:headEnd/>
            <a:tailEnd/>
          </a:ln>
        </p:spPr>
      </p:pic>
      <p:pic>
        <p:nvPicPr>
          <p:cNvPr id="86019" name="Picture 6" descr="Staphylococcus%20aureus%20fig10[1]"/>
          <p:cNvPicPr>
            <a:picLocks noChangeAspect="1" noChangeArrowheads="1"/>
          </p:cNvPicPr>
          <p:nvPr/>
        </p:nvPicPr>
        <p:blipFill>
          <a:blip r:embed="rId3" cstate="print"/>
          <a:srcRect/>
          <a:stretch>
            <a:fillRect/>
          </a:stretch>
        </p:blipFill>
        <p:spPr bwMode="auto">
          <a:xfrm>
            <a:off x="4824536" y="1556792"/>
            <a:ext cx="3923928" cy="3312368"/>
          </a:xfrm>
          <a:prstGeom prst="rect">
            <a:avLst/>
          </a:prstGeom>
          <a:noFill/>
          <a:ln w="9525">
            <a:noFill/>
            <a:miter lim="800000"/>
            <a:headEnd/>
            <a:tailEnd/>
          </a:ln>
        </p:spPr>
      </p:pic>
      <p:sp>
        <p:nvSpPr>
          <p:cNvPr id="407561" name="Text Box 9"/>
          <p:cNvSpPr txBox="1">
            <a:spLocks noChangeArrowheads="1"/>
          </p:cNvSpPr>
          <p:nvPr/>
        </p:nvSpPr>
        <p:spPr bwMode="auto">
          <a:xfrm>
            <a:off x="284138" y="4904333"/>
            <a:ext cx="1479550" cy="396875"/>
          </a:xfrm>
          <a:prstGeom prst="rect">
            <a:avLst/>
          </a:prstGeom>
          <a:solidFill>
            <a:schemeClr val="bg1"/>
          </a:solidFill>
          <a:ln w="9525" algn="ctr">
            <a:noFill/>
            <a:miter lim="800000"/>
            <a:headEnd/>
            <a:tailEnd/>
          </a:ln>
          <a:effectLst/>
        </p:spPr>
        <p:txBody>
          <a:bodyPr wrap="none">
            <a:spAutoFit/>
          </a:bodyPr>
          <a:lstStyle/>
          <a:p>
            <a:r>
              <a:rPr lang="en-US" sz="2000" b="1" dirty="0">
                <a:effectLst>
                  <a:outerShdw blurRad="38100" dist="38100" dir="2700000" algn="tl">
                    <a:srgbClr val="C0C0C0"/>
                  </a:outerShdw>
                </a:effectLst>
                <a:latin typeface="Calibri" pitchFamily="34" charset="0"/>
              </a:rPr>
              <a:t>Blood agar</a:t>
            </a:r>
            <a:endParaRPr lang="el-GR" sz="2000" b="1" dirty="0">
              <a:effectLst>
                <a:outerShdw blurRad="38100" dist="38100" dir="2700000" algn="tl">
                  <a:srgbClr val="C0C0C0"/>
                </a:outerShdw>
              </a:effectLst>
              <a:latin typeface="Calibri" pitchFamily="34" charset="0"/>
            </a:endParaRPr>
          </a:p>
        </p:txBody>
      </p:sp>
      <p:sp>
        <p:nvSpPr>
          <p:cNvPr id="407562" name="Text Box 10"/>
          <p:cNvSpPr txBox="1">
            <a:spLocks noChangeArrowheads="1"/>
          </p:cNvSpPr>
          <p:nvPr/>
        </p:nvSpPr>
        <p:spPr bwMode="auto">
          <a:xfrm>
            <a:off x="5148263" y="4869160"/>
            <a:ext cx="3995737" cy="396875"/>
          </a:xfrm>
          <a:prstGeom prst="rect">
            <a:avLst/>
          </a:prstGeom>
          <a:solidFill>
            <a:schemeClr val="bg1"/>
          </a:solidFill>
          <a:ln w="9525" algn="ctr">
            <a:noFill/>
            <a:miter lim="800000"/>
            <a:headEnd/>
            <a:tailEnd/>
          </a:ln>
          <a:effectLst/>
        </p:spPr>
        <p:txBody>
          <a:bodyPr>
            <a:spAutoFit/>
          </a:bodyPr>
          <a:lstStyle/>
          <a:p>
            <a:r>
              <a:rPr lang="en-US" sz="2000" b="1" dirty="0" err="1">
                <a:effectLst>
                  <a:outerShdw blurRad="38100" dist="38100" dir="2700000" algn="tl">
                    <a:srgbClr val="C0C0C0"/>
                  </a:outerShdw>
                </a:effectLst>
                <a:latin typeface="Calibri" pitchFamily="34" charset="0"/>
              </a:rPr>
              <a:t>Mannitol</a:t>
            </a:r>
            <a:r>
              <a:rPr lang="en-US" sz="2000" b="1" dirty="0">
                <a:effectLst>
                  <a:outerShdw blurRad="38100" dist="38100" dir="2700000" algn="tl">
                    <a:srgbClr val="C0C0C0"/>
                  </a:outerShdw>
                </a:effectLst>
                <a:latin typeface="Calibri" pitchFamily="34" charset="0"/>
              </a:rPr>
              <a:t> salt agar (Chapman)</a:t>
            </a:r>
            <a:endParaRPr lang="el-GR" sz="2000" b="1" dirty="0">
              <a:effectLst>
                <a:outerShdw blurRad="38100" dist="38100" dir="2700000" algn="tl">
                  <a:srgbClr val="C0C0C0"/>
                </a:outerShdw>
              </a:effectLst>
              <a:latin typeface="Calibri" pitchFamily="34" charset="0"/>
            </a:endParaRPr>
          </a:p>
        </p:txBody>
      </p:sp>
      <p:sp>
        <p:nvSpPr>
          <p:cNvPr id="407564" name="Text Box 12"/>
          <p:cNvSpPr txBox="1">
            <a:spLocks noChangeArrowheads="1"/>
          </p:cNvSpPr>
          <p:nvPr/>
        </p:nvSpPr>
        <p:spPr bwMode="auto">
          <a:xfrm>
            <a:off x="3548683" y="5441850"/>
            <a:ext cx="2103437" cy="579438"/>
          </a:xfrm>
          <a:prstGeom prst="rect">
            <a:avLst/>
          </a:prstGeom>
          <a:solidFill>
            <a:schemeClr val="accent2"/>
          </a:solidFill>
          <a:ln w="9525" algn="ctr">
            <a:noFill/>
            <a:miter lim="800000"/>
            <a:headEnd/>
            <a:tailEnd/>
          </a:ln>
          <a:effectLst/>
        </p:spPr>
        <p:txBody>
          <a:bodyPr wrap="none">
            <a:spAutoFit/>
          </a:bodyPr>
          <a:lstStyle/>
          <a:p>
            <a:r>
              <a:rPr lang="en-US" sz="3200" b="1" i="1" dirty="0" err="1">
                <a:solidFill>
                  <a:srgbClr val="990033"/>
                </a:solidFill>
                <a:effectLst>
                  <a:outerShdw blurRad="38100" dist="38100" dir="2700000" algn="tl">
                    <a:srgbClr val="000000"/>
                  </a:outerShdw>
                </a:effectLst>
                <a:latin typeface="Calibri" pitchFamily="34" charset="0"/>
              </a:rPr>
              <a:t>St.aureus</a:t>
            </a:r>
            <a:endParaRPr lang="el-GR" sz="3200" b="1" i="1" dirty="0">
              <a:solidFill>
                <a:srgbClr val="990033"/>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51720" y="1124744"/>
            <a:ext cx="496855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Δοκιμασίες ταυτοποίησης Σταφυλόκοκκων</a:t>
            </a:r>
            <a:endParaRPr lang="el-GR" b="1" dirty="0">
              <a:solidFill>
                <a:schemeClr val="bg1"/>
              </a:solidFill>
            </a:endParaRPr>
          </a:p>
        </p:txBody>
      </p:sp>
      <p:sp>
        <p:nvSpPr>
          <p:cNvPr id="6" name="5 - TextBox"/>
          <p:cNvSpPr txBox="1"/>
          <p:nvPr/>
        </p:nvSpPr>
        <p:spPr>
          <a:xfrm>
            <a:off x="2051720" y="1851789"/>
            <a:ext cx="4968552" cy="258532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342900" indent="-342900">
              <a:buAutoNum type="arabicPeriod"/>
            </a:pPr>
            <a:r>
              <a:rPr lang="el-GR" dirty="0" smtClean="0"/>
              <a:t>Χρώση </a:t>
            </a:r>
            <a:r>
              <a:rPr lang="en-US" dirty="0" smtClean="0"/>
              <a:t>Gram</a:t>
            </a:r>
            <a:endParaRPr lang="el-GR" dirty="0" smtClean="0"/>
          </a:p>
          <a:p>
            <a:pPr marL="342900" indent="-342900">
              <a:buAutoNum type="arabicPeriod"/>
            </a:pPr>
            <a:r>
              <a:rPr lang="el-GR" dirty="0" smtClean="0"/>
              <a:t>Καλλιέργεια σε αλατούχο άγαρ μανιτόλης (</a:t>
            </a:r>
            <a:r>
              <a:rPr lang="en-US" dirty="0" smtClean="0"/>
              <a:t>Chapman)</a:t>
            </a:r>
            <a:endParaRPr lang="el-GR" dirty="0" smtClean="0"/>
          </a:p>
          <a:p>
            <a:pPr marL="342900" indent="-342900">
              <a:buAutoNum type="arabicPeriod"/>
            </a:pPr>
            <a:r>
              <a:rPr lang="el-GR" dirty="0" smtClean="0"/>
              <a:t>Εξέταση κοαγκουλάσης (πηκτάση)</a:t>
            </a:r>
          </a:p>
          <a:p>
            <a:pPr marL="342900" indent="-342900">
              <a:buAutoNum type="arabicPeriod"/>
            </a:pPr>
            <a:r>
              <a:rPr lang="el-GR" dirty="0" smtClean="0"/>
              <a:t>Εξέταση καταλάσης</a:t>
            </a:r>
          </a:p>
          <a:p>
            <a:pPr marL="342900" indent="-342900">
              <a:buAutoNum type="arabicPeriod"/>
            </a:pPr>
            <a:r>
              <a:rPr lang="el-GR" dirty="0" smtClean="0"/>
              <a:t>Εξέταση Ο/</a:t>
            </a:r>
            <a:r>
              <a:rPr lang="en-US" dirty="0" smtClean="0"/>
              <a:t>F</a:t>
            </a:r>
            <a:r>
              <a:rPr lang="el-GR" dirty="0" smtClean="0"/>
              <a:t> γλυκόζης</a:t>
            </a:r>
          </a:p>
          <a:p>
            <a:pPr marL="342900" indent="-342900">
              <a:buAutoNum type="arabicPeriod"/>
            </a:pPr>
            <a:r>
              <a:rPr lang="el-GR" dirty="0" smtClean="0"/>
              <a:t>Εξέταση θερμοανθεκτικής </a:t>
            </a:r>
            <a:r>
              <a:rPr lang="en-US" dirty="0" smtClean="0"/>
              <a:t>DNA</a:t>
            </a:r>
            <a:r>
              <a:rPr lang="el-GR" dirty="0" err="1" smtClean="0"/>
              <a:t>άσης</a:t>
            </a:r>
            <a:endParaRPr lang="el-GR" dirty="0" smtClean="0"/>
          </a:p>
          <a:p>
            <a:pPr marL="342900" indent="-342900">
              <a:buAutoNum type="arabicPeriod"/>
            </a:pPr>
            <a:r>
              <a:rPr lang="el-GR" dirty="0" smtClean="0"/>
              <a:t>Εξέταση φωσφατάσης</a:t>
            </a:r>
          </a:p>
          <a:p>
            <a:pPr marL="342900" indent="-342900">
              <a:buAutoNum type="arabicPeriod"/>
            </a:pPr>
            <a:r>
              <a:rPr lang="el-GR" dirty="0" smtClean="0"/>
              <a:t>Εξέταση ευαισθησίας στη Νοβομπιοσύνη</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899592" y="520184"/>
          <a:ext cx="7200800" cy="3484880"/>
        </p:xfrm>
        <a:graphic>
          <a:graphicData uri="http://schemas.openxmlformats.org/drawingml/2006/table">
            <a:tbl>
              <a:tblPr firstRow="1" bandRow="1">
                <a:tableStyleId>{5C22544A-7EE6-4342-B048-85BDC9FD1C3A}</a:tableStyleId>
              </a:tblPr>
              <a:tblGrid>
                <a:gridCol w="2834876"/>
                <a:gridCol w="4365924"/>
              </a:tblGrid>
              <a:tr h="370840">
                <a:tc gridSpan="2">
                  <a:txBody>
                    <a:bodyPr/>
                    <a:lstStyle/>
                    <a:p>
                      <a:pPr algn="ctr"/>
                      <a:r>
                        <a:rPr lang="el-GR" dirty="0" smtClean="0"/>
                        <a:t>Θρεπτικό υλικό αλατούχο άγαρ μανιτόλης (</a:t>
                      </a:r>
                      <a:r>
                        <a:rPr lang="en-US" dirty="0" smtClean="0"/>
                        <a:t>Chapman)</a:t>
                      </a:r>
                    </a:p>
                    <a:p>
                      <a:pPr algn="ctr"/>
                      <a:r>
                        <a:rPr lang="en-US" dirty="0" smtClean="0"/>
                        <a:t>(</a:t>
                      </a:r>
                      <a:r>
                        <a:rPr lang="el-GR" dirty="0" smtClean="0"/>
                        <a:t>εκλεκτικό</a:t>
                      </a:r>
                      <a:r>
                        <a:rPr lang="el-GR" baseline="0" dirty="0" smtClean="0"/>
                        <a:t> υλικό ανάπτυξης του </a:t>
                      </a:r>
                      <a:r>
                        <a:rPr lang="en-US" i="1" baseline="0" dirty="0" smtClean="0"/>
                        <a:t>S. aureus) </a:t>
                      </a:r>
                      <a:endParaRPr lang="el-GR" dirty="0"/>
                    </a:p>
                  </a:txBody>
                  <a:tcPr/>
                </a:tc>
                <a:tc hMerge="1">
                  <a:txBody>
                    <a:bodyPr/>
                    <a:lstStyle/>
                    <a:p>
                      <a:endParaRPr lang="el-GR" dirty="0"/>
                    </a:p>
                  </a:txBody>
                  <a:tcPr/>
                </a:tc>
              </a:tr>
              <a:tr h="370840">
                <a:tc>
                  <a:txBody>
                    <a:bodyPr/>
                    <a:lstStyle/>
                    <a:p>
                      <a:r>
                        <a:rPr lang="el-GR" b="1" dirty="0" smtClean="0"/>
                        <a:t>Συστατικά:</a:t>
                      </a:r>
                      <a:endParaRPr lang="el-GR" b="1" dirty="0"/>
                    </a:p>
                  </a:txBody>
                  <a:tcPr/>
                </a:tc>
                <a:tc>
                  <a:txBody>
                    <a:bodyPr/>
                    <a:lstStyle/>
                    <a:p>
                      <a:endParaRPr lang="el-GR"/>
                    </a:p>
                  </a:txBody>
                  <a:tcPr/>
                </a:tc>
              </a:tr>
              <a:tr h="370840">
                <a:tc>
                  <a:txBody>
                    <a:bodyPr/>
                    <a:lstStyle/>
                    <a:p>
                      <a:r>
                        <a:rPr lang="en-US" dirty="0" smtClean="0"/>
                        <a:t>NaCl</a:t>
                      </a:r>
                      <a:r>
                        <a:rPr lang="en-US" baseline="0" dirty="0" smtClean="0"/>
                        <a:t> 7,5%</a:t>
                      </a:r>
                      <a:endParaRPr lang="el-GR" dirty="0"/>
                    </a:p>
                  </a:txBody>
                  <a:tcPr/>
                </a:tc>
                <a:tc>
                  <a:txBody>
                    <a:bodyPr/>
                    <a:lstStyle/>
                    <a:p>
                      <a:r>
                        <a:rPr lang="el-GR" dirty="0" smtClean="0"/>
                        <a:t>Εμποδίζει την ανάπτυξη άλλων μικροβίων</a:t>
                      </a:r>
                      <a:endParaRPr lang="el-GR" dirty="0"/>
                    </a:p>
                  </a:txBody>
                  <a:tcPr/>
                </a:tc>
              </a:tr>
              <a:tr h="370840">
                <a:tc>
                  <a:txBody>
                    <a:bodyPr/>
                    <a:lstStyle/>
                    <a:p>
                      <a:r>
                        <a:rPr lang="el-GR" dirty="0" smtClean="0"/>
                        <a:t>Μανιτόλη</a:t>
                      </a:r>
                      <a:endParaRPr lang="el-GR" dirty="0"/>
                    </a:p>
                  </a:txBody>
                  <a:tcPr/>
                </a:tc>
                <a:tc>
                  <a:txBody>
                    <a:bodyPr/>
                    <a:lstStyle/>
                    <a:p>
                      <a:r>
                        <a:rPr lang="el-GR" dirty="0" smtClean="0"/>
                        <a:t>Διασπάται μόνο από τον </a:t>
                      </a:r>
                      <a:r>
                        <a:rPr lang="en-US" i="1" baseline="0" dirty="0" smtClean="0"/>
                        <a:t>S. aureus</a:t>
                      </a:r>
                      <a:r>
                        <a:rPr lang="el-GR" i="1" baseline="0" dirty="0" smtClean="0"/>
                        <a:t>. </a:t>
                      </a:r>
                      <a:r>
                        <a:rPr lang="el-GR" i="0" baseline="0" dirty="0" smtClean="0"/>
                        <a:t>Από τη διάσπαση παράγονται όξινα προϊόντα με αποτέλεσμα την πτώση του </a:t>
                      </a:r>
                      <a:r>
                        <a:rPr lang="en-US" i="0" baseline="0" dirty="0" smtClean="0"/>
                        <a:t>pH </a:t>
                      </a:r>
                      <a:r>
                        <a:rPr lang="el-GR" i="0" baseline="0" dirty="0" smtClean="0"/>
                        <a:t>και την αλλαγή του χρώματος του δείκτη από κόκκινο σε κίτρινο</a:t>
                      </a:r>
                      <a:endParaRPr lang="el-GR" i="0" dirty="0"/>
                    </a:p>
                  </a:txBody>
                  <a:tcPr/>
                </a:tc>
              </a:tr>
              <a:tr h="370840">
                <a:tc>
                  <a:txBody>
                    <a:bodyPr/>
                    <a:lstStyle/>
                    <a:p>
                      <a:r>
                        <a:rPr lang="el-GR" dirty="0" smtClean="0"/>
                        <a:t>Ερυθρό της φαινόλης</a:t>
                      </a:r>
                      <a:endParaRPr lang="el-GR" dirty="0"/>
                    </a:p>
                  </a:txBody>
                  <a:tcPr/>
                </a:tc>
                <a:tc>
                  <a:txBody>
                    <a:bodyPr/>
                    <a:lstStyle/>
                    <a:p>
                      <a:r>
                        <a:rPr lang="el-GR" dirty="0" smtClean="0"/>
                        <a:t>Δείκτης με χρώμα κίτρινο</a:t>
                      </a:r>
                      <a:r>
                        <a:rPr lang="el-GR" baseline="0" dirty="0" smtClean="0"/>
                        <a:t> σε όξινο </a:t>
                      </a:r>
                      <a:r>
                        <a:rPr lang="en-US" baseline="0" dirty="0" smtClean="0"/>
                        <a:t>pH</a:t>
                      </a:r>
                      <a:r>
                        <a:rPr lang="el-GR" baseline="0" dirty="0" smtClean="0"/>
                        <a:t> και κόκκινο σε αλκαλικό</a:t>
                      </a:r>
                      <a:endParaRPr lang="el-GR" dirty="0"/>
                    </a:p>
                  </a:txBody>
                  <a:tcPr/>
                </a:tc>
              </a:tr>
            </a:tbl>
          </a:graphicData>
        </a:graphic>
      </p:graphicFrame>
      <p:pic>
        <p:nvPicPr>
          <p:cNvPr id="5" name="Picture 2" descr="http://www.biodiamed.gr/images/uploads/chapman_agar.jpg"/>
          <p:cNvPicPr>
            <a:picLocks noChangeAspect="1" noChangeArrowheads="1"/>
          </p:cNvPicPr>
          <p:nvPr/>
        </p:nvPicPr>
        <p:blipFill>
          <a:blip r:embed="rId2" cstate="print"/>
          <a:srcRect/>
          <a:stretch>
            <a:fillRect/>
          </a:stretch>
        </p:blipFill>
        <p:spPr bwMode="auto">
          <a:xfrm>
            <a:off x="1403648" y="4437112"/>
            <a:ext cx="2160240" cy="2232248"/>
          </a:xfrm>
          <a:prstGeom prst="rect">
            <a:avLst/>
          </a:prstGeom>
          <a:noFill/>
        </p:spPr>
      </p:pic>
      <p:pic>
        <p:nvPicPr>
          <p:cNvPr id="6" name="Picture 4" descr="http://www.hsri.mmu.ac.uk/microbiology/images/free/rev/manitol.jpg"/>
          <p:cNvPicPr>
            <a:picLocks noChangeAspect="1" noChangeArrowheads="1"/>
          </p:cNvPicPr>
          <p:nvPr/>
        </p:nvPicPr>
        <p:blipFill>
          <a:blip r:embed="rId3" cstate="print"/>
          <a:srcRect/>
          <a:stretch>
            <a:fillRect/>
          </a:stretch>
        </p:blipFill>
        <p:spPr bwMode="auto">
          <a:xfrm>
            <a:off x="3779912" y="4437112"/>
            <a:ext cx="2376264" cy="2088232"/>
          </a:xfrm>
          <a:prstGeom prst="rect">
            <a:avLst/>
          </a:prstGeom>
          <a:noFill/>
        </p:spPr>
      </p:pic>
      <p:sp>
        <p:nvSpPr>
          <p:cNvPr id="7" name="6 - TextBox"/>
          <p:cNvSpPr txBox="1"/>
          <p:nvPr/>
        </p:nvSpPr>
        <p:spPr>
          <a:xfrm>
            <a:off x="6372200" y="4995173"/>
            <a:ext cx="2592288" cy="116955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dirty="0" smtClean="0"/>
              <a:t>Στο υλικό </a:t>
            </a:r>
            <a:r>
              <a:rPr lang="en-US" sz="1400" dirty="0" smtClean="0"/>
              <a:t>Chapman</a:t>
            </a:r>
            <a:r>
              <a:rPr lang="el-GR" sz="1400" dirty="0" smtClean="0"/>
              <a:t> ο χρυσίζων σταφυλόκοκκος σχηματίζει χρυσαφιές αποικίες, ενώ τα άλλα είδη σταφυλόκοκκων λευκές</a:t>
            </a:r>
            <a:endParaRPr lang="el-GR"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23728" y="1916832"/>
            <a:ext cx="482453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Ανίχνευση καταλάσης</a:t>
            </a:r>
            <a:endParaRPr lang="el-GR" b="1" dirty="0">
              <a:solidFill>
                <a:schemeClr val="bg1"/>
              </a:solidFill>
            </a:endParaRPr>
          </a:p>
        </p:txBody>
      </p:sp>
      <p:sp>
        <p:nvSpPr>
          <p:cNvPr id="5" name="4 - TextBox"/>
          <p:cNvSpPr txBox="1"/>
          <p:nvPr/>
        </p:nvSpPr>
        <p:spPr>
          <a:xfrm>
            <a:off x="2123728" y="2564904"/>
            <a:ext cx="4824536"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Η καταλάση είναι ένζυμο το οποίο διασπά το υπεροξείδιο του υδρογόνου σε νερό και οξυγόνο:</a:t>
            </a:r>
          </a:p>
          <a:p>
            <a:pPr algn="ctr"/>
            <a:r>
              <a:rPr lang="en-US" dirty="0" smtClean="0"/>
              <a:t>H</a:t>
            </a:r>
            <a:r>
              <a:rPr lang="en-US" baseline="-25000" dirty="0" smtClean="0"/>
              <a:t>2</a:t>
            </a:r>
            <a:r>
              <a:rPr lang="en-US" dirty="0" smtClean="0"/>
              <a:t>O</a:t>
            </a:r>
            <a:r>
              <a:rPr lang="en-US" baseline="-25000" dirty="0" smtClean="0"/>
              <a:t>2</a:t>
            </a:r>
            <a:r>
              <a:rPr lang="en-US" dirty="0" smtClean="0"/>
              <a:t> </a:t>
            </a:r>
            <a:r>
              <a:rPr lang="en-US" dirty="0" smtClean="0">
                <a:sym typeface="Wingdings" pitchFamily="2" charset="2"/>
              </a:rPr>
              <a:t> H</a:t>
            </a:r>
            <a:r>
              <a:rPr lang="en-US" baseline="-25000" dirty="0" smtClean="0">
                <a:sym typeface="Wingdings" pitchFamily="2" charset="2"/>
              </a:rPr>
              <a:t>2</a:t>
            </a:r>
            <a:r>
              <a:rPr lang="en-US" dirty="0" smtClean="0">
                <a:sym typeface="Wingdings" pitchFamily="2" charset="2"/>
              </a:rPr>
              <a:t>O + 1/2O</a:t>
            </a:r>
            <a:r>
              <a:rPr lang="en-US" baseline="-25000" dirty="0" smtClean="0">
                <a:sym typeface="Wingdings" pitchFamily="2" charset="2"/>
              </a:rPr>
              <a:t>2</a:t>
            </a:r>
          </a:p>
          <a:p>
            <a:r>
              <a:rPr lang="el-GR" dirty="0" smtClean="0">
                <a:sym typeface="Wingdings" pitchFamily="2" charset="2"/>
              </a:rPr>
              <a:t>Παράγεται από πολλά είδη μικροβίων εκτός από τους Στρεπτόκοκκους</a:t>
            </a:r>
          </a:p>
          <a:p>
            <a:r>
              <a:rPr lang="el-GR" dirty="0" smtClean="0">
                <a:sym typeface="Wingdings" pitchFamily="2" charset="2"/>
              </a:rPr>
              <a:t>Χρησιμοποιείται για το διαχωρισμό των Στρεπτόκοκκων από τους Σταφυλόκοκκους και τους άλλους </a:t>
            </a:r>
            <a:r>
              <a:rPr lang="en-US" dirty="0" smtClean="0">
                <a:sym typeface="Wingdings" pitchFamily="2" charset="2"/>
              </a:rPr>
              <a:t>Gram</a:t>
            </a:r>
            <a:r>
              <a:rPr lang="el-GR" dirty="0" smtClean="0">
                <a:sym typeface="Wingdings" pitchFamily="2" charset="2"/>
              </a:rPr>
              <a:t> θετικούς κόκκους</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9512" y="1115452"/>
            <a:ext cx="4392488"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r>
              <a:rPr lang="el-GR" b="1" dirty="0" smtClean="0">
                <a:solidFill>
                  <a:schemeClr val="bg1"/>
                </a:solidFill>
              </a:rPr>
              <a:t>Τεχνική δοκιμασίας παραγωγής καταλάσης</a:t>
            </a:r>
            <a:endParaRPr lang="el-GR" b="1" dirty="0">
              <a:solidFill>
                <a:schemeClr val="bg1"/>
              </a:solidFill>
            </a:endParaRPr>
          </a:p>
        </p:txBody>
      </p:sp>
      <p:sp>
        <p:nvSpPr>
          <p:cNvPr id="5" name="4 - TextBox"/>
          <p:cNvSpPr txBox="1"/>
          <p:nvPr/>
        </p:nvSpPr>
        <p:spPr>
          <a:xfrm>
            <a:off x="251520" y="1668864"/>
            <a:ext cx="4320480" cy="369331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Arial" pitchFamily="34" charset="0"/>
              <a:buChar char="•"/>
            </a:pPr>
            <a:r>
              <a:rPr lang="el-GR" dirty="0" smtClean="0"/>
              <a:t>Μεταφορά μιας σταγόνας Η</a:t>
            </a:r>
            <a:r>
              <a:rPr lang="el-GR" baseline="-25000" dirty="0" smtClean="0"/>
              <a:t>2</a:t>
            </a:r>
            <a:r>
              <a:rPr lang="el-GR" dirty="0" smtClean="0"/>
              <a:t>Ο</a:t>
            </a:r>
            <a:r>
              <a:rPr lang="el-GR" baseline="-25000" dirty="0" smtClean="0"/>
              <a:t>2</a:t>
            </a:r>
            <a:r>
              <a:rPr lang="el-GR" dirty="0" smtClean="0"/>
              <a:t> σε αντικειμενοφόρο πλάκα</a:t>
            </a:r>
          </a:p>
          <a:p>
            <a:pPr>
              <a:buFont typeface="Arial" pitchFamily="34" charset="0"/>
              <a:buChar char="•"/>
            </a:pPr>
            <a:r>
              <a:rPr lang="el-GR" dirty="0" smtClean="0"/>
              <a:t>Προσθήκη 1-2 αποικιών ύποπτου μικροβίου στη σταγόνα και ανάμειξη για τη δημιουργία ομοιογενούς εναιωρήματος</a:t>
            </a:r>
          </a:p>
          <a:p>
            <a:endParaRPr lang="el-GR" dirty="0" smtClean="0"/>
          </a:p>
          <a:p>
            <a:pPr>
              <a:buFont typeface="Wingdings" pitchFamily="2" charset="2"/>
              <a:buChar char="§"/>
            </a:pPr>
            <a:r>
              <a:rPr lang="el-GR" b="1" dirty="0" smtClean="0"/>
              <a:t>Θετικό αποτέλεσμα: </a:t>
            </a:r>
            <a:r>
              <a:rPr lang="el-GR" dirty="0" smtClean="0"/>
              <a:t>εμφάνιση πολύ γρήγορα φυσαλίδων (λόγω του παραγόμενου οξυγόνου από τη διάσπαση του Η</a:t>
            </a:r>
            <a:r>
              <a:rPr lang="el-GR" baseline="-25000" dirty="0" smtClean="0"/>
              <a:t>2</a:t>
            </a:r>
            <a:r>
              <a:rPr lang="el-GR" dirty="0" smtClean="0"/>
              <a:t>Ο</a:t>
            </a:r>
            <a:r>
              <a:rPr lang="el-GR" baseline="-25000" dirty="0" smtClean="0"/>
              <a:t>2</a:t>
            </a:r>
            <a:r>
              <a:rPr lang="el-GR" dirty="0" smtClean="0"/>
              <a:t> </a:t>
            </a:r>
            <a:r>
              <a:rPr lang="en-US" dirty="0" smtClean="0"/>
              <a:t>)</a:t>
            </a:r>
          </a:p>
          <a:p>
            <a:pPr>
              <a:buFont typeface="Wingdings" pitchFamily="2" charset="2"/>
              <a:buChar char="§"/>
            </a:pPr>
            <a:r>
              <a:rPr lang="el-GR" b="1" dirty="0" smtClean="0"/>
              <a:t>Αρνητικό αποτέλεσμα: </a:t>
            </a:r>
            <a:r>
              <a:rPr lang="el-GR" dirty="0" smtClean="0"/>
              <a:t>το παρασκεύασμα παραμένει ομοιογενές χωρίς την παρουσία φυσαλίδων</a:t>
            </a:r>
          </a:p>
        </p:txBody>
      </p:sp>
      <p:pic>
        <p:nvPicPr>
          <p:cNvPr id="6" name="Picture 4" descr="catalase"/>
          <p:cNvPicPr>
            <a:picLocks noGrp="1" noChangeAspect="1" noChangeArrowheads="1"/>
          </p:cNvPicPr>
          <p:nvPr>
            <p:ph idx="4294967295"/>
          </p:nvPr>
        </p:nvPicPr>
        <p:blipFill>
          <a:blip r:embed="rId2" cstate="print"/>
          <a:srcRect/>
          <a:stretch>
            <a:fillRect/>
          </a:stretch>
        </p:blipFill>
        <p:spPr>
          <a:xfrm>
            <a:off x="4644008" y="2492896"/>
            <a:ext cx="4355976" cy="252028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1772816"/>
            <a:ext cx="5904656" cy="369331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Παρατηρήσεις: </a:t>
            </a:r>
          </a:p>
          <a:p>
            <a:endParaRPr lang="el-GR" b="1" dirty="0" smtClean="0"/>
          </a:p>
          <a:p>
            <a:pPr>
              <a:buFont typeface="Wingdings" pitchFamily="2" charset="2"/>
              <a:buChar char="Ø"/>
            </a:pPr>
            <a:r>
              <a:rPr lang="el-GR" dirty="0" smtClean="0"/>
              <a:t>Το μικρόβιο δεν πρέπει να έχει καλλιεργηθεί σε αιματούχο άγαρ γιατί τα ερυθρά περιέχουν καταλάση και είναι πιθανόν να έχουμε ψευδώς θετικά αποτελέσματα</a:t>
            </a:r>
          </a:p>
          <a:p>
            <a:endParaRPr lang="el-GR" dirty="0" smtClean="0"/>
          </a:p>
          <a:p>
            <a:pPr>
              <a:buFont typeface="Wingdings" pitchFamily="2" charset="2"/>
              <a:buChar char="Ø"/>
            </a:pPr>
            <a:r>
              <a:rPr lang="el-GR" dirty="0" smtClean="0"/>
              <a:t>Η καταλάση αδρανοποιείται γρήγορα και για το λόγο αυτό η καλλιέργεια δεν πρέπει να είναι πολλών ημερών</a:t>
            </a:r>
          </a:p>
          <a:p>
            <a:endParaRPr lang="el-GR" dirty="0" smtClean="0"/>
          </a:p>
          <a:p>
            <a:pPr>
              <a:buFont typeface="Wingdings" pitchFamily="2" charset="2"/>
              <a:buChar char="Ø"/>
            </a:pPr>
            <a:r>
              <a:rPr lang="el-GR" dirty="0" smtClean="0"/>
              <a:t>Η δοκιμασία μπορεί να γίνει με απευθείας προσθήκη Η</a:t>
            </a:r>
            <a:r>
              <a:rPr lang="el-GR" baseline="-25000" dirty="0" smtClean="0"/>
              <a:t>2</a:t>
            </a:r>
            <a:r>
              <a:rPr lang="el-GR" dirty="0" smtClean="0"/>
              <a:t>Ο</a:t>
            </a:r>
            <a:r>
              <a:rPr lang="el-GR" baseline="-25000" dirty="0" smtClean="0"/>
              <a:t>2</a:t>
            </a:r>
            <a:r>
              <a:rPr lang="el-GR" dirty="0" smtClean="0"/>
              <a:t>  στην αποικία του ύποπτου μικροβίου οπότε θα παρατηρηθεί η εμφάνιση φυσαλίδων </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899592" y="1196752"/>
            <a:ext cx="7272808"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Δοκιμασία κοαγκουλάσης</a:t>
            </a:r>
            <a:endParaRPr lang="el-GR" b="1" dirty="0">
              <a:solidFill>
                <a:schemeClr val="bg1"/>
              </a:solidFill>
            </a:endParaRPr>
          </a:p>
        </p:txBody>
      </p:sp>
      <p:sp>
        <p:nvSpPr>
          <p:cNvPr id="5" name="4 - TextBox"/>
          <p:cNvSpPr txBox="1"/>
          <p:nvPr/>
        </p:nvSpPr>
        <p:spPr>
          <a:xfrm>
            <a:off x="899592" y="1773971"/>
            <a:ext cx="7272808"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Η κοαγκουλάση είναι ένζυμο το οποίο παράγεται από τον </a:t>
            </a:r>
            <a:r>
              <a:rPr lang="en-US" i="1" dirty="0" smtClean="0"/>
              <a:t>S. aureus</a:t>
            </a:r>
            <a:r>
              <a:rPr lang="el-GR" i="1" dirty="0" smtClean="0"/>
              <a:t>.</a:t>
            </a:r>
          </a:p>
          <a:p>
            <a:r>
              <a:rPr lang="el-GR" dirty="0" smtClean="0"/>
              <a:t>Προκαλεί πήξη του πλάσματος του αίματος δημιουργώντας μία ζώνη από ινώδες γύρω από το σημείο που έχει εγκατασταθεί, εμποδίζοντας τα φαγοκύτταρα να φθάσουν στο σημείο της μόλυνσης.  Με τον τρόπο αυτό συμβάλλει στην παθογένεια του μικροβίου.</a:t>
            </a:r>
          </a:p>
          <a:p>
            <a:endParaRPr lang="el-GR" dirty="0" smtClean="0"/>
          </a:p>
          <a:p>
            <a:r>
              <a:rPr lang="el-GR" dirty="0" smtClean="0"/>
              <a:t>Διακρίνεται σε </a:t>
            </a:r>
            <a:r>
              <a:rPr lang="el-GR" b="1" dirty="0" smtClean="0"/>
              <a:t>ελεύθερη </a:t>
            </a:r>
            <a:r>
              <a:rPr lang="el-GR" dirty="0" smtClean="0"/>
              <a:t>και </a:t>
            </a:r>
            <a:r>
              <a:rPr lang="el-GR" b="1" dirty="0" smtClean="0"/>
              <a:t>συνδεδεμένη</a:t>
            </a:r>
            <a:r>
              <a:rPr lang="el-GR" dirty="0" smtClean="0"/>
              <a:t> κοαγκουλάση</a:t>
            </a:r>
          </a:p>
          <a:p>
            <a:endParaRPr lang="el-GR" dirty="0" smtClean="0"/>
          </a:p>
          <a:p>
            <a:r>
              <a:rPr lang="el-GR" dirty="0" smtClean="0"/>
              <a:t>Η ελεύθερη (ή εξωκυττάρια) κοαγκουλάση εκκρίνεται από το κύτταρο, έχει αντιγονική ιδιότητα και προκαλεί πήξη του αίματος παρουσία μιας ουσίας του αίματος που ονομάζεται </a:t>
            </a:r>
            <a:r>
              <a:rPr lang="en-US" dirty="0" err="1" smtClean="0"/>
              <a:t>Coagulase</a:t>
            </a:r>
            <a:r>
              <a:rPr lang="en-US" dirty="0" smtClean="0"/>
              <a:t> Reacting Factor.</a:t>
            </a:r>
            <a:endParaRPr lang="el-GR" dirty="0" smtClean="0"/>
          </a:p>
          <a:p>
            <a:endParaRPr lang="en-US" dirty="0" smtClean="0"/>
          </a:p>
          <a:p>
            <a:r>
              <a:rPr lang="el-GR" dirty="0" smtClean="0"/>
              <a:t>Η συνδεδεμένη κοαγκουλάση είναι ενωμένη στο κυτταρικό τοίχωμα των βακτηρίων, δεν έχει αντιγονική ιδιότητα και προκαλεί πήξη του πλάσματος πολύ γρήγορα (15-20</a:t>
            </a:r>
            <a:r>
              <a:rPr lang="en-US" dirty="0" smtClean="0"/>
              <a:t>sec</a:t>
            </a:r>
            <a:r>
              <a:rPr lang="el-GR" dirty="0" smtClean="0"/>
              <a:t>) χωρίς την παρουσία του </a:t>
            </a:r>
            <a:r>
              <a:rPr lang="en-US" dirty="0" err="1" smtClean="0"/>
              <a:t>Coagulase</a:t>
            </a:r>
            <a:r>
              <a:rPr lang="en-US" dirty="0" smtClean="0"/>
              <a:t> Reacting Factor.</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63688" y="836712"/>
            <a:ext cx="568863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Ανίχνευση ελεύθερης κοαγκουλάσης</a:t>
            </a:r>
            <a:endParaRPr lang="el-GR" b="1" dirty="0">
              <a:solidFill>
                <a:schemeClr val="bg1"/>
              </a:solidFill>
            </a:endParaRPr>
          </a:p>
        </p:txBody>
      </p:sp>
      <p:sp>
        <p:nvSpPr>
          <p:cNvPr id="5" name="4 - TextBox"/>
          <p:cNvSpPr txBox="1"/>
          <p:nvPr/>
        </p:nvSpPr>
        <p:spPr>
          <a:xfrm>
            <a:off x="1691680" y="1340768"/>
            <a:ext cx="5832648"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Καλλιέργεια ύποπτου μικροβίου σε θρεπτικό ζωμό</a:t>
            </a:r>
          </a:p>
          <a:p>
            <a:pPr>
              <a:buFont typeface="Wingdings" pitchFamily="2" charset="2"/>
              <a:buChar char="§"/>
            </a:pPr>
            <a:endParaRPr lang="el-GR" sz="1600" dirty="0" smtClean="0"/>
          </a:p>
          <a:p>
            <a:pPr>
              <a:buFont typeface="Wingdings" pitchFamily="2" charset="2"/>
              <a:buChar char="§"/>
            </a:pPr>
            <a:r>
              <a:rPr lang="el-GR" sz="1600" dirty="0" smtClean="0"/>
              <a:t>Αραίωση πλάσματος με φυσιολογικό ορό  σε αναλογία 1: 5</a:t>
            </a:r>
          </a:p>
          <a:p>
            <a:pPr>
              <a:buFont typeface="Wingdings" pitchFamily="2" charset="2"/>
              <a:buChar char="§"/>
            </a:pPr>
            <a:endParaRPr lang="el-GR" sz="1600" dirty="0" smtClean="0"/>
          </a:p>
          <a:p>
            <a:pPr>
              <a:buFont typeface="Wingdings" pitchFamily="2" charset="2"/>
              <a:buChar char="§"/>
            </a:pPr>
            <a:r>
              <a:rPr lang="el-GR" sz="1600" dirty="0" smtClean="0"/>
              <a:t>Ανάμειξη σε δοκιμαστικό σωλήνα του αραιωμένου πλάσματος με το ζωμό που έχει καλλιεργηθεί το μικρόβιο σε αναλογία 1:1 (π.χ. 0,5</a:t>
            </a:r>
            <a:r>
              <a:rPr lang="en-US" sz="1600" dirty="0" smtClean="0"/>
              <a:t>ml </a:t>
            </a:r>
            <a:r>
              <a:rPr lang="el-GR" sz="1600" dirty="0" smtClean="0"/>
              <a:t>ζωμού και </a:t>
            </a:r>
            <a:r>
              <a:rPr lang="en-US" sz="1600" dirty="0" smtClean="0"/>
              <a:t>0,5ml</a:t>
            </a:r>
            <a:r>
              <a:rPr lang="el-GR" sz="1600" dirty="0" smtClean="0"/>
              <a:t> πλάσματος)</a:t>
            </a:r>
          </a:p>
          <a:p>
            <a:pPr>
              <a:buFont typeface="Wingdings" pitchFamily="2" charset="2"/>
              <a:buChar char="§"/>
            </a:pPr>
            <a:endParaRPr lang="el-GR" sz="1600" dirty="0" smtClean="0"/>
          </a:p>
          <a:p>
            <a:pPr>
              <a:buFont typeface="Wingdings" pitchFamily="2" charset="2"/>
              <a:buChar char="§"/>
            </a:pPr>
            <a:r>
              <a:rPr lang="el-GR" sz="1600" dirty="0" smtClean="0"/>
              <a:t>Επώαση στους 37</a:t>
            </a:r>
            <a:r>
              <a:rPr lang="el-GR" sz="1600" baseline="30000" dirty="0" smtClean="0"/>
              <a:t>ο</a:t>
            </a:r>
            <a:r>
              <a:rPr lang="el-GR" sz="1600" dirty="0" smtClean="0"/>
              <a:t> </a:t>
            </a:r>
            <a:r>
              <a:rPr lang="en-US" sz="1600" dirty="0" smtClean="0"/>
              <a:t>C</a:t>
            </a:r>
            <a:r>
              <a:rPr lang="el-GR" sz="1600" dirty="0" smtClean="0"/>
              <a:t> μέχρι 3 ώρες</a:t>
            </a:r>
          </a:p>
          <a:p>
            <a:pPr>
              <a:buFont typeface="Wingdings" pitchFamily="2" charset="2"/>
              <a:buChar char="§"/>
            </a:pPr>
            <a:endParaRPr lang="el-GR" sz="1600" dirty="0" smtClean="0"/>
          </a:p>
          <a:p>
            <a:pPr>
              <a:buFont typeface="Wingdings" pitchFamily="2" charset="2"/>
              <a:buChar char="§"/>
            </a:pPr>
            <a:r>
              <a:rPr lang="el-GR" sz="1600" dirty="0" smtClean="0"/>
              <a:t>Σε θετική αντίδραση το μείγμα ζωμού και πλάσματος πήζει σαν ζελατίνα </a:t>
            </a:r>
            <a:endParaRPr lang="el-GR" sz="1600" dirty="0"/>
          </a:p>
        </p:txBody>
      </p:sp>
      <p:pic>
        <p:nvPicPr>
          <p:cNvPr id="7" name="Picture 7" descr="z003_coagustaph_saureus_25923_sepidermidis_12228_hugo"/>
          <p:cNvPicPr>
            <a:picLocks noChangeAspect="1" noChangeArrowheads="1"/>
          </p:cNvPicPr>
          <p:nvPr/>
        </p:nvPicPr>
        <p:blipFill>
          <a:blip r:embed="rId2" cstate="print"/>
          <a:srcRect/>
          <a:stretch>
            <a:fillRect/>
          </a:stretch>
        </p:blipFill>
        <p:spPr bwMode="auto">
          <a:xfrm>
            <a:off x="1835696" y="4581103"/>
            <a:ext cx="3311525" cy="1800225"/>
          </a:xfrm>
          <a:prstGeom prst="rect">
            <a:avLst/>
          </a:prstGeom>
          <a:noFill/>
          <a:ln w="9525">
            <a:noFill/>
            <a:miter lim="800000"/>
            <a:headEnd/>
            <a:tailEnd/>
          </a:ln>
        </p:spPr>
      </p:pic>
      <p:sp>
        <p:nvSpPr>
          <p:cNvPr id="9" name="8 - TextBox"/>
          <p:cNvSpPr txBox="1"/>
          <p:nvPr/>
        </p:nvSpPr>
        <p:spPr>
          <a:xfrm>
            <a:off x="5292080" y="4818638"/>
            <a:ext cx="2232248" cy="338554"/>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solidFill>
                  <a:schemeClr val="bg1"/>
                </a:solidFill>
              </a:rPr>
              <a:t>Θετικό αποτέλεσμα</a:t>
            </a:r>
          </a:p>
        </p:txBody>
      </p:sp>
      <p:sp>
        <p:nvSpPr>
          <p:cNvPr id="10" name="9 - TextBox"/>
          <p:cNvSpPr txBox="1"/>
          <p:nvPr/>
        </p:nvSpPr>
        <p:spPr>
          <a:xfrm>
            <a:off x="5292080" y="5826750"/>
            <a:ext cx="2223864" cy="338554"/>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solidFill>
                  <a:schemeClr val="bg1"/>
                </a:solidFill>
              </a:rPr>
              <a:t>Αρνητικό αποτέλεσμα</a:t>
            </a:r>
            <a:endParaRPr lang="el-GR" sz="16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764704"/>
            <a:ext cx="4608512"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dirty="0" smtClean="0">
                <a:solidFill>
                  <a:schemeClr val="bg1"/>
                </a:solidFill>
              </a:rPr>
              <a:t>Αιμόλυση </a:t>
            </a:r>
            <a:endParaRPr lang="el-GR" dirty="0">
              <a:solidFill>
                <a:schemeClr val="bg1"/>
              </a:solidFill>
            </a:endParaRPr>
          </a:p>
        </p:txBody>
      </p:sp>
      <p:pic>
        <p:nvPicPr>
          <p:cNvPr id="3" name="Picture 4" descr="hemolysis_P8040099lbd"/>
          <p:cNvPicPr>
            <a:picLocks noChangeAspect="1" noChangeArrowheads="1"/>
          </p:cNvPicPr>
          <p:nvPr/>
        </p:nvPicPr>
        <p:blipFill>
          <a:blip r:embed="rId2" cstate="print"/>
          <a:srcRect/>
          <a:stretch>
            <a:fillRect/>
          </a:stretch>
        </p:blipFill>
        <p:spPr bwMode="auto">
          <a:xfrm>
            <a:off x="1716261" y="1340768"/>
            <a:ext cx="5664051" cy="4533057"/>
          </a:xfrm>
          <a:prstGeom prst="rect">
            <a:avLst/>
          </a:prstGeom>
          <a:noFill/>
          <a:ln w="9525">
            <a:noFill/>
            <a:miter lim="800000"/>
            <a:headEnd/>
            <a:tailEnd/>
          </a:ln>
        </p:spPr>
      </p:pic>
      <p:sp>
        <p:nvSpPr>
          <p:cNvPr id="4" name="3 - TextBox"/>
          <p:cNvSpPr txBox="1"/>
          <p:nvPr/>
        </p:nvSpPr>
        <p:spPr>
          <a:xfrm>
            <a:off x="1763688" y="6093296"/>
            <a:ext cx="4824536" cy="369332"/>
          </a:xfrm>
          <a:prstGeom prst="rect">
            <a:avLst/>
          </a:prstGeom>
          <a:noFill/>
        </p:spPr>
        <p:txBody>
          <a:bodyPr wrap="square" rtlCol="0">
            <a:spAutoFit/>
          </a:bodyPr>
          <a:lstStyle/>
          <a:p>
            <a:r>
              <a:rPr lang="el-GR" dirty="0" smtClean="0"/>
              <a:t>Αιμολυτικός Στρεπτόκοκκος σε αιματούχο άγαρ</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03648" y="1412776"/>
            <a:ext cx="6336704" cy="458587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solidFill>
                  <a:srgbClr val="C00000"/>
                </a:solidFill>
              </a:rPr>
              <a:t>Παρατηρήσεις:</a:t>
            </a:r>
          </a:p>
          <a:p>
            <a:endParaRPr lang="el-GR" b="1" dirty="0" smtClean="0"/>
          </a:p>
          <a:p>
            <a:pPr marL="342900" indent="-342900">
              <a:buAutoNum type="arabicPeriod"/>
            </a:pPr>
            <a:r>
              <a:rPr lang="el-GR" sz="1600" dirty="0" smtClean="0"/>
              <a:t>Αν στο πλάσμα υπάρχουν αντισώματα έναντι της κοαγκουλάσης από προηγούμενη μόλυνση ή ανοσοποίηση του ατόμου το αποτέλεσμα είναι ψευδώς αρνητικό</a:t>
            </a:r>
          </a:p>
          <a:p>
            <a:pPr marL="342900" indent="-342900"/>
            <a:endParaRPr lang="el-GR" sz="1600" dirty="0" smtClean="0"/>
          </a:p>
          <a:p>
            <a:pPr marL="342900" indent="-342900">
              <a:buAutoNum type="arabicPeriod" startAt="2"/>
            </a:pPr>
            <a:r>
              <a:rPr lang="el-GR" sz="1600" dirty="0" smtClean="0"/>
              <a:t>Ο </a:t>
            </a:r>
            <a:r>
              <a:rPr lang="en-US" sz="1600" i="1" dirty="0" smtClean="0"/>
              <a:t>S. aureus</a:t>
            </a:r>
            <a:r>
              <a:rPr lang="el-GR" sz="1600" i="1" dirty="0" smtClean="0"/>
              <a:t> </a:t>
            </a:r>
            <a:r>
              <a:rPr lang="el-GR" sz="1600" dirty="0" smtClean="0"/>
              <a:t>παράγει εκτός από κοαγκουλάση και ινωδολυσίνη η οποία λύνει το πήγμα του πλάσματος.  Για το λόγο αυτό, κατά την ανίχνευση της ελεύθερης κοαγκουλάσης το σωληνάριο πρέπει να ελέγχεται συχνά (τουλάχιστον κάθε μισή ώρα) γιατί υπάρχει πιθανότητα να δημιουργηθεί πήγμα και μετά από λίγο να διαλυθεί</a:t>
            </a:r>
          </a:p>
          <a:p>
            <a:pPr marL="342900" indent="-342900">
              <a:buAutoNum type="arabicPeriod" startAt="2"/>
            </a:pPr>
            <a:endParaRPr lang="el-GR" sz="1600" dirty="0" smtClean="0"/>
          </a:p>
          <a:p>
            <a:pPr marL="342900" indent="-342900">
              <a:buAutoNum type="arabicPeriod" startAt="2"/>
            </a:pPr>
            <a:r>
              <a:rPr lang="el-GR" sz="1600" dirty="0" smtClean="0"/>
              <a:t>Αν δεν παρατηρηθεί πήξη του πλάσματος σε 3 ώρες η επώαση παρατείνεται  στους 37</a:t>
            </a:r>
            <a:r>
              <a:rPr lang="el-GR" sz="1600" baseline="30000" dirty="0" smtClean="0"/>
              <a:t>ο</a:t>
            </a:r>
            <a:r>
              <a:rPr lang="el-GR" sz="1600" dirty="0" smtClean="0"/>
              <a:t> </a:t>
            </a:r>
            <a:r>
              <a:rPr lang="en-US" sz="1600" dirty="0" smtClean="0"/>
              <a:t>C </a:t>
            </a:r>
            <a:r>
              <a:rPr lang="el-GR" sz="1600" dirty="0" smtClean="0"/>
              <a:t>για μία ακόμα ώρα.  Αν και πάλι δεν παρατηρηθεί πήξη του πλάσματος το μίγμα επωάζεται σε θερμοκρασία δωματίου για 18 ώρες</a:t>
            </a:r>
          </a:p>
          <a:p>
            <a:pPr marL="342900" indent="-342900"/>
            <a:endParaRPr lang="el-GR" sz="1600" dirty="0" smtClean="0"/>
          </a:p>
          <a:p>
            <a:pPr marL="342900" indent="-342900"/>
            <a:endParaRPr lang="el-GR" sz="1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331640" y="1115452"/>
            <a:ext cx="640871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Ανίχνευση συνδεδεμένης κοαγκουλάσης</a:t>
            </a:r>
            <a:endParaRPr lang="el-GR" b="1" dirty="0">
              <a:solidFill>
                <a:schemeClr val="bg1"/>
              </a:solidFill>
            </a:endParaRPr>
          </a:p>
        </p:txBody>
      </p:sp>
      <p:sp>
        <p:nvSpPr>
          <p:cNvPr id="5" name="4 - TextBox"/>
          <p:cNvSpPr txBox="1"/>
          <p:nvPr/>
        </p:nvSpPr>
        <p:spPr>
          <a:xfrm>
            <a:off x="1331640" y="1700808"/>
            <a:ext cx="6408712"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Ø"/>
            </a:pPr>
            <a:r>
              <a:rPr lang="el-GR" sz="1600" dirty="0" smtClean="0"/>
              <a:t>Μεταφορά σε αντικειμενοφόρο πλάκα μιας σταγόνας νερού ή φυσιολογικού ορού</a:t>
            </a:r>
          </a:p>
          <a:p>
            <a:pPr>
              <a:buFont typeface="Wingdings" pitchFamily="2" charset="2"/>
              <a:buChar char="Ø"/>
            </a:pPr>
            <a:r>
              <a:rPr lang="el-GR" sz="1600" dirty="0" smtClean="0"/>
              <a:t>Προσθήκη  2-3 αποικιών του προς εξέταση μικροβίου και ανάμειξη με κρικοφόρο στυλεό ή ξύλινο </a:t>
            </a:r>
            <a:r>
              <a:rPr lang="en-US" sz="1600" dirty="0" smtClean="0"/>
              <a:t>steak</a:t>
            </a:r>
            <a:r>
              <a:rPr lang="el-GR" sz="1600" dirty="0" smtClean="0"/>
              <a:t> για τη δημιουργία πυκνού ομοιογενούς εναιωρήματος</a:t>
            </a:r>
          </a:p>
          <a:p>
            <a:pPr>
              <a:buFont typeface="Wingdings" pitchFamily="2" charset="2"/>
              <a:buChar char="Ø"/>
            </a:pPr>
            <a:r>
              <a:rPr lang="el-GR" sz="1600" dirty="0" smtClean="0"/>
              <a:t>Προσθήκη μιας σταγόνας πλάσματος και ανάδευση με ξύλινο </a:t>
            </a:r>
            <a:r>
              <a:rPr lang="en-US" sz="1600" dirty="0" smtClean="0"/>
              <a:t>steak</a:t>
            </a:r>
            <a:endParaRPr lang="el-GR" sz="1600" dirty="0" smtClean="0"/>
          </a:p>
          <a:p>
            <a:pPr>
              <a:buFont typeface="Wingdings" pitchFamily="2" charset="2"/>
              <a:buChar char="Ø"/>
            </a:pPr>
            <a:r>
              <a:rPr lang="el-GR" sz="1600" dirty="0" smtClean="0"/>
              <a:t>Ανακίνηση της πλάκας </a:t>
            </a:r>
          </a:p>
          <a:p>
            <a:endParaRPr lang="el-GR" sz="1600" dirty="0" smtClean="0"/>
          </a:p>
          <a:p>
            <a:r>
              <a:rPr lang="el-GR" sz="1600" b="1" dirty="0" smtClean="0"/>
              <a:t>Θετικό αποτέλεσμα: </a:t>
            </a:r>
            <a:r>
              <a:rPr lang="el-GR" sz="1600" dirty="0" smtClean="0"/>
              <a:t>Εμφάνιση αδρών κροκίδων εντός  10- 20</a:t>
            </a:r>
            <a:r>
              <a:rPr lang="en-US" sz="1600" dirty="0" smtClean="0"/>
              <a:t>sec</a:t>
            </a:r>
            <a:endParaRPr lang="el-GR" sz="1600" dirty="0" smtClean="0"/>
          </a:p>
          <a:p>
            <a:r>
              <a:rPr lang="el-GR" sz="1600" b="1" dirty="0" smtClean="0"/>
              <a:t>Αρνητικό αποτέλεσμα: </a:t>
            </a:r>
            <a:r>
              <a:rPr lang="el-GR" sz="1600" dirty="0" smtClean="0"/>
              <a:t>Το εναιώρημα παραμένει ομοιογενές</a:t>
            </a:r>
            <a:endParaRPr lang="el-GR" sz="1600" dirty="0"/>
          </a:p>
        </p:txBody>
      </p:sp>
      <p:pic>
        <p:nvPicPr>
          <p:cNvPr id="6" name="Picture 5" descr="slide coagulase"/>
          <p:cNvPicPr>
            <a:picLocks noGrp="1" noChangeAspect="1" noChangeArrowheads="1"/>
          </p:cNvPicPr>
          <p:nvPr>
            <p:ph sz="half" idx="4294967295"/>
          </p:nvPr>
        </p:nvPicPr>
        <p:blipFill>
          <a:blip r:embed="rId2" cstate="print"/>
          <a:srcRect/>
          <a:stretch>
            <a:fillRect/>
          </a:stretch>
        </p:blipFill>
        <p:spPr>
          <a:xfrm>
            <a:off x="2447764" y="4437112"/>
            <a:ext cx="4248472" cy="1728192"/>
          </a:xfrm>
          <a:noFill/>
        </p:spPr>
      </p:pic>
      <p:sp>
        <p:nvSpPr>
          <p:cNvPr id="7" name="6 - TextBox"/>
          <p:cNvSpPr txBox="1"/>
          <p:nvPr/>
        </p:nvSpPr>
        <p:spPr>
          <a:xfrm>
            <a:off x="2411760" y="6309320"/>
            <a:ext cx="4320480" cy="338554"/>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solidFill>
                  <a:schemeClr val="bg1"/>
                </a:solidFill>
              </a:rPr>
              <a:t>Αρνητικό αποτέλεσμα        Θετικό αποτέλεσμα</a:t>
            </a:r>
            <a:endParaRPr lang="el-GR" sz="16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r>
              <a:rPr lang="el-GR" b="1">
                <a:solidFill>
                  <a:schemeClr val="bg1"/>
                </a:solidFill>
                <a:effectLst>
                  <a:outerShdw blurRad="38100" dist="38100" dir="2700000" algn="tl">
                    <a:srgbClr val="C0C0C0"/>
                  </a:outerShdw>
                </a:effectLst>
                <a:latin typeface="Century Gothic" pitchFamily="34" charset="0"/>
              </a:rPr>
              <a:t>Κοαγκουλάση </a:t>
            </a:r>
          </a:p>
        </p:txBody>
      </p:sp>
      <p:sp>
        <p:nvSpPr>
          <p:cNvPr id="86019" name="Rectangle 3"/>
          <p:cNvSpPr>
            <a:spLocks noGrp="1" noChangeArrowheads="1"/>
          </p:cNvSpPr>
          <p:nvPr>
            <p:ph type="body" idx="4294967295"/>
          </p:nvPr>
        </p:nvSpPr>
        <p:spPr/>
        <p:txBody>
          <a:bodyPr/>
          <a:lstStyle/>
          <a:p>
            <a:pPr>
              <a:buFont typeface="Wingdings" pitchFamily="2" charset="2"/>
              <a:buNone/>
            </a:pPr>
            <a:r>
              <a:rPr lang="el-GR" sz="1600" b="1" dirty="0" smtClean="0">
                <a:solidFill>
                  <a:schemeClr val="bg1"/>
                </a:solidFill>
                <a:effectLst>
                  <a:outerShdw blurRad="38100" dist="38100" dir="2700000" algn="tl">
                    <a:srgbClr val="C0C0C0"/>
                  </a:outerShdw>
                </a:effectLst>
                <a:latin typeface="Century Gothic" pitchFamily="34" charset="0"/>
              </a:rPr>
              <a:t>         Σε </a:t>
            </a:r>
            <a:r>
              <a:rPr lang="el-GR" sz="1600" b="1" dirty="0">
                <a:solidFill>
                  <a:schemeClr val="bg1"/>
                </a:solidFill>
                <a:effectLst>
                  <a:outerShdw blurRad="38100" dist="38100" dir="2700000" algn="tl">
                    <a:srgbClr val="C0C0C0"/>
                  </a:outerShdw>
                </a:effectLst>
                <a:latin typeface="Century Gothic" pitchFamily="34" charset="0"/>
              </a:rPr>
              <a:t>πλάκα </a:t>
            </a:r>
            <a:r>
              <a:rPr lang="en-US" sz="1600" b="1" dirty="0">
                <a:solidFill>
                  <a:schemeClr val="bg1"/>
                </a:solidFill>
                <a:effectLst>
                  <a:outerShdw blurRad="38100" dist="38100" dir="2700000" algn="tl">
                    <a:srgbClr val="C0C0C0"/>
                  </a:outerShdw>
                </a:effectLst>
                <a:latin typeface="Century Gothic" pitchFamily="34" charset="0"/>
              </a:rPr>
              <a:t>(</a:t>
            </a:r>
            <a:r>
              <a:rPr lang="el-GR" sz="1600" b="1" dirty="0">
                <a:solidFill>
                  <a:schemeClr val="bg1"/>
                </a:solidFill>
                <a:effectLst>
                  <a:outerShdw blurRad="38100" dist="38100" dir="2700000" algn="tl">
                    <a:srgbClr val="C0C0C0"/>
                  </a:outerShdw>
                </a:effectLst>
                <a:latin typeface="Century Gothic" pitchFamily="34" charset="0"/>
              </a:rPr>
              <a:t>πήξη)		</a:t>
            </a:r>
            <a:r>
              <a:rPr lang="el-GR" sz="1600" b="1" dirty="0" smtClean="0">
                <a:solidFill>
                  <a:schemeClr val="bg1"/>
                </a:solidFill>
                <a:effectLst>
                  <a:outerShdw blurRad="38100" dist="38100" dir="2700000" algn="tl">
                    <a:srgbClr val="C0C0C0"/>
                  </a:outerShdw>
                </a:effectLst>
                <a:latin typeface="Century Gothic" pitchFamily="34" charset="0"/>
              </a:rPr>
              <a:t>             Σε </a:t>
            </a:r>
            <a:r>
              <a:rPr lang="el-GR" sz="1600" b="1" dirty="0">
                <a:solidFill>
                  <a:schemeClr val="bg1"/>
                </a:solidFill>
                <a:effectLst>
                  <a:outerShdw blurRad="38100" dist="38100" dir="2700000" algn="tl">
                    <a:srgbClr val="C0C0C0"/>
                  </a:outerShdw>
                </a:effectLst>
                <a:latin typeface="Century Gothic" pitchFamily="34" charset="0"/>
              </a:rPr>
              <a:t>σωληνάριο (</a:t>
            </a:r>
            <a:r>
              <a:rPr lang="el-GR" sz="1600" b="1" dirty="0" err="1">
                <a:solidFill>
                  <a:schemeClr val="bg1"/>
                </a:solidFill>
                <a:effectLst>
                  <a:outerShdw blurRad="38100" dist="38100" dir="2700000" algn="tl">
                    <a:srgbClr val="C0C0C0"/>
                  </a:outerShdw>
                </a:effectLst>
                <a:latin typeface="Century Gothic" pitchFamily="34" charset="0"/>
              </a:rPr>
              <a:t>κροκύδες</a:t>
            </a:r>
            <a:r>
              <a:rPr lang="el-GR" sz="1600" b="1" dirty="0">
                <a:solidFill>
                  <a:schemeClr val="bg1"/>
                </a:solidFill>
                <a:effectLst>
                  <a:outerShdw blurRad="38100" dist="38100" dir="2700000" algn="tl">
                    <a:srgbClr val="C0C0C0"/>
                  </a:outerShdw>
                </a:effectLst>
                <a:latin typeface="Century Gothic" pitchFamily="34" charset="0"/>
              </a:rPr>
              <a:t>+</a:t>
            </a:r>
            <a:r>
              <a:rPr lang="en-US" sz="1600" b="1" dirty="0" err="1">
                <a:solidFill>
                  <a:schemeClr val="bg1"/>
                </a:solidFill>
                <a:effectLst>
                  <a:outerShdw blurRad="38100" dist="38100" dir="2700000" algn="tl">
                    <a:srgbClr val="C0C0C0"/>
                  </a:outerShdw>
                </a:effectLst>
                <a:latin typeface="Century Gothic" pitchFamily="34" charset="0"/>
              </a:rPr>
              <a:t>S.aureus</a:t>
            </a:r>
            <a:r>
              <a:rPr lang="en-US" sz="1600" b="1" dirty="0">
                <a:solidFill>
                  <a:schemeClr val="bg1"/>
                </a:solidFill>
                <a:effectLst>
                  <a:outerShdw blurRad="38100" dist="38100" dir="2700000" algn="tl">
                    <a:srgbClr val="C0C0C0"/>
                  </a:outerShdw>
                </a:effectLst>
                <a:latin typeface="Century Gothic" pitchFamily="34" charset="0"/>
              </a:rPr>
              <a:t>)</a:t>
            </a:r>
            <a:endParaRPr lang="el-GR" sz="1600" b="1" dirty="0">
              <a:solidFill>
                <a:schemeClr val="bg1"/>
              </a:solidFill>
              <a:effectLst>
                <a:outerShdw blurRad="38100" dist="38100" dir="2700000" algn="tl">
                  <a:srgbClr val="C0C0C0"/>
                </a:outerShdw>
              </a:effectLst>
              <a:latin typeface="Century Gothic" pitchFamily="34" charset="0"/>
            </a:endParaRPr>
          </a:p>
        </p:txBody>
      </p:sp>
      <p:pic>
        <p:nvPicPr>
          <p:cNvPr id="56324" name="Picture 4" descr="tube coagulase"/>
          <p:cNvPicPr>
            <a:picLocks noGrp="1" noChangeAspect="1" noChangeArrowheads="1"/>
          </p:cNvPicPr>
          <p:nvPr>
            <p:ph sz="half" idx="4294967295"/>
          </p:nvPr>
        </p:nvPicPr>
        <p:blipFill>
          <a:blip r:embed="rId2" cstate="print"/>
          <a:srcRect/>
          <a:stretch>
            <a:fillRect/>
          </a:stretch>
        </p:blipFill>
        <p:spPr>
          <a:xfrm>
            <a:off x="5003800" y="2420938"/>
            <a:ext cx="3876675" cy="3495675"/>
          </a:xfrm>
          <a:noFill/>
        </p:spPr>
      </p:pic>
      <p:pic>
        <p:nvPicPr>
          <p:cNvPr id="56325" name="Picture 5" descr="slide coagulase"/>
          <p:cNvPicPr>
            <a:picLocks noGrp="1" noChangeAspect="1" noChangeArrowheads="1"/>
          </p:cNvPicPr>
          <p:nvPr>
            <p:ph sz="half" idx="4294967295"/>
          </p:nvPr>
        </p:nvPicPr>
        <p:blipFill>
          <a:blip r:embed="rId3" cstate="print"/>
          <a:srcRect/>
          <a:stretch>
            <a:fillRect/>
          </a:stretch>
        </p:blipFill>
        <p:spPr>
          <a:xfrm>
            <a:off x="395288" y="2420938"/>
            <a:ext cx="4116387" cy="2538412"/>
          </a:xfr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1628214"/>
            <a:ext cx="5688632" cy="335476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solidFill>
                  <a:srgbClr val="C00000"/>
                </a:solidFill>
              </a:rPr>
              <a:t>Παρατηρήσεις:</a:t>
            </a:r>
          </a:p>
          <a:p>
            <a:endParaRPr lang="el-GR" dirty="0" smtClean="0"/>
          </a:p>
          <a:p>
            <a:pPr>
              <a:buFont typeface="Wingdings" pitchFamily="2" charset="2"/>
              <a:buChar char="§"/>
            </a:pPr>
            <a:r>
              <a:rPr lang="el-GR" sz="1600" dirty="0" smtClean="0"/>
              <a:t>Οι κροκίδες αποτελούνται από δίκτυο ινώδους μεταξύ των βακτηριακών κυττάρων</a:t>
            </a:r>
            <a:endParaRPr lang="en-US" sz="1600" dirty="0" smtClean="0"/>
          </a:p>
          <a:p>
            <a:endParaRPr lang="el-GR" sz="1600" dirty="0" smtClean="0"/>
          </a:p>
          <a:p>
            <a:pPr>
              <a:buFont typeface="Wingdings" pitchFamily="2" charset="2"/>
              <a:buChar char="§"/>
            </a:pPr>
            <a:r>
              <a:rPr lang="el-GR" sz="1600" dirty="0" smtClean="0"/>
              <a:t> οι κροκίδες πρέπει να εμφανιστούν εντός 20 δευτερολέπτων</a:t>
            </a:r>
            <a:endParaRPr lang="en-US" sz="1600" dirty="0" smtClean="0"/>
          </a:p>
          <a:p>
            <a:endParaRPr lang="el-GR" sz="1600" dirty="0" smtClean="0"/>
          </a:p>
          <a:p>
            <a:pPr>
              <a:buFont typeface="Wingdings" pitchFamily="2" charset="2"/>
              <a:buChar char="§"/>
            </a:pPr>
            <a:r>
              <a:rPr lang="el-GR" sz="1600" dirty="0" smtClean="0"/>
              <a:t>Πολλά στελέχη του </a:t>
            </a:r>
            <a:r>
              <a:rPr lang="en-US" sz="1600" i="1" dirty="0" smtClean="0"/>
              <a:t>S. aureus</a:t>
            </a:r>
            <a:r>
              <a:rPr lang="el-GR" sz="1600" dirty="0" smtClean="0"/>
              <a:t> δεν παράγουν συνδεδεμένη κοαγκουλάση, αλλά παράγουν ελεύθερη.  Για το λόγο αυτό αν η δοκιμασία της συνδεδεμένης κοαγκουλάσης είναι αρνητική προχωράμε στην εξέταση της ελεύθερης κοαγκουλάσης την οποία παράγουν σχεδόν όλα τα στελέχη</a:t>
            </a:r>
            <a:endParaRPr lang="en-US" sz="1600" dirty="0" smtClean="0"/>
          </a:p>
          <a:p>
            <a:endParaRPr lang="el-GR" sz="16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115616" y="1268760"/>
            <a:ext cx="6912768" cy="461664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solidFill>
                  <a:srgbClr val="C00000"/>
                </a:solidFill>
              </a:rPr>
              <a:t>Ψευδώς θετικά αποτελέσματα μπορεί να δοθούν αν:</a:t>
            </a:r>
            <a:endParaRPr lang="en-US" b="1" dirty="0" smtClean="0">
              <a:solidFill>
                <a:srgbClr val="C00000"/>
              </a:solidFill>
            </a:endParaRPr>
          </a:p>
          <a:p>
            <a:endParaRPr lang="el-GR" dirty="0" smtClean="0"/>
          </a:p>
          <a:p>
            <a:pPr>
              <a:buFont typeface="Wingdings" pitchFamily="2" charset="2"/>
              <a:buChar char="§"/>
            </a:pPr>
            <a:r>
              <a:rPr lang="el-GR" sz="1600" dirty="0" smtClean="0"/>
              <a:t>Το πλάσμα έχει απομονωθεί από αίμα στο οποίο έχει προστεθεί ως αντιπηκτικό κιτρικό νάτριο.  Αυτό γιατί ορισμένα μικρόβια χρησιμοποιούν τα κιτρικά ως πηγή άνθρακα ελευθερώνοντας ιόντα ασβεστίου, τα οποία προκαλούν φυσιολογική πήξη του πλάσματος</a:t>
            </a:r>
            <a:endParaRPr lang="en-US" sz="1600" dirty="0" smtClean="0"/>
          </a:p>
          <a:p>
            <a:endParaRPr lang="el-GR" sz="1600" dirty="0" smtClean="0"/>
          </a:p>
          <a:p>
            <a:pPr>
              <a:buFont typeface="Wingdings" pitchFamily="2" charset="2"/>
              <a:buChar char="§"/>
            </a:pPr>
            <a:r>
              <a:rPr lang="el-GR" sz="1600" dirty="0" smtClean="0"/>
              <a:t>Ορισμένα βακτήρια, όπως στελέχη της </a:t>
            </a:r>
            <a:r>
              <a:rPr lang="en-US" sz="1600" i="1" dirty="0" smtClean="0"/>
              <a:t>E .coli, </a:t>
            </a:r>
            <a:r>
              <a:rPr lang="el-GR" sz="1600" i="1" dirty="0" smtClean="0"/>
              <a:t> </a:t>
            </a:r>
            <a:r>
              <a:rPr lang="el-GR" sz="1600" dirty="0" smtClean="0"/>
              <a:t>ο</a:t>
            </a:r>
            <a:r>
              <a:rPr lang="el-GR" sz="1600" i="1" dirty="0" smtClean="0"/>
              <a:t> </a:t>
            </a:r>
            <a:r>
              <a:rPr lang="en-US" sz="1600" i="1" dirty="0" smtClean="0"/>
              <a:t>Enterococcus faecalis, o</a:t>
            </a:r>
            <a:r>
              <a:rPr lang="el-GR" sz="1600" i="1" dirty="0" smtClean="0"/>
              <a:t> πυογόνος Στρεπτόκοκκος κ.α. </a:t>
            </a:r>
            <a:r>
              <a:rPr lang="el-GR" sz="1600" dirty="0" smtClean="0"/>
              <a:t>προκαλούν πήξη του πλάσματος ενώ δεν παράγουν κοαγκουλάση.  Για το λόγο αυτό τα μικρόβια αυτά πρέπει να αποκλειστούν πριν την δοκιμασία κοαγκουλάσης.  Με τη χρώση </a:t>
            </a:r>
            <a:r>
              <a:rPr lang="en-US" sz="1600" dirty="0" smtClean="0"/>
              <a:t>Gram </a:t>
            </a:r>
            <a:r>
              <a:rPr lang="el-GR" sz="1600" dirty="0" smtClean="0"/>
              <a:t>αποκλείεται η </a:t>
            </a:r>
            <a:r>
              <a:rPr lang="en-US" sz="1600" i="1" dirty="0" smtClean="0"/>
              <a:t>E .coli</a:t>
            </a:r>
            <a:r>
              <a:rPr lang="el-GR" sz="1600" i="1" dirty="0" smtClean="0"/>
              <a:t> </a:t>
            </a:r>
            <a:r>
              <a:rPr lang="el-GR" sz="1600" dirty="0" smtClean="0"/>
              <a:t>η οποία είναι </a:t>
            </a:r>
            <a:r>
              <a:rPr lang="en-US" sz="1600" dirty="0" smtClean="0"/>
              <a:t>Gram(-)</a:t>
            </a:r>
            <a:r>
              <a:rPr lang="el-GR" sz="1600" dirty="0" smtClean="0"/>
              <a:t> και με τη δοκιμασία καταλάσης ο εντερόκοκκος και οι Στρεπτόκοκκοι που είναι καταλάση αρνητικοί</a:t>
            </a:r>
            <a:endParaRPr lang="en-US" sz="1600" dirty="0" smtClean="0"/>
          </a:p>
          <a:p>
            <a:endParaRPr lang="el-GR" sz="1600" dirty="0" smtClean="0"/>
          </a:p>
          <a:p>
            <a:pPr>
              <a:buFont typeface="Wingdings" pitchFamily="2" charset="2"/>
              <a:buChar char="§"/>
            </a:pPr>
            <a:r>
              <a:rPr lang="el-GR" sz="1600" dirty="0" smtClean="0"/>
              <a:t>Δεν ελέγχονται αποικίες που έχουν αναπτυχθεί σε εκλεκτικά θρεπτικά υλικά (π.χ.</a:t>
            </a:r>
            <a:r>
              <a:rPr lang="en-US" sz="1600" dirty="0" smtClean="0"/>
              <a:t> Chapman, MacConkey) </a:t>
            </a:r>
            <a:r>
              <a:rPr lang="el-GR" sz="1600" dirty="0" smtClean="0"/>
              <a:t>γιατί τα μικρόβια είναι δυνατόν να αυτοσυγκολληθούν, δίνοντας ψευδώς θετικά αποτελέσματα</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flipH="1">
            <a:off x="1403648" y="1628800"/>
            <a:ext cx="6336703" cy="483209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solidFill>
                  <a:srgbClr val="C00000"/>
                </a:solidFill>
              </a:rPr>
              <a:t>Σειρά εξετάσεων:</a:t>
            </a:r>
          </a:p>
          <a:p>
            <a:endParaRPr lang="el-GR" dirty="0" smtClean="0"/>
          </a:p>
          <a:p>
            <a:pPr marL="342900" indent="-342900">
              <a:buFont typeface="+mj-lt"/>
              <a:buAutoNum type="arabicPeriod"/>
            </a:pPr>
            <a:r>
              <a:rPr lang="el-GR" sz="1600" dirty="0" smtClean="0"/>
              <a:t>Χρώση </a:t>
            </a:r>
            <a:r>
              <a:rPr lang="en-US" sz="1600" dirty="0" smtClean="0"/>
              <a:t>Gram</a:t>
            </a:r>
            <a:r>
              <a:rPr lang="el-GR" sz="1600" dirty="0" smtClean="0"/>
              <a:t>: </a:t>
            </a:r>
            <a:r>
              <a:rPr lang="en-US" sz="1600" dirty="0" smtClean="0"/>
              <a:t>Gram(+)</a:t>
            </a:r>
            <a:r>
              <a:rPr lang="el-GR" sz="1600" dirty="0" smtClean="0"/>
              <a:t> κόκκος (αποκλείεται η </a:t>
            </a:r>
            <a:r>
              <a:rPr lang="en-US" sz="1600" i="1" dirty="0" smtClean="0"/>
              <a:t>E. coli)</a:t>
            </a:r>
            <a:endParaRPr lang="el-GR" sz="1600" i="1" dirty="0" smtClean="0"/>
          </a:p>
          <a:p>
            <a:pPr marL="342900" indent="-342900">
              <a:buFont typeface="+mj-lt"/>
              <a:buAutoNum type="arabicPeriod"/>
            </a:pPr>
            <a:endParaRPr lang="en-US" sz="1600" dirty="0" smtClean="0"/>
          </a:p>
          <a:p>
            <a:pPr marL="342900" indent="-342900">
              <a:buFont typeface="+mj-lt"/>
              <a:buAutoNum type="arabicPeriod"/>
            </a:pPr>
            <a:r>
              <a:rPr lang="el-GR" sz="1600" dirty="0" smtClean="0"/>
              <a:t>Δοκιμασία καταλάσης: Θετική (αποκλείονται Εντερόκοκκοι, Στρεπτόκοκκοι)</a:t>
            </a:r>
          </a:p>
          <a:p>
            <a:pPr marL="342900" indent="-342900">
              <a:buFont typeface="+mj-lt"/>
              <a:buAutoNum type="arabicPeriod"/>
            </a:pPr>
            <a:endParaRPr lang="el-GR" sz="1600" dirty="0" smtClean="0"/>
          </a:p>
          <a:p>
            <a:pPr marL="342900" indent="-342900">
              <a:buFont typeface="+mj-lt"/>
              <a:buAutoNum type="arabicPeriod"/>
            </a:pPr>
            <a:r>
              <a:rPr lang="el-GR" sz="1600" dirty="0" smtClean="0"/>
              <a:t>Δοκιμασία συνδεδεμένης κοαγκουλάσης: Θετική (συμπέρασμα </a:t>
            </a:r>
            <a:r>
              <a:rPr lang="en-US" sz="1600" i="1" dirty="0" smtClean="0"/>
              <a:t>S. aureus</a:t>
            </a:r>
            <a:r>
              <a:rPr lang="el-GR" sz="1600" i="1" dirty="0" smtClean="0"/>
              <a:t>)</a:t>
            </a:r>
          </a:p>
          <a:p>
            <a:pPr marL="342900" indent="-342900">
              <a:buFont typeface="+mj-lt"/>
              <a:buAutoNum type="arabicPeriod"/>
            </a:pPr>
            <a:endParaRPr lang="el-GR" sz="1600" i="1" dirty="0" smtClean="0"/>
          </a:p>
          <a:p>
            <a:pPr marL="342900" indent="-342900">
              <a:buFont typeface="+mj-lt"/>
              <a:buAutoNum type="arabicPeriod"/>
            </a:pPr>
            <a:r>
              <a:rPr lang="el-GR" sz="1600" dirty="0" smtClean="0"/>
              <a:t>Αν η δοκιμασία συνδεδεμένης κοαγκουλάσης είναι αρνητική εκτελούμε την εξέταση ελεύθερης κοαγκουλάσης που παράγεται από τα περισσότερα στελέχη. Αν είναι θετική συμπέρασμα </a:t>
            </a:r>
            <a:r>
              <a:rPr lang="en-US" sz="1600" i="1" dirty="0" smtClean="0"/>
              <a:t>S. aureus</a:t>
            </a:r>
            <a:endParaRPr lang="el-GR" sz="1600" i="1" dirty="0" smtClean="0"/>
          </a:p>
          <a:p>
            <a:pPr marL="342900" indent="-342900">
              <a:buFont typeface="+mj-lt"/>
              <a:buAutoNum type="arabicPeriod"/>
            </a:pPr>
            <a:endParaRPr lang="el-GR" sz="1600" i="1" dirty="0" smtClean="0"/>
          </a:p>
          <a:p>
            <a:pPr marL="342900" indent="-342900">
              <a:buFont typeface="+mj-lt"/>
              <a:buAutoNum type="arabicPeriod"/>
            </a:pPr>
            <a:r>
              <a:rPr lang="el-GR" sz="1600" dirty="0" smtClean="0"/>
              <a:t>Αν και η δοκιμασία της ελεύθερης κοαγκουλάσης είναι αρνητική συνεχίζουμε με την εξέταση της θερμοανθεκτικής </a:t>
            </a:r>
            <a:r>
              <a:rPr lang="en-US" sz="1600" dirty="0" smtClean="0"/>
              <a:t>DNA</a:t>
            </a:r>
            <a:r>
              <a:rPr lang="el-GR" sz="1600" dirty="0" err="1" smtClean="0"/>
              <a:t>άσης</a:t>
            </a:r>
            <a:r>
              <a:rPr lang="el-GR" sz="1600" dirty="0" smtClean="0"/>
              <a:t>  ή τη δοκιμασία φωσφατάσης που την παράγουν όλα τα στελέχη του </a:t>
            </a:r>
            <a:r>
              <a:rPr lang="en-US" sz="1600" i="1" dirty="0" smtClean="0"/>
              <a:t>S. aureus </a:t>
            </a:r>
            <a:endParaRPr lang="el-GR" sz="1600" dirty="0" smtClean="0"/>
          </a:p>
          <a:p>
            <a:pPr marL="342900" indent="-342900"/>
            <a:r>
              <a:rPr lang="el-GR" sz="1600" i="1"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403648" y="1844824"/>
            <a:ext cx="6336704" cy="357020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dirty="0" smtClean="0"/>
          </a:p>
          <a:p>
            <a:pPr>
              <a:buFont typeface="Wingdings" pitchFamily="2" charset="2"/>
              <a:buChar char="Ø"/>
            </a:pPr>
            <a:r>
              <a:rPr lang="el-GR" sz="1600" dirty="0" smtClean="0"/>
              <a:t>Ένζυμο το οποίο υδρολύει το </a:t>
            </a:r>
            <a:r>
              <a:rPr lang="en-US" sz="1600" dirty="0" smtClean="0"/>
              <a:t>DNA</a:t>
            </a:r>
            <a:r>
              <a:rPr lang="el-GR" sz="1600" dirty="0" smtClean="0"/>
              <a:t> σε νουκλεοτίδια</a:t>
            </a:r>
          </a:p>
          <a:p>
            <a:pPr>
              <a:buFont typeface="Wingdings" pitchFamily="2" charset="2"/>
              <a:buChar char="Ø"/>
            </a:pPr>
            <a:endParaRPr lang="el-GR" sz="1600" dirty="0" smtClean="0"/>
          </a:p>
          <a:p>
            <a:pPr>
              <a:buFont typeface="Wingdings" pitchFamily="2" charset="2"/>
              <a:buChar char="Ø"/>
            </a:pPr>
            <a:r>
              <a:rPr lang="el-GR" sz="1600" dirty="0" smtClean="0"/>
              <a:t>Διακρίνεται στην θερμοευαίσθητη </a:t>
            </a:r>
            <a:r>
              <a:rPr lang="en-US" sz="1600" dirty="0" smtClean="0"/>
              <a:t>DNA</a:t>
            </a:r>
            <a:r>
              <a:rPr lang="el-GR" sz="1600" dirty="0" smtClean="0"/>
              <a:t>άση και την θερμοανθεκτική </a:t>
            </a:r>
            <a:r>
              <a:rPr lang="en-US" sz="1600" dirty="0" smtClean="0"/>
              <a:t>DNA</a:t>
            </a:r>
            <a:r>
              <a:rPr lang="el-GR" sz="1600" dirty="0" err="1" smtClean="0"/>
              <a:t>άση</a:t>
            </a:r>
            <a:endParaRPr lang="el-GR" sz="1600" dirty="0" smtClean="0"/>
          </a:p>
          <a:p>
            <a:pPr>
              <a:buFont typeface="Wingdings" pitchFamily="2" charset="2"/>
              <a:buChar char="Ø"/>
            </a:pPr>
            <a:endParaRPr lang="el-GR" sz="1600" dirty="0" smtClean="0"/>
          </a:p>
          <a:p>
            <a:pPr>
              <a:buFont typeface="Wingdings" pitchFamily="2" charset="2"/>
              <a:buChar char="Ø"/>
            </a:pPr>
            <a:r>
              <a:rPr lang="el-GR" sz="1600" dirty="0" smtClean="0"/>
              <a:t>Η θερμοευαίσθητη  καταστρέφεται σε θερμοκρασίες μεγαλύτερες από 40</a:t>
            </a:r>
            <a:r>
              <a:rPr lang="el-GR" sz="1600" baseline="30000" dirty="0" smtClean="0"/>
              <a:t>ο</a:t>
            </a:r>
            <a:r>
              <a:rPr lang="el-GR" sz="1600" dirty="0" smtClean="0"/>
              <a:t> </a:t>
            </a:r>
            <a:r>
              <a:rPr lang="en-US" sz="1600" dirty="0" smtClean="0"/>
              <a:t>C</a:t>
            </a:r>
            <a:r>
              <a:rPr lang="el-GR" sz="1600" dirty="0" smtClean="0"/>
              <a:t>. Παράγεται εκτός από τον </a:t>
            </a:r>
            <a:r>
              <a:rPr lang="en-US" sz="1600" i="1" dirty="0" smtClean="0"/>
              <a:t>S. aureus</a:t>
            </a:r>
            <a:r>
              <a:rPr lang="el-GR" sz="1600" dirty="0" smtClean="0"/>
              <a:t> και από άλλα βακτήρια</a:t>
            </a:r>
          </a:p>
          <a:p>
            <a:pPr>
              <a:buFont typeface="Wingdings" pitchFamily="2" charset="2"/>
              <a:buChar char="Ø"/>
            </a:pPr>
            <a:endParaRPr lang="el-GR" sz="1600" dirty="0" smtClean="0"/>
          </a:p>
          <a:p>
            <a:pPr>
              <a:buFont typeface="Wingdings" pitchFamily="2" charset="2"/>
              <a:buChar char="Ø"/>
            </a:pPr>
            <a:r>
              <a:rPr lang="el-GR" sz="1600" dirty="0" smtClean="0"/>
              <a:t>Η θερμοανθεκτική </a:t>
            </a:r>
            <a:r>
              <a:rPr lang="en-US" sz="1600" dirty="0" smtClean="0"/>
              <a:t>DNA</a:t>
            </a:r>
            <a:r>
              <a:rPr lang="el-GR" sz="1600" dirty="0" smtClean="0"/>
              <a:t>άση αντέχει σε θερμοκρασία 100</a:t>
            </a:r>
            <a:r>
              <a:rPr lang="el-GR" sz="1600" baseline="30000" dirty="0" smtClean="0"/>
              <a:t>ο</a:t>
            </a:r>
            <a:r>
              <a:rPr lang="el-GR" sz="1600" dirty="0" smtClean="0"/>
              <a:t> </a:t>
            </a:r>
            <a:r>
              <a:rPr lang="en-US" sz="1600" dirty="0" smtClean="0"/>
              <a:t>C </a:t>
            </a:r>
            <a:r>
              <a:rPr lang="el-GR" sz="1600" dirty="0" smtClean="0"/>
              <a:t>για 15 </a:t>
            </a:r>
            <a:r>
              <a:rPr lang="en-US" sz="1600" dirty="0" smtClean="0"/>
              <a:t>min</a:t>
            </a:r>
            <a:r>
              <a:rPr lang="el-GR" sz="1600" dirty="0" smtClean="0"/>
              <a:t> και παράγεται μόνο από τον </a:t>
            </a:r>
            <a:r>
              <a:rPr lang="en-US" sz="1600" i="1" dirty="0" smtClean="0"/>
              <a:t>S. aureus</a:t>
            </a:r>
            <a:r>
              <a:rPr lang="el-GR" sz="1600" i="1" dirty="0" smtClean="0"/>
              <a:t>. </a:t>
            </a:r>
            <a:r>
              <a:rPr lang="el-GR" sz="1600" dirty="0" smtClean="0"/>
              <a:t> Χρησιμοποιείται για την ταυτοποίηση των στελεχών </a:t>
            </a:r>
            <a:r>
              <a:rPr lang="en-US" sz="1600" i="1" dirty="0" smtClean="0"/>
              <a:t>S. aureus </a:t>
            </a:r>
            <a:r>
              <a:rPr lang="el-GR" sz="1600" i="1" dirty="0" smtClean="0"/>
              <a:t> </a:t>
            </a:r>
            <a:r>
              <a:rPr lang="el-GR" sz="1600" dirty="0" smtClean="0"/>
              <a:t>(και εκείνων που είναι κοαγκουλάση αρνητικά)</a:t>
            </a:r>
          </a:p>
          <a:p>
            <a:endParaRPr lang="el-GR" dirty="0"/>
          </a:p>
        </p:txBody>
      </p:sp>
      <p:sp>
        <p:nvSpPr>
          <p:cNvPr id="3" name="2 - TextBox"/>
          <p:cNvSpPr txBox="1"/>
          <p:nvPr/>
        </p:nvSpPr>
        <p:spPr>
          <a:xfrm>
            <a:off x="1331640" y="980728"/>
            <a:ext cx="640871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Δεοξυριβονουκλεάση (</a:t>
            </a:r>
            <a:r>
              <a:rPr lang="en-US" b="1" dirty="0" smtClean="0">
                <a:solidFill>
                  <a:schemeClr val="bg1"/>
                </a:solidFill>
              </a:rPr>
              <a:t>DNA</a:t>
            </a:r>
            <a:r>
              <a:rPr lang="el-GR" b="1" dirty="0" err="1" smtClean="0">
                <a:solidFill>
                  <a:schemeClr val="bg1"/>
                </a:solidFill>
              </a:rPr>
              <a:t>άση</a:t>
            </a:r>
            <a:r>
              <a:rPr lang="el-GR" b="1" dirty="0" smtClean="0">
                <a:solidFill>
                  <a:schemeClr val="bg1"/>
                </a:solidFill>
              </a:rPr>
              <a:t>)</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43608" y="899428"/>
            <a:ext cx="698477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Ανίχνευση θερμοευαίσθητης </a:t>
            </a:r>
            <a:r>
              <a:rPr lang="en-US" b="1" dirty="0" smtClean="0">
                <a:solidFill>
                  <a:schemeClr val="bg1"/>
                </a:solidFill>
              </a:rPr>
              <a:t>DNA</a:t>
            </a:r>
            <a:r>
              <a:rPr lang="el-GR" b="1" dirty="0" err="1" smtClean="0">
                <a:solidFill>
                  <a:schemeClr val="bg1"/>
                </a:solidFill>
              </a:rPr>
              <a:t>άσης</a:t>
            </a:r>
            <a:endParaRPr lang="el-GR" b="1" dirty="0">
              <a:solidFill>
                <a:schemeClr val="bg1"/>
              </a:solidFill>
            </a:endParaRPr>
          </a:p>
        </p:txBody>
      </p:sp>
      <p:sp>
        <p:nvSpPr>
          <p:cNvPr id="5" name="4 - TextBox"/>
          <p:cNvSpPr txBox="1"/>
          <p:nvPr/>
        </p:nvSpPr>
        <p:spPr>
          <a:xfrm>
            <a:off x="1043608" y="1436578"/>
            <a:ext cx="6984776"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Παρασκευή θρεπτικού υλικού που περιέχει εκτός των άλλων και </a:t>
            </a:r>
            <a:r>
              <a:rPr lang="en-US" sz="1600" dirty="0" smtClean="0"/>
              <a:t>DNA</a:t>
            </a:r>
            <a:r>
              <a:rPr lang="el-GR" sz="1600" dirty="0" smtClean="0"/>
              <a:t>, όπως π.χ. το </a:t>
            </a:r>
            <a:r>
              <a:rPr lang="en-US" sz="1600" dirty="0" smtClean="0"/>
              <a:t>DNA</a:t>
            </a:r>
            <a:r>
              <a:rPr lang="el-GR" sz="1600" dirty="0" err="1" smtClean="0"/>
              <a:t>άση</a:t>
            </a:r>
            <a:r>
              <a:rPr lang="el-GR" sz="1600" dirty="0" smtClean="0"/>
              <a:t> άγαρ (</a:t>
            </a:r>
            <a:r>
              <a:rPr lang="en-US" sz="1600" dirty="0" smtClean="0"/>
              <a:t>D</a:t>
            </a:r>
            <a:r>
              <a:rPr lang="el-GR" sz="1600" dirty="0" smtClean="0"/>
              <a:t>.</a:t>
            </a:r>
            <a:r>
              <a:rPr lang="en-US" sz="1600" dirty="0" smtClean="0"/>
              <a:t>T</a:t>
            </a:r>
            <a:r>
              <a:rPr lang="el-GR" sz="1600" dirty="0" smtClean="0"/>
              <a:t>.</a:t>
            </a:r>
            <a:r>
              <a:rPr lang="en-US" sz="1600" dirty="0" smtClean="0"/>
              <a:t>A</a:t>
            </a:r>
            <a:r>
              <a:rPr lang="el-GR" sz="1600" dirty="0" smtClean="0"/>
              <a:t>.)</a:t>
            </a:r>
          </a:p>
          <a:p>
            <a:pPr>
              <a:buFont typeface="Wingdings" pitchFamily="2" charset="2"/>
              <a:buChar char="§"/>
            </a:pPr>
            <a:endParaRPr lang="el-GR" sz="1600" dirty="0" smtClean="0"/>
          </a:p>
          <a:p>
            <a:pPr>
              <a:buFont typeface="Wingdings" pitchFamily="2" charset="2"/>
              <a:buChar char="§"/>
            </a:pPr>
            <a:r>
              <a:rPr lang="el-GR" sz="1600" dirty="0" smtClean="0"/>
              <a:t> Καλλιέργεια του προς εξέταση μικροβίου σε ευθεία γραμμή</a:t>
            </a:r>
          </a:p>
          <a:p>
            <a:pPr>
              <a:buFont typeface="Wingdings" pitchFamily="2" charset="2"/>
              <a:buChar char="§"/>
            </a:pPr>
            <a:endParaRPr lang="el-GR" sz="1600" dirty="0" smtClean="0"/>
          </a:p>
          <a:p>
            <a:pPr>
              <a:buFont typeface="Wingdings" pitchFamily="2" charset="2"/>
              <a:buChar char="§"/>
            </a:pPr>
            <a:r>
              <a:rPr lang="el-GR" sz="1600" dirty="0" smtClean="0"/>
              <a:t>Επώαση στους 37</a:t>
            </a:r>
            <a:r>
              <a:rPr lang="el-GR" sz="1600" baseline="30000" dirty="0" smtClean="0"/>
              <a:t>ο</a:t>
            </a:r>
            <a:r>
              <a:rPr lang="el-GR" sz="1600" dirty="0" smtClean="0"/>
              <a:t> </a:t>
            </a:r>
            <a:r>
              <a:rPr lang="en-US" sz="1600" dirty="0" smtClean="0"/>
              <a:t>C </a:t>
            </a:r>
            <a:r>
              <a:rPr lang="el-GR" sz="1600" dirty="0" smtClean="0"/>
              <a:t>για 24</a:t>
            </a:r>
            <a:r>
              <a:rPr lang="en-US" sz="1600" dirty="0" smtClean="0"/>
              <a:t>h</a:t>
            </a:r>
            <a:endParaRPr lang="el-GR" sz="1600" dirty="0" smtClean="0"/>
          </a:p>
          <a:p>
            <a:endParaRPr lang="el-GR" sz="1600" dirty="0" smtClean="0"/>
          </a:p>
          <a:p>
            <a:pPr>
              <a:buFont typeface="Wingdings" pitchFamily="2" charset="2"/>
              <a:buChar char="§"/>
            </a:pPr>
            <a:r>
              <a:rPr lang="el-GR" sz="1600" dirty="0" smtClean="0"/>
              <a:t>Κάλυψη της επιφάνειας του τρυβλίου με </a:t>
            </a:r>
            <a:r>
              <a:rPr lang="en-US" sz="1600" dirty="0" smtClean="0"/>
              <a:t>HCl </a:t>
            </a:r>
            <a:r>
              <a:rPr lang="el-GR" sz="1600" dirty="0" smtClean="0"/>
              <a:t>1Ν</a:t>
            </a:r>
          </a:p>
          <a:p>
            <a:endParaRPr lang="el-GR" sz="1600" dirty="0" smtClean="0"/>
          </a:p>
          <a:p>
            <a:r>
              <a:rPr lang="el-GR" sz="1600" b="1" dirty="0" smtClean="0"/>
              <a:t>Θετικό αποτέλεσμα</a:t>
            </a:r>
            <a:r>
              <a:rPr lang="el-GR" sz="1600" dirty="0" smtClean="0"/>
              <a:t>: Διαύγαση του υλικού γύρω από τις αποικίες του μικροβίου, σε έκταση ανάλογη της ποσότητας του παραγόμενου ενζύμου. Η διαύγαση οφείλεται στην διάλυση από το </a:t>
            </a:r>
            <a:r>
              <a:rPr lang="en-US" sz="1600" dirty="0" smtClean="0"/>
              <a:t>HCl</a:t>
            </a:r>
            <a:r>
              <a:rPr lang="el-GR" sz="1600" dirty="0" smtClean="0"/>
              <a:t> των νουκλεοτιδίων που έχουν παραχθεί από τη δράση της </a:t>
            </a:r>
            <a:r>
              <a:rPr lang="en-US" sz="1600" dirty="0" smtClean="0"/>
              <a:t>DNA</a:t>
            </a:r>
            <a:r>
              <a:rPr lang="el-GR" sz="1600" dirty="0" err="1" smtClean="0"/>
              <a:t>άσης</a:t>
            </a:r>
            <a:endParaRPr lang="el-GR" sz="1600" dirty="0" smtClean="0"/>
          </a:p>
          <a:p>
            <a:r>
              <a:rPr lang="el-GR" sz="1600" b="1" dirty="0" smtClean="0"/>
              <a:t>Αρνητικό αποτέλεσμα</a:t>
            </a:r>
            <a:r>
              <a:rPr lang="el-GR" sz="1600" dirty="0" smtClean="0"/>
              <a:t>: Θόλωση του υλικού γύρω από τις αποικίες.  Η θόλωση οφείλεται στην καθίζηση των αλάτων του </a:t>
            </a:r>
            <a:r>
              <a:rPr lang="en-US" sz="1600" dirty="0" smtClean="0"/>
              <a:t>DNA</a:t>
            </a:r>
            <a:r>
              <a:rPr lang="el-GR" sz="1600" dirty="0" smtClean="0"/>
              <a:t> του υλικού, το οποίο δεν έχει διασπαστεί σε νουκλεοτίδια</a:t>
            </a:r>
          </a:p>
          <a:p>
            <a:endParaRPr lang="el-GR" sz="1600" dirty="0" smtClean="0"/>
          </a:p>
          <a:p>
            <a:r>
              <a:rPr lang="el-GR" sz="1600" dirty="0" smtClean="0"/>
              <a:t>Την εξέταση τη δίνουν θετική τα μικρόβια: </a:t>
            </a:r>
            <a:r>
              <a:rPr lang="en-US" sz="1600" i="1" dirty="0" smtClean="0"/>
              <a:t>S. aureus, S. epidermidis, </a:t>
            </a:r>
            <a:r>
              <a:rPr lang="en-US" sz="1600" i="1" dirty="0" err="1" smtClean="0"/>
              <a:t>Streptococcous</a:t>
            </a:r>
            <a:r>
              <a:rPr lang="en-US" sz="1600" i="1" dirty="0" smtClean="0"/>
              <a:t>  pyogenes, </a:t>
            </a:r>
            <a:r>
              <a:rPr lang="el-GR" sz="1600" i="1" dirty="0" smtClean="0"/>
              <a:t>το Κορυνοβακτηρίδιο της διφθερίτιδας και η </a:t>
            </a:r>
            <a:r>
              <a:rPr lang="en-US" sz="1600" i="1" dirty="0" smtClean="0"/>
              <a:t>Serratia</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Nase test"/>
          <p:cNvPicPr>
            <a:picLocks noChangeAspect="1" noChangeArrowheads="1"/>
          </p:cNvPicPr>
          <p:nvPr/>
        </p:nvPicPr>
        <p:blipFill>
          <a:blip r:embed="rId2" cstate="print"/>
          <a:srcRect/>
          <a:stretch>
            <a:fillRect/>
          </a:stretch>
        </p:blipFill>
        <p:spPr bwMode="auto">
          <a:xfrm>
            <a:off x="2699792" y="1916832"/>
            <a:ext cx="3744913" cy="3240088"/>
          </a:xfrm>
          <a:prstGeom prst="rect">
            <a:avLst/>
          </a:prstGeom>
          <a:noFill/>
          <a:ln w="9525">
            <a:noFill/>
            <a:miter lim="800000"/>
            <a:headEnd/>
            <a:tailEnd/>
          </a:ln>
        </p:spPr>
      </p:pic>
      <p:sp>
        <p:nvSpPr>
          <p:cNvPr id="5" name="4 - TextBox"/>
          <p:cNvSpPr txBox="1"/>
          <p:nvPr/>
        </p:nvSpPr>
        <p:spPr>
          <a:xfrm>
            <a:off x="2627784" y="5301208"/>
            <a:ext cx="3888432" cy="830997"/>
          </a:xfrm>
          <a:prstGeom prst="rect">
            <a:avLst/>
          </a:prstGeom>
          <a:noFill/>
        </p:spPr>
        <p:txBody>
          <a:bodyPr wrap="square" rtlCol="0">
            <a:spAutoFit/>
          </a:bodyPr>
          <a:lstStyle/>
          <a:p>
            <a:pPr algn="ctr"/>
            <a:r>
              <a:rPr lang="el-GR" sz="1600" dirty="0" smtClean="0"/>
              <a:t>Θετικό (διαύγαση) και αρνητικό (θόλωση) αποτέλεσμα της εξέτασης θερμοευαίσθητης </a:t>
            </a:r>
            <a:r>
              <a:rPr lang="en-US" sz="1600" dirty="0" smtClean="0"/>
              <a:t>DNA</a:t>
            </a:r>
            <a:r>
              <a:rPr lang="el-GR" sz="1600" dirty="0" err="1" smtClean="0"/>
              <a:t>άσης</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115616" y="908720"/>
            <a:ext cx="6840760" cy="369332"/>
          </a:xfrm>
          <a:prstGeom prst="rect">
            <a:avLst/>
          </a:prstGeom>
          <a:solidFill>
            <a:schemeClr val="accent1"/>
          </a:solidFill>
        </p:spPr>
        <p:txBody>
          <a:bodyPr wrap="square" rtlCol="0">
            <a:spAutoFit/>
          </a:bodyPr>
          <a:lstStyle/>
          <a:p>
            <a:pPr algn="ctr"/>
            <a:r>
              <a:rPr lang="el-GR" b="1" dirty="0" smtClean="0">
                <a:solidFill>
                  <a:schemeClr val="bg1"/>
                </a:solidFill>
              </a:rPr>
              <a:t>Ανίχνευση θερμοανθεκτικής </a:t>
            </a:r>
            <a:r>
              <a:rPr lang="en-US" b="1" dirty="0" smtClean="0">
                <a:solidFill>
                  <a:schemeClr val="bg1"/>
                </a:solidFill>
              </a:rPr>
              <a:t>DNA</a:t>
            </a:r>
            <a:r>
              <a:rPr lang="el-GR" b="1" dirty="0" err="1" smtClean="0">
                <a:solidFill>
                  <a:schemeClr val="bg1"/>
                </a:solidFill>
              </a:rPr>
              <a:t>άσης</a:t>
            </a:r>
            <a:endParaRPr lang="el-GR" b="1" dirty="0">
              <a:solidFill>
                <a:schemeClr val="bg1"/>
              </a:solidFill>
            </a:endParaRPr>
          </a:p>
        </p:txBody>
      </p:sp>
      <p:sp>
        <p:nvSpPr>
          <p:cNvPr id="7" name="6 - TextBox"/>
          <p:cNvSpPr txBox="1"/>
          <p:nvPr/>
        </p:nvSpPr>
        <p:spPr>
          <a:xfrm>
            <a:off x="1187624" y="1484784"/>
            <a:ext cx="6768752"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Ø"/>
            </a:pPr>
            <a:r>
              <a:rPr lang="el-GR" sz="1600" dirty="0" smtClean="0"/>
              <a:t>Ανακαλλιέργεια μικροβίου σε θρεπτικό ζωμό</a:t>
            </a:r>
          </a:p>
          <a:p>
            <a:pPr>
              <a:buFont typeface="Wingdings" pitchFamily="2" charset="2"/>
              <a:buChar char="Ø"/>
            </a:pPr>
            <a:r>
              <a:rPr lang="el-GR" sz="1600" dirty="0" smtClean="0"/>
              <a:t>Επώαση στους </a:t>
            </a:r>
            <a:r>
              <a:rPr lang="en-US" sz="1600" dirty="0" smtClean="0"/>
              <a:t>37</a:t>
            </a:r>
            <a:r>
              <a:rPr lang="el-GR" sz="1600" baseline="30000" dirty="0" smtClean="0"/>
              <a:t>ο</a:t>
            </a:r>
            <a:r>
              <a:rPr lang="el-GR" sz="1600" dirty="0" smtClean="0"/>
              <a:t> </a:t>
            </a:r>
            <a:r>
              <a:rPr lang="en-US" sz="1600" dirty="0" smtClean="0"/>
              <a:t>C</a:t>
            </a:r>
            <a:r>
              <a:rPr lang="el-GR" sz="1600" dirty="0" smtClean="0"/>
              <a:t> για 6-12 ώρες</a:t>
            </a:r>
          </a:p>
          <a:p>
            <a:pPr>
              <a:buFont typeface="Wingdings" pitchFamily="2" charset="2"/>
              <a:buChar char="Ø"/>
            </a:pPr>
            <a:r>
              <a:rPr lang="el-GR" sz="1600" dirty="0" smtClean="0"/>
              <a:t>Παρασκευή στερεού υλικού το οποίο περιέχει: </a:t>
            </a:r>
            <a:r>
              <a:rPr lang="en-US" sz="1600" dirty="0" smtClean="0"/>
              <a:t>DNA</a:t>
            </a:r>
            <a:r>
              <a:rPr lang="el-GR" sz="1600" dirty="0" smtClean="0"/>
              <a:t>, άγαρ, και κυανό  της τολουϊδίνης</a:t>
            </a:r>
          </a:p>
          <a:p>
            <a:pPr>
              <a:buFont typeface="Wingdings" pitchFamily="2" charset="2"/>
              <a:buChar char="Ø"/>
            </a:pPr>
            <a:r>
              <a:rPr lang="el-GR" sz="1600" dirty="0" smtClean="0"/>
              <a:t>Το υλικό μοιράζεται σε τρυβλία (δε χρειάζεται αποστείρωση) και αφήνεται να πήξει</a:t>
            </a:r>
          </a:p>
          <a:p>
            <a:pPr>
              <a:buFont typeface="Wingdings" pitchFamily="2" charset="2"/>
              <a:buChar char="Ø"/>
            </a:pPr>
            <a:r>
              <a:rPr lang="el-GR" sz="1600" dirty="0" smtClean="0"/>
              <a:t>Στην επιφάνεια του τρυβλίου ανοίγονται οπές διαμέτρου 3</a:t>
            </a:r>
            <a:r>
              <a:rPr lang="en-US" sz="1600" dirty="0" smtClean="0"/>
              <a:t>mm</a:t>
            </a:r>
            <a:endParaRPr lang="el-GR" sz="1600" dirty="0" smtClean="0"/>
          </a:p>
          <a:p>
            <a:pPr>
              <a:buFont typeface="Wingdings" pitchFamily="2" charset="2"/>
              <a:buChar char="Ø"/>
            </a:pPr>
            <a:r>
              <a:rPr lang="el-GR" sz="1600" dirty="0" smtClean="0"/>
              <a:t>Μεταφορά του δοκιμαστικού σωλήνα με την καλλιέργεια του ύποπτου μικροβίου σε υδατόλουτρο θερμοκρασίας 100</a:t>
            </a:r>
            <a:r>
              <a:rPr lang="el-GR" sz="1600" baseline="30000" dirty="0" smtClean="0"/>
              <a:t>ο</a:t>
            </a:r>
            <a:r>
              <a:rPr lang="el-GR" sz="1600" dirty="0" smtClean="0"/>
              <a:t> </a:t>
            </a:r>
            <a:r>
              <a:rPr lang="en-US" sz="1600" dirty="0" smtClean="0"/>
              <a:t>C </a:t>
            </a:r>
            <a:r>
              <a:rPr lang="el-GR" sz="1600" dirty="0" smtClean="0"/>
              <a:t>για 15</a:t>
            </a:r>
            <a:r>
              <a:rPr lang="en-US" sz="1600" dirty="0" smtClean="0"/>
              <a:t>min</a:t>
            </a:r>
            <a:endParaRPr lang="el-GR" sz="1600" dirty="0" smtClean="0"/>
          </a:p>
          <a:p>
            <a:pPr>
              <a:buFont typeface="Wingdings" pitchFamily="2" charset="2"/>
              <a:buChar char="Ø"/>
            </a:pPr>
            <a:r>
              <a:rPr lang="el-GR" sz="1600" dirty="0" smtClean="0"/>
              <a:t>Γέμισμα των οπών της επιφάνειας του τρυβλίου με το ζωμό της καλλιέργειας και επώαση στους </a:t>
            </a:r>
            <a:r>
              <a:rPr lang="en-US" sz="1600" dirty="0" smtClean="0"/>
              <a:t>37</a:t>
            </a:r>
            <a:r>
              <a:rPr lang="el-GR" sz="1600" baseline="30000" dirty="0" smtClean="0"/>
              <a:t>ο</a:t>
            </a:r>
            <a:r>
              <a:rPr lang="el-GR" sz="1600" dirty="0" smtClean="0"/>
              <a:t> </a:t>
            </a:r>
            <a:r>
              <a:rPr lang="en-US" sz="1600" dirty="0" smtClean="0"/>
              <a:t>C</a:t>
            </a:r>
            <a:r>
              <a:rPr lang="el-GR" sz="1600" dirty="0" smtClean="0"/>
              <a:t> για 3 ώρες </a:t>
            </a:r>
          </a:p>
          <a:p>
            <a:endParaRPr lang="el-GR" sz="1600" dirty="0" smtClean="0"/>
          </a:p>
          <a:p>
            <a:r>
              <a:rPr lang="el-GR" sz="1600" b="1" dirty="0" smtClean="0"/>
              <a:t>Θετικό αποτέλεσμα: </a:t>
            </a:r>
            <a:r>
              <a:rPr lang="el-GR" sz="1600" dirty="0" smtClean="0"/>
              <a:t>Το χρώμα του υλικού γύρω από τις οπές μετατρέπεται από κυανό σε κόκκινο</a:t>
            </a:r>
          </a:p>
          <a:p>
            <a:r>
              <a:rPr lang="el-GR" sz="1600" b="1" dirty="0" smtClean="0"/>
              <a:t>Αρνητικό αποτέλεσμα: </a:t>
            </a:r>
            <a:r>
              <a:rPr lang="el-GR" sz="1600" dirty="0" smtClean="0"/>
              <a:t>Το χρώμα του υλικού παραμένει κυανό</a:t>
            </a:r>
          </a:p>
          <a:p>
            <a:endParaRPr lang="el-GR" sz="1600" dirty="0" smtClean="0"/>
          </a:p>
          <a:p>
            <a:r>
              <a:rPr lang="el-GR" sz="1600" dirty="0" smtClean="0"/>
              <a:t>Θετική αντίδραση δίνει μόνο ο </a:t>
            </a:r>
            <a:r>
              <a:rPr lang="en-US" sz="1600" i="1" dirty="0" smtClean="0"/>
              <a:t>S. aureus</a:t>
            </a:r>
            <a:r>
              <a:rPr lang="el-GR" sz="1600" i="1" dirty="0" smtClean="0"/>
              <a:t> </a:t>
            </a:r>
            <a:r>
              <a:rPr lang="el-GR" sz="1600" dirty="0" smtClean="0"/>
              <a:t>και μάλιστα όλα τα στελέχη του (και αυτά που είναι κοαγκουλάση αρνητικά)</a:t>
            </a: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8040098"/>
          <p:cNvPicPr>
            <a:picLocks noChangeAspect="1" noChangeArrowheads="1"/>
          </p:cNvPicPr>
          <p:nvPr/>
        </p:nvPicPr>
        <p:blipFill>
          <a:blip r:embed="rId2" cstate="print"/>
          <a:srcRect/>
          <a:stretch>
            <a:fillRect/>
          </a:stretch>
        </p:blipFill>
        <p:spPr bwMode="auto">
          <a:xfrm>
            <a:off x="1475656" y="1052736"/>
            <a:ext cx="6192688" cy="4680521"/>
          </a:xfrm>
          <a:prstGeom prst="rect">
            <a:avLst/>
          </a:prstGeom>
          <a:noFill/>
          <a:ln w="9525">
            <a:noFill/>
            <a:miter lim="800000"/>
            <a:headEnd/>
            <a:tailEnd/>
          </a:ln>
        </p:spPr>
      </p:pic>
      <p:sp>
        <p:nvSpPr>
          <p:cNvPr id="4" name="3 - TextBox"/>
          <p:cNvSpPr txBox="1"/>
          <p:nvPr/>
        </p:nvSpPr>
        <p:spPr>
          <a:xfrm>
            <a:off x="1547664" y="6021288"/>
            <a:ext cx="5832648" cy="369332"/>
          </a:xfrm>
          <a:prstGeom prst="rect">
            <a:avLst/>
          </a:prstGeom>
          <a:noFill/>
        </p:spPr>
        <p:txBody>
          <a:bodyPr wrap="square" rtlCol="0">
            <a:spAutoFit/>
          </a:bodyPr>
          <a:lstStyle/>
          <a:p>
            <a:r>
              <a:rPr lang="el-GR" dirty="0" smtClean="0"/>
              <a:t>Β-αιμόλυση (πλήρης αιμόλυση) σε αιματούχο άγαρ</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79712" y="1700808"/>
            <a:ext cx="5112568"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οξείδωσης-ζύμωσης της γλυκόζης (</a:t>
            </a:r>
            <a:r>
              <a:rPr lang="en-US" b="1" dirty="0" smtClean="0">
                <a:solidFill>
                  <a:schemeClr val="bg1"/>
                </a:solidFill>
              </a:rPr>
              <a:t>O/F</a:t>
            </a:r>
            <a:r>
              <a:rPr lang="el-GR" b="1" dirty="0" smtClean="0">
                <a:solidFill>
                  <a:schemeClr val="bg1"/>
                </a:solidFill>
              </a:rPr>
              <a:t> γλυκόζης)</a:t>
            </a:r>
            <a:endParaRPr lang="el-GR" b="1" dirty="0">
              <a:solidFill>
                <a:schemeClr val="bg1"/>
              </a:solidFill>
            </a:endParaRPr>
          </a:p>
        </p:txBody>
      </p:sp>
      <p:sp>
        <p:nvSpPr>
          <p:cNvPr id="5" name="4 - TextBox"/>
          <p:cNvSpPr txBox="1"/>
          <p:nvPr/>
        </p:nvSpPr>
        <p:spPr>
          <a:xfrm>
            <a:off x="1979712" y="2427272"/>
            <a:ext cx="5112568" cy="236988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dirty="0" smtClean="0"/>
          </a:p>
          <a:p>
            <a:r>
              <a:rPr lang="el-GR" sz="1600" dirty="0" smtClean="0"/>
              <a:t>Ο </a:t>
            </a:r>
            <a:r>
              <a:rPr lang="en-US" sz="1600" i="1" dirty="0" smtClean="0"/>
              <a:t>S. aureus S. epidermidis</a:t>
            </a:r>
            <a:r>
              <a:rPr lang="el-GR" sz="1600" i="1" dirty="0" smtClean="0"/>
              <a:t> </a:t>
            </a:r>
            <a:r>
              <a:rPr lang="el-GR" sz="1600" dirty="0" smtClean="0"/>
              <a:t>μπορούν να διασπάσουν τη γλυκόζη σε αερόβιες και αναερόβιες συνθήκες, σε αντίθεση με τον </a:t>
            </a:r>
            <a:r>
              <a:rPr lang="en-US" sz="1600" i="1" dirty="0" smtClean="0"/>
              <a:t>S. saprophyticus </a:t>
            </a:r>
            <a:r>
              <a:rPr lang="el-GR" sz="1600" i="1" dirty="0" smtClean="0"/>
              <a:t> </a:t>
            </a:r>
            <a:r>
              <a:rPr lang="el-GR" sz="1600" dirty="0" smtClean="0"/>
              <a:t>και τους υπόλοιπους μικρόκοκκους που την διασπούν μόνο  αερόβια</a:t>
            </a:r>
            <a:r>
              <a:rPr lang="en-US" sz="1600" dirty="0" smtClean="0"/>
              <a:t> </a:t>
            </a:r>
            <a:endParaRPr lang="el-GR" sz="1600" dirty="0" smtClean="0"/>
          </a:p>
          <a:p>
            <a:endParaRPr lang="el-GR" sz="1600" dirty="0" smtClean="0"/>
          </a:p>
          <a:p>
            <a:r>
              <a:rPr lang="el-GR" sz="1600" dirty="0" smtClean="0"/>
              <a:t>Η δοκιμασία χρησιμοποιείται για το διαχωρισμό των σταφυλόκοκκων από τους υπόλοιπους μικρόκοκκους</a:t>
            </a:r>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1556792"/>
            <a:ext cx="604867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δοκιμασία </a:t>
            </a:r>
            <a:r>
              <a:rPr lang="en-US" b="1" dirty="0" smtClean="0">
                <a:solidFill>
                  <a:schemeClr val="bg1"/>
                </a:solidFill>
              </a:rPr>
              <a:t>O/F</a:t>
            </a:r>
            <a:r>
              <a:rPr lang="el-GR" b="1" dirty="0" smtClean="0">
                <a:solidFill>
                  <a:schemeClr val="bg1"/>
                </a:solidFill>
              </a:rPr>
              <a:t> γλυκόζης</a:t>
            </a:r>
            <a:endParaRPr lang="el-GR" b="1" dirty="0">
              <a:solidFill>
                <a:schemeClr val="bg1"/>
              </a:solidFill>
            </a:endParaRPr>
          </a:p>
        </p:txBody>
      </p:sp>
      <p:sp>
        <p:nvSpPr>
          <p:cNvPr id="5" name="4 - TextBox"/>
          <p:cNvSpPr txBox="1"/>
          <p:nvPr/>
        </p:nvSpPr>
        <p:spPr>
          <a:xfrm>
            <a:off x="1619672" y="2060848"/>
            <a:ext cx="6048672" cy="406265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Ø"/>
            </a:pPr>
            <a:r>
              <a:rPr lang="el-GR" sz="1600" dirty="0" smtClean="0"/>
              <a:t>Παρασκευή στερεού θρεπτικού υλικού το οποίο περιέχει: </a:t>
            </a:r>
            <a:r>
              <a:rPr lang="el-GR" sz="1600" dirty="0" err="1" smtClean="0"/>
              <a:t>τριπτικάση</a:t>
            </a:r>
            <a:r>
              <a:rPr lang="el-GR" sz="1600" dirty="0" smtClean="0"/>
              <a:t>, </a:t>
            </a:r>
            <a:r>
              <a:rPr lang="en-US" sz="1600" dirty="0" smtClean="0"/>
              <a:t>NaCl</a:t>
            </a:r>
            <a:r>
              <a:rPr lang="el-GR" sz="1600" dirty="0" smtClean="0"/>
              <a:t>, φωσφορικό κάλιο, άγαρ και κυανό της </a:t>
            </a:r>
            <a:r>
              <a:rPr lang="el-GR" sz="1600" dirty="0" err="1" smtClean="0"/>
              <a:t>βρωμοθυμόλης</a:t>
            </a:r>
            <a:r>
              <a:rPr lang="el-GR" sz="1600" dirty="0" smtClean="0"/>
              <a:t> (</a:t>
            </a:r>
            <a:r>
              <a:rPr lang="en-US" sz="1600" dirty="0" smtClean="0"/>
              <a:t>pH 6 </a:t>
            </a:r>
            <a:r>
              <a:rPr lang="el-GR" sz="1600" dirty="0" smtClean="0"/>
              <a:t>κίτρινο, </a:t>
            </a:r>
            <a:r>
              <a:rPr lang="en-US" sz="1600" dirty="0" smtClean="0"/>
              <a:t>pH 7,6</a:t>
            </a:r>
            <a:r>
              <a:rPr lang="el-GR" sz="1600" dirty="0" smtClean="0"/>
              <a:t> κυανό)</a:t>
            </a:r>
          </a:p>
          <a:p>
            <a:pPr>
              <a:buFont typeface="Wingdings" pitchFamily="2" charset="2"/>
              <a:buChar char="Ø"/>
            </a:pPr>
            <a:r>
              <a:rPr lang="el-GR" sz="1600" dirty="0" smtClean="0"/>
              <a:t>Στο υλικό προστίθεται μετά την αποστείρωσή του γλυκόζη σε κατάλληλη ποσότητα για τελική συγκέντρωση 1% </a:t>
            </a:r>
          </a:p>
          <a:p>
            <a:pPr>
              <a:buFont typeface="Wingdings" pitchFamily="2" charset="2"/>
              <a:buChar char="Ø"/>
            </a:pPr>
            <a:r>
              <a:rPr lang="el-GR" sz="1600" dirty="0" smtClean="0"/>
              <a:t>Το υλικό μοιράζεται σε δοκιμαστικούς σωλήνες και αφήνεται να πήξη σε κάθετη θέση (στήλη)</a:t>
            </a:r>
          </a:p>
          <a:p>
            <a:pPr>
              <a:buFont typeface="Wingdings" pitchFamily="2" charset="2"/>
              <a:buChar char="Ø"/>
            </a:pPr>
            <a:r>
              <a:rPr lang="el-GR" sz="1600" dirty="0" smtClean="0"/>
              <a:t>Ενοφθαλμισμός μικροβίου με νύξη σε δύο σωληνάρια με υλικό</a:t>
            </a:r>
          </a:p>
          <a:p>
            <a:pPr>
              <a:buFont typeface="Wingdings" pitchFamily="2" charset="2"/>
              <a:buChar char="Ø"/>
            </a:pPr>
            <a:r>
              <a:rPr lang="el-GR" sz="1600" dirty="0" smtClean="0"/>
              <a:t>Προσθήκη στον ένα από τους δύο σωλήνες 1</a:t>
            </a:r>
            <a:r>
              <a:rPr lang="en-US" sz="1600" dirty="0" smtClean="0"/>
              <a:t>ml </a:t>
            </a:r>
            <a:r>
              <a:rPr lang="el-GR" sz="1600" dirty="0" smtClean="0"/>
              <a:t>υγρής αποστειρωμένης παραφίνης (δημιουργία αναερόβιων συνθηκών)</a:t>
            </a:r>
          </a:p>
          <a:p>
            <a:pPr>
              <a:buFont typeface="Wingdings" pitchFamily="2" charset="2"/>
              <a:buChar char="Ø"/>
            </a:pPr>
            <a:r>
              <a:rPr lang="el-GR" sz="1600" dirty="0" smtClean="0"/>
              <a:t>Επώαση των σωληναρίων στους 37</a:t>
            </a:r>
            <a:r>
              <a:rPr lang="el-GR" sz="1600" baseline="30000" dirty="0" smtClean="0"/>
              <a:t>ο</a:t>
            </a:r>
            <a:r>
              <a:rPr lang="el-GR" sz="1600" dirty="0" smtClean="0"/>
              <a:t> </a:t>
            </a:r>
            <a:r>
              <a:rPr lang="en-US" sz="1600" dirty="0" smtClean="0"/>
              <a:t>C</a:t>
            </a:r>
            <a:r>
              <a:rPr lang="el-GR" sz="1600" dirty="0" smtClean="0"/>
              <a:t> για 18</a:t>
            </a:r>
            <a:r>
              <a:rPr lang="en-US" sz="1600" dirty="0" smtClean="0"/>
              <a:t>h</a:t>
            </a:r>
            <a:r>
              <a:rPr lang="el-GR" sz="1600" dirty="0" smtClean="0"/>
              <a:t>.</a:t>
            </a:r>
          </a:p>
          <a:p>
            <a:endParaRPr lang="el-GR" sz="1600" dirty="0" smtClean="0"/>
          </a:p>
          <a:p>
            <a:r>
              <a:rPr lang="el-GR" sz="1600" b="1" dirty="0" smtClean="0"/>
              <a:t>Θετικό αποτέλεσμα </a:t>
            </a:r>
            <a:r>
              <a:rPr lang="el-GR" sz="1600" dirty="0" smtClean="0"/>
              <a:t>(διάσπαση γλυκόζης): Αλλαγή του χρώματος του υλικού από μπλε-μωβ σε ανοιχτό κίτρινο</a:t>
            </a:r>
          </a:p>
          <a:p>
            <a:r>
              <a:rPr lang="el-GR" sz="1600" b="1" dirty="0" smtClean="0"/>
              <a:t>Αρνητικό αποτέλεσμα</a:t>
            </a:r>
            <a:r>
              <a:rPr lang="el-GR" sz="1600" dirty="0" smtClean="0"/>
              <a:t>: Το χρώμα του υλικού παραμένει αμετάβλητο</a:t>
            </a:r>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11760" y="1547500"/>
            <a:ext cx="4320480"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Δοκιμασίας παραγωγής φωσφατάσης</a:t>
            </a:r>
            <a:endParaRPr lang="el-GR" b="1" dirty="0">
              <a:solidFill>
                <a:schemeClr val="bg1"/>
              </a:solidFill>
            </a:endParaRPr>
          </a:p>
        </p:txBody>
      </p:sp>
      <p:sp>
        <p:nvSpPr>
          <p:cNvPr id="5" name="4 - TextBox"/>
          <p:cNvSpPr txBox="1"/>
          <p:nvPr/>
        </p:nvSpPr>
        <p:spPr>
          <a:xfrm>
            <a:off x="2411760" y="2222862"/>
            <a:ext cx="4320480"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dirty="0" smtClean="0"/>
          </a:p>
          <a:p>
            <a:r>
              <a:rPr lang="el-GR" sz="1600" dirty="0" smtClean="0"/>
              <a:t>Η  φωσφατάση είναι ένζυμο το οποίο διασπά φωσφορικές ενώσεις. Αν η φωσφορική ένωση είναι η διφωσφορική φαινυλοφθαλεΐνη, από τη διάσπαση  ελευθερώνεται φαινυλοφθαλεΐνη η οποία σε αλκαλικό περιβάλλον παίρνει  κόκκινο χρώμα </a:t>
            </a:r>
          </a:p>
          <a:p>
            <a:endParaRPr lang="el-GR" sz="1600" dirty="0" smtClean="0"/>
          </a:p>
          <a:p>
            <a:r>
              <a:rPr lang="el-GR" sz="1600" dirty="0" smtClean="0"/>
              <a:t>Το ένζυμο φωσφατάση παράγεται  από όλα τα στελέχη του βακτηρίου  </a:t>
            </a:r>
            <a:r>
              <a:rPr lang="en-US" sz="1600" i="1" dirty="0" smtClean="0"/>
              <a:t>S. aureus</a:t>
            </a:r>
            <a:endParaRPr lang="el-GR" sz="1600" i="1" dirty="0" smtClean="0"/>
          </a:p>
          <a:p>
            <a:endParaRPr lang="el-GR"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259632" y="1268760"/>
            <a:ext cx="6624736"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dirty="0" smtClean="0"/>
          </a:p>
          <a:p>
            <a:r>
              <a:rPr lang="el-GR" sz="1600" dirty="0" smtClean="0"/>
              <a:t>Παρασκευή θρεπτικού υλικού το οποίο περιέχει μία φωσφορική ένωση:</a:t>
            </a:r>
          </a:p>
          <a:p>
            <a:endParaRPr lang="el-GR" sz="1600" dirty="0" smtClean="0"/>
          </a:p>
          <a:p>
            <a:r>
              <a:rPr lang="el-GR" sz="1600" dirty="0" smtClean="0"/>
              <a:t>Παρασκευή θρεπτικού άγαρ και ενσωμάτωση σε αυτό μετά την αποστείρωση στείρου διαλύματος διφωσφορικής φαινυλοφθαλεΐνης 0,5-1%  για τελική συγκέντρωση 0,01-0,02% (σε 100</a:t>
            </a:r>
            <a:r>
              <a:rPr lang="en-US" sz="1600" dirty="0" smtClean="0"/>
              <a:t>ml </a:t>
            </a:r>
            <a:r>
              <a:rPr lang="el-GR" sz="1600" dirty="0" smtClean="0"/>
              <a:t>άγαρ προσθήκη 2</a:t>
            </a:r>
            <a:r>
              <a:rPr lang="en-US" sz="1600" dirty="0" smtClean="0"/>
              <a:t>ml</a:t>
            </a:r>
            <a:r>
              <a:rPr lang="el-GR" sz="1600" dirty="0" smtClean="0"/>
              <a:t> διαλύματος διφωσφορικής φαινυλοφθαλεΐνης) και διανομή σε τρυβλία</a:t>
            </a:r>
          </a:p>
          <a:p>
            <a:r>
              <a:rPr lang="el-GR" sz="1600" dirty="0" smtClean="0"/>
              <a:t>    </a:t>
            </a:r>
          </a:p>
          <a:p>
            <a:r>
              <a:rPr lang="el-GR" sz="1600" dirty="0" smtClean="0"/>
              <a:t>Ανακαλλιέργεια μικροβίου στο παραπάνω θρεπτικό υλικό και επώαση στους 37</a:t>
            </a:r>
            <a:r>
              <a:rPr lang="el-GR" sz="1600" baseline="30000" dirty="0" smtClean="0"/>
              <a:t>ο</a:t>
            </a:r>
            <a:r>
              <a:rPr lang="el-GR" sz="1600" dirty="0" smtClean="0"/>
              <a:t> </a:t>
            </a:r>
            <a:r>
              <a:rPr lang="en-US" sz="1600" dirty="0" smtClean="0"/>
              <a:t>C </a:t>
            </a:r>
            <a:r>
              <a:rPr lang="el-GR" sz="1600" dirty="0" smtClean="0"/>
              <a:t>για 24</a:t>
            </a:r>
            <a:r>
              <a:rPr lang="en-US" sz="1600" dirty="0" smtClean="0"/>
              <a:t>h</a:t>
            </a:r>
            <a:endParaRPr lang="el-GR" sz="1600" dirty="0" smtClean="0"/>
          </a:p>
          <a:p>
            <a:endParaRPr lang="el-GR" sz="1600" dirty="0" smtClean="0"/>
          </a:p>
          <a:p>
            <a:r>
              <a:rPr lang="el-GR" sz="1600" dirty="0" smtClean="0"/>
              <a:t>Αν το μικρόβιο παράγει φωσφατάση, το ένζυμο θα διασπάσει τη διφωσφορική φαινυλοφθαλεΐνη θα ελευθερωθεί η φαινυλοφθαλεΐνη η οποία σε αλκαλικό περιβάλλον χρωματίζει τις αποικίες κόκκινες</a:t>
            </a:r>
          </a:p>
          <a:p>
            <a:endParaRPr lang="el-GR" sz="1600" dirty="0" smtClean="0"/>
          </a:p>
          <a:p>
            <a:r>
              <a:rPr lang="el-GR" sz="1600" dirty="0" smtClean="0"/>
              <a:t>Για να δημιουργηθεί αλκαλικό περιβάλλον κρατάμε το τρυβλίο στο οποίο έχουν αναπτυχθεί αποικίες ανοικτό πάνω από φιάλη με υγρή αμμωνία </a:t>
            </a:r>
          </a:p>
          <a:p>
            <a:endParaRPr lang="el-GR" sz="1600" dirty="0" smtClean="0"/>
          </a:p>
          <a:p>
            <a:r>
              <a:rPr lang="el-GR" sz="1600" b="1" dirty="0" smtClean="0"/>
              <a:t>Θετικό αποτέλεσμα: </a:t>
            </a:r>
            <a:r>
              <a:rPr lang="el-GR" sz="1600" dirty="0" smtClean="0"/>
              <a:t>Κόκκινο χρώμα στις αποικίες</a:t>
            </a:r>
          </a:p>
          <a:p>
            <a:r>
              <a:rPr lang="el-GR" sz="1600" b="1" dirty="0" smtClean="0"/>
              <a:t>Αρνητικό αποτέλεσμα</a:t>
            </a:r>
            <a:r>
              <a:rPr lang="el-GR" sz="1600" dirty="0" smtClean="0"/>
              <a:t>: Δεν παρατηρείται αλλαγή στο χρώμα των αποικιών </a:t>
            </a:r>
            <a:endParaRPr lang="el-GR" sz="1600" dirty="0"/>
          </a:p>
        </p:txBody>
      </p:sp>
      <p:sp>
        <p:nvSpPr>
          <p:cNvPr id="5" name="4 - TextBox"/>
          <p:cNvSpPr txBox="1"/>
          <p:nvPr/>
        </p:nvSpPr>
        <p:spPr>
          <a:xfrm>
            <a:off x="1187624" y="692696"/>
            <a:ext cx="6696744"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Δοκιμασίας παραγωγής φωσφατάσης</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979712" y="1700808"/>
            <a:ext cx="518457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Έλεγχος ευαισθησίας στη νοβομπιοσύνη</a:t>
            </a:r>
            <a:endParaRPr lang="el-GR" b="1" dirty="0">
              <a:solidFill>
                <a:schemeClr val="bg1"/>
              </a:solidFill>
            </a:endParaRPr>
          </a:p>
        </p:txBody>
      </p:sp>
      <p:sp>
        <p:nvSpPr>
          <p:cNvPr id="6" name="5 - TextBox"/>
          <p:cNvSpPr txBox="1"/>
          <p:nvPr/>
        </p:nvSpPr>
        <p:spPr>
          <a:xfrm>
            <a:off x="1979712" y="2344812"/>
            <a:ext cx="5184576"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dirty="0" smtClean="0"/>
          </a:p>
          <a:p>
            <a:r>
              <a:rPr lang="el-GR" sz="1600" dirty="0" smtClean="0"/>
              <a:t>Η νοβομπιοσύνη είναι αντιβιοτικό το οποίο παράγεται από Στρεπτομύκητες</a:t>
            </a:r>
          </a:p>
          <a:p>
            <a:endParaRPr lang="el-GR" sz="1600" dirty="0" smtClean="0"/>
          </a:p>
          <a:p>
            <a:r>
              <a:rPr lang="el-GR" sz="1600" dirty="0" smtClean="0"/>
              <a:t>Είναι δραστικό κυρίως σε </a:t>
            </a:r>
            <a:r>
              <a:rPr lang="en-US" sz="1600" dirty="0" smtClean="0"/>
              <a:t>Gram </a:t>
            </a:r>
            <a:r>
              <a:rPr lang="el-GR" sz="1600" dirty="0" smtClean="0"/>
              <a:t>θετικά βακτήρια και σε ορισμένα </a:t>
            </a:r>
            <a:r>
              <a:rPr lang="en-US" sz="1600" dirty="0" smtClean="0"/>
              <a:t>Gram</a:t>
            </a:r>
            <a:r>
              <a:rPr lang="el-GR" sz="1600" dirty="0" smtClean="0"/>
              <a:t> αρνητικά, όπως η Βρουκέλλα και ο Πρωτέας</a:t>
            </a:r>
          </a:p>
          <a:p>
            <a:endParaRPr lang="el-GR" sz="1600" dirty="0" smtClean="0"/>
          </a:p>
          <a:p>
            <a:r>
              <a:rPr lang="el-GR" sz="1600" dirty="0" smtClean="0"/>
              <a:t>Δεν χρησιμοποιείται σε θεραπευτικούς σκοπούς γιατί έχει παρενέργειες, αλλά είναι χρήσιμο στην ταυτοποίηση μικροβίων, όπως στο διαχωρισμό του </a:t>
            </a:r>
            <a:r>
              <a:rPr lang="en-US" sz="1600" i="1" dirty="0" smtClean="0"/>
              <a:t>S. saprophyticus </a:t>
            </a:r>
            <a:r>
              <a:rPr lang="el-GR" sz="1600" i="1" dirty="0" smtClean="0"/>
              <a:t> που είναι ανθεκτικός στο αντιβιοτικό από τον </a:t>
            </a:r>
            <a:r>
              <a:rPr lang="en-US" sz="1600" i="1" dirty="0" smtClean="0"/>
              <a:t>S. epidermidis</a:t>
            </a:r>
            <a:r>
              <a:rPr lang="el-GR" sz="1600" dirty="0" smtClean="0"/>
              <a:t> που είναι ευαίσθητος</a:t>
            </a:r>
          </a:p>
          <a:p>
            <a:endParaRPr lang="el-GR"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1196752"/>
            <a:ext cx="590465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Τεχνική ανίχνευσης ευαισθησίας στη νοβομπιοσύνη</a:t>
            </a:r>
            <a:endParaRPr lang="el-GR" b="1" dirty="0">
              <a:solidFill>
                <a:schemeClr val="bg1"/>
              </a:solidFill>
            </a:endParaRPr>
          </a:p>
        </p:txBody>
      </p:sp>
      <p:sp>
        <p:nvSpPr>
          <p:cNvPr id="5" name="4 - TextBox"/>
          <p:cNvSpPr txBox="1"/>
          <p:nvPr/>
        </p:nvSpPr>
        <p:spPr>
          <a:xfrm>
            <a:off x="1619672" y="1772816"/>
            <a:ext cx="5976664"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Ø"/>
            </a:pPr>
            <a:r>
              <a:rPr lang="el-GR" sz="1600" dirty="0" smtClean="0"/>
              <a:t>Ομοιόμορφη επίστρωση του ύποπτου μικροβίου σε τρυβλίο με θρεπτικό ή αιματούχο άγαρ</a:t>
            </a:r>
          </a:p>
          <a:p>
            <a:pPr>
              <a:buFont typeface="Wingdings" pitchFamily="2" charset="2"/>
              <a:buChar char="Ø"/>
            </a:pPr>
            <a:r>
              <a:rPr lang="el-GR" sz="1600" dirty="0" smtClean="0"/>
              <a:t>Τοποθέτηση στο κέντρο της επίστρωσης δίσκου </a:t>
            </a:r>
            <a:r>
              <a:rPr lang="el-GR" sz="1600" dirty="0" err="1" smtClean="0"/>
              <a:t>νοβομπιοσύνης</a:t>
            </a:r>
            <a:r>
              <a:rPr lang="el-GR" sz="1600" dirty="0" smtClean="0"/>
              <a:t> με αποστειρωμένη λαβίδα</a:t>
            </a:r>
          </a:p>
          <a:p>
            <a:pPr>
              <a:buFont typeface="Wingdings" pitchFamily="2" charset="2"/>
              <a:buChar char="Ø"/>
            </a:pPr>
            <a:r>
              <a:rPr lang="el-GR" sz="1600" dirty="0" smtClean="0"/>
              <a:t>Επώαση του τρυβλίου στους 37</a:t>
            </a:r>
            <a:r>
              <a:rPr lang="el-GR" sz="1600" baseline="30000" dirty="0" smtClean="0"/>
              <a:t>ο</a:t>
            </a:r>
            <a:r>
              <a:rPr lang="el-GR" sz="1600" dirty="0" smtClean="0"/>
              <a:t> </a:t>
            </a:r>
            <a:r>
              <a:rPr lang="en-US" sz="1600" dirty="0" smtClean="0"/>
              <a:t>C</a:t>
            </a:r>
            <a:r>
              <a:rPr lang="el-GR" sz="1600" dirty="0" smtClean="0"/>
              <a:t> για 24 ώρες</a:t>
            </a:r>
          </a:p>
          <a:p>
            <a:r>
              <a:rPr lang="el-GR" sz="1600" b="1" dirty="0" smtClean="0"/>
              <a:t>Θετικό αποτέλεσμα: </a:t>
            </a:r>
            <a:r>
              <a:rPr lang="el-GR" sz="1600" dirty="0" smtClean="0"/>
              <a:t>Δημιουργία ζώνης αναστολής γύρω από το δίσκο  </a:t>
            </a:r>
            <a:r>
              <a:rPr lang="el-GR" sz="1600" u="sng" dirty="0" smtClean="0"/>
              <a:t>&gt;</a:t>
            </a:r>
            <a:r>
              <a:rPr lang="el-GR" sz="1600" dirty="0" smtClean="0"/>
              <a:t> 10</a:t>
            </a:r>
            <a:r>
              <a:rPr lang="en-US" sz="1600" dirty="0" smtClean="0"/>
              <a:t>mm</a:t>
            </a:r>
            <a:endParaRPr lang="el-GR" sz="1600" dirty="0" smtClean="0"/>
          </a:p>
          <a:p>
            <a:r>
              <a:rPr lang="el-GR" sz="1600" b="1" dirty="0" smtClean="0"/>
              <a:t>Αρνητικό αποτέλεσμα: </a:t>
            </a:r>
            <a:r>
              <a:rPr lang="el-GR" sz="1600" dirty="0" smtClean="0"/>
              <a:t>Δεν παρατηρείται ζώνη αναστολής  ή ζώνη διαμέτρου &lt; 10</a:t>
            </a:r>
            <a:r>
              <a:rPr lang="en-US" sz="1600" dirty="0" smtClean="0"/>
              <a:t>mm</a:t>
            </a:r>
            <a:endParaRPr lang="el-GR" sz="1600" dirty="0"/>
          </a:p>
        </p:txBody>
      </p:sp>
      <p:pic>
        <p:nvPicPr>
          <p:cNvPr id="6" name="Picture 2" descr="Novobiocin sensitivity testing A. Novobiocin-resistant (zone of inhibition 16mm). Staphylococcus epidermidis"/>
          <p:cNvPicPr>
            <a:picLocks noChangeAspect="1" noChangeArrowheads="1"/>
          </p:cNvPicPr>
          <p:nvPr/>
        </p:nvPicPr>
        <p:blipFill>
          <a:blip r:embed="rId2" cstate="print"/>
          <a:srcRect/>
          <a:stretch>
            <a:fillRect/>
          </a:stretch>
        </p:blipFill>
        <p:spPr bwMode="auto">
          <a:xfrm>
            <a:off x="1619672" y="4221088"/>
            <a:ext cx="6014095" cy="225514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611560" y="1417320"/>
          <a:ext cx="7848872" cy="4964004"/>
        </p:xfrm>
        <a:graphic>
          <a:graphicData uri="http://schemas.openxmlformats.org/drawingml/2006/table">
            <a:tbl>
              <a:tblPr bandRow="1">
                <a:tableStyleId>{3B4B98B0-60AC-42C2-AFA5-B58CD77FA1E5}</a:tableStyleId>
              </a:tblPr>
              <a:tblGrid>
                <a:gridCol w="2041411"/>
                <a:gridCol w="1372673"/>
                <a:gridCol w="1267082"/>
                <a:gridCol w="1583853"/>
                <a:gridCol w="1583853"/>
              </a:tblGrid>
              <a:tr h="676910">
                <a:tc>
                  <a:txBody>
                    <a:bodyPr/>
                    <a:lstStyle/>
                    <a:p>
                      <a:pPr algn="ctr">
                        <a:spcAft>
                          <a:spcPts val="0"/>
                        </a:spcAft>
                      </a:pPr>
                      <a:r>
                        <a:rPr lang="el-GR" sz="1400" dirty="0">
                          <a:solidFill>
                            <a:schemeClr val="bg1"/>
                          </a:solidFill>
                        </a:rPr>
                        <a:t>Εξέταση </a:t>
                      </a:r>
                      <a:endParaRPr lang="el-GR" sz="1400" dirty="0">
                        <a:solidFill>
                          <a:schemeClr val="bg1"/>
                        </a:solidFill>
                        <a:latin typeface="Times New Roman"/>
                        <a:ea typeface="Times New Roman"/>
                      </a:endParaRPr>
                    </a:p>
                  </a:txBody>
                  <a:tcPr marL="68580" marR="68580" marT="0" marB="0"/>
                </a:tc>
                <a:tc>
                  <a:txBody>
                    <a:bodyPr/>
                    <a:lstStyle/>
                    <a:p>
                      <a:pPr algn="ctr">
                        <a:spcAft>
                          <a:spcPts val="0"/>
                        </a:spcAft>
                      </a:pPr>
                      <a:r>
                        <a:rPr lang="en-US" sz="1400" i="1" dirty="0" smtClean="0">
                          <a:solidFill>
                            <a:schemeClr val="bg1"/>
                          </a:solidFill>
                        </a:rPr>
                        <a:t>S. aureus</a:t>
                      </a:r>
                      <a:endParaRPr lang="el-GR" sz="1400" i="1" dirty="0">
                        <a:solidFill>
                          <a:schemeClr val="bg1"/>
                        </a:solidFill>
                        <a:latin typeface="Times New Roman"/>
                        <a:ea typeface="Times New Roman"/>
                      </a:endParaRPr>
                    </a:p>
                  </a:txBody>
                  <a:tcPr marL="68580" marR="68580" marT="0" marB="0"/>
                </a:tc>
                <a:tc>
                  <a:txBody>
                    <a:bodyPr/>
                    <a:lstStyle/>
                    <a:p>
                      <a:pPr algn="ctr">
                        <a:spcAft>
                          <a:spcPts val="0"/>
                        </a:spcAft>
                      </a:pPr>
                      <a:r>
                        <a:rPr lang="en-US" sz="1400" i="1" dirty="0" smtClean="0">
                          <a:solidFill>
                            <a:schemeClr val="bg1"/>
                          </a:solidFill>
                        </a:rPr>
                        <a:t>S. epidermidis</a:t>
                      </a:r>
                      <a:endParaRPr lang="el-GR" sz="1400" i="1" dirty="0">
                        <a:solidFill>
                          <a:schemeClr val="bg1"/>
                        </a:solidFill>
                        <a:latin typeface="Times New Roman"/>
                        <a:ea typeface="Times New Roman"/>
                      </a:endParaRPr>
                    </a:p>
                  </a:txBody>
                  <a:tcPr marL="68580" marR="68580" marT="0" marB="0"/>
                </a:tc>
                <a:tc>
                  <a:txBody>
                    <a:bodyPr/>
                    <a:lstStyle/>
                    <a:p>
                      <a:pPr algn="ctr">
                        <a:spcAft>
                          <a:spcPts val="0"/>
                        </a:spcAft>
                      </a:pPr>
                      <a:r>
                        <a:rPr lang="en-US" sz="1400" i="1" dirty="0" smtClean="0">
                          <a:solidFill>
                            <a:schemeClr val="bg1"/>
                          </a:solidFill>
                        </a:rPr>
                        <a:t>S. saprophyticus</a:t>
                      </a:r>
                      <a:endParaRPr lang="el-GR" sz="1400" i="1" dirty="0">
                        <a:solidFill>
                          <a:schemeClr val="bg1"/>
                        </a:solidFill>
                        <a:latin typeface="Times New Roman"/>
                        <a:ea typeface="Times New Roman"/>
                      </a:endParaRPr>
                    </a:p>
                  </a:txBody>
                  <a:tcPr marL="68580" marR="68580" marT="0" marB="0"/>
                </a:tc>
                <a:tc>
                  <a:txBody>
                    <a:bodyPr/>
                    <a:lstStyle/>
                    <a:p>
                      <a:pPr algn="ctr">
                        <a:spcAft>
                          <a:spcPts val="0"/>
                        </a:spcAft>
                      </a:pPr>
                      <a:r>
                        <a:rPr lang="el-GR" sz="1400" i="1" dirty="0">
                          <a:solidFill>
                            <a:schemeClr val="bg1"/>
                          </a:solidFill>
                        </a:rPr>
                        <a:t>Μικρόκοκκοι</a:t>
                      </a:r>
                      <a:endParaRPr lang="el-GR" sz="1400" i="1" dirty="0">
                        <a:solidFill>
                          <a:schemeClr val="bg1"/>
                        </a:solidFill>
                        <a:latin typeface="Times New Roman"/>
                        <a:ea typeface="Times New Roman"/>
                      </a:endParaRPr>
                    </a:p>
                  </a:txBody>
                  <a:tcPr marL="68580" marR="68580" marT="0" marB="0"/>
                </a:tc>
              </a:tr>
              <a:tr h="451273">
                <a:tc>
                  <a:txBody>
                    <a:bodyPr/>
                    <a:lstStyle/>
                    <a:p>
                      <a:pPr>
                        <a:spcAft>
                          <a:spcPts val="0"/>
                        </a:spcAft>
                      </a:pPr>
                      <a:r>
                        <a:rPr lang="el-GR" sz="1400" dirty="0"/>
                        <a:t>Ανάπτυξη σε</a:t>
                      </a:r>
                    </a:p>
                    <a:p>
                      <a:pPr>
                        <a:spcAft>
                          <a:spcPts val="0"/>
                        </a:spcAft>
                      </a:pPr>
                      <a:r>
                        <a:rPr lang="en-US" sz="1400" dirty="0"/>
                        <a:t>Chapman </a:t>
                      </a:r>
                      <a:endParaRPr lang="el-GR" sz="1400" dirty="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r>
              <a:tr h="451273">
                <a:tc>
                  <a:txBody>
                    <a:bodyPr/>
                    <a:lstStyle/>
                    <a:p>
                      <a:pPr>
                        <a:spcAft>
                          <a:spcPts val="0"/>
                        </a:spcAft>
                      </a:pPr>
                      <a:r>
                        <a:rPr lang="el-GR" sz="1400" dirty="0"/>
                        <a:t>Αιμόλυση σε</a:t>
                      </a:r>
                    </a:p>
                    <a:p>
                      <a:pPr>
                        <a:spcAft>
                          <a:spcPts val="0"/>
                        </a:spcAft>
                      </a:pPr>
                      <a:r>
                        <a:rPr lang="el-GR" sz="1400" dirty="0"/>
                        <a:t>αιματούχο άγαρ</a:t>
                      </a:r>
                      <a:endParaRPr lang="el-GR" sz="1400" dirty="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lgn="ct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r>
              <a:tr h="451273">
                <a:tc>
                  <a:txBody>
                    <a:bodyPr/>
                    <a:lstStyle/>
                    <a:p>
                      <a:pPr>
                        <a:spcAft>
                          <a:spcPts val="0"/>
                        </a:spcAft>
                      </a:pPr>
                      <a:r>
                        <a:rPr lang="el-GR" sz="1400" dirty="0"/>
                        <a:t>Διάσπαση </a:t>
                      </a:r>
                      <a:r>
                        <a:rPr lang="el-GR" sz="1400" dirty="0" smtClean="0"/>
                        <a:t>μανιτόλης</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p>
                    <a:p>
                      <a:pPr algn="ctr">
                        <a:spcAft>
                          <a:spcPts val="0"/>
                        </a:spcAft>
                      </a:pP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p>
                    <a:p>
                      <a:pPr algn="ctr">
                        <a:spcAft>
                          <a:spcPts val="0"/>
                        </a:spcAft>
                      </a:pP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p>
                    <a:p>
                      <a:pPr algn="ctr">
                        <a:spcAft>
                          <a:spcPts val="0"/>
                        </a:spcAft>
                      </a:pP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p>
                  </a:txBody>
                  <a:tcPr marL="68580" marR="68580" marT="0" marB="0"/>
                </a:tc>
              </a:tr>
              <a:tr h="451273">
                <a:tc>
                  <a:txBody>
                    <a:bodyPr/>
                    <a:lstStyle/>
                    <a:p>
                      <a:pPr>
                        <a:spcAft>
                          <a:spcPts val="0"/>
                        </a:spcAft>
                      </a:pPr>
                      <a:r>
                        <a:rPr lang="el-GR" sz="1400" dirty="0"/>
                        <a:t>Παραγωγή κοαγκουλάσης</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r>
              <a:tr h="676910">
                <a:tc>
                  <a:txBody>
                    <a:bodyPr/>
                    <a:lstStyle/>
                    <a:p>
                      <a:pPr>
                        <a:spcAft>
                          <a:spcPts val="0"/>
                        </a:spcAft>
                      </a:pPr>
                      <a:r>
                        <a:rPr lang="el-GR" sz="1400" dirty="0"/>
                        <a:t>Παραγωγή θερμοανθεκτικής </a:t>
                      </a:r>
                      <a:r>
                        <a:rPr lang="en-US" sz="1400" dirty="0"/>
                        <a:t>DNA/</a:t>
                      </a:r>
                      <a:r>
                        <a:rPr lang="el-GR" sz="1400" dirty="0" err="1"/>
                        <a:t>άσης</a:t>
                      </a:r>
                      <a:endParaRPr lang="el-GR" sz="1400" dirty="0">
                        <a:latin typeface="Times New Roman"/>
                        <a:ea typeface="Times New Roman"/>
                      </a:endParaRPr>
                    </a:p>
                  </a:txBody>
                  <a:tcPr marL="68580" marR="68580" marT="0" marB="0"/>
                </a:tc>
                <a:tc>
                  <a:txBody>
                    <a:bodyPr/>
                    <a:lstStyle/>
                    <a:p>
                      <a:pP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c>
                  <a:txBody>
                    <a:bodyPr/>
                    <a:lstStyle/>
                    <a:p>
                      <a:pPr>
                        <a:spcAft>
                          <a:spcPts val="0"/>
                        </a:spcAft>
                      </a:pPr>
                      <a:endParaRPr lang="el-GR" sz="1400"/>
                    </a:p>
                    <a:p>
                      <a:pPr algn="ctr">
                        <a:spcAft>
                          <a:spcPts val="0"/>
                        </a:spcAft>
                      </a:pPr>
                      <a:r>
                        <a:rPr lang="el-GR" sz="1400"/>
                        <a:t>-</a:t>
                      </a:r>
                      <a:endParaRPr lang="el-GR" sz="1400">
                        <a:latin typeface="Times New Roman"/>
                        <a:ea typeface="Times New Roman"/>
                      </a:endParaRPr>
                    </a:p>
                  </a:txBody>
                  <a:tcPr marL="68580" marR="68580" marT="0" marB="0"/>
                </a:tc>
              </a:tr>
              <a:tr h="451273">
                <a:tc>
                  <a:txBody>
                    <a:bodyPr/>
                    <a:lstStyle/>
                    <a:p>
                      <a:pPr>
                        <a:spcAft>
                          <a:spcPts val="0"/>
                        </a:spcAft>
                      </a:pPr>
                      <a:r>
                        <a:rPr lang="el-GR" sz="1400" dirty="0"/>
                        <a:t>Παραγωγή καταλάσης</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c>
                  <a:txBody>
                    <a:bodyPr/>
                    <a:lstStyle/>
                    <a:p>
                      <a:pPr algn="ctr">
                        <a:spcAft>
                          <a:spcPts val="0"/>
                        </a:spcAft>
                      </a:pPr>
                      <a:r>
                        <a:rPr lang="el-GR" sz="1400" dirty="0" smtClean="0"/>
                        <a:t>+</a:t>
                      </a:r>
                      <a:endParaRPr lang="el-GR" sz="1400" dirty="0">
                        <a:latin typeface="Times New Roman"/>
                        <a:ea typeface="Times New Roman"/>
                      </a:endParaRPr>
                    </a:p>
                  </a:txBody>
                  <a:tcPr marL="68580" marR="68580" marT="0" marB="0"/>
                </a:tc>
              </a:tr>
              <a:tr h="451273">
                <a:tc>
                  <a:txBody>
                    <a:bodyPr/>
                    <a:lstStyle/>
                    <a:p>
                      <a:pPr>
                        <a:spcAft>
                          <a:spcPts val="0"/>
                        </a:spcAft>
                      </a:pPr>
                      <a:r>
                        <a:rPr lang="el-GR" sz="1400" dirty="0"/>
                        <a:t>Εξέταση Ο/</a:t>
                      </a:r>
                      <a:r>
                        <a:rPr lang="en-US" sz="1400" dirty="0"/>
                        <a:t>F</a:t>
                      </a:r>
                      <a:r>
                        <a:rPr lang="el-GR" sz="1400" dirty="0"/>
                        <a:t> γλυκόζης</a:t>
                      </a:r>
                      <a:endParaRPr lang="el-GR" sz="1400" dirty="0">
                        <a:latin typeface="Times New Roman"/>
                        <a:ea typeface="Times New Roman"/>
                      </a:endParaRPr>
                    </a:p>
                  </a:txBody>
                  <a:tcPr marL="68580" marR="68580" marT="0" marB="0"/>
                </a:tc>
                <a:tc>
                  <a:txBody>
                    <a:bodyPr/>
                    <a:lstStyle/>
                    <a:p>
                      <a:pPr algn="ctr">
                        <a:spcAft>
                          <a:spcPts val="0"/>
                        </a:spcAft>
                      </a:pPr>
                      <a:r>
                        <a:rPr lang="en-US" sz="1400"/>
                        <a:t>O +</a:t>
                      </a:r>
                      <a:endParaRPr lang="el-GR" sz="1400"/>
                    </a:p>
                    <a:p>
                      <a:pPr algn="ctr">
                        <a:spcAft>
                          <a:spcPts val="0"/>
                        </a:spcAft>
                      </a:pPr>
                      <a:r>
                        <a:rPr lang="en-US" sz="1400"/>
                        <a:t>F +</a:t>
                      </a:r>
                      <a:endParaRPr lang="el-GR" sz="1400">
                        <a:latin typeface="Times New Roman"/>
                        <a:ea typeface="Times New Roman"/>
                      </a:endParaRPr>
                    </a:p>
                  </a:txBody>
                  <a:tcPr marL="68580" marR="68580" marT="0" marB="0"/>
                </a:tc>
                <a:tc>
                  <a:txBody>
                    <a:bodyPr/>
                    <a:lstStyle/>
                    <a:p>
                      <a:pPr algn="ctr">
                        <a:spcAft>
                          <a:spcPts val="0"/>
                        </a:spcAft>
                      </a:pPr>
                      <a:r>
                        <a:rPr lang="en-US" sz="1400"/>
                        <a:t>O +</a:t>
                      </a:r>
                      <a:endParaRPr lang="el-GR" sz="1400"/>
                    </a:p>
                    <a:p>
                      <a:pPr algn="ctr">
                        <a:spcAft>
                          <a:spcPts val="0"/>
                        </a:spcAft>
                      </a:pPr>
                      <a:r>
                        <a:rPr lang="en-US" sz="1400"/>
                        <a:t>F +</a:t>
                      </a:r>
                      <a:endParaRPr lang="el-GR" sz="1400">
                        <a:latin typeface="Times New Roman"/>
                        <a:ea typeface="Times New Roman"/>
                      </a:endParaRPr>
                    </a:p>
                  </a:txBody>
                  <a:tcPr marL="68580" marR="68580" marT="0" marB="0"/>
                </a:tc>
                <a:tc>
                  <a:txBody>
                    <a:bodyPr/>
                    <a:lstStyle/>
                    <a:p>
                      <a:pPr algn="ctr">
                        <a:spcAft>
                          <a:spcPts val="0"/>
                        </a:spcAft>
                      </a:pPr>
                      <a:r>
                        <a:rPr lang="en-US" sz="1400"/>
                        <a:t>O -</a:t>
                      </a:r>
                      <a:endParaRPr lang="el-GR" sz="1400"/>
                    </a:p>
                    <a:p>
                      <a:pPr algn="ctr">
                        <a:spcAft>
                          <a:spcPts val="0"/>
                        </a:spcAft>
                      </a:pPr>
                      <a:r>
                        <a:rPr lang="en-US" sz="1400"/>
                        <a:t>F -</a:t>
                      </a:r>
                      <a:endParaRPr lang="el-GR" sz="1400">
                        <a:latin typeface="Times New Roman"/>
                        <a:ea typeface="Times New Roman"/>
                      </a:endParaRPr>
                    </a:p>
                  </a:txBody>
                  <a:tcPr marL="68580" marR="68580" marT="0" marB="0"/>
                </a:tc>
                <a:tc>
                  <a:txBody>
                    <a:bodyPr/>
                    <a:lstStyle/>
                    <a:p>
                      <a:pPr algn="ctr">
                        <a:spcAft>
                          <a:spcPts val="0"/>
                        </a:spcAft>
                      </a:pPr>
                      <a:r>
                        <a:rPr lang="en-US" sz="1400"/>
                        <a:t>O +</a:t>
                      </a:r>
                      <a:endParaRPr lang="el-GR" sz="1400"/>
                    </a:p>
                    <a:p>
                      <a:pPr algn="ctr">
                        <a:spcAft>
                          <a:spcPts val="0"/>
                        </a:spcAft>
                      </a:pPr>
                      <a:r>
                        <a:rPr lang="en-US" sz="1400"/>
                        <a:t>F -</a:t>
                      </a:r>
                      <a:endParaRPr lang="el-GR" sz="1400">
                        <a:latin typeface="Times New Roman"/>
                        <a:ea typeface="Times New Roman"/>
                      </a:endParaRPr>
                    </a:p>
                  </a:txBody>
                  <a:tcPr marL="68580" marR="68580" marT="0" marB="0"/>
                </a:tc>
              </a:tr>
              <a:tr h="451273">
                <a:tc>
                  <a:txBody>
                    <a:bodyPr/>
                    <a:lstStyle/>
                    <a:p>
                      <a:pPr>
                        <a:spcAft>
                          <a:spcPts val="0"/>
                        </a:spcAft>
                      </a:pPr>
                      <a:r>
                        <a:rPr lang="el-GR" sz="1400" dirty="0"/>
                        <a:t>Ευαισθησία στη νοβομπιοσύνη</a:t>
                      </a:r>
                      <a:endParaRPr lang="el-GR" sz="1400" dirty="0">
                        <a:latin typeface="Times New Roman"/>
                        <a:ea typeface="Times New Roman"/>
                      </a:endParaRPr>
                    </a:p>
                  </a:txBody>
                  <a:tcPr marL="68580" marR="68580" marT="0" marB="0"/>
                </a:tc>
                <a:tc>
                  <a:txBody>
                    <a:bodyPr/>
                    <a:lstStyle/>
                    <a:p>
                      <a:pPr>
                        <a:spcAft>
                          <a:spcPts val="0"/>
                        </a:spcAft>
                      </a:pPr>
                      <a:endParaRPr lang="en-US" sz="1400"/>
                    </a:p>
                    <a:p>
                      <a:pPr algn="ctr">
                        <a:spcAft>
                          <a:spcPts val="0"/>
                        </a:spcAft>
                      </a:pPr>
                      <a:r>
                        <a:rPr lang="en-US" sz="1400"/>
                        <a:t>+</a:t>
                      </a:r>
                      <a:endParaRPr lang="el-GR" sz="1400">
                        <a:latin typeface="Times New Roman"/>
                        <a:ea typeface="Times New Roman"/>
                      </a:endParaRPr>
                    </a:p>
                  </a:txBody>
                  <a:tcPr marL="68580" marR="68580" marT="0" marB="0"/>
                </a:tc>
                <a:tc>
                  <a:txBody>
                    <a:bodyPr/>
                    <a:lstStyle/>
                    <a:p>
                      <a:pPr>
                        <a:spcAft>
                          <a:spcPts val="0"/>
                        </a:spcAft>
                      </a:pPr>
                      <a:endParaRPr lang="en-US" sz="1400"/>
                    </a:p>
                    <a:p>
                      <a:pPr algn="ctr">
                        <a:spcAft>
                          <a:spcPts val="0"/>
                        </a:spcAft>
                      </a:pPr>
                      <a:r>
                        <a:rPr lang="en-US" sz="1400"/>
                        <a:t>+</a:t>
                      </a:r>
                      <a:endParaRPr lang="el-GR" sz="1400">
                        <a:latin typeface="Times New Roman"/>
                        <a:ea typeface="Times New Roman"/>
                      </a:endParaRPr>
                    </a:p>
                  </a:txBody>
                  <a:tcPr marL="68580" marR="68580" marT="0" marB="0"/>
                </a:tc>
                <a:tc>
                  <a:txBody>
                    <a:bodyPr/>
                    <a:lstStyle/>
                    <a:p>
                      <a:pPr>
                        <a:spcAft>
                          <a:spcPts val="0"/>
                        </a:spcAft>
                      </a:pPr>
                      <a:endParaRPr lang="en-US" sz="1400"/>
                    </a:p>
                    <a:p>
                      <a:pPr algn="ctr">
                        <a:spcAft>
                          <a:spcPts val="0"/>
                        </a:spcAft>
                      </a:pPr>
                      <a:r>
                        <a:rPr lang="en-US" sz="1400"/>
                        <a:t>-</a:t>
                      </a:r>
                      <a:endParaRPr lang="el-GR" sz="1400">
                        <a:latin typeface="Times New Roman"/>
                        <a:ea typeface="Times New Roman"/>
                      </a:endParaRPr>
                    </a:p>
                  </a:txBody>
                  <a:tcPr marL="68580" marR="68580" marT="0" marB="0"/>
                </a:tc>
                <a:tc>
                  <a:txBody>
                    <a:bodyPr/>
                    <a:lstStyle/>
                    <a:p>
                      <a:pPr algn="ctr">
                        <a:spcAft>
                          <a:spcPts val="0"/>
                        </a:spcAft>
                      </a:pPr>
                      <a:endParaRPr lang="en-US" sz="1400" dirty="0"/>
                    </a:p>
                    <a:p>
                      <a:pPr algn="ctr">
                        <a:spcAft>
                          <a:spcPts val="0"/>
                        </a:spcAft>
                      </a:pPr>
                      <a:r>
                        <a:rPr lang="en-US" sz="1400" dirty="0"/>
                        <a:t>-</a:t>
                      </a:r>
                      <a:endParaRPr lang="el-GR" sz="1400" dirty="0">
                        <a:latin typeface="Times New Roman"/>
                        <a:ea typeface="Times New Roman"/>
                      </a:endParaRPr>
                    </a:p>
                  </a:txBody>
                  <a:tcPr marL="68580" marR="68580" marT="0" marB="0"/>
                </a:tc>
              </a:tr>
              <a:tr h="451273">
                <a:tc>
                  <a:txBody>
                    <a:bodyPr/>
                    <a:lstStyle/>
                    <a:p>
                      <a:pPr>
                        <a:spcAft>
                          <a:spcPts val="0"/>
                        </a:spcAft>
                      </a:pPr>
                      <a:r>
                        <a:rPr lang="el-GR" sz="1400" dirty="0"/>
                        <a:t>Ευαισθησία στην </a:t>
                      </a:r>
                      <a:r>
                        <a:rPr lang="el-GR" sz="1400" dirty="0" err="1"/>
                        <a:t>πολυμυξίνη</a:t>
                      </a:r>
                      <a:r>
                        <a:rPr lang="el-GR" sz="1400" dirty="0"/>
                        <a:t> Β</a:t>
                      </a:r>
                      <a:endParaRPr lang="el-GR" sz="1400" dirty="0">
                        <a:latin typeface="Times New Roman"/>
                        <a:ea typeface="Times New Roman"/>
                      </a:endParaRPr>
                    </a:p>
                  </a:txBody>
                  <a:tcPr marL="68580" marR="68580" marT="0" marB="0"/>
                </a:tc>
                <a:tc>
                  <a:txBody>
                    <a:bodyPr/>
                    <a:lstStyle/>
                    <a:p>
                      <a:pPr>
                        <a:spcAft>
                          <a:spcPts val="0"/>
                        </a:spcAft>
                      </a:pPr>
                      <a:endParaRPr lang="en-US" sz="1400" dirty="0"/>
                    </a:p>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spcAft>
                          <a:spcPts val="0"/>
                        </a:spcAft>
                      </a:pPr>
                      <a:endParaRPr lang="en-US" sz="1400" dirty="0"/>
                    </a:p>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spcAft>
                          <a:spcPts val="0"/>
                        </a:spcAft>
                      </a:pPr>
                      <a:endParaRPr lang="en-US" sz="1400" dirty="0"/>
                    </a:p>
                    <a:p>
                      <a:pPr algn="ctr">
                        <a:spcAft>
                          <a:spcPts val="0"/>
                        </a:spcAft>
                      </a:pPr>
                      <a:r>
                        <a:rPr lang="en-US" sz="1400" dirty="0"/>
                        <a:t>+</a:t>
                      </a:r>
                      <a:endParaRPr lang="el-GR" sz="1400" dirty="0">
                        <a:latin typeface="Times New Roman"/>
                        <a:ea typeface="Times New Roman"/>
                      </a:endParaRPr>
                    </a:p>
                  </a:txBody>
                  <a:tcPr marL="68580" marR="68580" marT="0" marB="0"/>
                </a:tc>
                <a:tc>
                  <a:txBody>
                    <a:bodyPr/>
                    <a:lstStyle/>
                    <a:p>
                      <a:pPr>
                        <a:spcAft>
                          <a:spcPts val="0"/>
                        </a:spcAft>
                      </a:pPr>
                      <a:endParaRPr lang="en-US" sz="1400" dirty="0"/>
                    </a:p>
                    <a:p>
                      <a:pPr algn="ctr">
                        <a:spcAft>
                          <a:spcPts val="0"/>
                        </a:spcAft>
                      </a:pPr>
                      <a:r>
                        <a:rPr lang="en-US" sz="1400" dirty="0"/>
                        <a:t>+</a:t>
                      </a:r>
                      <a:endParaRPr lang="el-GR" sz="1400" dirty="0">
                        <a:latin typeface="Times New Roman"/>
                        <a:ea typeface="Times New Roman"/>
                      </a:endParaRPr>
                    </a:p>
                  </a:txBody>
                  <a:tcPr marL="68580" marR="68580" marT="0" marB="0"/>
                </a:tc>
              </a:tr>
            </a:tbl>
          </a:graphicData>
        </a:graphic>
      </p:graphicFrame>
      <p:sp>
        <p:nvSpPr>
          <p:cNvPr id="437249" name="Rectangle 1"/>
          <p:cNvSpPr>
            <a:spLocks noChangeArrowheads="1"/>
          </p:cNvSpPr>
          <p:nvPr/>
        </p:nvSpPr>
        <p:spPr bwMode="auto">
          <a:xfrm>
            <a:off x="539553" y="572978"/>
            <a:ext cx="7848872" cy="646331"/>
          </a:xfrm>
          <a:prstGeom prst="rect">
            <a:avLst/>
          </a:prstGeom>
          <a:solidFill>
            <a:schemeClr val="accent1"/>
          </a:solidFill>
          <a:ln w="9525">
            <a:no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bg1"/>
                </a:solidFill>
                <a:effectLst/>
                <a:latin typeface="Arial" pitchFamily="34" charset="0"/>
                <a:ea typeface="Times New Roman" pitchFamily="18" charset="0"/>
              </a:rPr>
              <a:t> Βιοχημικές αντιδράσεις και χαρακτηριστικά των σημαντικότερων ειδών σταφυλόκοκκου και των μικρόκοκκων</a:t>
            </a:r>
            <a:endParaRPr kumimoji="0" lang="el-G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D677864E"/>
          <p:cNvPicPr>
            <a:picLocks noChangeAspect="1" noChangeArrowheads="1"/>
          </p:cNvPicPr>
          <p:nvPr/>
        </p:nvPicPr>
        <p:blipFill>
          <a:blip r:embed="rId2" cstate="print"/>
          <a:srcRect/>
          <a:stretch>
            <a:fillRect/>
          </a:stretch>
        </p:blipFill>
        <p:spPr bwMode="auto">
          <a:xfrm>
            <a:off x="0" y="-27384"/>
            <a:ext cx="9144000" cy="6404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wikiimages.qwika.com/thumb/en/b/b3/Staph_arus_cat_test.gif/256px-Staph_arus_cat_test.gif"/>
          <p:cNvPicPr>
            <a:picLocks noChangeAspect="1" noChangeArrowheads="1"/>
          </p:cNvPicPr>
          <p:nvPr/>
        </p:nvPicPr>
        <p:blipFill>
          <a:blip r:embed="rId7" cstate="print"/>
          <a:srcRect/>
          <a:stretch>
            <a:fillRect/>
          </a:stretch>
        </p:blipFill>
        <p:spPr bwMode="auto">
          <a:xfrm>
            <a:off x="6228184" y="1844824"/>
            <a:ext cx="2438400" cy="242887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2436440"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kirby-bauer 018"/>
          <p:cNvPicPr>
            <a:picLocks noGrp="1" noChangeAspect="1" noChangeArrowheads="1"/>
          </p:cNvPicPr>
          <p:nvPr>
            <p:ph sz="half" idx="4294967295"/>
          </p:nvPr>
        </p:nvPicPr>
        <p:blipFill>
          <a:blip r:embed="rId7" cstate="print"/>
          <a:srcRect/>
          <a:stretch>
            <a:fillRect/>
          </a:stretch>
        </p:blipFill>
        <p:spPr>
          <a:xfrm>
            <a:off x="683568" y="4176489"/>
            <a:ext cx="1656184" cy="1412751"/>
          </a:xfrm>
          <a:prstGeom prst="rect">
            <a:avLst/>
          </a:prstGeom>
          <a:noFill/>
        </p:spPr>
      </p:pic>
      <p:sp>
        <p:nvSpPr>
          <p:cNvPr id="5" name="4 - Αριστερό βέλος"/>
          <p:cNvSpPr/>
          <p:nvPr/>
        </p:nvSpPr>
        <p:spPr>
          <a:xfrm>
            <a:off x="2411760" y="4869160"/>
            <a:ext cx="57606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2273130"/>
          <p:cNvPicPr>
            <a:picLocks noChangeAspect="1" noChangeArrowheads="1"/>
          </p:cNvPicPr>
          <p:nvPr/>
        </p:nvPicPr>
        <p:blipFill>
          <a:blip r:embed="rId2" cstate="print"/>
          <a:srcRect/>
          <a:stretch>
            <a:fillRect/>
          </a:stretch>
        </p:blipFill>
        <p:spPr bwMode="auto">
          <a:xfrm>
            <a:off x="1043608" y="836712"/>
            <a:ext cx="6984776" cy="5013176"/>
          </a:xfrm>
          <a:prstGeom prst="rect">
            <a:avLst/>
          </a:prstGeom>
          <a:noFill/>
          <a:ln w="9525">
            <a:noFill/>
            <a:miter lim="800000"/>
            <a:headEnd/>
            <a:tailEnd/>
          </a:ln>
        </p:spPr>
      </p:pic>
      <p:sp>
        <p:nvSpPr>
          <p:cNvPr id="4" name="3 - TextBox"/>
          <p:cNvSpPr txBox="1"/>
          <p:nvPr/>
        </p:nvSpPr>
        <p:spPr>
          <a:xfrm>
            <a:off x="1043608" y="6021288"/>
            <a:ext cx="6984776" cy="584775"/>
          </a:xfrm>
          <a:prstGeom prst="rect">
            <a:avLst/>
          </a:prstGeom>
          <a:noFill/>
        </p:spPr>
        <p:txBody>
          <a:bodyPr wrap="square" rtlCol="0">
            <a:spAutoFit/>
          </a:bodyPr>
          <a:lstStyle/>
          <a:p>
            <a:r>
              <a:rPr lang="el-GR" sz="1600" dirty="0" smtClean="0"/>
              <a:t>α- αιμόλυση (ατελής αιμόλυση) με χαρακτηριστική πράσινη χροιά γύρω από τις αποικίες</a:t>
            </a:r>
            <a:endParaRPr lang="el-GR"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umbs.dreamstime.com/t/%CF%83%CF%84%CF%81%CE%B5%CF%80%CF%84%CF%8C%CE%BA%CE%BF%CE%BA%CE%BA%CE%BF%CF%82-4145709.jpg"/>
          <p:cNvPicPr>
            <a:picLocks noChangeAspect="1" noChangeArrowheads="1"/>
          </p:cNvPicPr>
          <p:nvPr/>
        </p:nvPicPr>
        <p:blipFill>
          <a:blip r:embed="rId2" cstate="print"/>
          <a:srcRect/>
          <a:stretch>
            <a:fillRect/>
          </a:stretch>
        </p:blipFill>
        <p:spPr bwMode="auto">
          <a:xfrm>
            <a:off x="2051720" y="3573016"/>
            <a:ext cx="2388865" cy="2016224"/>
          </a:xfrm>
          <a:prstGeom prst="rect">
            <a:avLst/>
          </a:prstGeom>
          <a:noFill/>
        </p:spPr>
      </p:pic>
      <p:sp>
        <p:nvSpPr>
          <p:cNvPr id="7" name="6 - TextBox"/>
          <p:cNvSpPr txBox="1"/>
          <p:nvPr/>
        </p:nvSpPr>
        <p:spPr>
          <a:xfrm>
            <a:off x="2267744" y="2411596"/>
            <a:ext cx="4680520" cy="461665"/>
          </a:xfrm>
          <a:prstGeom prst="rect">
            <a:avLst/>
          </a:prstGeom>
          <a:solidFill>
            <a:schemeClr val="tx2">
              <a:lumMod val="60000"/>
              <a:lumOff val="40000"/>
            </a:schemeClr>
          </a:solidFill>
          <a:effectLst>
            <a:outerShdw blurRad="50800" dist="38100" dir="8100000" algn="tr" rotWithShape="0">
              <a:prstClr val="black">
                <a:alpha val="40000"/>
              </a:prstClr>
            </a:outerShdw>
          </a:effectLst>
        </p:spPr>
        <p:txBody>
          <a:bodyPr wrap="square" rtlCol="0">
            <a:spAutoFit/>
          </a:bodyPr>
          <a:lstStyle/>
          <a:p>
            <a:pPr algn="ctr"/>
            <a:r>
              <a:rPr lang="el-GR" sz="2400" b="1" dirty="0" smtClean="0">
                <a:solidFill>
                  <a:schemeClr val="bg1"/>
                </a:solidFill>
              </a:rPr>
              <a:t>ΤΑΥΤΟΠΟΙΗΣΗ ΣΤΡΕΠΤΟΚΟΚΚΩΝ</a:t>
            </a:r>
            <a:endParaRPr lang="el-GR" sz="2400" b="1" dirty="0">
              <a:solidFill>
                <a:schemeClr val="bg1"/>
              </a:solidFill>
            </a:endParaRPr>
          </a:p>
        </p:txBody>
      </p:sp>
      <p:pic>
        <p:nvPicPr>
          <p:cNvPr id="5" name="Picture 4" descr="http://www.microbiologyinpictures.com/images/streptococcus-pneumoniae-image.gif"/>
          <p:cNvPicPr>
            <a:picLocks noChangeAspect="1" noChangeArrowheads="1" noCrop="1"/>
          </p:cNvPicPr>
          <p:nvPr/>
        </p:nvPicPr>
        <p:blipFill>
          <a:blip r:embed="rId3" cstate="print">
            <a:clrChange>
              <a:clrFrom>
                <a:srgbClr val="F7F9F6"/>
              </a:clrFrom>
              <a:clrTo>
                <a:srgbClr val="F7F9F6">
                  <a:alpha val="0"/>
                </a:srgbClr>
              </a:clrTo>
            </a:clrChange>
          </a:blip>
          <a:srcRect/>
          <a:stretch>
            <a:fillRect/>
          </a:stretch>
        </p:blipFill>
        <p:spPr bwMode="auto">
          <a:xfrm>
            <a:off x="6237684" y="2383110"/>
            <a:ext cx="1790700" cy="42862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331640" y="1628800"/>
            <a:ext cx="6552728"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ΤΑΞΙΝΟΜΗΣΗ ΣΤΡΕΠΤΟΚΟΚΚΩΝ</a:t>
            </a:r>
            <a:endParaRPr lang="el-GR" b="1" dirty="0">
              <a:solidFill>
                <a:schemeClr val="bg1"/>
              </a:solidFill>
            </a:endParaRPr>
          </a:p>
        </p:txBody>
      </p:sp>
      <p:sp>
        <p:nvSpPr>
          <p:cNvPr id="5" name="4 - TextBox"/>
          <p:cNvSpPr txBox="1"/>
          <p:nvPr/>
        </p:nvSpPr>
        <p:spPr>
          <a:xfrm>
            <a:off x="1331640" y="2132856"/>
            <a:ext cx="6552728"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Για την ταξινόμηση των στρεπτόκοκκων  χρησιμοποιούνται τρία διαφορετικά κριτήρια:</a:t>
            </a:r>
          </a:p>
          <a:p>
            <a:pPr>
              <a:buFont typeface="Wingdings" pitchFamily="2" charset="2"/>
              <a:buChar char="Ø"/>
            </a:pPr>
            <a:r>
              <a:rPr lang="el-GR" sz="1600" dirty="0" smtClean="0"/>
              <a:t>Βιοχημικά για τα είδη</a:t>
            </a:r>
          </a:p>
          <a:p>
            <a:pPr>
              <a:buFont typeface="Wingdings" pitchFamily="2" charset="2"/>
              <a:buChar char="Ø"/>
            </a:pPr>
            <a:r>
              <a:rPr lang="el-GR" sz="1600" dirty="0" smtClean="0"/>
              <a:t>Ορολογικά για τις ομάδες </a:t>
            </a:r>
            <a:r>
              <a:rPr lang="en-US" sz="1600" dirty="0" smtClean="0"/>
              <a:t>Lancefield</a:t>
            </a:r>
            <a:endParaRPr lang="el-GR" sz="1600" dirty="0" smtClean="0"/>
          </a:p>
          <a:p>
            <a:pPr>
              <a:buFont typeface="Wingdings" pitchFamily="2" charset="2"/>
              <a:buChar char="Ø"/>
            </a:pPr>
            <a:r>
              <a:rPr lang="el-GR" sz="1600" dirty="0" smtClean="0"/>
              <a:t>Αιμολυτικά ανάλογα της αιμόλυσης που προκαλούν σε αιματούχο άγαρ</a:t>
            </a:r>
            <a:endParaRPr lang="el-GR" dirty="0"/>
          </a:p>
        </p:txBody>
      </p:sp>
      <p:sp>
        <p:nvSpPr>
          <p:cNvPr id="6" name="5 - TextBox"/>
          <p:cNvSpPr txBox="1"/>
          <p:nvPr/>
        </p:nvSpPr>
        <p:spPr>
          <a:xfrm>
            <a:off x="1331640" y="3645024"/>
            <a:ext cx="6552728"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Διακρίνονται οι ομάδες: </a:t>
            </a:r>
            <a:endParaRPr lang="en-US" sz="1600" b="1" dirty="0" smtClean="0"/>
          </a:p>
          <a:p>
            <a:pPr>
              <a:buFont typeface="Wingdings" pitchFamily="2" charset="2"/>
              <a:buChar char="§"/>
            </a:pPr>
            <a:r>
              <a:rPr lang="el-GR" sz="1600" dirty="0" smtClean="0"/>
              <a:t>α- αιμολυτικοί, β-αιμολυτικοί και γ-αιμολυτικοί (μη αιμολυτικοί) στρεπτόκοκκοι</a:t>
            </a:r>
          </a:p>
          <a:p>
            <a:pPr>
              <a:buFont typeface="Wingdings" pitchFamily="2" charset="2"/>
              <a:buChar char="§"/>
            </a:pPr>
            <a:r>
              <a:rPr lang="el-GR" sz="1600" dirty="0" smtClean="0"/>
              <a:t>Πνευμονιόκοκκοι</a:t>
            </a:r>
          </a:p>
          <a:p>
            <a:pPr>
              <a:buFont typeface="Wingdings" pitchFamily="2" charset="2"/>
              <a:buChar char="§"/>
            </a:pPr>
            <a:r>
              <a:rPr lang="el-GR" sz="1600" dirty="0" smtClean="0"/>
              <a:t>Πεπτοστρεπτόκοκκοι, οι οποίοι είναι στρεπτόκοκκοι υποχρεωτικά αναερόβιοι και κατατάσσονται  σε διαφορετικό γένος (</a:t>
            </a:r>
            <a:r>
              <a:rPr lang="en-US" sz="1600" i="1" dirty="0" smtClean="0"/>
              <a:t>Peptostreptococcus)</a:t>
            </a:r>
          </a:p>
          <a:p>
            <a:pPr>
              <a:buFont typeface="Wingdings" pitchFamily="2" charset="2"/>
              <a:buChar char="§"/>
            </a:pPr>
            <a:r>
              <a:rPr lang="el-GR" sz="1600" dirty="0" smtClean="0"/>
              <a:t>Οι εντερόκοκκοι είναι μία στενά συγγενική ομάδα βακτηρίων που παλαιότερα κατατάσσονταν στο γένος των  </a:t>
            </a:r>
            <a:r>
              <a:rPr lang="en-US" sz="1600" i="1" dirty="0" smtClean="0"/>
              <a:t>Streptococcus</a:t>
            </a:r>
            <a:r>
              <a:rPr lang="el-GR" sz="1600" dirty="0" smtClean="0"/>
              <a:t>, στην ομάδας </a:t>
            </a:r>
            <a:r>
              <a:rPr lang="en-US" sz="1600" dirty="0" smtClean="0"/>
              <a:t>D </a:t>
            </a:r>
            <a:r>
              <a:rPr lang="el-GR" sz="1600" dirty="0" smtClean="0"/>
              <a:t> κατά </a:t>
            </a:r>
            <a:r>
              <a:rPr lang="en-US" sz="1600" dirty="0" smtClean="0"/>
              <a:t>Lancefield</a:t>
            </a:r>
            <a:r>
              <a:rPr lang="el-GR" sz="1600" dirty="0" smtClean="0"/>
              <a:t>.  Σήμερα κατατάσσονται σε διαφορετική οικογένεια (</a:t>
            </a:r>
            <a:r>
              <a:rPr lang="en-US" sz="1600" i="1" dirty="0" smtClean="0"/>
              <a:t>Enterococcaceae)</a:t>
            </a:r>
            <a:r>
              <a:rPr lang="el-GR" sz="1600" i="1" dirty="0" smtClean="0"/>
              <a:t> και</a:t>
            </a:r>
            <a:r>
              <a:rPr lang="el-GR" sz="1600" dirty="0" smtClean="0"/>
              <a:t> γένος </a:t>
            </a:r>
            <a:r>
              <a:rPr lang="en-US" sz="1600" dirty="0" smtClean="0"/>
              <a:t>(</a:t>
            </a:r>
            <a:r>
              <a:rPr lang="en-US" sz="1600" i="1" dirty="0" smtClean="0"/>
              <a:t>Enterococcus) </a:t>
            </a:r>
            <a:r>
              <a:rPr lang="el-GR" sz="1600" dirty="0" smtClean="0"/>
              <a:t>λόγο πολλών διαφορετικών χαρακτηριστικών που διαθέτουν</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1691516"/>
            <a:ext cx="7488832"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ΚΑΤΑΤΑΞΗ ΣΤΡΕΠΤΟΚΟΚΚΩΝ</a:t>
            </a:r>
            <a:endParaRPr lang="el-GR" b="1" dirty="0">
              <a:solidFill>
                <a:schemeClr val="bg1"/>
              </a:solidFill>
            </a:endParaRPr>
          </a:p>
        </p:txBody>
      </p:sp>
      <p:graphicFrame>
        <p:nvGraphicFramePr>
          <p:cNvPr id="3" name="2 - Πίνακας"/>
          <p:cNvGraphicFramePr>
            <a:graphicFrameLocks noGrp="1"/>
          </p:cNvGraphicFramePr>
          <p:nvPr/>
        </p:nvGraphicFramePr>
        <p:xfrm>
          <a:off x="827584" y="2226032"/>
          <a:ext cx="7488832" cy="3937000"/>
        </p:xfrm>
        <a:graphic>
          <a:graphicData uri="http://schemas.openxmlformats.org/drawingml/2006/table">
            <a:tbl>
              <a:tblPr firstRow="1" bandRow="1">
                <a:tableStyleId>{5C22544A-7EE6-4342-B048-85BDC9FD1C3A}</a:tableStyleId>
              </a:tblPr>
              <a:tblGrid>
                <a:gridCol w="3744416"/>
                <a:gridCol w="3744416"/>
              </a:tblGrid>
              <a:tr h="370840">
                <a:tc gridSpan="2">
                  <a:txBody>
                    <a:bodyPr/>
                    <a:lstStyle/>
                    <a:p>
                      <a:pPr algn="ctr"/>
                      <a:r>
                        <a:rPr lang="el-GR" dirty="0" smtClean="0"/>
                        <a:t>Οικογένεια: </a:t>
                      </a:r>
                      <a:r>
                        <a:rPr lang="en-US" dirty="0" smtClean="0"/>
                        <a:t>Streptococ</a:t>
                      </a:r>
                      <a:r>
                        <a:rPr lang="en-US" i="1" dirty="0" smtClean="0"/>
                        <a:t>caceae</a:t>
                      </a:r>
                    </a:p>
                    <a:p>
                      <a:pPr algn="ctr"/>
                      <a:r>
                        <a:rPr lang="el-GR" i="1" dirty="0" smtClean="0"/>
                        <a:t>Γένος: </a:t>
                      </a:r>
                      <a:r>
                        <a:rPr lang="en-US" i="1" dirty="0" smtClean="0"/>
                        <a:t>Streptococcus</a:t>
                      </a:r>
                      <a:endParaRPr lang="el-GR" i="1" dirty="0" smtClean="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i="0" baseline="0" dirty="0" smtClean="0"/>
                        <a:t>Διάκριση ανάλογα της αιμόλυσης που προκαλούν στο αιματούχο άγαρ</a:t>
                      </a:r>
                      <a:endParaRPr lang="el-GR" b="1" i="0" dirty="0"/>
                    </a:p>
                  </a:txBody>
                  <a:tcPr/>
                </a:tc>
                <a:tc>
                  <a:txBody>
                    <a:bodyPr/>
                    <a:lstStyle/>
                    <a:p>
                      <a:pPr algn="ctr"/>
                      <a:r>
                        <a:rPr lang="el-GR" b="1" i="0" dirty="0" smtClean="0"/>
                        <a:t>Ορολογικός</a:t>
                      </a:r>
                      <a:r>
                        <a:rPr lang="el-GR" b="1" i="0" baseline="0" dirty="0" smtClean="0"/>
                        <a:t> διαχωρισμός </a:t>
                      </a:r>
                      <a:endParaRPr lang="en-US" b="1" i="0" baseline="0" dirty="0" smtClean="0"/>
                    </a:p>
                    <a:p>
                      <a:pPr algn="ctr"/>
                      <a:r>
                        <a:rPr lang="el-GR" b="1" i="0" baseline="0" dirty="0" smtClean="0"/>
                        <a:t>Οι β-αιμολυτικοί στρεπτόκοκκοι διαχωρίζονται με βάση ένα αντιγόνο (πολυσακχαρίτης</a:t>
                      </a:r>
                      <a:r>
                        <a:rPr lang="en-US" b="1" i="0" baseline="0" dirty="0" smtClean="0"/>
                        <a:t> C</a:t>
                      </a:r>
                      <a:r>
                        <a:rPr lang="el-GR" b="1" i="0" baseline="0" dirty="0" smtClean="0"/>
                        <a:t>) του κυτταρικού τοιχώματος σε ομάδες κατά </a:t>
                      </a:r>
                      <a:r>
                        <a:rPr lang="en-US" b="1" i="0" baseline="0" dirty="0" smtClean="0"/>
                        <a:t>Lancefield</a:t>
                      </a:r>
                      <a:endParaRPr lang="el-GR" b="1" i="0" baseline="0" dirty="0" smtClean="0"/>
                    </a:p>
                  </a:txBody>
                  <a:tcPr/>
                </a:tc>
              </a:tr>
              <a:tr h="370840">
                <a:tc>
                  <a:txBody>
                    <a:bodyPr/>
                    <a:lstStyle/>
                    <a:p>
                      <a:r>
                        <a:rPr lang="el-GR" i="0" dirty="0" smtClean="0"/>
                        <a:t>α-αιμολυτικοί</a:t>
                      </a:r>
                      <a:r>
                        <a:rPr lang="en-US" i="0" dirty="0" smtClean="0"/>
                        <a:t> </a:t>
                      </a:r>
                      <a:r>
                        <a:rPr lang="el-GR" i="0" dirty="0" smtClean="0"/>
                        <a:t>(πρασινίζοντες</a:t>
                      </a:r>
                      <a:r>
                        <a:rPr lang="el-GR" i="0" baseline="0" dirty="0" smtClean="0"/>
                        <a:t>)</a:t>
                      </a:r>
                      <a:endParaRPr lang="el-GR" i="0"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i="0" dirty="0" smtClean="0"/>
                        <a:t> Οι ο</a:t>
                      </a:r>
                      <a:r>
                        <a:rPr lang="el-GR" b="0" i="0" baseline="0" dirty="0" smtClean="0"/>
                        <a:t>μάδες κατά </a:t>
                      </a:r>
                      <a:r>
                        <a:rPr lang="en-US" b="0" i="0" baseline="0" dirty="0" smtClean="0"/>
                        <a:t>Lancefield </a:t>
                      </a:r>
                      <a:r>
                        <a:rPr lang="el-GR" b="0" i="0" baseline="0" dirty="0" smtClean="0"/>
                        <a:t>χαρακτηρίζονται με τα γράμματα του λατινικού αλφαβήτου Α, </a:t>
                      </a:r>
                      <a:r>
                        <a:rPr lang="en-US" b="0" i="0" baseline="0" dirty="0" smtClean="0"/>
                        <a:t>B, C, …, V  </a:t>
                      </a:r>
                      <a:r>
                        <a:rPr lang="el-GR" b="0" i="0" baseline="0" dirty="0" smtClean="0"/>
                        <a:t> </a:t>
                      </a:r>
                      <a:endParaRPr lang="el-GR" b="0" i="0" dirty="0" smtClean="0"/>
                    </a:p>
                    <a:p>
                      <a:endParaRPr lang="el-GR" i="0" dirty="0"/>
                    </a:p>
                  </a:txBody>
                  <a:tcPr/>
                </a:tc>
              </a:tr>
              <a:tr h="370840">
                <a:tc>
                  <a:txBody>
                    <a:bodyPr/>
                    <a:lstStyle/>
                    <a:p>
                      <a:r>
                        <a:rPr lang="el-GR" i="0" dirty="0" smtClean="0"/>
                        <a:t>β-αιμολυτικοί</a:t>
                      </a:r>
                      <a:endParaRPr lang="el-GR" i="0" dirty="0"/>
                    </a:p>
                  </a:txBody>
                  <a:tcPr/>
                </a:tc>
                <a:tc vMerge="1">
                  <a:txBody>
                    <a:bodyPr/>
                    <a:lstStyle/>
                    <a:p>
                      <a:endParaRPr lang="el-GR" dirty="0"/>
                    </a:p>
                  </a:txBody>
                  <a:tcPr/>
                </a:tc>
              </a:tr>
              <a:tr h="370840">
                <a:tc>
                  <a:txBody>
                    <a:bodyPr/>
                    <a:lstStyle/>
                    <a:p>
                      <a:r>
                        <a:rPr lang="el-GR" i="0" dirty="0" smtClean="0"/>
                        <a:t>γ-αιμολυτικοί ή μη αιμολυτικοί</a:t>
                      </a:r>
                      <a:endParaRPr lang="el-GR" i="0"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35696" y="1628800"/>
            <a:ext cx="5472608"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Χαρακτηριστικά στρεπτόκοκκων</a:t>
            </a:r>
            <a:endParaRPr lang="el-GR" b="1" dirty="0">
              <a:solidFill>
                <a:schemeClr val="bg1"/>
              </a:solidFill>
            </a:endParaRPr>
          </a:p>
        </p:txBody>
      </p:sp>
      <p:sp>
        <p:nvSpPr>
          <p:cNvPr id="3" name="2 - TextBox"/>
          <p:cNvSpPr txBox="1"/>
          <p:nvPr/>
        </p:nvSpPr>
        <p:spPr>
          <a:xfrm>
            <a:off x="1835696" y="2132856"/>
            <a:ext cx="5472608" cy="415498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nSpc>
                <a:spcPct val="150000"/>
              </a:lnSpc>
              <a:buFont typeface="Wingdings" pitchFamily="2" charset="2"/>
              <a:buChar char="§"/>
            </a:pPr>
            <a:r>
              <a:rPr lang="en-US" sz="1600" dirty="0" smtClean="0"/>
              <a:t>Gram </a:t>
            </a:r>
            <a:r>
              <a:rPr lang="el-GR" sz="1600" dirty="0" smtClean="0"/>
              <a:t>(+) κόκκοι, σφαιρικοί ή ωοειδείς, σε ζεύγη ή αλυσίδες</a:t>
            </a:r>
          </a:p>
          <a:p>
            <a:pPr>
              <a:lnSpc>
                <a:spcPct val="150000"/>
              </a:lnSpc>
              <a:buFont typeface="Wingdings" pitchFamily="2" charset="2"/>
              <a:buChar char="§"/>
            </a:pPr>
            <a:r>
              <a:rPr lang="el-GR" sz="1600" dirty="0" smtClean="0"/>
              <a:t>Διάμετρος κυττάρου 0,8-1μ</a:t>
            </a:r>
            <a:r>
              <a:rPr lang="en-US" sz="1600" dirty="0" smtClean="0"/>
              <a:t>m</a:t>
            </a:r>
            <a:endParaRPr lang="el-GR" sz="1600" dirty="0" smtClean="0"/>
          </a:p>
          <a:p>
            <a:pPr>
              <a:lnSpc>
                <a:spcPct val="150000"/>
              </a:lnSpc>
              <a:buFont typeface="Wingdings" pitchFamily="2" charset="2"/>
              <a:buChar char="§"/>
            </a:pPr>
            <a:r>
              <a:rPr lang="el-GR" sz="1600" dirty="0" smtClean="0"/>
              <a:t>Δεν σχηματίζουν σπόρια</a:t>
            </a:r>
          </a:p>
          <a:p>
            <a:pPr>
              <a:lnSpc>
                <a:spcPct val="150000"/>
              </a:lnSpc>
              <a:buFont typeface="Wingdings" pitchFamily="2" charset="2"/>
              <a:buChar char="§"/>
            </a:pPr>
            <a:r>
              <a:rPr lang="el-GR" sz="1600" dirty="0" smtClean="0"/>
              <a:t>Ακίνητοι</a:t>
            </a:r>
          </a:p>
          <a:p>
            <a:pPr>
              <a:lnSpc>
                <a:spcPct val="150000"/>
              </a:lnSpc>
              <a:buFont typeface="Wingdings" pitchFamily="2" charset="2"/>
              <a:buChar char="§"/>
            </a:pPr>
            <a:r>
              <a:rPr lang="el-GR" sz="1600" dirty="0" smtClean="0"/>
              <a:t>Αερόβιοι και προαιρετικά αναερόβιοι</a:t>
            </a:r>
          </a:p>
          <a:p>
            <a:pPr>
              <a:lnSpc>
                <a:spcPct val="150000"/>
              </a:lnSpc>
              <a:buFont typeface="Wingdings" pitchFamily="2" charset="2"/>
              <a:buChar char="§"/>
            </a:pPr>
            <a:r>
              <a:rPr lang="el-GR" sz="1600" dirty="0" smtClean="0"/>
              <a:t>Καλλιεργούνται σε εμπλουτισμένα θρεπτικά υλικά (αιματούχο και σοκολατόχρωμο άγαρ) σχηματίζοντας μικρές δισκοειδείς αποικίες</a:t>
            </a:r>
          </a:p>
          <a:p>
            <a:pPr>
              <a:lnSpc>
                <a:spcPct val="150000"/>
              </a:lnSpc>
              <a:buFont typeface="Wingdings" pitchFamily="2" charset="2"/>
              <a:buChar char="§"/>
            </a:pPr>
            <a:r>
              <a:rPr lang="el-GR" sz="1600" dirty="0" smtClean="0"/>
              <a:t>Σε υγρά θρεπτικά υλικά προκαλούν ομοιόμορφη θόλωση ή κροκίδωση</a:t>
            </a:r>
          </a:p>
          <a:p>
            <a:pPr>
              <a:lnSpc>
                <a:spcPct val="150000"/>
              </a:lnSpc>
              <a:buFont typeface="Wingdings" pitchFamily="2" charset="2"/>
              <a:buChar char="§"/>
            </a:pPr>
            <a:r>
              <a:rPr lang="el-GR" sz="1600" dirty="0" smtClean="0"/>
              <a:t>Είναι καταλάση (-) και οξειδάση (-)</a:t>
            </a:r>
            <a:endParaRPr lang="el-GR"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55776" y="1988840"/>
            <a:ext cx="4104456" cy="203132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Ταυτοποίηση των ομάδων:</a:t>
            </a:r>
          </a:p>
          <a:p>
            <a:pPr>
              <a:buFont typeface="Wingdings" pitchFamily="2" charset="2"/>
              <a:buChar char="ü"/>
            </a:pPr>
            <a:r>
              <a:rPr lang="el-GR" dirty="0" smtClean="0"/>
              <a:t>β-αιμολυτικοί ομάδας Α κατά </a:t>
            </a:r>
            <a:r>
              <a:rPr lang="en-US" dirty="0" smtClean="0"/>
              <a:t>Lancefield</a:t>
            </a:r>
            <a:r>
              <a:rPr lang="el-GR" dirty="0" smtClean="0"/>
              <a:t> (πυογόνοι στρεπτόκοκκοι)</a:t>
            </a:r>
          </a:p>
          <a:p>
            <a:endParaRPr lang="el-GR" dirty="0" smtClean="0"/>
          </a:p>
          <a:p>
            <a:pPr>
              <a:buFont typeface="Wingdings" pitchFamily="2" charset="2"/>
              <a:buChar char="ü"/>
            </a:pPr>
            <a:r>
              <a:rPr lang="el-GR" dirty="0" smtClean="0"/>
              <a:t>Πνευμονιόκοκκοι</a:t>
            </a:r>
          </a:p>
          <a:p>
            <a:endParaRPr lang="el-GR" dirty="0" smtClean="0"/>
          </a:p>
          <a:p>
            <a:pPr>
              <a:buFont typeface="Wingdings" pitchFamily="2" charset="2"/>
              <a:buChar char="ü"/>
            </a:pPr>
            <a:r>
              <a:rPr lang="el-GR" dirty="0" smtClean="0"/>
              <a:t>Εντερόκοκκοι </a:t>
            </a: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043608" y="620688"/>
          <a:ext cx="7056784" cy="5979160"/>
        </p:xfrm>
        <a:graphic>
          <a:graphicData uri="http://schemas.openxmlformats.org/drawingml/2006/table">
            <a:tbl>
              <a:tblPr firstRow="1" bandRow="1">
                <a:tableStyleId>{5C22544A-7EE6-4342-B048-85BDC9FD1C3A}</a:tableStyleId>
              </a:tblPr>
              <a:tblGrid>
                <a:gridCol w="2808312"/>
                <a:gridCol w="4248472"/>
              </a:tblGrid>
              <a:tr h="370840">
                <a:tc gridSpan="2">
                  <a:txBody>
                    <a:bodyPr/>
                    <a:lstStyle/>
                    <a:p>
                      <a:pPr algn="ctr"/>
                      <a:r>
                        <a:rPr lang="el-GR" dirty="0" smtClean="0"/>
                        <a:t>ΧΑΡΑΚΤΗΡΙΣΤΙΚΑ β-ΑΙΜΟΛΥΤΙΚΟΥ</a:t>
                      </a:r>
                      <a:r>
                        <a:rPr lang="el-GR" baseline="0" dirty="0" smtClean="0"/>
                        <a:t> </a:t>
                      </a:r>
                      <a:r>
                        <a:rPr lang="el-GR" dirty="0" smtClean="0"/>
                        <a:t>ΣΤΡΕΠΤΟΚΟΚΚΟΥ ΟΜΑΔΑΣ Α ΚΑΤΑ</a:t>
                      </a:r>
                      <a:r>
                        <a:rPr lang="el-GR" baseline="0" dirty="0" smtClean="0"/>
                        <a:t> </a:t>
                      </a:r>
                      <a:r>
                        <a:rPr lang="en-US" baseline="0" dirty="0" smtClean="0"/>
                        <a:t>LANCEFIELD</a:t>
                      </a:r>
                      <a:r>
                        <a:rPr lang="el-GR" baseline="0" dirty="0" smtClean="0"/>
                        <a:t> (</a:t>
                      </a:r>
                      <a:r>
                        <a:rPr lang="en-US" i="1" dirty="0" smtClean="0"/>
                        <a:t>Streptococcus pyogenes)</a:t>
                      </a:r>
                      <a:r>
                        <a:rPr lang="el-GR" baseline="0" dirty="0" smtClean="0"/>
                        <a:t>:</a:t>
                      </a:r>
                      <a:endParaRPr lang="el-GR" dirty="0"/>
                    </a:p>
                  </a:txBody>
                  <a:tcPr/>
                </a:tc>
                <a:tc hMerge="1">
                  <a:txBody>
                    <a:bodyPr/>
                    <a:lstStyle/>
                    <a:p>
                      <a:endParaRPr lang="el-GR" dirty="0"/>
                    </a:p>
                  </a:txBody>
                  <a:tcPr/>
                </a:tc>
              </a:tr>
              <a:tr h="370840">
                <a:tc>
                  <a:txBody>
                    <a:bodyPr/>
                    <a:lstStyle/>
                    <a:p>
                      <a:r>
                        <a:rPr lang="el-GR" dirty="0" smtClean="0"/>
                        <a:t>Οικογένεια</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Streptococcaceae</a:t>
                      </a:r>
                      <a:r>
                        <a:rPr lang="en-US" i="1" baseline="0" dirty="0" smtClean="0"/>
                        <a:t> </a:t>
                      </a:r>
                      <a:endParaRPr lang="el-GR" i="1" dirty="0"/>
                    </a:p>
                  </a:txBody>
                  <a:tcPr/>
                </a:tc>
              </a:tr>
              <a:tr h="370840">
                <a:tc>
                  <a:txBody>
                    <a:bodyPr/>
                    <a:lstStyle/>
                    <a:p>
                      <a:r>
                        <a:rPr lang="el-GR" dirty="0" smtClean="0"/>
                        <a:t>Χρώση </a:t>
                      </a:r>
                      <a:r>
                        <a:rPr lang="en-US" dirty="0" smtClean="0"/>
                        <a:t>Gram</a:t>
                      </a:r>
                      <a:endParaRPr lang="el-GR" dirty="0"/>
                    </a:p>
                  </a:txBody>
                  <a:tcPr/>
                </a:tc>
                <a:tc>
                  <a:txBody>
                    <a:bodyPr/>
                    <a:lstStyle/>
                    <a:p>
                      <a:r>
                        <a:rPr lang="en-US" dirty="0" smtClean="0"/>
                        <a:t>Gram(+)</a:t>
                      </a:r>
                      <a:endParaRPr lang="el-GR" dirty="0"/>
                    </a:p>
                  </a:txBody>
                  <a:tcPr/>
                </a:tc>
              </a:tr>
              <a:tr h="370840">
                <a:tc>
                  <a:txBody>
                    <a:bodyPr/>
                    <a:lstStyle/>
                    <a:p>
                      <a:r>
                        <a:rPr lang="el-GR" dirty="0" smtClean="0"/>
                        <a:t>Κίνηση </a:t>
                      </a:r>
                      <a:endParaRPr lang="el-GR" dirty="0"/>
                    </a:p>
                  </a:txBody>
                  <a:tcPr/>
                </a:tc>
                <a:tc>
                  <a:txBody>
                    <a:bodyPr/>
                    <a:lstStyle/>
                    <a:p>
                      <a:r>
                        <a:rPr lang="el-GR" dirty="0" smtClean="0"/>
                        <a:t>Ακίνητος </a:t>
                      </a:r>
                      <a:endParaRPr lang="el-GR" dirty="0"/>
                    </a:p>
                  </a:txBody>
                  <a:tcPr/>
                </a:tc>
              </a:tr>
              <a:tr h="370840">
                <a:tc>
                  <a:txBody>
                    <a:bodyPr/>
                    <a:lstStyle/>
                    <a:p>
                      <a:r>
                        <a:rPr lang="el-GR" dirty="0" smtClean="0"/>
                        <a:t>Παραγωγή σπορίων</a:t>
                      </a:r>
                      <a:endParaRPr lang="el-GR" dirty="0"/>
                    </a:p>
                  </a:txBody>
                  <a:tcPr/>
                </a:tc>
                <a:tc>
                  <a:txBody>
                    <a:bodyPr/>
                    <a:lstStyle/>
                    <a:p>
                      <a:r>
                        <a:rPr lang="el-GR" dirty="0" smtClean="0"/>
                        <a:t>Δεν παράγει</a:t>
                      </a:r>
                      <a:endParaRPr lang="el-GR" dirty="0"/>
                    </a:p>
                  </a:txBody>
                  <a:tcPr/>
                </a:tc>
              </a:tr>
              <a:tr h="370840">
                <a:tc>
                  <a:txBody>
                    <a:bodyPr/>
                    <a:lstStyle/>
                    <a:p>
                      <a:r>
                        <a:rPr lang="el-GR" dirty="0" smtClean="0"/>
                        <a:t>Σχήμα κυττάρου</a:t>
                      </a:r>
                      <a:endParaRPr lang="el-GR" dirty="0"/>
                    </a:p>
                  </a:txBody>
                  <a:tcPr/>
                </a:tc>
                <a:tc>
                  <a:txBody>
                    <a:bodyPr/>
                    <a:lstStyle/>
                    <a:p>
                      <a:r>
                        <a:rPr lang="el-GR" dirty="0" smtClean="0"/>
                        <a:t>Σφαιρικό (κόκκοι)</a:t>
                      </a:r>
                      <a:endParaRPr lang="el-GR" dirty="0"/>
                    </a:p>
                  </a:txBody>
                  <a:tcPr/>
                </a:tc>
              </a:tr>
              <a:tr h="370840">
                <a:tc>
                  <a:txBody>
                    <a:bodyPr/>
                    <a:lstStyle/>
                    <a:p>
                      <a:r>
                        <a:rPr lang="el-GR" dirty="0" smtClean="0"/>
                        <a:t>Διάμετρος</a:t>
                      </a:r>
                      <a:r>
                        <a:rPr lang="el-GR" baseline="0" dirty="0" smtClean="0"/>
                        <a:t> κυττάρου</a:t>
                      </a:r>
                      <a:endParaRPr lang="el-GR" dirty="0"/>
                    </a:p>
                  </a:txBody>
                  <a:tcPr/>
                </a:tc>
                <a:tc>
                  <a:txBody>
                    <a:bodyPr/>
                    <a:lstStyle/>
                    <a:p>
                      <a:r>
                        <a:rPr lang="el-GR" dirty="0" smtClean="0"/>
                        <a:t>0,7-1μ</a:t>
                      </a:r>
                      <a:r>
                        <a:rPr lang="en-US" dirty="0" smtClean="0"/>
                        <a:t>m</a:t>
                      </a:r>
                      <a:endParaRPr lang="el-GR" dirty="0"/>
                    </a:p>
                  </a:txBody>
                  <a:tcPr/>
                </a:tc>
              </a:tr>
              <a:tr h="370840">
                <a:tc>
                  <a:txBody>
                    <a:bodyPr/>
                    <a:lstStyle/>
                    <a:p>
                      <a:r>
                        <a:rPr lang="el-GR" dirty="0" smtClean="0"/>
                        <a:t>Οξυγόνο </a:t>
                      </a:r>
                      <a:endParaRPr lang="el-GR" dirty="0"/>
                    </a:p>
                  </a:txBody>
                  <a:tcPr/>
                </a:tc>
                <a:tc>
                  <a:txBody>
                    <a:bodyPr/>
                    <a:lstStyle/>
                    <a:p>
                      <a:r>
                        <a:rPr lang="el-GR" dirty="0" smtClean="0"/>
                        <a:t>Αερόβιος</a:t>
                      </a:r>
                      <a:r>
                        <a:rPr lang="el-GR" baseline="0" dirty="0" smtClean="0"/>
                        <a:t> και προαιρετικά αναερόβιος</a:t>
                      </a:r>
                      <a:endParaRPr lang="el-GR" dirty="0"/>
                    </a:p>
                  </a:txBody>
                  <a:tcPr/>
                </a:tc>
              </a:tr>
              <a:tr h="370840">
                <a:tc>
                  <a:txBody>
                    <a:bodyPr/>
                    <a:lstStyle/>
                    <a:p>
                      <a:r>
                        <a:rPr lang="el-GR" dirty="0" smtClean="0"/>
                        <a:t>Έλυτρο </a:t>
                      </a:r>
                      <a:endParaRPr lang="el-GR" dirty="0"/>
                    </a:p>
                  </a:txBody>
                  <a:tcPr/>
                </a:tc>
                <a:tc>
                  <a:txBody>
                    <a:bodyPr/>
                    <a:lstStyle/>
                    <a:p>
                      <a:r>
                        <a:rPr lang="el-GR" dirty="0" smtClean="0"/>
                        <a:t>Ορισμένα στελέχη διαθέτουν έλυτρο και</a:t>
                      </a:r>
                      <a:r>
                        <a:rPr lang="el-GR" baseline="0" dirty="0" smtClean="0"/>
                        <a:t> σχηματίζουν στιλπνές ως βλεννώδεις αποικίες</a:t>
                      </a:r>
                      <a:endParaRPr lang="el-GR" dirty="0"/>
                    </a:p>
                  </a:txBody>
                  <a:tcPr/>
                </a:tc>
              </a:tr>
              <a:tr h="370840">
                <a:tc>
                  <a:txBody>
                    <a:bodyPr/>
                    <a:lstStyle/>
                    <a:p>
                      <a:r>
                        <a:rPr lang="el-GR" dirty="0" smtClean="0"/>
                        <a:t>Αποικισμός </a:t>
                      </a:r>
                      <a:endParaRPr lang="el-GR" dirty="0"/>
                    </a:p>
                  </a:txBody>
                  <a:tcPr/>
                </a:tc>
                <a:tc>
                  <a:txBody>
                    <a:bodyPr/>
                    <a:lstStyle/>
                    <a:p>
                      <a:r>
                        <a:rPr lang="el-GR" dirty="0" smtClean="0"/>
                        <a:t>Αποικίζει τη μύτη το φάρυγγα, το ορθό και παροδικά το δέρμα</a:t>
                      </a:r>
                      <a:endParaRPr lang="el-GR" dirty="0"/>
                    </a:p>
                  </a:txBody>
                  <a:tcPr/>
                </a:tc>
              </a:tr>
              <a:tr h="370840">
                <a:tc>
                  <a:txBody>
                    <a:bodyPr/>
                    <a:lstStyle/>
                    <a:p>
                      <a:r>
                        <a:rPr lang="el-GR" dirty="0" smtClean="0"/>
                        <a:t>Παθογένεια </a:t>
                      </a:r>
                      <a:endParaRPr lang="el-GR" dirty="0"/>
                    </a:p>
                  </a:txBody>
                  <a:tcPr/>
                </a:tc>
                <a:tc>
                  <a:txBody>
                    <a:bodyPr/>
                    <a:lstStyle/>
                    <a:p>
                      <a:r>
                        <a:rPr lang="el-GR" dirty="0" smtClean="0"/>
                        <a:t>Μεταδίδεται κυρίως με την εισπνοή σταγονιδίων και προκαλεί φαρυγγίτιδα,</a:t>
                      </a:r>
                      <a:r>
                        <a:rPr lang="el-GR" baseline="0" dirty="0" smtClean="0"/>
                        <a:t> αμυγδαλίτιδα, οστρακιά, </a:t>
                      </a:r>
                      <a:r>
                        <a:rPr lang="el-GR" dirty="0" smtClean="0"/>
                        <a:t>επιμολύνσεις τραυμάτων, σηψαιμία </a:t>
                      </a:r>
                      <a:r>
                        <a:rPr lang="el-GR" baseline="0" dirty="0" smtClean="0"/>
                        <a:t>κ.α.</a:t>
                      </a:r>
                      <a:endParaRPr lang="el-GR" dirty="0"/>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35696" y="1268760"/>
            <a:ext cx="5472608" cy="923330"/>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Καλλιεργητικά χαρακτηριστικά και βιοχημικές ιδιότητες του β-αιμολυτικού στρεπτόκοκκου ομάδας Α κατά </a:t>
            </a:r>
            <a:r>
              <a:rPr lang="en-US" b="1" dirty="0" smtClean="0">
                <a:solidFill>
                  <a:schemeClr val="bg1"/>
                </a:solidFill>
              </a:rPr>
              <a:t>Lancefield</a:t>
            </a:r>
            <a:r>
              <a:rPr lang="el-GR" b="1" dirty="0" smtClean="0">
                <a:solidFill>
                  <a:schemeClr val="bg1"/>
                </a:solidFill>
              </a:rPr>
              <a:t> (</a:t>
            </a:r>
            <a:r>
              <a:rPr lang="en-US" b="1" i="1" dirty="0" smtClean="0">
                <a:solidFill>
                  <a:schemeClr val="bg1"/>
                </a:solidFill>
              </a:rPr>
              <a:t>Streptococcus pyogenes)</a:t>
            </a:r>
            <a:endParaRPr lang="el-GR" b="1" dirty="0">
              <a:solidFill>
                <a:schemeClr val="bg1"/>
              </a:solidFill>
            </a:endParaRPr>
          </a:p>
        </p:txBody>
      </p:sp>
      <p:sp>
        <p:nvSpPr>
          <p:cNvPr id="3" name="2 - TextBox"/>
          <p:cNvSpPr txBox="1"/>
          <p:nvPr/>
        </p:nvSpPr>
        <p:spPr>
          <a:xfrm>
            <a:off x="1835696" y="2348880"/>
            <a:ext cx="5472608"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Σε υγρά θρεπτικά υλικά σχηματίζει μακριές αλυσίδες, ενώ σε στερεά βρίσκεται ως μεμονωμένος κόκκος,  σε ζεύγη, σε κοντές αλυσίδες ή μικρά αθροίσματα</a:t>
            </a:r>
          </a:p>
          <a:p>
            <a:pPr>
              <a:buFont typeface="Wingdings" pitchFamily="2" charset="2"/>
              <a:buChar char="§"/>
            </a:pPr>
            <a:r>
              <a:rPr lang="el-GR" sz="1600" dirty="0" smtClean="0"/>
              <a:t>Οι αποικίες του σε αιματούχο άγαρ είναι μικρές, λευκές, βλεννώδεις, με β-αιμόλυση σε αερόβιες και αναερόβιες συνθήκες</a:t>
            </a:r>
          </a:p>
          <a:p>
            <a:pPr>
              <a:buFont typeface="Wingdings" pitchFamily="2" charset="2"/>
              <a:buChar char="§"/>
            </a:pPr>
            <a:r>
              <a:rPr lang="el-GR" sz="1600" dirty="0" smtClean="0"/>
              <a:t>Ευαίσθητος στο αντιβιοτικό βακιτρακίνη</a:t>
            </a:r>
          </a:p>
          <a:p>
            <a:pPr>
              <a:buFont typeface="Wingdings" pitchFamily="2" charset="2"/>
              <a:buChar char="§"/>
            </a:pPr>
            <a:r>
              <a:rPr lang="el-GR" sz="1600" dirty="0" smtClean="0"/>
              <a:t>Ανθεκτικός στην οπτοχίνη</a:t>
            </a:r>
          </a:p>
          <a:p>
            <a:pPr>
              <a:buFont typeface="Wingdings" pitchFamily="2" charset="2"/>
              <a:buChar char="§"/>
            </a:pPr>
            <a:r>
              <a:rPr lang="el-GR" sz="1600" dirty="0" smtClean="0"/>
              <a:t>Δεν παράγει καταλάση</a:t>
            </a:r>
          </a:p>
        </p:txBody>
      </p:sp>
      <p:pic>
        <p:nvPicPr>
          <p:cNvPr id="4" name="Picture 2" descr="Αποτέλεσμα εικόνας για στρεπτόκοκκος"/>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4797152"/>
            <a:ext cx="2376264" cy="201622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51720" y="1772816"/>
            <a:ext cx="5328592"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Δοκιμασία βακιτρακίνης </a:t>
            </a:r>
            <a:endParaRPr lang="el-GR" b="1" dirty="0">
              <a:solidFill>
                <a:schemeClr val="bg1"/>
              </a:solidFill>
            </a:endParaRPr>
          </a:p>
        </p:txBody>
      </p:sp>
      <p:sp>
        <p:nvSpPr>
          <p:cNvPr id="5" name="4 - TextBox"/>
          <p:cNvSpPr txBox="1"/>
          <p:nvPr/>
        </p:nvSpPr>
        <p:spPr>
          <a:xfrm>
            <a:off x="2051720" y="2420888"/>
            <a:ext cx="5328592"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nSpc>
                <a:spcPct val="150000"/>
              </a:lnSpc>
              <a:buFont typeface="Wingdings" pitchFamily="2" charset="2"/>
              <a:buChar char="Ø"/>
            </a:pPr>
            <a:r>
              <a:rPr lang="el-GR" sz="1600" dirty="0" smtClean="0"/>
              <a:t>Ομοιόμορφη επίστρωση από καθαρή καλλιέργεια του μικροβίου σε αιματούχο άγαρ</a:t>
            </a:r>
          </a:p>
          <a:p>
            <a:pPr>
              <a:lnSpc>
                <a:spcPct val="150000"/>
              </a:lnSpc>
              <a:buFont typeface="Wingdings" pitchFamily="2" charset="2"/>
              <a:buChar char="Ø"/>
            </a:pPr>
            <a:r>
              <a:rPr lang="el-GR" sz="1600" dirty="0" smtClean="0"/>
              <a:t>Τοποθέτηση δισκίου βακιτρακίνης στο κέντρο της επίστρωσης</a:t>
            </a:r>
          </a:p>
          <a:p>
            <a:pPr>
              <a:lnSpc>
                <a:spcPct val="150000"/>
              </a:lnSpc>
              <a:buFont typeface="Wingdings" pitchFamily="2" charset="2"/>
              <a:buChar char="Ø"/>
            </a:pPr>
            <a:r>
              <a:rPr lang="el-GR" sz="1600" dirty="0" smtClean="0"/>
              <a:t>Επώαση στους 37</a:t>
            </a:r>
            <a:r>
              <a:rPr lang="el-GR" sz="1600" baseline="30000" dirty="0" smtClean="0"/>
              <a:t>ο</a:t>
            </a:r>
            <a:r>
              <a:rPr lang="el-GR" sz="1600" dirty="0" smtClean="0"/>
              <a:t> </a:t>
            </a:r>
            <a:r>
              <a:rPr lang="en-US" sz="1600" dirty="0" smtClean="0"/>
              <a:t>C</a:t>
            </a:r>
            <a:r>
              <a:rPr lang="el-GR" sz="1600" dirty="0" smtClean="0"/>
              <a:t> για 24 ώρες</a:t>
            </a:r>
          </a:p>
          <a:p>
            <a:pPr>
              <a:lnSpc>
                <a:spcPct val="150000"/>
              </a:lnSpc>
              <a:buFont typeface="Wingdings" pitchFamily="2" charset="2"/>
              <a:buChar char="Ø"/>
            </a:pPr>
            <a:r>
              <a:rPr lang="el-GR" sz="1600" dirty="0" smtClean="0"/>
              <a:t>Παρατήρηση ζώνης αναστολής (ευαίσθητο στο αντιβιοτικό)</a:t>
            </a:r>
          </a:p>
          <a:p>
            <a:endParaRPr lang="el-GR" sz="1600" dirty="0" smtClean="0"/>
          </a:p>
          <a:p>
            <a:r>
              <a:rPr lang="el-GR" sz="1600" dirty="0" smtClean="0"/>
              <a:t>Η δοκιμασία διαχωρίζει τον β-αιμολυτικό στρεπτόκοκκο της  ομάδας Α (πυογόνο στρεπτόκοκκο) που είναι ευαίσθητος από τους υπόλοιπους στρεπτόκοκκους  που είναι ανθεκτικοί</a:t>
            </a:r>
            <a:endParaRPr lang="el-GR" sz="1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39752" y="1844824"/>
            <a:ext cx="4464496"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Χαρακτηριστικά Πνευμονιόκοκκων </a:t>
            </a:r>
            <a:endParaRPr lang="el-GR" b="1" dirty="0">
              <a:solidFill>
                <a:schemeClr val="bg1"/>
              </a:solidFill>
            </a:endParaRPr>
          </a:p>
        </p:txBody>
      </p:sp>
      <p:sp>
        <p:nvSpPr>
          <p:cNvPr id="5" name="4 - TextBox"/>
          <p:cNvSpPr txBox="1"/>
          <p:nvPr/>
        </p:nvSpPr>
        <p:spPr>
          <a:xfrm>
            <a:off x="2339752" y="2492896"/>
            <a:ext cx="4464496"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n-US" sz="1600" dirty="0" smtClean="0"/>
              <a:t>Gram </a:t>
            </a:r>
            <a:r>
              <a:rPr lang="el-GR" sz="1600" dirty="0" smtClean="0"/>
              <a:t>θετικοί κόκκοι με λογχοειδές σχήμα (λογχοειδείς διπλόκοκκοι)</a:t>
            </a:r>
          </a:p>
          <a:p>
            <a:pPr>
              <a:buFont typeface="Wingdings" pitchFamily="2" charset="2"/>
              <a:buChar char="§"/>
            </a:pPr>
            <a:r>
              <a:rPr lang="el-GR" sz="1600" dirty="0" smtClean="0"/>
              <a:t>Διάταξη κατά ζεύγη ή σε μικρές αλυσίδες </a:t>
            </a:r>
          </a:p>
          <a:p>
            <a:pPr>
              <a:buFont typeface="Wingdings" pitchFamily="2" charset="2"/>
              <a:buChar char="§"/>
            </a:pPr>
            <a:r>
              <a:rPr lang="el-GR" sz="1600" dirty="0" smtClean="0"/>
              <a:t>Ακίνητοι</a:t>
            </a:r>
          </a:p>
          <a:p>
            <a:pPr>
              <a:buFont typeface="Wingdings" pitchFamily="2" charset="2"/>
              <a:buChar char="§"/>
            </a:pPr>
            <a:r>
              <a:rPr lang="el-GR" sz="1600" dirty="0" smtClean="0"/>
              <a:t>Δε σχηματίζουν σπόρια</a:t>
            </a:r>
          </a:p>
          <a:p>
            <a:pPr>
              <a:buFont typeface="Wingdings" pitchFamily="2" charset="2"/>
              <a:buChar char="§"/>
            </a:pPr>
            <a:r>
              <a:rPr lang="el-GR" sz="1600" dirty="0" smtClean="0"/>
              <a:t>Διαθέτουν παχύ έλυτρο</a:t>
            </a:r>
          </a:p>
          <a:p>
            <a:pPr>
              <a:buFont typeface="Wingdings" pitchFamily="2" charset="2"/>
              <a:buChar char="§"/>
            </a:pPr>
            <a:r>
              <a:rPr lang="el-GR" sz="1600" dirty="0" smtClean="0"/>
              <a:t>Αναπτύσσονται αερόβια και προαιρετικά αναερόβια</a:t>
            </a:r>
          </a:p>
          <a:p>
            <a:pPr>
              <a:buFont typeface="Wingdings" pitchFamily="2" charset="2"/>
              <a:buChar char="§"/>
            </a:pPr>
            <a:r>
              <a:rPr lang="el-GR" sz="1600" dirty="0" smtClean="0"/>
              <a:t>Προκαλούν βρογχίτιδα, πνευμονία, μικροβιαιμία, μηνιγγίτιδα, λοιμώξεις του ανώτερου αναπνευστικού συστήματος</a:t>
            </a:r>
            <a:endParaRPr lang="el-GR" sz="16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 pneumoniae&#10; "/>
          <p:cNvPicPr>
            <a:picLocks noChangeAspect="1" noChangeArrowheads="1"/>
          </p:cNvPicPr>
          <p:nvPr/>
        </p:nvPicPr>
        <p:blipFill>
          <a:blip r:embed="rId2" cstate="print"/>
          <a:srcRect/>
          <a:stretch>
            <a:fillRect/>
          </a:stretch>
        </p:blipFill>
        <p:spPr bwMode="auto">
          <a:xfrm>
            <a:off x="179512" y="1628800"/>
            <a:ext cx="4896544" cy="4562476"/>
          </a:xfrm>
          <a:prstGeom prst="rect">
            <a:avLst/>
          </a:prstGeom>
          <a:noFill/>
        </p:spPr>
      </p:pic>
      <p:pic>
        <p:nvPicPr>
          <p:cNvPr id="5" name="Picture 2" descr="http://ebooks.edu.gr/modules/ebook/show.php/DSGL-C112/479/3165,12730/images/img1_1.jpg"/>
          <p:cNvPicPr>
            <a:picLocks noChangeAspect="1" noChangeArrowheads="1"/>
          </p:cNvPicPr>
          <p:nvPr/>
        </p:nvPicPr>
        <p:blipFill>
          <a:blip r:embed="rId3" cstate="print"/>
          <a:srcRect/>
          <a:stretch>
            <a:fillRect/>
          </a:stretch>
        </p:blipFill>
        <p:spPr bwMode="auto">
          <a:xfrm>
            <a:off x="5292080" y="1628800"/>
            <a:ext cx="3600400" cy="45223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835696" y="1916832"/>
            <a:ext cx="5472608" cy="3323987"/>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pPr>
              <a:buFont typeface="Wingdings" pitchFamily="2" charset="2"/>
              <a:buChar char="§"/>
            </a:pPr>
            <a:r>
              <a:rPr lang="el-GR" sz="1600" dirty="0" smtClean="0"/>
              <a:t>Το αίμα είναι δυνατό να περιέχει αντιβιοτικά και γι’ αυτό πρέπει να ελέγχεται πριν τη χρήση του για πιθανή αναστολή της ανάπτυξης των μικροβίων</a:t>
            </a:r>
            <a:endParaRPr lang="en-US" sz="1600" dirty="0" smtClean="0"/>
          </a:p>
          <a:p>
            <a:endParaRPr lang="en-US" sz="1600" dirty="0" smtClean="0"/>
          </a:p>
          <a:p>
            <a:pPr>
              <a:buFont typeface="Wingdings" pitchFamily="2" charset="2"/>
              <a:buChar char="§"/>
            </a:pPr>
            <a:r>
              <a:rPr lang="en-US" sz="1600" dirty="0" smtClean="0"/>
              <a:t> </a:t>
            </a:r>
            <a:r>
              <a:rPr lang="el-GR" sz="1600" dirty="0" smtClean="0"/>
              <a:t>Το αίμα μπορεί να είναι μολυσμένο με ιούς  και για το λόγο αυτό οι χειρισμοί πρέπει να γίνονται με μεγάλη προσοχή γιατί υπάρχει κίνδυνος μόλυνσης του χειριστή</a:t>
            </a:r>
          </a:p>
          <a:p>
            <a:endParaRPr lang="el-GR" sz="1600" dirty="0" smtClean="0"/>
          </a:p>
          <a:p>
            <a:pPr>
              <a:buFont typeface="Wingdings" pitchFamily="2" charset="2"/>
              <a:buChar char="§"/>
            </a:pPr>
            <a:r>
              <a:rPr lang="el-GR" sz="1600" dirty="0" smtClean="0"/>
              <a:t>Οι αιμολυτικές αντιδράσεις εξαρτώνται συχνά από τον τύπο του αίματος. Π.χ. ο </a:t>
            </a:r>
            <a:r>
              <a:rPr lang="en-US" sz="1600" i="1" dirty="0" smtClean="0"/>
              <a:t>Staphylococcus aureus</a:t>
            </a:r>
            <a:r>
              <a:rPr lang="el-GR" sz="1600" i="1" dirty="0" smtClean="0"/>
              <a:t> </a:t>
            </a:r>
            <a:r>
              <a:rPr lang="el-GR" sz="1600" dirty="0" smtClean="0"/>
              <a:t>με αίμα προβάτου εμφανίζεται συνήθως β-αιμολυτικός, ενώ με αίμα αλόγου μη αιμολυτικός</a:t>
            </a:r>
          </a:p>
          <a:p>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683568" y="1619508"/>
            <a:ext cx="4176464" cy="646331"/>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Χαρακτηριστικά καλλιέργειας σε θρεπτικά υλικά</a:t>
            </a:r>
            <a:endParaRPr lang="el-GR" b="1" dirty="0">
              <a:solidFill>
                <a:schemeClr val="bg1"/>
              </a:solidFill>
            </a:endParaRPr>
          </a:p>
        </p:txBody>
      </p:sp>
      <p:sp>
        <p:nvSpPr>
          <p:cNvPr id="7" name="6 - TextBox"/>
          <p:cNvSpPr txBox="1"/>
          <p:nvPr/>
        </p:nvSpPr>
        <p:spPr>
          <a:xfrm>
            <a:off x="611560" y="2602647"/>
            <a:ext cx="4248472"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Arial" pitchFamily="34" charset="0"/>
              <a:buChar char="•"/>
            </a:pPr>
            <a:r>
              <a:rPr lang="el-GR" sz="1600" dirty="0" smtClean="0"/>
              <a:t>Σε αιματούχο άγαρ προκαλεί α-αιμόλυση σε αερόβιες και β-αιμόλυση σε αναερόβιες συνθήκες με χαρακτηριστικές κυκλικές, γυαλιστερές  αποικίες με ανυψωμένη περιφέρεια και χαμηλότερο κέντρο (σαν πιατάκια) μετά από 24-48 ώρες επώασης</a:t>
            </a:r>
          </a:p>
          <a:p>
            <a:pPr>
              <a:buFont typeface="Arial" pitchFamily="34" charset="0"/>
              <a:buChar char="•"/>
            </a:pPr>
            <a:r>
              <a:rPr lang="el-GR" sz="1600" dirty="0" smtClean="0"/>
              <a:t>Σε σοκολατόχρωμο άγαρ εμφανίζεται υποκίτρινη ως λευκή χροιά κάτω από τις αποικίες</a:t>
            </a:r>
          </a:p>
          <a:p>
            <a:pPr>
              <a:buFont typeface="Arial" pitchFamily="34" charset="0"/>
              <a:buChar char="•"/>
            </a:pPr>
            <a:r>
              <a:rPr lang="el-GR" sz="1600" dirty="0" smtClean="0"/>
              <a:t>Σε ζωμό προκαλεί ομοιόμορφη θολερότητα και ίζημα στον πυθμένα</a:t>
            </a:r>
          </a:p>
          <a:p>
            <a:endParaRPr lang="el-GR" sz="1600" dirty="0"/>
          </a:p>
        </p:txBody>
      </p:sp>
      <p:pic>
        <p:nvPicPr>
          <p:cNvPr id="8" name="Picture 2" descr="http://www.microbiologyinpictures.com/bacteria%20photos/streptococcus%20pneumoniae%20photos/streptococcus%20pneumoniae%20011b.jpg"/>
          <p:cNvPicPr>
            <a:picLocks noChangeAspect="1" noChangeArrowheads="1"/>
          </p:cNvPicPr>
          <p:nvPr/>
        </p:nvPicPr>
        <p:blipFill>
          <a:blip r:embed="rId2" cstate="print">
            <a:clrChange>
              <a:clrFrom>
                <a:srgbClr val="030303"/>
              </a:clrFrom>
              <a:clrTo>
                <a:srgbClr val="030303">
                  <a:alpha val="0"/>
                </a:srgbClr>
              </a:clrTo>
            </a:clrChange>
          </a:blip>
          <a:srcRect l="8141" t="5815" r="6955" b="9863"/>
          <a:stretch>
            <a:fillRect/>
          </a:stretch>
        </p:blipFill>
        <p:spPr bwMode="auto">
          <a:xfrm>
            <a:off x="5148064" y="2636912"/>
            <a:ext cx="3960440" cy="302433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23728" y="1844824"/>
            <a:ext cx="4896544"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Ταυτοποίηση </a:t>
            </a:r>
            <a:r>
              <a:rPr lang="en-US" b="1" dirty="0" smtClean="0">
                <a:solidFill>
                  <a:schemeClr val="bg1"/>
                </a:solidFill>
              </a:rPr>
              <a:t> </a:t>
            </a:r>
            <a:r>
              <a:rPr lang="en-US" b="1" i="1" dirty="0" smtClean="0">
                <a:solidFill>
                  <a:schemeClr val="bg1"/>
                </a:solidFill>
              </a:rPr>
              <a:t>Str. pneumoniae</a:t>
            </a:r>
            <a:endParaRPr lang="el-GR" b="1" dirty="0">
              <a:solidFill>
                <a:schemeClr val="bg1"/>
              </a:solidFill>
            </a:endParaRPr>
          </a:p>
        </p:txBody>
      </p:sp>
      <p:sp>
        <p:nvSpPr>
          <p:cNvPr id="5" name="4 - TextBox"/>
          <p:cNvSpPr txBox="1"/>
          <p:nvPr/>
        </p:nvSpPr>
        <p:spPr>
          <a:xfrm>
            <a:off x="2123728" y="2636912"/>
            <a:ext cx="4896544"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Δοκιμασίες:</a:t>
            </a:r>
          </a:p>
          <a:p>
            <a:pPr>
              <a:buFont typeface="Wingdings" pitchFamily="2" charset="2"/>
              <a:buChar char="§"/>
            </a:pPr>
            <a:r>
              <a:rPr lang="el-GR" sz="1600" dirty="0" smtClean="0"/>
              <a:t>Καλλιέργεια σε αιματούχο και σοκολατόχρωμο άγαρ αερόβια και αναερόβια</a:t>
            </a:r>
          </a:p>
          <a:p>
            <a:pPr>
              <a:buFont typeface="Wingdings" pitchFamily="2" charset="2"/>
              <a:buChar char="§"/>
            </a:pPr>
            <a:r>
              <a:rPr lang="el-GR" sz="1600" dirty="0" smtClean="0"/>
              <a:t>Μελέτη αποικιών</a:t>
            </a:r>
          </a:p>
          <a:p>
            <a:pPr>
              <a:buFont typeface="Wingdings" pitchFamily="2" charset="2"/>
              <a:buChar char="§"/>
            </a:pPr>
            <a:r>
              <a:rPr lang="el-GR" sz="1600" dirty="0" smtClean="0"/>
              <a:t>Χρώση </a:t>
            </a:r>
            <a:r>
              <a:rPr lang="en-US" sz="1600" dirty="0" smtClean="0"/>
              <a:t>Gram</a:t>
            </a:r>
            <a:endParaRPr lang="el-GR" sz="1600" dirty="0" smtClean="0"/>
          </a:p>
          <a:p>
            <a:pPr>
              <a:buFont typeface="Wingdings" pitchFamily="2" charset="2"/>
              <a:buChar char="§"/>
            </a:pPr>
            <a:r>
              <a:rPr lang="el-GR" sz="1600" dirty="0" smtClean="0"/>
              <a:t>Εξέταση ευαισθησίας στην οπτοχίνη</a:t>
            </a:r>
          </a:p>
          <a:p>
            <a:pPr>
              <a:buFont typeface="Wingdings" pitchFamily="2" charset="2"/>
              <a:buChar char="§"/>
            </a:pPr>
            <a:r>
              <a:rPr lang="el-GR" sz="1600" dirty="0" smtClean="0"/>
              <a:t>Εξέταση διαλυτότητας στη χολή</a:t>
            </a:r>
          </a:p>
          <a:p>
            <a:pPr>
              <a:buFont typeface="Wingdings" pitchFamily="2" charset="2"/>
              <a:buChar char="§"/>
            </a:pPr>
            <a:r>
              <a:rPr lang="el-GR" sz="1600" dirty="0" smtClean="0"/>
              <a:t>Εξέταση εξοιδήσεως του ελύτρου</a:t>
            </a:r>
            <a:endParaRPr lang="el-GR"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331640" y="1835532"/>
            <a:ext cx="6480720"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Εξέταση οπτοχίνης</a:t>
            </a:r>
            <a:endParaRPr lang="el-GR" b="1" dirty="0">
              <a:solidFill>
                <a:schemeClr val="bg1"/>
              </a:solidFill>
            </a:endParaRPr>
          </a:p>
        </p:txBody>
      </p:sp>
      <p:sp>
        <p:nvSpPr>
          <p:cNvPr id="5" name="4 - TextBox"/>
          <p:cNvSpPr txBox="1"/>
          <p:nvPr/>
        </p:nvSpPr>
        <p:spPr>
          <a:xfrm>
            <a:off x="1331640" y="2409269"/>
            <a:ext cx="6408712" cy="393954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Διαχωρισμός από τους α-αιμολυτικούς στρεπτόκοκκους</a:t>
            </a:r>
          </a:p>
          <a:p>
            <a:r>
              <a:rPr lang="el-GR" sz="1600" dirty="0" smtClean="0"/>
              <a:t>Οι πνευμονιόκοκκοι είναι ευαίσθητοι στην οπτοχίνη, ενώ οι α-αιμολυτικοί (πρασινίζοντες) στρεπτόκοκκοι ανθεκτικοί</a:t>
            </a:r>
          </a:p>
          <a:p>
            <a:endParaRPr lang="el-GR" dirty="0" smtClean="0"/>
          </a:p>
          <a:p>
            <a:pPr>
              <a:lnSpc>
                <a:spcPct val="150000"/>
              </a:lnSpc>
              <a:buFont typeface="Wingdings" pitchFamily="2" charset="2"/>
              <a:buChar char="§"/>
            </a:pPr>
            <a:r>
              <a:rPr lang="el-GR" sz="1600" dirty="0" smtClean="0"/>
              <a:t>Ανακαλλιέργεια του εξεταζόμενου μικροβίου για τη δημιουργία καθαρής καλλιέργειας</a:t>
            </a:r>
          </a:p>
          <a:p>
            <a:pPr>
              <a:lnSpc>
                <a:spcPct val="150000"/>
              </a:lnSpc>
              <a:buFont typeface="Wingdings" pitchFamily="2" charset="2"/>
              <a:buChar char="§"/>
            </a:pPr>
            <a:r>
              <a:rPr lang="el-GR" sz="1600" dirty="0" smtClean="0"/>
              <a:t>Ομοιόμορφη επίστρωση σε αιματούχο άγαρ</a:t>
            </a:r>
          </a:p>
          <a:p>
            <a:pPr>
              <a:lnSpc>
                <a:spcPct val="150000"/>
              </a:lnSpc>
              <a:buFont typeface="Wingdings" pitchFamily="2" charset="2"/>
              <a:buChar char="§"/>
            </a:pPr>
            <a:r>
              <a:rPr lang="el-GR" sz="1600" dirty="0" smtClean="0"/>
              <a:t>Τοποθέτηση δισκίου οπτοχίνης στο κέντρο της καλλιέργειας</a:t>
            </a:r>
          </a:p>
          <a:p>
            <a:pPr>
              <a:lnSpc>
                <a:spcPct val="150000"/>
              </a:lnSpc>
              <a:buFont typeface="Wingdings" pitchFamily="2" charset="2"/>
              <a:buChar char="§"/>
            </a:pPr>
            <a:r>
              <a:rPr lang="el-GR" sz="1600" dirty="0" smtClean="0"/>
              <a:t>Επώαση στους 37</a:t>
            </a:r>
            <a:r>
              <a:rPr lang="el-GR" sz="1600" baseline="30000" dirty="0" smtClean="0"/>
              <a:t>ο</a:t>
            </a:r>
            <a:r>
              <a:rPr lang="el-GR" sz="1600" dirty="0" smtClean="0"/>
              <a:t> </a:t>
            </a:r>
            <a:r>
              <a:rPr lang="en-US" sz="1600" dirty="0" smtClean="0"/>
              <a:t>C</a:t>
            </a:r>
            <a:r>
              <a:rPr lang="el-GR" sz="1600" dirty="0" smtClean="0"/>
              <a:t> για 24 ώρες</a:t>
            </a:r>
          </a:p>
          <a:p>
            <a:endParaRPr lang="el-GR" sz="1600" dirty="0" smtClean="0"/>
          </a:p>
          <a:p>
            <a:r>
              <a:rPr lang="el-GR" sz="1600" b="1" dirty="0" smtClean="0"/>
              <a:t>Θετικό αποτέλεσμα:  </a:t>
            </a:r>
            <a:r>
              <a:rPr lang="el-GR" sz="1600" dirty="0" smtClean="0"/>
              <a:t>Ζώνη αναστολής γύρω από το δίσκο (</a:t>
            </a:r>
            <a:r>
              <a:rPr lang="el-GR" sz="1600" u="sng" dirty="0" smtClean="0"/>
              <a:t>&gt;</a:t>
            </a:r>
            <a:r>
              <a:rPr lang="el-GR" sz="1600" dirty="0" smtClean="0"/>
              <a:t> 16-18</a:t>
            </a:r>
            <a:r>
              <a:rPr lang="en-US" sz="1600" dirty="0" smtClean="0"/>
              <a:t>mm),</a:t>
            </a:r>
            <a:r>
              <a:rPr lang="el-GR" sz="1600" dirty="0" smtClean="0"/>
              <a:t> </a:t>
            </a:r>
            <a:endParaRPr lang="el-GR" sz="1600" dirty="0" smtClean="0">
              <a:sym typeface="Wingdings" pitchFamily="2" charset="2"/>
            </a:endParaRPr>
          </a:p>
          <a:p>
            <a:r>
              <a:rPr lang="el-GR" sz="1600" b="1" dirty="0" smtClean="0">
                <a:sym typeface="Wingdings" pitchFamily="2" charset="2"/>
              </a:rPr>
              <a:t>Αρνητικό αποτέλεσμα: </a:t>
            </a:r>
            <a:r>
              <a:rPr lang="el-GR" sz="1600" dirty="0" smtClean="0">
                <a:sym typeface="Wingdings" pitchFamily="2" charset="2"/>
              </a:rPr>
              <a:t>Δε παρατηρείται ζώνη αναστολής </a:t>
            </a:r>
            <a:r>
              <a:rPr lang="en-US" sz="1600" dirty="0" smtClean="0">
                <a:sym typeface="Wingdings" pitchFamily="2" charset="2"/>
              </a:rPr>
              <a:t> </a:t>
            </a:r>
            <a:r>
              <a:rPr lang="el-GR" sz="1600" dirty="0" smtClean="0">
                <a:sym typeface="Wingdings" pitchFamily="2" charset="2"/>
              </a:rPr>
              <a:t>ή ζώνη αναστολής &lt; 16</a:t>
            </a:r>
            <a:r>
              <a:rPr lang="en-US" sz="1600" dirty="0" smtClean="0">
                <a:sym typeface="Wingdings" pitchFamily="2" charset="2"/>
              </a:rPr>
              <a:t>mm</a:t>
            </a:r>
            <a:endParaRPr lang="el-GR" sz="1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OPTOCHIN t -"/>
          <p:cNvPicPr>
            <a:picLocks noChangeAspect="1" noChangeArrowheads="1"/>
          </p:cNvPicPr>
          <p:nvPr/>
        </p:nvPicPr>
        <p:blipFill>
          <a:blip r:embed="rId2" cstate="print"/>
          <a:srcRect/>
          <a:stretch>
            <a:fillRect/>
          </a:stretch>
        </p:blipFill>
        <p:spPr bwMode="auto">
          <a:xfrm>
            <a:off x="4860032" y="2420888"/>
            <a:ext cx="3600400" cy="2808312"/>
          </a:xfrm>
          <a:prstGeom prst="rect">
            <a:avLst/>
          </a:prstGeom>
          <a:noFill/>
          <a:ln w="9525">
            <a:noFill/>
            <a:miter lim="800000"/>
            <a:headEnd/>
            <a:tailEnd/>
          </a:ln>
        </p:spPr>
      </p:pic>
      <p:pic>
        <p:nvPicPr>
          <p:cNvPr id="5" name="Picture 9" descr="OPTOCHIN t +"/>
          <p:cNvPicPr>
            <a:picLocks noGrp="1" noChangeAspect="1" noChangeArrowheads="1"/>
          </p:cNvPicPr>
          <p:nvPr>
            <p:ph idx="1"/>
          </p:nvPr>
        </p:nvPicPr>
        <p:blipFill>
          <a:blip r:embed="rId3" cstate="print"/>
          <a:srcRect/>
          <a:stretch>
            <a:fillRect/>
          </a:stretch>
        </p:blipFill>
        <p:spPr bwMode="auto">
          <a:xfrm>
            <a:off x="971600" y="2420888"/>
            <a:ext cx="3810000" cy="2857500"/>
          </a:xfrm>
          <a:prstGeom prst="rect">
            <a:avLst/>
          </a:prstGeom>
          <a:noFill/>
          <a:ln w="9525">
            <a:noFill/>
            <a:miter lim="800000"/>
            <a:headEnd/>
            <a:tailEnd/>
          </a:ln>
        </p:spPr>
      </p:pic>
      <p:sp>
        <p:nvSpPr>
          <p:cNvPr id="6" name="5 - TextBox"/>
          <p:cNvSpPr txBox="1"/>
          <p:nvPr/>
        </p:nvSpPr>
        <p:spPr>
          <a:xfrm>
            <a:off x="2699792" y="1700808"/>
            <a:ext cx="3816424" cy="36933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dirty="0" smtClean="0"/>
              <a:t>Ευαισθησία στην οπτοχίνη</a:t>
            </a:r>
            <a:endParaRPr lang="el-G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23728" y="1916832"/>
            <a:ext cx="4896544"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Εξέταση διαλυτότητας παρουσία χολής </a:t>
            </a:r>
            <a:endParaRPr lang="el-GR" b="1" dirty="0">
              <a:solidFill>
                <a:schemeClr val="bg1"/>
              </a:solidFill>
            </a:endParaRPr>
          </a:p>
        </p:txBody>
      </p:sp>
      <p:sp>
        <p:nvSpPr>
          <p:cNvPr id="5" name="4 - TextBox"/>
          <p:cNvSpPr txBox="1"/>
          <p:nvPr/>
        </p:nvSpPr>
        <p:spPr>
          <a:xfrm>
            <a:off x="2123728" y="2492896"/>
            <a:ext cx="4896544"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Χρησιμοποιείται για το διαχωρισμό των πνευμονιόκοκκων από τους α-αιμολυτικούς στρεπτόκοκκους</a:t>
            </a:r>
          </a:p>
          <a:p>
            <a:endParaRPr lang="el-GR" sz="1600" dirty="0" smtClean="0"/>
          </a:p>
          <a:p>
            <a:r>
              <a:rPr lang="el-GR" sz="1600" dirty="0" smtClean="0"/>
              <a:t>Η χολή και τα χολικά άλατα ελαττώνουν την επιφανειακή τάση των </a:t>
            </a:r>
            <a:r>
              <a:rPr lang="en-US" sz="1600" dirty="0" smtClean="0"/>
              <a:t>Gram (+)</a:t>
            </a:r>
            <a:r>
              <a:rPr lang="el-GR" sz="1600" dirty="0" smtClean="0"/>
              <a:t> βακτηρίων με αποτέλεσμα τα μικρόβια να καταστρέφονται. Ειδικά στους πνευμονιόκοκκους εκτός από την ελάττωση της επιφανειακής τάσης ενεργοποιούνται αυτολυτικά ένζυμα που ονομάζονται αμιδάσες τα οποία λύουν το κύτταρο των βακτηρίων.  Το αποτέλεσμα είναι τα μικρόβια να διαλύονται</a:t>
            </a:r>
            <a:endParaRPr lang="el-GR" sz="1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51720" y="1558533"/>
            <a:ext cx="5040560" cy="646331"/>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Τεχνική δοκιμασίας χολής </a:t>
            </a:r>
          </a:p>
          <a:p>
            <a:pPr algn="ctr"/>
            <a:r>
              <a:rPr lang="el-GR" b="1" dirty="0" smtClean="0">
                <a:solidFill>
                  <a:schemeClr val="bg1"/>
                </a:solidFill>
              </a:rPr>
              <a:t>Α΄ τρόπος</a:t>
            </a:r>
            <a:endParaRPr lang="el-GR" b="1" dirty="0">
              <a:solidFill>
                <a:schemeClr val="bg1"/>
              </a:solidFill>
            </a:endParaRPr>
          </a:p>
        </p:txBody>
      </p:sp>
      <p:sp>
        <p:nvSpPr>
          <p:cNvPr id="5" name="4 - TextBox"/>
          <p:cNvSpPr txBox="1"/>
          <p:nvPr/>
        </p:nvSpPr>
        <p:spPr>
          <a:xfrm>
            <a:off x="2051720" y="2348880"/>
            <a:ext cx="5040560"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Ανακαλλιέργεια του μικροβίου σε ζωμό Τ (ή σακχαρούχο ζωμό). Ο ζωμός περιέχει 5</a:t>
            </a:r>
            <a:r>
              <a:rPr lang="en-US" sz="1600" dirty="0" smtClean="0"/>
              <a:t>g</a:t>
            </a:r>
            <a:r>
              <a:rPr lang="el-GR" sz="1600" dirty="0" smtClean="0"/>
              <a:t> αμυλοσάκχαρο και 40 </a:t>
            </a:r>
            <a:r>
              <a:rPr lang="en-US" sz="1600" dirty="0" smtClean="0"/>
              <a:t>g </a:t>
            </a:r>
            <a:r>
              <a:rPr lang="el-GR" sz="1600" dirty="0" smtClean="0"/>
              <a:t>πεπτόνη σε 1</a:t>
            </a:r>
            <a:r>
              <a:rPr lang="en-US" sz="1600" dirty="0" smtClean="0"/>
              <a:t>l</a:t>
            </a:r>
            <a:r>
              <a:rPr lang="el-GR" sz="1600" dirty="0" smtClean="0"/>
              <a:t> απεσταγμένο νερό</a:t>
            </a:r>
          </a:p>
          <a:p>
            <a:pPr>
              <a:buFont typeface="Wingdings" pitchFamily="2" charset="2"/>
              <a:buChar char="§"/>
            </a:pPr>
            <a:r>
              <a:rPr lang="el-GR" sz="1600" dirty="0" smtClean="0"/>
              <a:t>Επώαση στους 37</a:t>
            </a:r>
            <a:r>
              <a:rPr lang="el-GR" sz="1600" baseline="30000" dirty="0" smtClean="0"/>
              <a:t>ο</a:t>
            </a:r>
            <a:r>
              <a:rPr lang="el-GR" sz="1600" dirty="0" smtClean="0"/>
              <a:t> </a:t>
            </a:r>
            <a:r>
              <a:rPr lang="en-US" sz="1600" dirty="0" smtClean="0"/>
              <a:t>C </a:t>
            </a:r>
            <a:r>
              <a:rPr lang="el-GR" sz="1600" dirty="0" smtClean="0"/>
              <a:t>για 24</a:t>
            </a:r>
            <a:r>
              <a:rPr lang="en-US" sz="1600" dirty="0" smtClean="0"/>
              <a:t>h</a:t>
            </a:r>
            <a:endParaRPr lang="el-GR" sz="1600" dirty="0" smtClean="0"/>
          </a:p>
          <a:p>
            <a:pPr>
              <a:buFont typeface="Wingdings" pitchFamily="2" charset="2"/>
              <a:buChar char="§"/>
            </a:pPr>
            <a:r>
              <a:rPr lang="el-GR" sz="1600" dirty="0" smtClean="0"/>
              <a:t>Προσθήκη στο ζωμό στον οποίο παρατηρείται θόλωση από την ανάπτυξη του μικροβίου 1</a:t>
            </a:r>
            <a:r>
              <a:rPr lang="en-US" sz="1600" dirty="0" smtClean="0"/>
              <a:t>ml</a:t>
            </a:r>
            <a:r>
              <a:rPr lang="el-GR" sz="1600" dirty="0" smtClean="0"/>
              <a:t> διαλύματος </a:t>
            </a:r>
            <a:r>
              <a:rPr lang="el-GR" sz="1600" dirty="0" err="1" smtClean="0"/>
              <a:t>ταυροχολικού</a:t>
            </a:r>
            <a:r>
              <a:rPr lang="el-GR" sz="1600" dirty="0" smtClean="0"/>
              <a:t> νατρίου 10% σε φυσιολογικό ορό</a:t>
            </a:r>
          </a:p>
          <a:p>
            <a:pPr>
              <a:buFont typeface="Wingdings" pitchFamily="2" charset="2"/>
              <a:buChar char="§"/>
            </a:pPr>
            <a:r>
              <a:rPr lang="el-GR" sz="1600" dirty="0" smtClean="0"/>
              <a:t>Επώαση στους 37</a:t>
            </a:r>
            <a:r>
              <a:rPr lang="el-GR" sz="1600" baseline="30000" dirty="0" smtClean="0"/>
              <a:t>ο</a:t>
            </a:r>
            <a:r>
              <a:rPr lang="el-GR" sz="1600" dirty="0" smtClean="0"/>
              <a:t> </a:t>
            </a:r>
            <a:r>
              <a:rPr lang="en-US" sz="1600" dirty="0" smtClean="0"/>
              <a:t>C </a:t>
            </a:r>
            <a:r>
              <a:rPr lang="el-GR" sz="1600" dirty="0" smtClean="0"/>
              <a:t>για 15 </a:t>
            </a:r>
            <a:r>
              <a:rPr lang="en-US" sz="1600" dirty="0" smtClean="0"/>
              <a:t>min</a:t>
            </a:r>
            <a:endParaRPr lang="el-GR" sz="1600" dirty="0" smtClean="0"/>
          </a:p>
          <a:p>
            <a:endParaRPr lang="el-GR" sz="1600" dirty="0" smtClean="0"/>
          </a:p>
          <a:p>
            <a:r>
              <a:rPr lang="el-GR" sz="1600" b="1" dirty="0" smtClean="0"/>
              <a:t>Θετικό αποτέλεσμα: </a:t>
            </a:r>
            <a:r>
              <a:rPr lang="el-GR" sz="1600" dirty="0" smtClean="0"/>
              <a:t>Διαύγαση του ζωμού (συμπέρασμα πνευμονιόκοκκος)</a:t>
            </a:r>
          </a:p>
          <a:p>
            <a:r>
              <a:rPr lang="el-GR" sz="1600" b="1" dirty="0" smtClean="0"/>
              <a:t>Αρνητικό αποτέλεσμα:</a:t>
            </a:r>
            <a:r>
              <a:rPr lang="el-GR" sz="1600" dirty="0" smtClean="0"/>
              <a:t> Ο ζωμός παραμένει όπως ήταν (συμπέρασμα α-αιμολυτικός στρεπτόκοκκος)</a:t>
            </a:r>
            <a:endParaRPr lang="el-GR" sz="1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63688" y="1556792"/>
            <a:ext cx="5688632" cy="646331"/>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Τεχνική δοκιμασίας χολής </a:t>
            </a:r>
          </a:p>
          <a:p>
            <a:pPr algn="ctr"/>
            <a:r>
              <a:rPr lang="el-GR" b="1" dirty="0" smtClean="0">
                <a:solidFill>
                  <a:schemeClr val="bg1"/>
                </a:solidFill>
              </a:rPr>
              <a:t>Β΄ τρόπος</a:t>
            </a:r>
            <a:endParaRPr lang="el-GR" b="1" dirty="0">
              <a:solidFill>
                <a:schemeClr val="bg1"/>
              </a:solidFill>
            </a:endParaRPr>
          </a:p>
        </p:txBody>
      </p:sp>
      <p:sp>
        <p:nvSpPr>
          <p:cNvPr id="5" name="4 - TextBox"/>
          <p:cNvSpPr txBox="1"/>
          <p:nvPr/>
        </p:nvSpPr>
        <p:spPr>
          <a:xfrm>
            <a:off x="1763688" y="2377911"/>
            <a:ext cx="5688632"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Ανακαλλιέργεια του εξεταζόμενου μικροβίου σε αιματούχο ή σοκολατόχρωμο άγαρ για τη δημιουργία καθαρής καλλιέργειας</a:t>
            </a:r>
          </a:p>
          <a:p>
            <a:pPr>
              <a:buFont typeface="Wingdings" pitchFamily="2" charset="2"/>
              <a:buChar char="§"/>
            </a:pPr>
            <a:r>
              <a:rPr lang="el-GR" sz="1600" dirty="0" smtClean="0"/>
              <a:t>Επιλογή μιας μεγάλης απομονωμένης αποικίας</a:t>
            </a:r>
          </a:p>
          <a:p>
            <a:pPr>
              <a:buFont typeface="Wingdings" pitchFamily="2" charset="2"/>
              <a:buChar char="§"/>
            </a:pPr>
            <a:r>
              <a:rPr lang="el-GR" sz="1600" dirty="0" smtClean="0"/>
              <a:t>Προσθήκη στην αποικία μιας σταγόνας δεσοξυχολικού νατρίου 2%</a:t>
            </a:r>
          </a:p>
          <a:p>
            <a:pPr>
              <a:buFont typeface="Wingdings" pitchFamily="2" charset="2"/>
              <a:buChar char="§"/>
            </a:pPr>
            <a:r>
              <a:rPr lang="el-GR" sz="1600" dirty="0" smtClean="0"/>
              <a:t>Επώαση στους 37</a:t>
            </a:r>
            <a:r>
              <a:rPr lang="el-GR" sz="1600" baseline="30000" dirty="0" smtClean="0"/>
              <a:t>ο</a:t>
            </a:r>
            <a:r>
              <a:rPr lang="el-GR" sz="1600" dirty="0" smtClean="0"/>
              <a:t> </a:t>
            </a:r>
            <a:r>
              <a:rPr lang="en-US" sz="1600" dirty="0" smtClean="0"/>
              <a:t>C</a:t>
            </a:r>
            <a:r>
              <a:rPr lang="el-GR" sz="1600" dirty="0" smtClean="0"/>
              <a:t> μέχρι 30 λεπτά ώστε να εξατμιστεί το αντιδραστήριο, με το καπάκι του τρυβλίου προς τα πάνω και μισάνοικτο</a:t>
            </a:r>
          </a:p>
          <a:p>
            <a:endParaRPr lang="el-GR" sz="1600" dirty="0" smtClean="0"/>
          </a:p>
          <a:p>
            <a:r>
              <a:rPr lang="el-GR" sz="1600" b="1" dirty="0" smtClean="0"/>
              <a:t>Θετικό αποτέλεσμα:  </a:t>
            </a:r>
            <a:r>
              <a:rPr lang="el-GR" sz="1600" dirty="0" smtClean="0"/>
              <a:t>Λύση ή αποσύνθεση της αποικίας</a:t>
            </a:r>
          </a:p>
          <a:p>
            <a:r>
              <a:rPr lang="el-GR" sz="1600" b="1" dirty="0" smtClean="0">
                <a:sym typeface="Wingdings" pitchFamily="2" charset="2"/>
              </a:rPr>
              <a:t>Αρνητικό αποτέλεσμα</a:t>
            </a:r>
            <a:r>
              <a:rPr lang="el-GR" sz="1600" dirty="0" smtClean="0">
                <a:sym typeface="Wingdings" pitchFamily="2" charset="2"/>
              </a:rPr>
              <a:t>: Η αποικία παραμένει όπως ήταν</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1628800"/>
            <a:ext cx="5760640"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dirty="0" smtClean="0">
                <a:solidFill>
                  <a:schemeClr val="bg1"/>
                </a:solidFill>
              </a:rPr>
              <a:t>Εντερόκοκκοι </a:t>
            </a:r>
            <a:endParaRPr lang="el-GR" dirty="0">
              <a:solidFill>
                <a:schemeClr val="bg1"/>
              </a:solidFill>
            </a:endParaRPr>
          </a:p>
        </p:txBody>
      </p:sp>
      <p:sp>
        <p:nvSpPr>
          <p:cNvPr id="5" name="4 - TextBox"/>
          <p:cNvSpPr txBox="1"/>
          <p:nvPr/>
        </p:nvSpPr>
        <p:spPr>
          <a:xfrm>
            <a:off x="1691680" y="2132856"/>
            <a:ext cx="5760640"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Arial" pitchFamily="34" charset="0"/>
              <a:buChar char="•"/>
            </a:pPr>
            <a:r>
              <a:rPr lang="el-GR" sz="1600" dirty="0" smtClean="0"/>
              <a:t>Οι εντερόκοκκοι παλαιότερα κατατάσσονταν στην ομάδα </a:t>
            </a:r>
            <a:r>
              <a:rPr lang="en-US" sz="1600" dirty="0" smtClean="0"/>
              <a:t>D</a:t>
            </a:r>
            <a:r>
              <a:rPr lang="el-GR" sz="1600" dirty="0" smtClean="0"/>
              <a:t> κατά </a:t>
            </a:r>
            <a:r>
              <a:rPr lang="en-US" sz="1600" dirty="0" smtClean="0"/>
              <a:t>Lancefield</a:t>
            </a:r>
            <a:r>
              <a:rPr lang="el-GR" sz="1600" dirty="0" smtClean="0"/>
              <a:t> των β-αιμολυτικών στρεπτόκοκκων.  Επειδή παρουσιάζουν μεγάλες διαφορές από τους στρεπτόκοκκους, όπως αντίσταση στη χολή και διάφορα αντιβιοτικά και ανάπτυξη σε χλωριούχο νάτριο 6,5%, σήμερα κατατάσσονται σε διαφορετική οικογένεια (</a:t>
            </a:r>
            <a:r>
              <a:rPr lang="en-US" sz="1600" i="1" dirty="0" smtClean="0"/>
              <a:t>Enterococcaceae)</a:t>
            </a:r>
            <a:r>
              <a:rPr lang="el-GR" sz="1600" i="1" dirty="0" smtClean="0"/>
              <a:t> και</a:t>
            </a:r>
            <a:r>
              <a:rPr lang="el-GR" sz="1600" dirty="0" smtClean="0"/>
              <a:t> γένος </a:t>
            </a:r>
            <a:r>
              <a:rPr lang="en-US" sz="1600" dirty="0" smtClean="0"/>
              <a:t>(</a:t>
            </a:r>
            <a:r>
              <a:rPr lang="en-US" sz="1600" i="1" dirty="0" smtClean="0"/>
              <a:t>Enterococcus)</a:t>
            </a:r>
            <a:endParaRPr lang="el-GR" sz="1600" i="1" dirty="0" smtClean="0"/>
          </a:p>
          <a:p>
            <a:endParaRPr lang="el-GR" sz="1600" i="1" dirty="0" smtClean="0"/>
          </a:p>
          <a:p>
            <a:pPr>
              <a:buFont typeface="Arial" pitchFamily="34" charset="0"/>
              <a:buChar char="•"/>
            </a:pPr>
            <a:r>
              <a:rPr lang="el-GR" sz="1600" dirty="0" smtClean="0"/>
              <a:t>Αποτελούν μέρος της φυσιολογικής χλωρίδας του εντέρου και ευκαιριακά του κόλπου και του στοματοφάρυγγα</a:t>
            </a:r>
          </a:p>
          <a:p>
            <a:endParaRPr lang="el-GR" sz="1600" dirty="0" smtClean="0"/>
          </a:p>
          <a:p>
            <a:pPr>
              <a:buFont typeface="Arial" pitchFamily="34" charset="0"/>
              <a:buChar char="•"/>
            </a:pPr>
            <a:r>
              <a:rPr lang="el-GR" sz="1600" dirty="0" smtClean="0"/>
              <a:t>Προκαλούν σπάνια λοίμωξη σε υγιή άτομα, αλλά είναι υπεύθυνοι για ενδονοσοκομειακές λοιμώξεις.  Επίσης μπορεί να προσβάλουν το ουροποιητικό σύστημα, τα χοληφόρα, το ενδοκάρδιο, και να επιμολύνουν τραύματα ή εγκαύματα </a:t>
            </a:r>
          </a:p>
          <a:p>
            <a:endParaRPr lang="el-GR" sz="1600" dirty="0" smtClean="0"/>
          </a:p>
          <a:p>
            <a:pPr>
              <a:buFont typeface="Arial" pitchFamily="34" charset="0"/>
              <a:buChar char="•"/>
            </a:pPr>
            <a:r>
              <a:rPr lang="el-GR" sz="1600" dirty="0" smtClean="0"/>
              <a:t>Είναι ανθεκτικοί σε πολλά αντιβιοτικά</a:t>
            </a:r>
            <a:endParaRPr lang="el-GR" sz="1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971600" y="1268760"/>
            <a:ext cx="7272808" cy="369332"/>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Χαρακτηριστικά εντερόκοκκων</a:t>
            </a:r>
            <a:endParaRPr lang="el-GR" b="1" dirty="0">
              <a:solidFill>
                <a:schemeClr val="bg1"/>
              </a:solidFill>
            </a:endParaRPr>
          </a:p>
        </p:txBody>
      </p:sp>
      <p:sp>
        <p:nvSpPr>
          <p:cNvPr id="5" name="4 - TextBox"/>
          <p:cNvSpPr txBox="1"/>
          <p:nvPr/>
        </p:nvSpPr>
        <p:spPr>
          <a:xfrm>
            <a:off x="971600" y="1844824"/>
            <a:ext cx="7272808" cy="489364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nSpc>
                <a:spcPct val="150000"/>
              </a:lnSpc>
              <a:buFont typeface="Arial" pitchFamily="34" charset="0"/>
              <a:buChar char="•"/>
            </a:pPr>
            <a:r>
              <a:rPr lang="en-US" sz="1600" dirty="0" smtClean="0"/>
              <a:t>Gram (+)</a:t>
            </a:r>
            <a:r>
              <a:rPr lang="el-GR" sz="1600" dirty="0" smtClean="0"/>
              <a:t> κόκκοι σε ζεύγη ή κοντές αλυσίδες</a:t>
            </a:r>
          </a:p>
          <a:p>
            <a:pPr>
              <a:lnSpc>
                <a:spcPct val="150000"/>
              </a:lnSpc>
              <a:buFont typeface="Arial" pitchFamily="34" charset="0"/>
              <a:buChar char="•"/>
            </a:pPr>
            <a:r>
              <a:rPr lang="el-GR" sz="1600" dirty="0" smtClean="0"/>
              <a:t>Ωοειδείς</a:t>
            </a:r>
          </a:p>
          <a:p>
            <a:pPr>
              <a:lnSpc>
                <a:spcPct val="150000"/>
              </a:lnSpc>
              <a:buFont typeface="Arial" pitchFamily="34" charset="0"/>
              <a:buChar char="•"/>
            </a:pPr>
            <a:r>
              <a:rPr lang="el-GR" sz="1600" dirty="0" smtClean="0"/>
              <a:t>Ακίνητοι</a:t>
            </a:r>
          </a:p>
          <a:p>
            <a:pPr>
              <a:lnSpc>
                <a:spcPct val="150000"/>
              </a:lnSpc>
              <a:buFont typeface="Arial" pitchFamily="34" charset="0"/>
              <a:buChar char="•"/>
            </a:pPr>
            <a:r>
              <a:rPr lang="el-GR" sz="1600" dirty="0" smtClean="0"/>
              <a:t>Δε σχηματίζουν σπόρια</a:t>
            </a:r>
          </a:p>
          <a:p>
            <a:pPr>
              <a:lnSpc>
                <a:spcPct val="150000"/>
              </a:lnSpc>
              <a:buFont typeface="Arial" pitchFamily="34" charset="0"/>
              <a:buChar char="•"/>
            </a:pPr>
            <a:r>
              <a:rPr lang="el-GR" sz="1600" dirty="0" smtClean="0"/>
              <a:t>Δίνουν αρνητική την αντίδραση οξειδάσης και καταλάσης</a:t>
            </a:r>
          </a:p>
          <a:p>
            <a:pPr>
              <a:lnSpc>
                <a:spcPct val="150000"/>
              </a:lnSpc>
              <a:buFont typeface="Arial" pitchFamily="34" charset="0"/>
              <a:buChar char="•"/>
            </a:pPr>
            <a:r>
              <a:rPr lang="el-GR" sz="1600" dirty="0" smtClean="0"/>
              <a:t>Αναπτύσσονται σε θερμοκρασίες 10-45</a:t>
            </a:r>
            <a:r>
              <a:rPr lang="el-GR" sz="1600" baseline="30000" dirty="0" smtClean="0"/>
              <a:t>ο</a:t>
            </a:r>
            <a:r>
              <a:rPr lang="el-GR" sz="1600" dirty="0" smtClean="0"/>
              <a:t> </a:t>
            </a:r>
            <a:r>
              <a:rPr lang="en-US" sz="1600" dirty="0" smtClean="0"/>
              <a:t>C </a:t>
            </a:r>
            <a:r>
              <a:rPr lang="el-GR" sz="1600" dirty="0" smtClean="0"/>
              <a:t> και επιβιώνουν σε θερμοκρασία 60</a:t>
            </a:r>
            <a:r>
              <a:rPr lang="el-GR" sz="1600" baseline="30000" dirty="0" smtClean="0"/>
              <a:t>ο</a:t>
            </a:r>
            <a:r>
              <a:rPr lang="el-GR" sz="1600" dirty="0" smtClean="0"/>
              <a:t> </a:t>
            </a:r>
            <a:r>
              <a:rPr lang="en-US" sz="1600" dirty="0" smtClean="0"/>
              <a:t>C</a:t>
            </a:r>
            <a:r>
              <a:rPr lang="el-GR" sz="1600" dirty="0" smtClean="0"/>
              <a:t> για 30 λεπτά</a:t>
            </a:r>
          </a:p>
          <a:p>
            <a:pPr>
              <a:lnSpc>
                <a:spcPct val="150000"/>
              </a:lnSpc>
              <a:buFont typeface="Arial" pitchFamily="34" charset="0"/>
              <a:buChar char="•"/>
            </a:pPr>
            <a:r>
              <a:rPr lang="el-GR" sz="1600" dirty="0" smtClean="0"/>
              <a:t>Αντέχουν σε </a:t>
            </a:r>
            <a:r>
              <a:rPr lang="en-US" sz="1600" dirty="0" smtClean="0"/>
              <a:t>pH</a:t>
            </a:r>
            <a:r>
              <a:rPr lang="el-GR" sz="1600" dirty="0" smtClean="0"/>
              <a:t> 9,6 και αναπτύσσονται παρουσία </a:t>
            </a:r>
            <a:r>
              <a:rPr lang="en-US" sz="1600" dirty="0" smtClean="0"/>
              <a:t>NaCl</a:t>
            </a:r>
            <a:r>
              <a:rPr lang="el-GR" sz="1600" dirty="0" smtClean="0"/>
              <a:t> 6,5%</a:t>
            </a:r>
          </a:p>
          <a:p>
            <a:pPr>
              <a:lnSpc>
                <a:spcPct val="150000"/>
              </a:lnSpc>
              <a:buFont typeface="Arial" pitchFamily="34" charset="0"/>
              <a:buChar char="•"/>
            </a:pPr>
            <a:r>
              <a:rPr lang="el-GR" sz="1600" dirty="0" smtClean="0"/>
              <a:t>Είναι ανθεκτικοί στη χολή και μπορούν να αναπτυχθούν σε </a:t>
            </a:r>
            <a:r>
              <a:rPr lang="en-US" sz="1600" dirty="0" smtClean="0"/>
              <a:t>MacConkey agar</a:t>
            </a:r>
            <a:r>
              <a:rPr lang="el-GR" sz="1600" dirty="0" smtClean="0"/>
              <a:t> </a:t>
            </a:r>
            <a:r>
              <a:rPr lang="el-GR" sz="1600" dirty="0" err="1" smtClean="0"/>
              <a:t>Νο</a:t>
            </a:r>
            <a:r>
              <a:rPr lang="el-GR" sz="1600" dirty="0" smtClean="0"/>
              <a:t> 2 δίνοντας χαρακτηριστικές αποικίες (μικρές, στρογγυλές, </a:t>
            </a:r>
            <a:r>
              <a:rPr lang="el-GR" sz="1600" dirty="0" err="1" smtClean="0"/>
              <a:t>ροδέρυθρες</a:t>
            </a:r>
            <a:r>
              <a:rPr lang="en-US" sz="1600" dirty="0" smtClean="0"/>
              <a:t>, </a:t>
            </a:r>
            <a:r>
              <a:rPr lang="el-GR" sz="1600" dirty="0" smtClean="0"/>
              <a:t>λείες, περιγεγραμμένες, με βουτυρώδη σύσταση)</a:t>
            </a:r>
          </a:p>
          <a:p>
            <a:pPr>
              <a:lnSpc>
                <a:spcPct val="150000"/>
              </a:lnSpc>
              <a:buFont typeface="Arial" pitchFamily="34" charset="0"/>
              <a:buChar char="•"/>
            </a:pPr>
            <a:r>
              <a:rPr lang="el-GR" sz="1600" dirty="0" smtClean="0"/>
              <a:t>Υδρολύουν την εσκουλίνη σε εσκουλετίνη </a:t>
            </a:r>
          </a:p>
          <a:p>
            <a:pPr>
              <a:lnSpc>
                <a:spcPct val="150000"/>
              </a:lnSpc>
              <a:buFont typeface="Arial" pitchFamily="34" charset="0"/>
              <a:buChar char="•"/>
            </a:pPr>
            <a:r>
              <a:rPr lang="el-GR" sz="1600" dirty="0" smtClean="0"/>
              <a:t>Στο αιματούχο άγαρ αναπτύσσονται με ή χωρίς αιμόλυση </a:t>
            </a:r>
            <a:endParaRPr lang="el-GR" sz="1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07704" y="2276872"/>
            <a:ext cx="532859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Δοκιμασία αισκουλίνης</a:t>
            </a:r>
            <a:endParaRPr lang="el-GR" b="1" dirty="0">
              <a:solidFill>
                <a:schemeClr val="bg1"/>
              </a:solidFill>
            </a:endParaRPr>
          </a:p>
        </p:txBody>
      </p:sp>
      <p:sp>
        <p:nvSpPr>
          <p:cNvPr id="5" name="4 - TextBox"/>
          <p:cNvSpPr txBox="1"/>
          <p:nvPr/>
        </p:nvSpPr>
        <p:spPr>
          <a:xfrm>
            <a:off x="1907704" y="2852936"/>
            <a:ext cx="5328592" cy="341632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el-GR" sz="1600" dirty="0" smtClean="0"/>
              <a:t>Η δοκιμασία αισκουλίνης χρησιμοποιείται στο διαχωρισμό των Εντερόκοκκων από τους α-αιμολυτικούς και μη αιμολυτικούς  στρεπτόκοκκους. Η αισκουλίνη είναι πολυσακχαρίτης (γλυκοζίδη) που προέρχεται από το φυτό αίσκουλος (ιπποκαστανιά).  Οι γλυκοζίδες υδρολύονται υπό την επίδραση οξέων ή ενζύμων που ονομάζονται γλυκοζιδάσες ,σε σάκχαρο (γλυκόζη ή γαλακτόζη) και αισκουλετίνη.  Η αισκουλετίνη αντιδρά με άλατα σιδήρου και παίρνει μαύρο χρώμα</a:t>
            </a:r>
            <a:endParaRPr lang="el-G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259632" y="1022380"/>
            <a:ext cx="6336704" cy="5139869"/>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n-US" b="1" dirty="0" smtClean="0"/>
              <a:t>Columbia agar</a:t>
            </a:r>
            <a:r>
              <a:rPr lang="el-GR" b="1" dirty="0" smtClean="0"/>
              <a:t> (Βάση αιματούχου και σοκολατόχρωμου άγαρ)</a:t>
            </a:r>
          </a:p>
          <a:p>
            <a:endParaRPr lang="el-GR" b="1" u="sng" dirty="0" smtClean="0"/>
          </a:p>
          <a:p>
            <a:r>
              <a:rPr lang="el-GR" dirty="0" smtClean="0"/>
              <a:t>  </a:t>
            </a:r>
            <a:r>
              <a:rPr lang="el-GR" sz="1600" dirty="0" smtClean="0"/>
              <a:t>    </a:t>
            </a:r>
            <a:r>
              <a:rPr lang="fr-FR" sz="1600" dirty="0" smtClean="0"/>
              <a:t>To </a:t>
            </a:r>
            <a:r>
              <a:rPr lang="en-US" sz="1600" dirty="0" smtClean="0"/>
              <a:t>Columbia</a:t>
            </a:r>
            <a:r>
              <a:rPr lang="el-GR" sz="1600" dirty="0" smtClean="0"/>
              <a:t> άγαρ είναι υλικό με μεγάλη θρεπτική δυνατότητα.  Χρησιμοποιείται για την ανάπτυξη και απομόνωση μιας μεγάλης ποικιλίας μικροοργανισμών σε δείγματα, ιδιαίτερα των Στρεπτόκοκκων και των Πνευμονόκοκκων.</a:t>
            </a:r>
          </a:p>
          <a:p>
            <a:endParaRPr lang="el-GR" sz="1600" b="1" u="sng" dirty="0" smtClean="0"/>
          </a:p>
          <a:p>
            <a:r>
              <a:rPr lang="el-GR" sz="1600" dirty="0" smtClean="0"/>
              <a:t> </a:t>
            </a:r>
            <a:r>
              <a:rPr lang="el-GR" sz="1600" b="1" u="sng" dirty="0" smtClean="0"/>
              <a:t>Τυπική Σύσταση ενός λίτρου υλικού:</a:t>
            </a:r>
          </a:p>
          <a:p>
            <a:r>
              <a:rPr lang="el-GR" sz="1600" dirty="0" smtClean="0"/>
              <a:t> </a:t>
            </a:r>
            <a:r>
              <a:rPr lang="el-GR" sz="1600" dirty="0" err="1" smtClean="0"/>
              <a:t>Πολυπεπτόνη</a:t>
            </a:r>
            <a:r>
              <a:rPr lang="el-GR" sz="1600" dirty="0" smtClean="0"/>
              <a:t>                                                 17,0</a:t>
            </a:r>
            <a:r>
              <a:rPr lang="en-US" sz="1600" dirty="0" smtClean="0"/>
              <a:t>g</a:t>
            </a:r>
            <a:endParaRPr lang="el-GR" sz="1600" b="1" u="sng" dirty="0" smtClean="0"/>
          </a:p>
          <a:p>
            <a:r>
              <a:rPr lang="el-GR" sz="1600" dirty="0" smtClean="0"/>
              <a:t>Παγκρεατικό </a:t>
            </a:r>
            <a:r>
              <a:rPr lang="el-GR" sz="1600" dirty="0" err="1" smtClean="0"/>
              <a:t>υδρόλυμα</a:t>
            </a:r>
            <a:r>
              <a:rPr lang="el-GR" sz="1600" dirty="0" smtClean="0"/>
              <a:t> καρδιάς                </a:t>
            </a:r>
            <a:r>
              <a:rPr lang="en-US" sz="1600" dirty="0" smtClean="0"/>
              <a:t>  </a:t>
            </a:r>
            <a:r>
              <a:rPr lang="el-GR" sz="1600" dirty="0" smtClean="0"/>
              <a:t>3,0</a:t>
            </a:r>
            <a:r>
              <a:rPr lang="fr-FR" sz="1600" dirty="0" smtClean="0"/>
              <a:t>g </a:t>
            </a:r>
            <a:endParaRPr lang="el-GR" sz="1600" b="1" u="sng" dirty="0" smtClean="0"/>
          </a:p>
          <a:p>
            <a:r>
              <a:rPr lang="el-GR" sz="1600" dirty="0" smtClean="0"/>
              <a:t>Εκχύλισμα ζυμών                                          </a:t>
            </a:r>
            <a:r>
              <a:rPr lang="en-US" sz="1600" dirty="0" smtClean="0"/>
              <a:t>  </a:t>
            </a:r>
            <a:r>
              <a:rPr lang="el-GR" sz="1600" dirty="0" smtClean="0"/>
              <a:t>3,0</a:t>
            </a:r>
            <a:r>
              <a:rPr lang="fr-FR" sz="1600" dirty="0" smtClean="0"/>
              <a:t>g</a:t>
            </a:r>
            <a:endParaRPr lang="el-GR" sz="1600" b="1" u="sng" dirty="0" smtClean="0"/>
          </a:p>
          <a:p>
            <a:r>
              <a:rPr lang="el-GR" sz="1600" dirty="0" smtClean="0"/>
              <a:t>Άμυλο σιτηρών                                              </a:t>
            </a:r>
            <a:r>
              <a:rPr lang="en-US" sz="1600" dirty="0" smtClean="0"/>
              <a:t>  </a:t>
            </a:r>
            <a:r>
              <a:rPr lang="el-GR" sz="1600" dirty="0" smtClean="0"/>
              <a:t>1,0</a:t>
            </a:r>
            <a:r>
              <a:rPr lang="fr-FR" sz="1600" dirty="0" smtClean="0"/>
              <a:t>g</a:t>
            </a:r>
            <a:endParaRPr lang="el-GR" sz="1600" b="1" u="sng" dirty="0" smtClean="0"/>
          </a:p>
          <a:p>
            <a:r>
              <a:rPr lang="el-GR" sz="1600" dirty="0" smtClean="0"/>
              <a:t>Χλωριούχο νάτριο                                         </a:t>
            </a:r>
            <a:r>
              <a:rPr lang="en-US" sz="1600" dirty="0" smtClean="0"/>
              <a:t>  </a:t>
            </a:r>
            <a:r>
              <a:rPr lang="el-GR" sz="1600" dirty="0" smtClean="0"/>
              <a:t>5,0</a:t>
            </a:r>
            <a:r>
              <a:rPr lang="fr-FR" sz="1600" dirty="0" smtClean="0"/>
              <a:t>g</a:t>
            </a:r>
            <a:endParaRPr lang="el-GR" sz="1600" b="1" u="sng" dirty="0" smtClean="0"/>
          </a:p>
          <a:p>
            <a:r>
              <a:rPr lang="el-GR" sz="1600" dirty="0" smtClean="0"/>
              <a:t>Βακτηριολογικό άγαρ                                   13,5</a:t>
            </a:r>
            <a:r>
              <a:rPr lang="fr-FR" sz="1600" dirty="0" smtClean="0"/>
              <a:t>g</a:t>
            </a:r>
            <a:endParaRPr lang="el-GR" sz="1600" b="1" u="sng" dirty="0" smtClean="0"/>
          </a:p>
          <a:p>
            <a:r>
              <a:rPr lang="el-GR" sz="1600" dirty="0" smtClean="0"/>
              <a:t>   </a:t>
            </a:r>
          </a:p>
          <a:p>
            <a:r>
              <a:rPr lang="el-GR" sz="1600" dirty="0" smtClean="0"/>
              <a:t>Το </a:t>
            </a:r>
            <a:r>
              <a:rPr lang="fr-FR" sz="1600" dirty="0" smtClean="0"/>
              <a:t>pH</a:t>
            </a:r>
            <a:r>
              <a:rPr lang="el-GR" sz="1600" dirty="0" smtClean="0"/>
              <a:t> του παρασκευασμένου υλικού στους 25</a:t>
            </a:r>
            <a:r>
              <a:rPr lang="el-GR" sz="1600" baseline="30000" dirty="0" smtClean="0"/>
              <a:t>ο</a:t>
            </a:r>
            <a:r>
              <a:rPr lang="fr-FR" sz="1600" dirty="0" smtClean="0"/>
              <a:t>C</a:t>
            </a:r>
            <a:r>
              <a:rPr lang="el-GR" sz="1600" dirty="0" smtClean="0"/>
              <a:t> είναι 7,3 </a:t>
            </a:r>
            <a:r>
              <a:rPr lang="fr-FR" sz="1600" dirty="0" smtClean="0">
                <a:sym typeface="Symbol"/>
              </a:rPr>
              <a:t></a:t>
            </a:r>
            <a:r>
              <a:rPr lang="el-GR" sz="1600" dirty="0" smtClean="0"/>
              <a:t> 0,2</a:t>
            </a:r>
            <a:endParaRPr lang="el-GR" sz="1600" b="1" u="sng" dirty="0" smtClean="0"/>
          </a:p>
          <a:p>
            <a:r>
              <a:rPr lang="el-GR" sz="1600" dirty="0" smtClean="0"/>
              <a:t> </a:t>
            </a:r>
            <a:endParaRPr lang="el-GR" sz="1600" b="1" u="sng" dirty="0" smtClean="0"/>
          </a:p>
          <a:p>
            <a:r>
              <a:rPr lang="el-GR" sz="1600" dirty="0" smtClean="0"/>
              <a:t>500</a:t>
            </a:r>
            <a:r>
              <a:rPr lang="fr-FR" sz="1600" dirty="0" smtClean="0"/>
              <a:t>g</a:t>
            </a:r>
            <a:r>
              <a:rPr lang="el-GR" sz="1600" dirty="0" smtClean="0"/>
              <a:t> αφυδατωμένης σκόνης επαρκούν για την παρασκευή 11,7 λίτρων υλικού.</a:t>
            </a:r>
            <a:endParaRPr lang="el-GR" sz="1600" b="1" u="sng" dirty="0" smtClean="0"/>
          </a:p>
          <a:p>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1988840"/>
            <a:ext cx="446449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Τεχνική δοκιμασίας αισκουλίνης</a:t>
            </a:r>
            <a:endParaRPr lang="el-GR" b="1" dirty="0">
              <a:solidFill>
                <a:schemeClr val="bg1"/>
              </a:solidFill>
            </a:endParaRPr>
          </a:p>
        </p:txBody>
      </p:sp>
      <p:sp>
        <p:nvSpPr>
          <p:cNvPr id="6" name="5 - TextBox"/>
          <p:cNvSpPr txBox="1"/>
          <p:nvPr/>
        </p:nvSpPr>
        <p:spPr>
          <a:xfrm>
            <a:off x="1691680" y="2564904"/>
            <a:ext cx="4464496"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Παρασκευή στερεού θρεπτικού υλικού το οποίο περιέχει κάποιο άλας της </a:t>
            </a:r>
            <a:r>
              <a:rPr lang="el-GR" sz="1600" dirty="0" err="1" smtClean="0"/>
              <a:t>αισκουλίνης</a:t>
            </a:r>
            <a:r>
              <a:rPr lang="el-GR" sz="1600" dirty="0" smtClean="0"/>
              <a:t> και ένα άλας του σιδήρου (π.χ. κιτρικό σίδηρο)</a:t>
            </a:r>
          </a:p>
          <a:p>
            <a:pPr>
              <a:buFont typeface="Wingdings" pitchFamily="2" charset="2"/>
              <a:buChar char="§"/>
            </a:pPr>
            <a:r>
              <a:rPr lang="el-GR" sz="1600" dirty="0" smtClean="0"/>
              <a:t>Διανομή σε σωλήνες σε λοξή θέση</a:t>
            </a:r>
          </a:p>
          <a:p>
            <a:pPr>
              <a:buFont typeface="Wingdings" pitchFamily="2" charset="2"/>
              <a:buChar char="§"/>
            </a:pPr>
            <a:r>
              <a:rPr lang="el-GR" sz="1600" dirty="0" smtClean="0"/>
              <a:t>Εμβολιασμός μικροβίου και επώαση στους 37</a:t>
            </a:r>
            <a:r>
              <a:rPr lang="el-GR" sz="1600" baseline="30000" dirty="0" smtClean="0"/>
              <a:t>ο</a:t>
            </a:r>
            <a:r>
              <a:rPr lang="el-GR" sz="1600" dirty="0" smtClean="0"/>
              <a:t> </a:t>
            </a:r>
            <a:r>
              <a:rPr lang="en-US" sz="1600" dirty="0" smtClean="0"/>
              <a:t>C</a:t>
            </a:r>
            <a:r>
              <a:rPr lang="el-GR" sz="1600" dirty="0" smtClean="0"/>
              <a:t> για 24</a:t>
            </a:r>
            <a:r>
              <a:rPr lang="en-US" sz="1600" dirty="0" smtClean="0"/>
              <a:t> h</a:t>
            </a:r>
            <a:endParaRPr lang="el-GR" sz="1600" dirty="0" smtClean="0"/>
          </a:p>
          <a:p>
            <a:endParaRPr lang="el-GR" sz="1600" dirty="0" smtClean="0"/>
          </a:p>
          <a:p>
            <a:r>
              <a:rPr lang="el-GR" sz="1600" b="1" dirty="0" smtClean="0"/>
              <a:t>Θετικό αποτέλεσμα</a:t>
            </a:r>
            <a:r>
              <a:rPr lang="el-GR" sz="1600" dirty="0" smtClean="0"/>
              <a:t>: παρουσία μαύρου χρώματος στο θρεπτικό υλικό (εντερόκοκκοι και στρεπτόκοκκοι ομάδας </a:t>
            </a:r>
            <a:r>
              <a:rPr lang="en-US" sz="1600" dirty="0" smtClean="0"/>
              <a:t>D)</a:t>
            </a:r>
            <a:endParaRPr lang="el-GR" sz="1600" dirty="0" smtClean="0"/>
          </a:p>
          <a:p>
            <a:r>
              <a:rPr lang="el-GR" sz="1600" b="1" dirty="0" smtClean="0"/>
              <a:t>Αρνητικό αποτέλεσμα: </a:t>
            </a:r>
            <a:r>
              <a:rPr lang="el-GR" sz="1600" dirty="0" smtClean="0"/>
              <a:t>το χρώμα του υλικού δεν μεταβάλλεται</a:t>
            </a:r>
            <a:r>
              <a:rPr lang="en-US" sz="1600" dirty="0" smtClean="0"/>
              <a:t> (</a:t>
            </a:r>
            <a:r>
              <a:rPr lang="el-GR" sz="1600" dirty="0" smtClean="0"/>
              <a:t>στρεπτόκοκκοι των άλλων ομάδων)</a:t>
            </a:r>
            <a:endParaRPr lang="el-GR" sz="1600" dirty="0"/>
          </a:p>
        </p:txBody>
      </p:sp>
      <p:pic>
        <p:nvPicPr>
          <p:cNvPr id="7" name="Picture 9" descr="bile esculin"/>
          <p:cNvPicPr>
            <a:picLocks noChangeAspect="1" noChangeArrowheads="1"/>
          </p:cNvPicPr>
          <p:nvPr/>
        </p:nvPicPr>
        <p:blipFill>
          <a:blip r:embed="rId2" cstate="print"/>
          <a:srcRect/>
          <a:stretch>
            <a:fillRect/>
          </a:stretch>
        </p:blipFill>
        <p:spPr bwMode="auto">
          <a:xfrm>
            <a:off x="6732240" y="2852936"/>
            <a:ext cx="1728192" cy="25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51720" y="1844824"/>
            <a:ext cx="496855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r>
              <a:rPr lang="el-GR" b="1" dirty="0" smtClean="0">
                <a:solidFill>
                  <a:schemeClr val="bg1"/>
                </a:solidFill>
              </a:rPr>
              <a:t>Δοκιμασία ανάπτυξης σε υλικό με </a:t>
            </a:r>
            <a:r>
              <a:rPr lang="en-US" b="1" dirty="0" smtClean="0">
                <a:solidFill>
                  <a:schemeClr val="bg1"/>
                </a:solidFill>
              </a:rPr>
              <a:t>NaCl</a:t>
            </a:r>
            <a:r>
              <a:rPr lang="el-GR" b="1" dirty="0" smtClean="0">
                <a:solidFill>
                  <a:schemeClr val="bg1"/>
                </a:solidFill>
              </a:rPr>
              <a:t> 6,5%</a:t>
            </a:r>
            <a:endParaRPr lang="el-GR" b="1" dirty="0">
              <a:solidFill>
                <a:schemeClr val="bg1"/>
              </a:solidFill>
            </a:endParaRPr>
          </a:p>
        </p:txBody>
      </p:sp>
      <p:sp>
        <p:nvSpPr>
          <p:cNvPr id="5" name="4 - TextBox"/>
          <p:cNvSpPr txBox="1"/>
          <p:nvPr/>
        </p:nvSpPr>
        <p:spPr>
          <a:xfrm>
            <a:off x="2051720" y="2420888"/>
            <a:ext cx="4968552"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Χρησιμοποιείται στο διαχωρισμό των εντερόκοκκων από τα βακτήρια της ομάδας </a:t>
            </a:r>
            <a:r>
              <a:rPr lang="en-US" sz="1600" dirty="0" smtClean="0"/>
              <a:t>D </a:t>
            </a:r>
            <a:r>
              <a:rPr lang="el-GR" sz="1600" dirty="0" smtClean="0"/>
              <a:t>κατά </a:t>
            </a:r>
            <a:r>
              <a:rPr lang="en-US" sz="1600" dirty="0" smtClean="0"/>
              <a:t>Lancefield</a:t>
            </a:r>
            <a:r>
              <a:rPr lang="el-GR" sz="1600" dirty="0" smtClean="0"/>
              <a:t>.  Οι εντερόκοκκοι αναπτύσσονται, ενώ οι στρεπτόκοκκοι της ομάδας </a:t>
            </a:r>
            <a:r>
              <a:rPr lang="en-US" sz="1600" dirty="0" smtClean="0"/>
              <a:t>D </a:t>
            </a:r>
            <a:r>
              <a:rPr lang="el-GR" sz="1600" dirty="0" smtClean="0"/>
              <a:t> όχι </a:t>
            </a:r>
          </a:p>
          <a:p>
            <a:endParaRPr lang="el-GR" sz="1600" dirty="0" smtClean="0"/>
          </a:p>
          <a:p>
            <a:pPr>
              <a:buFont typeface="Wingdings" pitchFamily="2" charset="2"/>
              <a:buChar char="§"/>
            </a:pPr>
            <a:r>
              <a:rPr lang="el-GR" sz="1600" dirty="0" smtClean="0"/>
              <a:t>Παρασκευή θρεπτικού ζωμού με </a:t>
            </a:r>
            <a:r>
              <a:rPr lang="en-US" sz="1600" dirty="0" smtClean="0"/>
              <a:t>NaCl</a:t>
            </a:r>
            <a:r>
              <a:rPr lang="el-GR" sz="1600" dirty="0" smtClean="0"/>
              <a:t>  6,5%</a:t>
            </a:r>
          </a:p>
          <a:p>
            <a:pPr>
              <a:buFont typeface="Wingdings" pitchFamily="2" charset="2"/>
              <a:buChar char="§"/>
            </a:pPr>
            <a:r>
              <a:rPr lang="el-GR" sz="1600" dirty="0" smtClean="0"/>
              <a:t>Εμβολιασμός μικροβίου</a:t>
            </a:r>
          </a:p>
          <a:p>
            <a:pPr>
              <a:buFont typeface="Wingdings" pitchFamily="2" charset="2"/>
              <a:buChar char="§"/>
            </a:pPr>
            <a:r>
              <a:rPr lang="el-GR" sz="1600" dirty="0" smtClean="0"/>
              <a:t>Επώαση στους 37</a:t>
            </a:r>
            <a:r>
              <a:rPr lang="el-GR" sz="1600" baseline="30000" dirty="0" smtClean="0"/>
              <a:t>ο</a:t>
            </a:r>
            <a:r>
              <a:rPr lang="el-GR" sz="1600" dirty="0" smtClean="0"/>
              <a:t> </a:t>
            </a:r>
            <a:r>
              <a:rPr lang="en-US" sz="1600" dirty="0" smtClean="0"/>
              <a:t>C</a:t>
            </a:r>
            <a:r>
              <a:rPr lang="el-GR" sz="1600" dirty="0" smtClean="0"/>
              <a:t>, 24 ώρες</a:t>
            </a:r>
          </a:p>
          <a:p>
            <a:endParaRPr lang="el-GR" sz="16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3528" y="908720"/>
            <a:ext cx="842493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Διαφορική διάγνωση εντερόκοκκων</a:t>
            </a:r>
            <a:endParaRPr lang="el-GR" b="1" dirty="0">
              <a:solidFill>
                <a:schemeClr val="bg1"/>
              </a:solidFill>
            </a:endParaRPr>
          </a:p>
        </p:txBody>
      </p:sp>
      <p:sp>
        <p:nvSpPr>
          <p:cNvPr id="5" name="4 - TextBox"/>
          <p:cNvSpPr txBox="1"/>
          <p:nvPr/>
        </p:nvSpPr>
        <p:spPr>
          <a:xfrm>
            <a:off x="323528" y="1412776"/>
            <a:ext cx="8424936" cy="530914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el-GR" sz="1600" b="1" dirty="0" smtClean="0"/>
              <a:t>Οι εντερόκοκκοι διαχωρίζονται:</a:t>
            </a:r>
          </a:p>
          <a:p>
            <a:pPr>
              <a:lnSpc>
                <a:spcPct val="150000"/>
              </a:lnSpc>
              <a:buFont typeface="Wingdings" pitchFamily="2" charset="2"/>
              <a:buChar char="Ø"/>
            </a:pPr>
            <a:r>
              <a:rPr lang="el-GR" sz="1600" dirty="0" smtClean="0"/>
              <a:t>Από τους σταφυλόκοκκους με τη δοκιμασία καταλάσης (εντερόκοκκοι αρνητικοί, σταφυλόκοκκοι θετικοί)</a:t>
            </a:r>
          </a:p>
          <a:p>
            <a:pPr>
              <a:lnSpc>
                <a:spcPct val="150000"/>
              </a:lnSpc>
              <a:buFont typeface="Wingdings" pitchFamily="2" charset="2"/>
              <a:buChar char="Ø"/>
            </a:pPr>
            <a:r>
              <a:rPr lang="el-GR" sz="1600" dirty="0" smtClean="0"/>
              <a:t>Από τους στρεπτόκοκκους με την καλλιέργεια σε </a:t>
            </a:r>
            <a:r>
              <a:rPr lang="en-US" sz="1600" dirty="0" smtClean="0"/>
              <a:t>MacConkey agar</a:t>
            </a:r>
            <a:r>
              <a:rPr lang="el-GR" sz="1600" dirty="0" smtClean="0"/>
              <a:t> </a:t>
            </a:r>
            <a:r>
              <a:rPr lang="el-GR" sz="1600" dirty="0" err="1" smtClean="0"/>
              <a:t>Νο</a:t>
            </a:r>
            <a:r>
              <a:rPr lang="el-GR" sz="1600" dirty="0" smtClean="0"/>
              <a:t> 2, (οι εντερόκοκκοι αναπτύσσονται δίνοντας χαρακτηριστικές αποικίες, ενώ οι στρεπτόκοκκοι όχι)</a:t>
            </a:r>
          </a:p>
          <a:p>
            <a:pPr>
              <a:lnSpc>
                <a:spcPct val="150000"/>
              </a:lnSpc>
              <a:buFont typeface="Wingdings" pitchFamily="2" charset="2"/>
              <a:buChar char="Ø"/>
            </a:pPr>
            <a:r>
              <a:rPr lang="el-GR" sz="1600" dirty="0" smtClean="0"/>
              <a:t>Από τους β-αιμολυτικούς στρεπτόκοκκους της ομάδας Α με τη δοκιμασία Βακιτρακίνης (εντερόκοκκοι ανθεκτικοί, στρεπτόκοκκοι ευαίσθητοι)</a:t>
            </a:r>
          </a:p>
          <a:p>
            <a:pPr>
              <a:lnSpc>
                <a:spcPct val="150000"/>
              </a:lnSpc>
              <a:buFont typeface="Wingdings" pitchFamily="2" charset="2"/>
              <a:buChar char="Ø"/>
            </a:pPr>
            <a:r>
              <a:rPr lang="el-GR" sz="1600" dirty="0" smtClean="0"/>
              <a:t>Από τους πρασινίζοντες και τους μη αιμολυτικούς στρεπτόκοκκους με τη δοκιμασία υδρόλυσης της εσκουλίνης (εντερόκοκκοι θετικοί, πρασινίζοντες και μη αιμολυτικοί στρεπτόκοκκοι αρνητικοί)</a:t>
            </a:r>
          </a:p>
          <a:p>
            <a:pPr>
              <a:lnSpc>
                <a:spcPct val="150000"/>
              </a:lnSpc>
              <a:buFont typeface="Wingdings" pitchFamily="2" charset="2"/>
              <a:buChar char="Ø"/>
            </a:pPr>
            <a:r>
              <a:rPr lang="el-GR" sz="1600" dirty="0" smtClean="0"/>
              <a:t>Από τους πνευμονιόκοκκους με τη δοκιμασία (α) οπτοχίνης όπου οι εντερόκοκκοι είναι ανθεκτικοί ενώ οι πνευμονιόκοκκοι ευαίσθητοι και (β) με τη δοκιμασία χολής, όπου οι πνευμονιόκοκκοι  αυτολύονται (διαλύονται) ενώ οι εντερόκοκκοι όχι</a:t>
            </a:r>
          </a:p>
          <a:p>
            <a:pPr>
              <a:lnSpc>
                <a:spcPct val="150000"/>
              </a:lnSpc>
              <a:buFont typeface="Wingdings" pitchFamily="2" charset="2"/>
              <a:buChar char="Ø"/>
            </a:pPr>
            <a:r>
              <a:rPr lang="el-GR" sz="1600" dirty="0" smtClean="0"/>
              <a:t>Από τους στρεπτόκοκκους της ομάδας </a:t>
            </a:r>
            <a:r>
              <a:rPr lang="en-US" sz="1600" dirty="0" smtClean="0"/>
              <a:t>D</a:t>
            </a:r>
            <a:r>
              <a:rPr lang="el-GR" sz="1600" dirty="0" smtClean="0"/>
              <a:t> με τη δοκιμασία ανάπτυξης σε ζωμό με </a:t>
            </a:r>
            <a:r>
              <a:rPr lang="en-US" sz="1600" dirty="0" smtClean="0"/>
              <a:t>NaCl </a:t>
            </a:r>
            <a:r>
              <a:rPr lang="el-GR" sz="1600" dirty="0" smtClean="0"/>
              <a:t>6,5%.  Οι εντερόκοκκοι αναπτύσσονται, οι στρεπτόκοκκοι ομάδας </a:t>
            </a:r>
            <a:r>
              <a:rPr lang="en-US" sz="1600" dirty="0" smtClean="0"/>
              <a:t>D</a:t>
            </a:r>
            <a:r>
              <a:rPr lang="el-GR" sz="1600" dirty="0" smtClean="0"/>
              <a:t> όχι</a:t>
            </a:r>
            <a:r>
              <a:rPr lang="el-GR" dirty="0" smtClean="0"/>
              <a:t>  </a:t>
            </a:r>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867348" y="2307064"/>
          <a:ext cx="7377060" cy="2418080"/>
        </p:xfrm>
        <a:graphic>
          <a:graphicData uri="http://schemas.openxmlformats.org/drawingml/2006/table">
            <a:tbl>
              <a:tblPr firstRow="1" bandRow="1">
                <a:tableStyleId>{5C22544A-7EE6-4342-B048-85BDC9FD1C3A}</a:tableStyleId>
              </a:tblPr>
              <a:tblGrid>
                <a:gridCol w="1475412"/>
                <a:gridCol w="1475412"/>
                <a:gridCol w="1475412"/>
                <a:gridCol w="1475412"/>
                <a:gridCol w="1475412"/>
              </a:tblGrid>
              <a:tr h="370840">
                <a:tc>
                  <a:txBody>
                    <a:bodyPr/>
                    <a:lstStyle/>
                    <a:p>
                      <a:endParaRPr lang="el-GR" sz="1400" dirty="0"/>
                    </a:p>
                  </a:txBody>
                  <a:tcPr/>
                </a:tc>
                <a:tc>
                  <a:txBody>
                    <a:bodyPr/>
                    <a:lstStyle/>
                    <a:p>
                      <a:r>
                        <a:rPr lang="el-GR" sz="1400" dirty="0" smtClean="0"/>
                        <a:t>Ευαισθησία στην οπτοχίνη</a:t>
                      </a:r>
                      <a:endParaRPr lang="el-GR" sz="1400" dirty="0"/>
                    </a:p>
                  </a:txBody>
                  <a:tcPr/>
                </a:tc>
                <a:tc>
                  <a:txBody>
                    <a:bodyPr/>
                    <a:lstStyle/>
                    <a:p>
                      <a:r>
                        <a:rPr lang="el-GR" sz="1400" dirty="0" smtClean="0"/>
                        <a:t>Δοκιμασία διάλυσης</a:t>
                      </a:r>
                      <a:r>
                        <a:rPr lang="el-GR" sz="1400" baseline="0" dirty="0" smtClean="0"/>
                        <a:t> παρουσία </a:t>
                      </a:r>
                      <a:r>
                        <a:rPr lang="el-GR" sz="1400" dirty="0" smtClean="0"/>
                        <a:t>χολής</a:t>
                      </a:r>
                      <a:endParaRPr lang="el-GR" sz="1400" dirty="0"/>
                    </a:p>
                  </a:txBody>
                  <a:tcPr/>
                </a:tc>
                <a:tc>
                  <a:txBody>
                    <a:bodyPr/>
                    <a:lstStyle/>
                    <a:p>
                      <a:r>
                        <a:rPr lang="el-GR" sz="1400" dirty="0" smtClean="0"/>
                        <a:t>Ανάπτυξη σε υλικό με </a:t>
                      </a:r>
                      <a:r>
                        <a:rPr lang="en-US" sz="1400" dirty="0" smtClean="0"/>
                        <a:t>NaCl 6,5%</a:t>
                      </a:r>
                      <a:endParaRPr lang="el-GR" sz="1400" dirty="0"/>
                    </a:p>
                  </a:txBody>
                  <a:tcPr/>
                </a:tc>
                <a:tc>
                  <a:txBody>
                    <a:bodyPr/>
                    <a:lstStyle/>
                    <a:p>
                      <a:r>
                        <a:rPr lang="el-GR" sz="1400" dirty="0" smtClean="0"/>
                        <a:t>Ανάπτυξη παρουσία χολικών αλάτων (</a:t>
                      </a:r>
                      <a:r>
                        <a:rPr lang="en-US" sz="1400" dirty="0" smtClean="0"/>
                        <a:t>MacConkey agar)</a:t>
                      </a:r>
                      <a:endParaRPr lang="el-GR" sz="1400" dirty="0"/>
                    </a:p>
                  </a:txBody>
                  <a:tcPr/>
                </a:tc>
              </a:tr>
              <a:tr h="370840">
                <a:tc>
                  <a:txBody>
                    <a:bodyPr/>
                    <a:lstStyle/>
                    <a:p>
                      <a:r>
                        <a:rPr lang="el-GR" sz="1400" dirty="0" smtClean="0"/>
                        <a:t>Πρασινίζοντες στρεπτόκοκκοι</a:t>
                      </a:r>
                      <a:endParaRPr lang="el-GR" sz="1400" dirty="0"/>
                    </a:p>
                  </a:txBody>
                  <a:tcPr/>
                </a:tc>
                <a:tc>
                  <a:txBody>
                    <a:bodyPr/>
                    <a:lstStyle/>
                    <a:p>
                      <a:pPr algn="ctr"/>
                      <a:r>
                        <a:rPr lang="en-US" sz="1400" dirty="0" smtClean="0"/>
                        <a:t>-</a:t>
                      </a:r>
                      <a:endParaRPr lang="el-GR" sz="1400" dirty="0"/>
                    </a:p>
                  </a:txBody>
                  <a:tcPr/>
                </a:tc>
                <a:tc>
                  <a:txBody>
                    <a:bodyPr/>
                    <a:lstStyle/>
                    <a:p>
                      <a:pPr algn="ctr"/>
                      <a:r>
                        <a:rPr lang="en-US" sz="1400" dirty="0" smtClean="0"/>
                        <a:t>-</a:t>
                      </a:r>
                      <a:endParaRPr lang="el-GR" sz="1400" dirty="0"/>
                    </a:p>
                  </a:txBody>
                  <a:tcPr/>
                </a:tc>
                <a:tc>
                  <a:txBody>
                    <a:bodyPr/>
                    <a:lstStyle/>
                    <a:p>
                      <a:pPr algn="ctr"/>
                      <a:r>
                        <a:rPr lang="en-US" sz="1400" dirty="0" smtClean="0"/>
                        <a:t>-</a:t>
                      </a:r>
                      <a:endParaRPr lang="el-GR" sz="1400" dirty="0"/>
                    </a:p>
                  </a:txBody>
                  <a:tcPr/>
                </a:tc>
                <a:tc>
                  <a:txBody>
                    <a:bodyPr/>
                    <a:lstStyle/>
                    <a:p>
                      <a:pPr algn="ctr"/>
                      <a:r>
                        <a:rPr lang="en-US" sz="1400" dirty="0" smtClean="0"/>
                        <a:t>-</a:t>
                      </a:r>
                      <a:endParaRPr lang="el-GR" sz="1400" dirty="0"/>
                    </a:p>
                  </a:txBody>
                  <a:tcPr/>
                </a:tc>
              </a:tr>
              <a:tr h="370840">
                <a:tc>
                  <a:txBody>
                    <a:bodyPr/>
                    <a:lstStyle/>
                    <a:p>
                      <a:r>
                        <a:rPr lang="el-GR" sz="1400" dirty="0" smtClean="0"/>
                        <a:t>Πνευμονιόκοκκοι </a:t>
                      </a:r>
                      <a:endParaRPr lang="el-GR" sz="1400" dirty="0"/>
                    </a:p>
                  </a:txBody>
                  <a:tcPr/>
                </a:tc>
                <a:tc>
                  <a:txBody>
                    <a:bodyPr/>
                    <a:lstStyle/>
                    <a:p>
                      <a:pPr algn="ctr"/>
                      <a:r>
                        <a:rPr lang="en-US"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n-US" sz="1400" dirty="0" smtClean="0"/>
                        <a:t>-</a:t>
                      </a:r>
                      <a:endParaRPr lang="el-GR" sz="1400" dirty="0"/>
                    </a:p>
                  </a:txBody>
                  <a:tcPr/>
                </a:tc>
              </a:tr>
              <a:tr h="370840">
                <a:tc>
                  <a:txBody>
                    <a:bodyPr/>
                    <a:lstStyle/>
                    <a:p>
                      <a:r>
                        <a:rPr lang="el-GR" sz="1400" dirty="0" smtClean="0"/>
                        <a:t>Εντερόκοκκοι </a:t>
                      </a:r>
                      <a:endParaRPr lang="el-GR" sz="1400" dirty="0"/>
                    </a:p>
                  </a:txBody>
                  <a:tcPr/>
                </a:tc>
                <a:tc>
                  <a:txBody>
                    <a:bodyPr/>
                    <a:lstStyle/>
                    <a:p>
                      <a:pPr algn="ctr"/>
                      <a:r>
                        <a:rPr lang="en-US" sz="1400" dirty="0" smtClean="0"/>
                        <a:t>-</a:t>
                      </a:r>
                      <a:endParaRPr lang="el-GR" sz="1400" dirty="0"/>
                    </a:p>
                  </a:txBody>
                  <a:tcPr/>
                </a:tc>
                <a:tc>
                  <a:txBody>
                    <a:bodyPr/>
                    <a:lstStyle/>
                    <a:p>
                      <a:pPr algn="ctr"/>
                      <a:r>
                        <a:rPr lang="en-US" sz="1400" dirty="0" smtClean="0"/>
                        <a:t>-</a:t>
                      </a:r>
                      <a:endParaRPr lang="el-GR" sz="1400" dirty="0"/>
                    </a:p>
                  </a:txBody>
                  <a:tcPr/>
                </a:tc>
                <a:tc>
                  <a:txBody>
                    <a:bodyPr/>
                    <a:lstStyle/>
                    <a:p>
                      <a:pPr algn="ctr"/>
                      <a:r>
                        <a:rPr lang="en-US" sz="1400" dirty="0" smtClean="0"/>
                        <a:t>+</a:t>
                      </a:r>
                      <a:endParaRPr lang="el-GR" sz="1400" dirty="0"/>
                    </a:p>
                  </a:txBody>
                  <a:tcPr/>
                </a:tc>
                <a:tc>
                  <a:txBody>
                    <a:bodyPr/>
                    <a:lstStyle/>
                    <a:p>
                      <a:pPr algn="ctr"/>
                      <a:r>
                        <a:rPr lang="en-US" sz="1400" dirty="0" smtClean="0"/>
                        <a:t>+</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1700808"/>
            <a:ext cx="5832648" cy="4154984"/>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l-GR" b="1" u="sng" dirty="0" smtClean="0"/>
              <a:t>Σύνθεση</a:t>
            </a:r>
          </a:p>
          <a:p>
            <a:r>
              <a:rPr lang="el-GR" dirty="0" smtClean="0"/>
              <a:t> </a:t>
            </a:r>
            <a:endParaRPr lang="el-GR" b="1" u="sng" dirty="0" smtClean="0"/>
          </a:p>
          <a:p>
            <a:r>
              <a:rPr lang="el-GR" dirty="0" smtClean="0"/>
              <a:t>    - </a:t>
            </a:r>
            <a:r>
              <a:rPr lang="el-GR" sz="1600" dirty="0" smtClean="0"/>
              <a:t>Σε ηλεκτρονικό ζυγό ζυγίζονται 42,5</a:t>
            </a:r>
            <a:r>
              <a:rPr lang="fr-FR" sz="1600" dirty="0" smtClean="0"/>
              <a:t>g</a:t>
            </a:r>
            <a:r>
              <a:rPr lang="el-GR" sz="1600" dirty="0" smtClean="0"/>
              <a:t> αφυδατωμένου υλικού</a:t>
            </a:r>
            <a:endParaRPr lang="el-GR" sz="1600" b="1" u="sng" dirty="0" smtClean="0"/>
          </a:p>
          <a:p>
            <a:r>
              <a:rPr lang="el-GR" sz="1600" dirty="0" smtClean="0"/>
              <a:t>    - Μεταφορά σε κωνική φιάλη και προσθήκη 1 λίτρου απεσταγμένου νερού</a:t>
            </a:r>
            <a:endParaRPr lang="el-GR" sz="1600" b="1" u="sng" dirty="0" smtClean="0"/>
          </a:p>
          <a:p>
            <a:r>
              <a:rPr lang="el-GR" sz="1600" dirty="0" smtClean="0"/>
              <a:t>    - Αργή θέρμανση μέχρι βρασμού με συνεχή αργή ανάδευση, μέχρι πλήρους διάλυσης του υλικού</a:t>
            </a:r>
            <a:endParaRPr lang="el-GR" sz="1600" b="1" u="sng" dirty="0" smtClean="0"/>
          </a:p>
          <a:p>
            <a:r>
              <a:rPr lang="el-GR" sz="1600" dirty="0" smtClean="0"/>
              <a:t>    - Έλεγχος </a:t>
            </a:r>
            <a:r>
              <a:rPr lang="fr-FR" sz="1600" dirty="0" smtClean="0"/>
              <a:t>pH</a:t>
            </a:r>
            <a:endParaRPr lang="el-GR" sz="1600" b="1" u="sng" dirty="0" smtClean="0"/>
          </a:p>
          <a:p>
            <a:r>
              <a:rPr lang="el-GR" sz="1600" dirty="0" smtClean="0"/>
              <a:t>    - Διανομή σε σωλήνες ή φιάλες</a:t>
            </a:r>
            <a:endParaRPr lang="el-GR" sz="1600" b="1" u="sng" dirty="0" smtClean="0"/>
          </a:p>
          <a:p>
            <a:r>
              <a:rPr lang="el-GR" sz="1600" dirty="0" smtClean="0"/>
              <a:t>    - Αποστείρωση σε αυτόκαυστο στους 120</a:t>
            </a:r>
            <a:r>
              <a:rPr lang="en-US" sz="1600" baseline="30000" dirty="0" smtClean="0"/>
              <a:t>o</a:t>
            </a:r>
            <a:r>
              <a:rPr lang="fr-FR" sz="1600" dirty="0" smtClean="0"/>
              <a:t>C</a:t>
            </a:r>
            <a:r>
              <a:rPr lang="el-GR" sz="1600" dirty="0" smtClean="0"/>
              <a:t> για 15</a:t>
            </a:r>
            <a:r>
              <a:rPr lang="fr-FR" sz="1600" dirty="0" smtClean="0"/>
              <a:t>min</a:t>
            </a:r>
            <a:r>
              <a:rPr lang="el-GR" sz="1600" dirty="0" smtClean="0"/>
              <a:t>*</a:t>
            </a:r>
            <a:endParaRPr lang="el-GR" sz="1600" b="1" u="sng" dirty="0" smtClean="0"/>
          </a:p>
          <a:p>
            <a:r>
              <a:rPr lang="el-GR" sz="1600" dirty="0" smtClean="0"/>
              <a:t>    - Έλεγχος αποστείρωσης</a:t>
            </a:r>
            <a:endParaRPr lang="el-GR" sz="1600" b="1" u="sng" dirty="0" smtClean="0"/>
          </a:p>
          <a:p>
            <a:r>
              <a:rPr lang="el-GR" sz="1600" dirty="0" smtClean="0"/>
              <a:t> </a:t>
            </a:r>
            <a:endParaRPr lang="el-GR" sz="1600" b="1" u="sng" dirty="0" smtClean="0"/>
          </a:p>
          <a:p>
            <a:r>
              <a:rPr lang="el-GR" sz="1600" dirty="0" smtClean="0"/>
              <a:t>    *Η αποστείρωση του υλικού προηγείται της διανομής αν το υλικό πρόκειται να διανεμηθεί σε τρυβλία.</a:t>
            </a:r>
            <a:endParaRPr lang="el-GR" sz="1600" b="1" u="sng" dirty="0" smtClean="0"/>
          </a:p>
          <a:p>
            <a:r>
              <a:rPr lang="el-GR" sz="1600" b="1" dirty="0" smtClean="0"/>
              <a:t> </a:t>
            </a:r>
            <a:endParaRPr lang="el-GR" sz="1600" b="1" u="sng"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331640" y="1196752"/>
            <a:ext cx="6408712" cy="4985980"/>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r>
              <a:rPr lang="el-GR" b="1" u="sng" dirty="0" smtClean="0"/>
              <a:t>Αποθήκευση</a:t>
            </a:r>
          </a:p>
          <a:p>
            <a:r>
              <a:rPr lang="el-GR" dirty="0" smtClean="0"/>
              <a:t> </a:t>
            </a:r>
            <a:endParaRPr lang="el-GR" b="1" u="sng" dirty="0" smtClean="0"/>
          </a:p>
          <a:p>
            <a:r>
              <a:rPr lang="el-GR" sz="1600" dirty="0" smtClean="0"/>
              <a:t>    Το αφυδατωμένο υλικό διατηρείται σε θερμοκρασία 15 – 30</a:t>
            </a:r>
            <a:r>
              <a:rPr lang="en-US" sz="1600" baseline="30000" dirty="0" smtClean="0"/>
              <a:t>o</a:t>
            </a:r>
            <a:r>
              <a:rPr lang="fr-FR" sz="1600" dirty="0" smtClean="0"/>
              <a:t>C</a:t>
            </a:r>
            <a:r>
              <a:rPr lang="el-GR" sz="1600" dirty="0" smtClean="0"/>
              <a:t>.</a:t>
            </a:r>
            <a:endParaRPr lang="el-GR" sz="1600" b="1" u="sng" dirty="0" smtClean="0"/>
          </a:p>
          <a:p>
            <a:r>
              <a:rPr lang="el-GR" sz="1600" dirty="0" smtClean="0"/>
              <a:t>    Το παρασκευασμένο υλικό διατηρείται σε ψυγείο σε θερμοκρασία 2 - 8</a:t>
            </a:r>
            <a:r>
              <a:rPr lang="el-GR" sz="1600" baseline="30000" dirty="0" smtClean="0"/>
              <a:t>ο</a:t>
            </a:r>
            <a:r>
              <a:rPr lang="fr-FR" sz="1600" dirty="0" smtClean="0"/>
              <a:t>C</a:t>
            </a:r>
            <a:r>
              <a:rPr lang="el-GR" sz="1600" dirty="0" smtClean="0"/>
              <a:t> μέχρι 6 μήνες αν βρίσκεται σε φιάλες και μέχρι 1 μήνα αν βρίσκεται σε τρυβλία.</a:t>
            </a:r>
            <a:endParaRPr lang="el-GR" sz="1600" b="1" u="sng" dirty="0" smtClean="0"/>
          </a:p>
          <a:p>
            <a:endParaRPr lang="el-GR" b="1" u="sng" dirty="0" smtClean="0"/>
          </a:p>
          <a:p>
            <a:r>
              <a:rPr lang="el-GR" b="1" u="sng" dirty="0" smtClean="0"/>
              <a:t>Αρχές</a:t>
            </a:r>
          </a:p>
          <a:p>
            <a:r>
              <a:rPr lang="el-GR" dirty="0" smtClean="0"/>
              <a:t> </a:t>
            </a:r>
            <a:endParaRPr lang="el-GR" b="1" u="sng" dirty="0" smtClean="0"/>
          </a:p>
          <a:p>
            <a:r>
              <a:rPr lang="el-GR" dirty="0" smtClean="0"/>
              <a:t>    - </a:t>
            </a:r>
            <a:r>
              <a:rPr lang="el-GR" sz="1600" dirty="0" smtClean="0"/>
              <a:t>Οι πεπτόνες που περιέχονται στο υλικό προωθούν  την άριστη ανάπτυξη των αποικιών.</a:t>
            </a:r>
            <a:endParaRPr lang="el-GR" sz="1600" b="1" u="sng" dirty="0" smtClean="0"/>
          </a:p>
          <a:p>
            <a:r>
              <a:rPr lang="el-GR" sz="1600" dirty="0" smtClean="0"/>
              <a:t>   - Το εκχύλισμα ζυμών είναι πηγή της βιταμίνης Β.</a:t>
            </a:r>
            <a:endParaRPr lang="el-GR" sz="1600" b="1" u="sng" dirty="0" smtClean="0"/>
          </a:p>
          <a:p>
            <a:r>
              <a:rPr lang="el-GR" sz="1600" dirty="0" smtClean="0"/>
              <a:t>    -Το άμυλο είναι πηγή ενέργειας.</a:t>
            </a:r>
          </a:p>
          <a:p>
            <a:endParaRPr lang="el-GR" sz="1600" b="1" u="sng" dirty="0" smtClean="0"/>
          </a:p>
          <a:p>
            <a:r>
              <a:rPr lang="el-GR" sz="1600" dirty="0" smtClean="0"/>
              <a:t>Στο υλικό μπορεί να προστεθεί αίμα προβάτου, το οποίο προωθεί την ανίχνευση αντιδράσεων αιμόλυσης.  Το </a:t>
            </a:r>
            <a:r>
              <a:rPr lang="en-US" sz="1600" dirty="0" smtClean="0"/>
              <a:t>Columbia</a:t>
            </a:r>
            <a:r>
              <a:rPr lang="el-GR" sz="1600" dirty="0" smtClean="0"/>
              <a:t> άγαρ μπορεί να χρησιμοποιηθεί ως βάση για την παρασκευή αιματούχου και σοκολατόχρωμου άγαρ, όπως προηγουμένως. </a:t>
            </a:r>
            <a:endParaRPr lang="el-GR" sz="1600" b="1" u="sng" dirty="0" smtClean="0"/>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8663</TotalTime>
  <Words>4146</Words>
  <Application>Microsoft Office PowerPoint</Application>
  <PresentationFormat>Προβολή στην οθόνη (4:3)</PresentationFormat>
  <Paragraphs>626</Paragraphs>
  <Slides>73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Κοαγκουλάση </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Eleni</cp:lastModifiedBy>
  <cp:revision>499</cp:revision>
  <dcterms:created xsi:type="dcterms:W3CDTF">2012-06-01T17:08:50Z</dcterms:created>
  <dcterms:modified xsi:type="dcterms:W3CDTF">2018-12-08T17:53:08Z</dcterms:modified>
</cp:coreProperties>
</file>