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832" r:id="rId2"/>
    <p:sldId id="834" r:id="rId3"/>
    <p:sldId id="836" r:id="rId4"/>
    <p:sldId id="835" r:id="rId5"/>
    <p:sldId id="837" r:id="rId6"/>
    <p:sldId id="838" r:id="rId7"/>
    <p:sldId id="846" r:id="rId8"/>
    <p:sldId id="839" r:id="rId9"/>
    <p:sldId id="840" r:id="rId10"/>
    <p:sldId id="841" r:id="rId11"/>
    <p:sldId id="893" r:id="rId12"/>
    <p:sldId id="845" r:id="rId13"/>
    <p:sldId id="894" r:id="rId14"/>
    <p:sldId id="842" r:id="rId15"/>
    <p:sldId id="843" r:id="rId16"/>
    <p:sldId id="847" r:id="rId17"/>
    <p:sldId id="848" r:id="rId18"/>
    <p:sldId id="857" r:id="rId19"/>
    <p:sldId id="858" r:id="rId20"/>
    <p:sldId id="867" r:id="rId21"/>
    <p:sldId id="859" r:id="rId22"/>
    <p:sldId id="856" r:id="rId23"/>
    <p:sldId id="861" r:id="rId24"/>
    <p:sldId id="869" r:id="rId25"/>
    <p:sldId id="870" r:id="rId26"/>
    <p:sldId id="862" r:id="rId27"/>
    <p:sldId id="863" r:id="rId28"/>
    <p:sldId id="864" r:id="rId29"/>
    <p:sldId id="865" r:id="rId30"/>
    <p:sldId id="871" r:id="rId31"/>
    <p:sldId id="872" r:id="rId32"/>
    <p:sldId id="873" r:id="rId33"/>
    <p:sldId id="849" r:id="rId34"/>
    <p:sldId id="874" r:id="rId35"/>
    <p:sldId id="875" r:id="rId36"/>
    <p:sldId id="876" r:id="rId37"/>
    <p:sldId id="877" r:id="rId38"/>
    <p:sldId id="878" r:id="rId39"/>
    <p:sldId id="879" r:id="rId40"/>
    <p:sldId id="880" r:id="rId41"/>
    <p:sldId id="881" r:id="rId42"/>
    <p:sldId id="882" r:id="rId43"/>
    <p:sldId id="851" r:id="rId44"/>
    <p:sldId id="883" r:id="rId45"/>
    <p:sldId id="884" r:id="rId46"/>
    <p:sldId id="885" r:id="rId47"/>
    <p:sldId id="887" r:id="rId48"/>
    <p:sldId id="886" r:id="rId49"/>
    <p:sldId id="888" r:id="rId50"/>
    <p:sldId id="852" r:id="rId51"/>
    <p:sldId id="853" r:id="rId52"/>
    <p:sldId id="891" r:id="rId53"/>
    <p:sldId id="889" r:id="rId54"/>
    <p:sldId id="890" r:id="rId55"/>
    <p:sldId id="892"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69" autoAdjust="0"/>
    <p:restoredTop sz="93651" autoAdjust="0"/>
  </p:normalViewPr>
  <p:slideViewPr>
    <p:cSldViewPr showGuides="1">
      <p:cViewPr>
        <p:scale>
          <a:sx n="70" d="100"/>
          <a:sy n="70" d="100"/>
        </p:scale>
        <p:origin x="-720" y="662"/>
      </p:cViewPr>
      <p:guideLst>
        <p:guide orient="horz" pos="2069"/>
        <p:guide pos="2789"/>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15/6/2018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15/6/2018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15/6/2018</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79712" y="2525995"/>
            <a:ext cx="4896544" cy="830997"/>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400" b="1" dirty="0" smtClean="0"/>
              <a:t>ΤΑΥΤΟΠΟΙΗΣΗ ΕΝΤΕΡΟΒΑΚΤΗΡΙΔΙΑΚΩΝ</a:t>
            </a:r>
            <a:endParaRPr lang="el-G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79712" y="1965027"/>
            <a:ext cx="4824536" cy="286232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 Μα</a:t>
            </a:r>
            <a:r>
              <a:rPr lang="en-US" b="1" dirty="0" err="1" smtClean="0"/>
              <a:t>cConkey</a:t>
            </a:r>
            <a:r>
              <a:rPr lang="el-GR" b="1" dirty="0" smtClean="0"/>
              <a:t> άγαρ</a:t>
            </a:r>
            <a:endParaRPr lang="el-GR" b="1" u="sng" dirty="0" smtClean="0"/>
          </a:p>
          <a:p>
            <a:r>
              <a:rPr lang="el-GR" dirty="0" smtClean="0"/>
              <a:t> </a:t>
            </a:r>
            <a:endParaRPr lang="el-GR" b="1" u="sng" dirty="0" smtClean="0"/>
          </a:p>
          <a:p>
            <a:r>
              <a:rPr lang="el-GR" sz="1600" b="1" dirty="0" smtClean="0"/>
              <a:t>Εκλεκτικό θρεπτικό υλικό: </a:t>
            </a:r>
            <a:r>
              <a:rPr lang="el-GR" sz="1600" dirty="0" smtClean="0"/>
              <a:t>Περιέχει χολικά άλατα και κρυσταλλικό ιώδες τα οποία αναστέλλουν την ανάπτυξη των </a:t>
            </a:r>
            <a:r>
              <a:rPr lang="en-US" sz="1600" dirty="0" smtClean="0"/>
              <a:t>Gram</a:t>
            </a:r>
            <a:r>
              <a:rPr lang="el-GR" sz="1600" dirty="0" smtClean="0"/>
              <a:t>(+) βακτηρίων ενώ αντίθετα, επιτρέπουν την ανάπτυξη των </a:t>
            </a:r>
            <a:r>
              <a:rPr lang="en-US" sz="1600" dirty="0" smtClean="0"/>
              <a:t>Gram</a:t>
            </a:r>
            <a:r>
              <a:rPr lang="el-GR" sz="1600" dirty="0" smtClean="0"/>
              <a:t> (-).</a:t>
            </a:r>
          </a:p>
          <a:p>
            <a:r>
              <a:rPr lang="el-GR" sz="1600" dirty="0" smtClean="0"/>
              <a:t> </a:t>
            </a:r>
          </a:p>
          <a:p>
            <a:r>
              <a:rPr lang="el-GR" sz="1600" b="1" dirty="0" smtClean="0"/>
              <a:t>Διαφοροποιητικό θρεπτικό υλικό: </a:t>
            </a:r>
            <a:r>
              <a:rPr lang="el-GR" sz="1600" dirty="0" smtClean="0"/>
              <a:t>Περιέχει λακτόζη με αποτέλεσμα το διαχωρισμό των </a:t>
            </a:r>
            <a:r>
              <a:rPr lang="en-US" sz="1600" dirty="0" smtClean="0"/>
              <a:t>Gram</a:t>
            </a:r>
            <a:r>
              <a:rPr lang="el-GR" sz="1600" dirty="0" smtClean="0"/>
              <a:t>(-) βακτηρίων που αναπτύσσονται σε αυτό ανάλογα με την ικανότητά τους να ζυμώνουν ή όχι το σάκχαρο.</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91680" y="1556792"/>
            <a:ext cx="5472608" cy="455509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 </a:t>
            </a:r>
            <a:r>
              <a:rPr lang="el-GR" sz="1600" dirty="0" smtClean="0"/>
              <a:t>Στο εμπόριο υπάρχουν διαθέσιμοι τρεις τύποι του υλικού, τα </a:t>
            </a:r>
            <a:r>
              <a:rPr lang="en-US" sz="1600" dirty="0" smtClean="0"/>
              <a:t>MacConkey</a:t>
            </a:r>
            <a:r>
              <a:rPr lang="el-GR" sz="1600" dirty="0" smtClean="0"/>
              <a:t> </a:t>
            </a:r>
            <a:r>
              <a:rPr lang="el-GR" sz="1600" dirty="0" err="1" smtClean="0"/>
              <a:t>Νο</a:t>
            </a:r>
            <a:r>
              <a:rPr lang="el-GR" sz="1600" dirty="0" smtClean="0"/>
              <a:t> 1, 2 και 3.  Τα υλικά διαφέρουν κυρίως στο είδος των χολικών αλάτων που περιέχουν με αποτέλεσμα να επιδεικνύουν διαφορετική ανασταλτική δράση στα </a:t>
            </a:r>
            <a:r>
              <a:rPr lang="en-US" sz="1600" dirty="0" smtClean="0"/>
              <a:t>Gram</a:t>
            </a:r>
            <a:r>
              <a:rPr lang="el-GR" sz="1600" dirty="0" smtClean="0"/>
              <a:t>(+) βακτήρια: </a:t>
            </a:r>
          </a:p>
          <a:p>
            <a:endParaRPr lang="el-GR" sz="1600" dirty="0" smtClean="0"/>
          </a:p>
          <a:p>
            <a:r>
              <a:rPr lang="en-US" sz="1600" b="1" dirty="0" smtClean="0"/>
              <a:t>MacConkey</a:t>
            </a:r>
            <a:r>
              <a:rPr lang="el-GR" sz="1600" b="1" dirty="0" smtClean="0"/>
              <a:t> </a:t>
            </a:r>
            <a:r>
              <a:rPr lang="el-GR" sz="1600" b="1" dirty="0" err="1" smtClean="0"/>
              <a:t>Νο</a:t>
            </a:r>
            <a:r>
              <a:rPr lang="el-GR" sz="1600" b="1" dirty="0" smtClean="0"/>
              <a:t> 1: </a:t>
            </a:r>
            <a:r>
              <a:rPr lang="el-GR" sz="1600" dirty="0" smtClean="0"/>
              <a:t>επιτρέπει την ανάπτυξη ορισμένων </a:t>
            </a:r>
            <a:r>
              <a:rPr lang="en-US" sz="1600" dirty="0" smtClean="0"/>
              <a:t>Gram</a:t>
            </a:r>
            <a:r>
              <a:rPr lang="el-GR" sz="1600" dirty="0" smtClean="0"/>
              <a:t>(+) βακτηρίων, όπως των Εντερόκοκκων και διαφόρων ειδών Σταφυλόκοκκων και Στρεπτόκοκκων, εκτός από τους Στρεπτόκοκκους της ομάδας Α.</a:t>
            </a:r>
          </a:p>
          <a:p>
            <a:r>
              <a:rPr lang="el-GR" sz="1600" dirty="0" smtClean="0"/>
              <a:t> </a:t>
            </a:r>
          </a:p>
          <a:p>
            <a:r>
              <a:rPr lang="en-US" sz="1600" b="1" dirty="0" smtClean="0"/>
              <a:t>MacConkey</a:t>
            </a:r>
            <a:r>
              <a:rPr lang="el-GR" sz="1600" b="1" dirty="0" smtClean="0"/>
              <a:t> </a:t>
            </a:r>
            <a:r>
              <a:rPr lang="el-GR" sz="1600" b="1" dirty="0" err="1" smtClean="0"/>
              <a:t>Νο</a:t>
            </a:r>
            <a:r>
              <a:rPr lang="el-GR" sz="1600" b="1" dirty="0" smtClean="0"/>
              <a:t> 2: </a:t>
            </a:r>
            <a:r>
              <a:rPr lang="el-GR" sz="1600" dirty="0" smtClean="0"/>
              <a:t>επιτρέπει την ανάπτυξη των Εντεροκόκκων από τα </a:t>
            </a:r>
            <a:r>
              <a:rPr lang="en-US" sz="1600" dirty="0" smtClean="0"/>
              <a:t>Gram</a:t>
            </a:r>
            <a:r>
              <a:rPr lang="el-GR" sz="1600" dirty="0" smtClean="0"/>
              <a:t> (+) βακτήρια</a:t>
            </a:r>
          </a:p>
          <a:p>
            <a:endParaRPr lang="el-GR" sz="1600" dirty="0" smtClean="0"/>
          </a:p>
          <a:p>
            <a:r>
              <a:rPr lang="en-US" sz="1600" b="1" dirty="0" smtClean="0"/>
              <a:t>MacConkey</a:t>
            </a:r>
            <a:r>
              <a:rPr lang="el-GR" sz="1600" b="1" dirty="0" smtClean="0"/>
              <a:t> </a:t>
            </a:r>
            <a:r>
              <a:rPr lang="el-GR" sz="1600" b="1" dirty="0" err="1" smtClean="0"/>
              <a:t>Νο</a:t>
            </a:r>
            <a:r>
              <a:rPr lang="el-GR" sz="1600" b="1" dirty="0" smtClean="0"/>
              <a:t> 3: </a:t>
            </a:r>
            <a:r>
              <a:rPr lang="el-GR" sz="1600" dirty="0" smtClean="0"/>
              <a:t>δεν αναπτύσσεται κανένα είδος από τα </a:t>
            </a:r>
            <a:r>
              <a:rPr lang="en-US" sz="1600" dirty="0" smtClean="0"/>
              <a:t>Gram</a:t>
            </a:r>
            <a:r>
              <a:rPr lang="el-GR" sz="1600" dirty="0" smtClean="0"/>
              <a:t> (+) βακτήρια.  </a:t>
            </a:r>
          </a:p>
          <a:p>
            <a:endParaRPr lang="el-GR" sz="1600" dirty="0" smtClean="0"/>
          </a:p>
          <a:p>
            <a:r>
              <a:rPr lang="el-GR" sz="1600" dirty="0" smtClean="0"/>
              <a:t>Σε όλα τα είδη </a:t>
            </a:r>
            <a:r>
              <a:rPr lang="en-US" sz="1600" dirty="0" smtClean="0"/>
              <a:t>MacConkey </a:t>
            </a:r>
            <a:r>
              <a:rPr lang="el-GR" sz="1600" dirty="0" smtClean="0"/>
              <a:t>αναπτύσσονται τα </a:t>
            </a:r>
            <a:r>
              <a:rPr lang="en-US" sz="1600" dirty="0" smtClean="0"/>
              <a:t>Gram</a:t>
            </a:r>
            <a:r>
              <a:rPr lang="el-GR" sz="1600" dirty="0" smtClean="0"/>
              <a:t>(-) βακτήρια</a:t>
            </a:r>
            <a:endParaRPr lang="el-G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19672" y="1640408"/>
            <a:ext cx="5616624" cy="430887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Από τα συστατικά του </a:t>
            </a:r>
            <a:r>
              <a:rPr lang="en-US" sz="1600" dirty="0" smtClean="0"/>
              <a:t>MacConkey agar</a:t>
            </a:r>
            <a:r>
              <a:rPr lang="el-GR" sz="1600" dirty="0" smtClean="0"/>
              <a:t>:</a:t>
            </a:r>
          </a:p>
          <a:p>
            <a:pPr>
              <a:buFont typeface="Wingdings" pitchFamily="2" charset="2"/>
              <a:buChar char="§"/>
            </a:pPr>
            <a:r>
              <a:rPr lang="el-GR" dirty="0" smtClean="0"/>
              <a:t> </a:t>
            </a:r>
            <a:r>
              <a:rPr lang="el-GR" sz="1600" b="1" dirty="0" smtClean="0"/>
              <a:t>Τα χολικά άλατα </a:t>
            </a:r>
            <a:r>
              <a:rPr lang="el-GR" sz="1600" dirty="0" smtClean="0"/>
              <a:t>επιτρέπουν την ανάπτυξη των </a:t>
            </a:r>
            <a:r>
              <a:rPr lang="fr-FR" sz="1600" dirty="0" smtClean="0"/>
              <a:t>Gram</a:t>
            </a:r>
            <a:r>
              <a:rPr lang="el-GR" sz="1600" dirty="0" smtClean="0"/>
              <a:t>(-) βακτηρίων και αναστέλλουν την ανάπτυξη των </a:t>
            </a:r>
            <a:r>
              <a:rPr lang="fr-FR" sz="1600" dirty="0" smtClean="0"/>
              <a:t>Gram</a:t>
            </a:r>
            <a:r>
              <a:rPr lang="el-GR" sz="1600" dirty="0" smtClean="0"/>
              <a:t>(+).</a:t>
            </a:r>
          </a:p>
          <a:p>
            <a:endParaRPr lang="el-GR" sz="1600" b="1" u="sng" dirty="0" smtClean="0"/>
          </a:p>
          <a:p>
            <a:pPr>
              <a:buFont typeface="Wingdings" pitchFamily="2" charset="2"/>
              <a:buChar char="§"/>
            </a:pPr>
            <a:r>
              <a:rPr lang="el-GR" sz="1600" dirty="0" smtClean="0"/>
              <a:t> </a:t>
            </a:r>
            <a:r>
              <a:rPr lang="el-GR" sz="1600" b="1" dirty="0" smtClean="0"/>
              <a:t>Το κρυσταλλικό ιώδες </a:t>
            </a:r>
            <a:r>
              <a:rPr lang="el-GR" sz="1600" dirty="0" smtClean="0"/>
              <a:t>αναστέλλει την ανάπτυξη των εντεροκόκκων και των σταφυλόκοκκων</a:t>
            </a:r>
          </a:p>
          <a:p>
            <a:r>
              <a:rPr lang="el-GR" sz="1600" dirty="0" smtClean="0"/>
              <a:t> </a:t>
            </a:r>
          </a:p>
          <a:p>
            <a:pPr>
              <a:buFont typeface="Wingdings" pitchFamily="2" charset="2"/>
              <a:buChar char="§"/>
            </a:pPr>
            <a:r>
              <a:rPr lang="el-GR" sz="1600" b="1" dirty="0" smtClean="0"/>
              <a:t>Η λακτόζη:</a:t>
            </a:r>
            <a:r>
              <a:rPr lang="en-US" sz="1600" b="1" dirty="0" smtClean="0"/>
              <a:t> </a:t>
            </a:r>
            <a:r>
              <a:rPr lang="el-GR" sz="1600" dirty="0" smtClean="0"/>
              <a:t>διαχωρίζει τα μικρόβια</a:t>
            </a:r>
          </a:p>
          <a:p>
            <a:endParaRPr lang="el-GR" sz="1600" dirty="0" smtClean="0"/>
          </a:p>
          <a:p>
            <a:pPr>
              <a:buFont typeface="Wingdings" pitchFamily="2" charset="2"/>
              <a:buChar char="§"/>
            </a:pPr>
            <a:r>
              <a:rPr lang="el-GR" sz="1600" b="1" dirty="0" smtClean="0"/>
              <a:t>Το ουδέτερο του ερυθρού </a:t>
            </a:r>
            <a:r>
              <a:rPr lang="el-GR" sz="1600" dirty="0" smtClean="0"/>
              <a:t>(δείκτης του </a:t>
            </a:r>
            <a:r>
              <a:rPr lang="fr-FR" sz="1600" dirty="0" smtClean="0"/>
              <a:t>pH</a:t>
            </a:r>
            <a:r>
              <a:rPr lang="el-GR" sz="1600" dirty="0" smtClean="0"/>
              <a:t>), επιτρέπει την ανίχνευση εντεροβακτηριακών που ζυμώνουν τη λακτόζη [λακτόζη (+)] και  αυτών που δεν τη ζυμώνουν [λακτόζη (-)].  </a:t>
            </a:r>
            <a:endParaRPr lang="el-GR" sz="1600" b="1" u="sng" dirty="0" smtClean="0"/>
          </a:p>
          <a:p>
            <a:r>
              <a:rPr lang="el-GR" sz="1600" b="1" dirty="0" smtClean="0"/>
              <a:t> </a:t>
            </a:r>
            <a:endParaRPr lang="el-GR" sz="1600" b="1" u="sng" dirty="0" smtClean="0"/>
          </a:p>
          <a:p>
            <a:r>
              <a:rPr lang="el-GR" sz="1600" dirty="0" smtClean="0"/>
              <a:t>    Οι αποικίες των μικροβίων εμφανίζονται συνήθως μετά από 24</a:t>
            </a:r>
            <a:r>
              <a:rPr lang="fr-FR" sz="1600" dirty="0" smtClean="0"/>
              <a:t>h</a:t>
            </a:r>
            <a:r>
              <a:rPr lang="el-GR" sz="1600" dirty="0" smtClean="0"/>
              <a:t> επώασης στους 37</a:t>
            </a:r>
            <a:r>
              <a:rPr lang="el-GR" sz="1600" baseline="30000" dirty="0" smtClean="0"/>
              <a:t>ο</a:t>
            </a:r>
            <a:r>
              <a:rPr lang="fr-FR" sz="1600" dirty="0" smtClean="0"/>
              <a:t>C</a:t>
            </a:r>
            <a:r>
              <a:rPr lang="el-GR" sz="1600" dirty="0" smtClean="0"/>
              <a:t>  </a:t>
            </a:r>
            <a:endParaRPr lang="el-GR" sz="1600" b="1" u="sng" dirty="0" smtClean="0"/>
          </a:p>
          <a:p>
            <a:r>
              <a:rPr lang="el-GR" sz="1600" dirty="0" smtClean="0"/>
              <a:t>    - Τα λακτόζη (+) βακτήρια αναπτύσσουν </a:t>
            </a:r>
            <a:r>
              <a:rPr lang="el-GR" sz="1600" b="1" dirty="0" smtClean="0"/>
              <a:t>κόκκινες </a:t>
            </a:r>
            <a:r>
              <a:rPr lang="el-GR" sz="1600" dirty="0" smtClean="0"/>
              <a:t>αποικίες</a:t>
            </a:r>
            <a:endParaRPr lang="el-GR" sz="1600" b="1" u="sng" dirty="0" smtClean="0"/>
          </a:p>
          <a:p>
            <a:r>
              <a:rPr lang="el-GR" sz="1600" dirty="0" smtClean="0"/>
              <a:t>    - Τα λακτόζη (-) βακτήρια αναπτύσσουν </a:t>
            </a:r>
            <a:r>
              <a:rPr lang="el-GR" sz="1600" b="1" dirty="0" smtClean="0"/>
              <a:t>άχρωμες</a:t>
            </a:r>
            <a:r>
              <a:rPr lang="el-GR" sz="1600" dirty="0" smtClean="0"/>
              <a:t> αποικίες</a:t>
            </a:r>
            <a:endParaRPr lang="el-G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Αποτέλεσμα εικόνας για klebsiella"/>
          <p:cNvPicPr>
            <a:picLocks noChangeAspect="1" noChangeArrowheads="1"/>
          </p:cNvPicPr>
          <p:nvPr/>
        </p:nvPicPr>
        <p:blipFill>
          <a:blip r:embed="rId2" cstate="print"/>
          <a:srcRect/>
          <a:stretch>
            <a:fillRect/>
          </a:stretch>
        </p:blipFill>
        <p:spPr bwMode="auto">
          <a:xfrm>
            <a:off x="611560" y="1052736"/>
            <a:ext cx="3528392" cy="2520280"/>
          </a:xfrm>
          <a:prstGeom prst="rect">
            <a:avLst/>
          </a:prstGeom>
          <a:noFill/>
        </p:spPr>
      </p:pic>
      <p:sp>
        <p:nvSpPr>
          <p:cNvPr id="3" name="2 - TextBox"/>
          <p:cNvSpPr txBox="1"/>
          <p:nvPr/>
        </p:nvSpPr>
        <p:spPr>
          <a:xfrm>
            <a:off x="539552" y="3573016"/>
            <a:ext cx="3528392" cy="307777"/>
          </a:xfrm>
          <a:prstGeom prst="rect">
            <a:avLst/>
          </a:prstGeom>
          <a:noFill/>
        </p:spPr>
        <p:txBody>
          <a:bodyPr wrap="square" rtlCol="0">
            <a:spAutoFit/>
          </a:bodyPr>
          <a:lstStyle/>
          <a:p>
            <a:pPr algn="ctr"/>
            <a:r>
              <a:rPr lang="en-US" sz="1400" i="1" dirty="0" smtClean="0"/>
              <a:t>Klebsiella </a:t>
            </a:r>
            <a:r>
              <a:rPr lang="en-US" sz="1400" i="1" dirty="0" err="1" smtClean="0"/>
              <a:t>oxytoca</a:t>
            </a:r>
            <a:endParaRPr lang="el-GR" sz="1400" i="1" dirty="0"/>
          </a:p>
        </p:txBody>
      </p:sp>
      <p:pic>
        <p:nvPicPr>
          <p:cNvPr id="38916" name="Picture 4" descr="Αποτέλεσμα εικόνας για escherichia coli μικροβιο"/>
          <p:cNvPicPr>
            <a:picLocks noChangeAspect="1" noChangeArrowheads="1"/>
          </p:cNvPicPr>
          <p:nvPr/>
        </p:nvPicPr>
        <p:blipFill>
          <a:blip r:embed="rId3" cstate="print"/>
          <a:srcRect/>
          <a:stretch>
            <a:fillRect/>
          </a:stretch>
        </p:blipFill>
        <p:spPr bwMode="auto">
          <a:xfrm>
            <a:off x="4643562" y="1124744"/>
            <a:ext cx="3096790" cy="2376264"/>
          </a:xfrm>
          <a:prstGeom prst="rect">
            <a:avLst/>
          </a:prstGeom>
          <a:noFill/>
        </p:spPr>
      </p:pic>
      <p:sp>
        <p:nvSpPr>
          <p:cNvPr id="5" name="4 - TextBox"/>
          <p:cNvSpPr txBox="1"/>
          <p:nvPr/>
        </p:nvSpPr>
        <p:spPr>
          <a:xfrm>
            <a:off x="4427538" y="3501008"/>
            <a:ext cx="3096790" cy="307777"/>
          </a:xfrm>
          <a:prstGeom prst="rect">
            <a:avLst/>
          </a:prstGeom>
          <a:noFill/>
        </p:spPr>
        <p:txBody>
          <a:bodyPr wrap="square" rtlCol="0">
            <a:spAutoFit/>
          </a:bodyPr>
          <a:lstStyle/>
          <a:p>
            <a:pPr algn="ctr"/>
            <a:r>
              <a:rPr lang="en-US" sz="1400" i="1" dirty="0" smtClean="0"/>
              <a:t>Escherichia coli</a:t>
            </a:r>
            <a:endParaRPr lang="el-GR" sz="1400" i="1" dirty="0"/>
          </a:p>
        </p:txBody>
      </p:sp>
      <p:sp>
        <p:nvSpPr>
          <p:cNvPr id="70658" name="AutoShape 2" descr="Αποτέλεσμα εικόνας για proteus mirabil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0660" name="AutoShape 4" descr="Αποτέλεσμα εικόνας για proteus mirabil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0661" name="Picture 5" descr="C:\Documents and Settings\user\Τα έγγραφά μου\Downloads\2cd1980a79c456accef7e1504e19bdc9.jpg"/>
          <p:cNvPicPr>
            <a:picLocks noChangeAspect="1" noChangeArrowheads="1"/>
          </p:cNvPicPr>
          <p:nvPr/>
        </p:nvPicPr>
        <p:blipFill>
          <a:blip r:embed="rId4" cstate="print"/>
          <a:srcRect/>
          <a:stretch>
            <a:fillRect/>
          </a:stretch>
        </p:blipFill>
        <p:spPr bwMode="auto">
          <a:xfrm>
            <a:off x="1115616" y="4149080"/>
            <a:ext cx="2664296" cy="2222376"/>
          </a:xfrm>
          <a:prstGeom prst="rect">
            <a:avLst/>
          </a:prstGeom>
          <a:noFill/>
        </p:spPr>
      </p:pic>
      <p:sp>
        <p:nvSpPr>
          <p:cNvPr id="9" name="8 - TextBox"/>
          <p:cNvSpPr txBox="1"/>
          <p:nvPr/>
        </p:nvSpPr>
        <p:spPr>
          <a:xfrm>
            <a:off x="1115616" y="6372036"/>
            <a:ext cx="2592288" cy="307777"/>
          </a:xfrm>
          <a:prstGeom prst="rect">
            <a:avLst/>
          </a:prstGeom>
          <a:noFill/>
        </p:spPr>
        <p:txBody>
          <a:bodyPr wrap="square" rtlCol="0">
            <a:spAutoFit/>
          </a:bodyPr>
          <a:lstStyle/>
          <a:p>
            <a:pPr algn="ctr"/>
            <a:r>
              <a:rPr lang="en-US" sz="1400" i="1" dirty="0" smtClean="0"/>
              <a:t>Proteus mirabilis</a:t>
            </a:r>
            <a:endParaRPr lang="el-GR" sz="1400" i="1" dirty="0"/>
          </a:p>
        </p:txBody>
      </p:sp>
      <p:pic>
        <p:nvPicPr>
          <p:cNvPr id="70663" name="Picture 7" descr="Αποτέλεσμα εικόνας για salmonella typhi"/>
          <p:cNvPicPr>
            <a:picLocks noChangeAspect="1" noChangeArrowheads="1"/>
          </p:cNvPicPr>
          <p:nvPr/>
        </p:nvPicPr>
        <p:blipFill>
          <a:blip r:embed="rId5" cstate="print"/>
          <a:srcRect/>
          <a:stretch>
            <a:fillRect/>
          </a:stretch>
        </p:blipFill>
        <p:spPr bwMode="auto">
          <a:xfrm>
            <a:off x="4644008" y="4077072"/>
            <a:ext cx="3024336" cy="2232248"/>
          </a:xfrm>
          <a:prstGeom prst="rect">
            <a:avLst/>
          </a:prstGeom>
          <a:noFill/>
        </p:spPr>
      </p:pic>
      <p:sp>
        <p:nvSpPr>
          <p:cNvPr id="11" name="10 - TextBox"/>
          <p:cNvSpPr txBox="1"/>
          <p:nvPr/>
        </p:nvSpPr>
        <p:spPr>
          <a:xfrm>
            <a:off x="4572000" y="6309321"/>
            <a:ext cx="3096344" cy="307777"/>
          </a:xfrm>
          <a:prstGeom prst="rect">
            <a:avLst/>
          </a:prstGeom>
          <a:noFill/>
        </p:spPr>
        <p:txBody>
          <a:bodyPr wrap="square" rtlCol="0">
            <a:spAutoFit/>
          </a:bodyPr>
          <a:lstStyle/>
          <a:p>
            <a:pPr algn="ctr"/>
            <a:r>
              <a:rPr lang="en-US" sz="1400" i="1" dirty="0" smtClean="0"/>
              <a:t>Salmonella typhi</a:t>
            </a:r>
            <a:endParaRPr lang="el-GR" sz="14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331640" y="2502768"/>
          <a:ext cx="6264697" cy="2438400"/>
        </p:xfrm>
        <a:graphic>
          <a:graphicData uri="http://schemas.openxmlformats.org/drawingml/2006/table">
            <a:tbl>
              <a:tblPr>
                <a:tableStyleId>{D7AC3CCA-C797-4891-BE02-D94E43425B78}</a:tableStyleId>
              </a:tblPr>
              <a:tblGrid>
                <a:gridCol w="2323495"/>
                <a:gridCol w="1924669"/>
                <a:gridCol w="2016533"/>
              </a:tblGrid>
              <a:tr h="69344">
                <a:tc>
                  <a:txBody>
                    <a:bodyPr/>
                    <a:lstStyle/>
                    <a:p>
                      <a:pPr marL="180340" marR="180340" algn="just">
                        <a:spcAft>
                          <a:spcPts val="0"/>
                        </a:spcAft>
                      </a:pPr>
                      <a:r>
                        <a:rPr lang="el-GR" sz="1600" b="1" u="none" strike="noStrike" dirty="0"/>
                        <a:t>Είδη Μικροβίων</a:t>
                      </a:r>
                      <a:endParaRPr lang="el-GR" sz="1600" b="1" u="sng" dirty="0">
                        <a:latin typeface="Arial"/>
                        <a:ea typeface="MS Mincho"/>
                        <a:cs typeface="Times New Roman"/>
                      </a:endParaRPr>
                    </a:p>
                  </a:txBody>
                  <a:tcPr marL="68580" marR="68580" marT="0" marB="0"/>
                </a:tc>
                <a:tc>
                  <a:txBody>
                    <a:bodyPr/>
                    <a:lstStyle/>
                    <a:p>
                      <a:pPr marL="180340" marR="180340" algn="just">
                        <a:spcAft>
                          <a:spcPts val="0"/>
                        </a:spcAft>
                      </a:pPr>
                      <a:r>
                        <a:rPr lang="el-GR" sz="1600" b="1" u="none" strike="noStrike" dirty="0"/>
                        <a:t>Ανάπτυξη</a:t>
                      </a:r>
                      <a:endParaRPr lang="el-GR" sz="1600" b="1" u="sng" dirty="0">
                        <a:latin typeface="Arial"/>
                        <a:ea typeface="MS Mincho"/>
                        <a:cs typeface="Times New Roman"/>
                      </a:endParaRPr>
                    </a:p>
                  </a:txBody>
                  <a:tcPr marL="68580" marR="68580" marT="0" marB="0"/>
                </a:tc>
                <a:tc>
                  <a:txBody>
                    <a:bodyPr/>
                    <a:lstStyle/>
                    <a:p>
                      <a:pPr marL="180340" marR="180340" algn="just">
                        <a:spcAft>
                          <a:spcPts val="0"/>
                        </a:spcAft>
                      </a:pPr>
                      <a:r>
                        <a:rPr lang="fr-FR" sz="1600" b="1" u="none" strike="noStrike" dirty="0" smtClean="0"/>
                        <a:t>X</a:t>
                      </a:r>
                      <a:r>
                        <a:rPr lang="el-GR" sz="1600" b="1" u="none" strike="noStrike" dirty="0" err="1" smtClean="0"/>
                        <a:t>αρακτηριστικά</a:t>
                      </a:r>
                      <a:endParaRPr lang="el-GR" sz="1600" b="1" u="sng" dirty="0">
                        <a:latin typeface="Arial"/>
                        <a:ea typeface="MS Mincho"/>
                        <a:cs typeface="Times New Roman"/>
                      </a:endParaRPr>
                    </a:p>
                  </a:txBody>
                  <a:tcPr marL="68580" marR="68580" marT="0" marB="0"/>
                </a:tc>
              </a:tr>
              <a:tr h="0">
                <a:tc>
                  <a:txBody>
                    <a:bodyPr/>
                    <a:lstStyle/>
                    <a:p>
                      <a:pPr marL="180340" marR="180340" algn="just">
                        <a:spcAft>
                          <a:spcPts val="0"/>
                        </a:spcAft>
                      </a:pPr>
                      <a:r>
                        <a:rPr lang="fr-FR" sz="1600" u="none" strike="noStrike"/>
                        <a:t>Escherichia coli</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άριστη</a:t>
                      </a:r>
                      <a:endParaRPr lang="el-GR" sz="1600" b="1" u="sng" dirty="0">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ροζ ως κόκκινες αποικίες</a:t>
                      </a:r>
                      <a:endParaRPr lang="el-GR" sz="1600" b="1" u="sng" dirty="0">
                        <a:latin typeface="Arial"/>
                        <a:ea typeface="MS Mincho"/>
                        <a:cs typeface="Times New Roman"/>
                      </a:endParaRPr>
                    </a:p>
                  </a:txBody>
                  <a:tcPr marL="68580" marR="68580" marT="0" marB="0"/>
                </a:tc>
              </a:tr>
              <a:tr h="0">
                <a:tc>
                  <a:txBody>
                    <a:bodyPr/>
                    <a:lstStyle/>
                    <a:p>
                      <a:pPr marL="180340" marR="180340" algn="just">
                        <a:spcAft>
                          <a:spcPts val="0"/>
                        </a:spcAft>
                      </a:pPr>
                      <a:r>
                        <a:rPr lang="fr-FR" sz="1600" u="none" strike="noStrike"/>
                        <a:t>Enterobacter aerogenes</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a:t>άριστη</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ροζ ως κόκκινες αποικίες</a:t>
                      </a:r>
                      <a:endParaRPr lang="el-GR" sz="1600" b="1" u="sng" dirty="0">
                        <a:latin typeface="Arial"/>
                        <a:ea typeface="MS Mincho"/>
                        <a:cs typeface="Times New Roman"/>
                      </a:endParaRPr>
                    </a:p>
                  </a:txBody>
                  <a:tcPr marL="68580" marR="68580" marT="0" marB="0"/>
                </a:tc>
              </a:tr>
              <a:tr h="0">
                <a:tc>
                  <a:txBody>
                    <a:bodyPr/>
                    <a:lstStyle/>
                    <a:p>
                      <a:pPr marL="180340" marR="180340" algn="just">
                        <a:spcAft>
                          <a:spcPts val="0"/>
                        </a:spcAft>
                      </a:pPr>
                      <a:r>
                        <a:rPr lang="fr-FR" sz="1600" u="none" strike="noStrike"/>
                        <a:t>Proteus vulgaris</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a:t>καλή</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άχρωμες αποικίες</a:t>
                      </a:r>
                      <a:endParaRPr lang="el-GR" sz="1600" b="1" u="sng" dirty="0">
                        <a:latin typeface="Arial"/>
                        <a:ea typeface="MS Mincho"/>
                        <a:cs typeface="Times New Roman"/>
                      </a:endParaRPr>
                    </a:p>
                  </a:txBody>
                  <a:tcPr marL="68580" marR="68580" marT="0" marB="0"/>
                </a:tc>
              </a:tr>
              <a:tr h="0">
                <a:tc>
                  <a:txBody>
                    <a:bodyPr/>
                    <a:lstStyle/>
                    <a:p>
                      <a:pPr marL="180340" marR="180340" algn="just">
                        <a:spcAft>
                          <a:spcPts val="0"/>
                        </a:spcAft>
                      </a:pPr>
                      <a:r>
                        <a:rPr lang="fr-FR" sz="1600" u="none" strike="noStrike"/>
                        <a:t>Salmonella enteritidis</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a:t>καλή</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άχρωμες αποικίες</a:t>
                      </a:r>
                      <a:endParaRPr lang="el-GR" sz="1600" b="1" u="sng" dirty="0">
                        <a:latin typeface="Arial"/>
                        <a:ea typeface="MS Mincho"/>
                        <a:cs typeface="Times New Roman"/>
                      </a:endParaRPr>
                    </a:p>
                  </a:txBody>
                  <a:tcPr marL="68580" marR="68580" marT="0" marB="0"/>
                </a:tc>
              </a:tr>
              <a:tr h="0">
                <a:tc>
                  <a:txBody>
                    <a:bodyPr/>
                    <a:lstStyle/>
                    <a:p>
                      <a:pPr marL="180340" marR="180340" algn="just">
                        <a:spcAft>
                          <a:spcPts val="0"/>
                        </a:spcAft>
                      </a:pPr>
                      <a:r>
                        <a:rPr lang="fr-FR" sz="1600" u="none" strike="noStrike"/>
                        <a:t>shigella dysenteriae</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μέτρια</a:t>
                      </a:r>
                      <a:endParaRPr lang="el-GR" sz="1600" b="1" u="sng" dirty="0">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άχρωμες αποικίες</a:t>
                      </a:r>
                      <a:endParaRPr lang="el-GR" sz="1600" b="1" u="sng" dirty="0">
                        <a:latin typeface="Arial"/>
                        <a:ea typeface="MS Mincho"/>
                        <a:cs typeface="Times New Roman"/>
                      </a:endParaRPr>
                    </a:p>
                  </a:txBody>
                  <a:tcPr marL="68580" marR="68580" marT="0" marB="0"/>
                </a:tc>
              </a:tr>
              <a:tr h="0">
                <a:tc>
                  <a:txBody>
                    <a:bodyPr/>
                    <a:lstStyle/>
                    <a:p>
                      <a:pPr marL="180340" marR="180340" algn="just">
                        <a:spcAft>
                          <a:spcPts val="0"/>
                        </a:spcAft>
                      </a:pPr>
                      <a:r>
                        <a:rPr lang="fr-FR" sz="1600" u="none" strike="noStrike"/>
                        <a:t>Staphylococcus aureus</a:t>
                      </a:r>
                      <a:endParaRPr lang="el-GR" sz="1600" b="1" u="sng">
                        <a:latin typeface="Arial"/>
                        <a:ea typeface="MS Mincho"/>
                        <a:cs typeface="Times New Roman"/>
                      </a:endParaRPr>
                    </a:p>
                  </a:txBody>
                  <a:tcPr marL="68580" marR="68580" marT="0" marB="0"/>
                </a:tc>
                <a:tc>
                  <a:txBody>
                    <a:bodyPr/>
                    <a:lstStyle/>
                    <a:p>
                      <a:pPr marL="180340" marR="180340" algn="just">
                        <a:spcAft>
                          <a:spcPts val="0"/>
                        </a:spcAft>
                      </a:pPr>
                      <a:r>
                        <a:rPr lang="el-GR" sz="1600" u="none" strike="noStrike" dirty="0"/>
                        <a:t>δεν αναπτύσσεται</a:t>
                      </a:r>
                      <a:endParaRPr lang="el-GR" sz="1600" b="1" u="sng" dirty="0">
                        <a:latin typeface="Arial"/>
                        <a:ea typeface="MS Mincho"/>
                        <a:cs typeface="Times New Roman"/>
                      </a:endParaRPr>
                    </a:p>
                  </a:txBody>
                  <a:tcPr marL="68580" marR="68580" marT="0" marB="0"/>
                </a:tc>
                <a:tc>
                  <a:txBody>
                    <a:bodyPr/>
                    <a:lstStyle/>
                    <a:p>
                      <a:pPr marL="180340" marR="180340" algn="just">
                        <a:spcAft>
                          <a:spcPts val="0"/>
                        </a:spcAft>
                      </a:pPr>
                      <a:endParaRPr lang="el-GR" sz="1600" b="0" u="none" strike="noStrike" dirty="0">
                        <a:latin typeface="Calibri"/>
                        <a:ea typeface="MS Mincho"/>
                        <a:cs typeface="Times New Roman"/>
                      </a:endParaRPr>
                    </a:p>
                  </a:txBody>
                  <a:tcPr marL="68580" marR="68580" marT="0" marB="0"/>
                </a:tc>
              </a:tr>
            </a:tbl>
          </a:graphicData>
        </a:graphic>
      </p:graphicFrame>
      <p:sp>
        <p:nvSpPr>
          <p:cNvPr id="1026" name="Rectangle 2"/>
          <p:cNvSpPr>
            <a:spLocks noChangeArrowheads="1"/>
          </p:cNvSpPr>
          <p:nvPr/>
        </p:nvSpPr>
        <p:spPr bwMode="auto">
          <a:xfrm>
            <a:off x="1331640" y="1692097"/>
            <a:ext cx="6192688" cy="584775"/>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Ανάπτυξη διαφόρων μικροβίων και χαρακτηριστικά των</a:t>
            </a:r>
            <a:endParaRPr kumimoji="0" lang="el-GR"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αποικιών σε </a:t>
            </a:r>
            <a:r>
              <a:rPr kumimoji="0" lang="fr-FR" sz="1600"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MacConkey</a:t>
            </a:r>
            <a:r>
              <a:rPr kumimoji="0" lang="el-GR" sz="1600"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άγαρ</a:t>
            </a:r>
            <a:endParaRPr kumimoji="0" lang="el-GR" sz="18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180975" y="2266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3"/>
          <p:cNvPicPr>
            <a:picLocks noChangeAspect="1" noChangeArrowheads="1"/>
          </p:cNvPicPr>
          <p:nvPr/>
        </p:nvPicPr>
        <p:blipFill>
          <a:blip r:embed="rId2" cstate="print"/>
          <a:srcRect/>
          <a:stretch>
            <a:fillRect/>
          </a:stretch>
        </p:blipFill>
        <p:spPr bwMode="auto">
          <a:xfrm>
            <a:off x="395536" y="1844824"/>
            <a:ext cx="2057400" cy="1809750"/>
          </a:xfrm>
          <a:prstGeom prst="rect">
            <a:avLst/>
          </a:prstGeom>
          <a:noFill/>
        </p:spPr>
      </p:pic>
      <p:sp>
        <p:nvSpPr>
          <p:cNvPr id="3" name="2 - TextBox"/>
          <p:cNvSpPr txBox="1"/>
          <p:nvPr/>
        </p:nvSpPr>
        <p:spPr>
          <a:xfrm>
            <a:off x="323528" y="3717032"/>
            <a:ext cx="2448272" cy="523220"/>
          </a:xfrm>
          <a:prstGeom prst="rect">
            <a:avLst/>
          </a:prstGeom>
          <a:noFill/>
        </p:spPr>
        <p:txBody>
          <a:bodyPr wrap="square" rtlCol="0">
            <a:spAutoFit/>
          </a:bodyPr>
          <a:lstStyle/>
          <a:p>
            <a:r>
              <a:rPr lang="el-GR" sz="1400" dirty="0" smtClean="0"/>
              <a:t>Τρυβλίο με </a:t>
            </a:r>
            <a:r>
              <a:rPr lang="en-US" sz="1400" dirty="0" smtClean="0"/>
              <a:t>MacConkey</a:t>
            </a:r>
            <a:r>
              <a:rPr lang="el-GR" sz="1400" dirty="0" smtClean="0"/>
              <a:t> άγαρ το οποίο δεν έχει εμβολιαστεί </a:t>
            </a:r>
            <a:endParaRPr lang="el-GR" sz="1400" dirty="0"/>
          </a:p>
        </p:txBody>
      </p:sp>
      <p:pic>
        <p:nvPicPr>
          <p:cNvPr id="4" name="3 - Εικόνα"/>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186112" y="1340768"/>
            <a:ext cx="2771775" cy="2609850"/>
          </a:xfrm>
          <a:prstGeom prst="rect">
            <a:avLst/>
          </a:prstGeom>
          <a:noFill/>
          <a:ln>
            <a:noFill/>
          </a:ln>
        </p:spPr>
      </p:pic>
      <p:sp>
        <p:nvSpPr>
          <p:cNvPr id="5" name="4 - TextBox"/>
          <p:cNvSpPr txBox="1"/>
          <p:nvPr/>
        </p:nvSpPr>
        <p:spPr>
          <a:xfrm>
            <a:off x="3275856" y="4131657"/>
            <a:ext cx="3528392" cy="1169551"/>
          </a:xfrm>
          <a:prstGeom prst="rect">
            <a:avLst/>
          </a:prstGeom>
          <a:noFill/>
        </p:spPr>
        <p:txBody>
          <a:bodyPr wrap="square" rtlCol="0">
            <a:spAutoFit/>
          </a:bodyPr>
          <a:lstStyle/>
          <a:p>
            <a:r>
              <a:rPr lang="el-GR" sz="1400" b="1" dirty="0" smtClean="0"/>
              <a:t>1 </a:t>
            </a:r>
            <a:r>
              <a:rPr lang="en-US" sz="1400" b="1" dirty="0" smtClean="0"/>
              <a:t>Enterobacter </a:t>
            </a:r>
            <a:r>
              <a:rPr lang="en-US" sz="1400" b="1" dirty="0" err="1" smtClean="0"/>
              <a:t>aerogenes</a:t>
            </a:r>
            <a:endParaRPr lang="en-US" sz="1400" b="1" dirty="0" smtClean="0"/>
          </a:p>
          <a:p>
            <a:r>
              <a:rPr lang="en-US" sz="1400" b="1" dirty="0" smtClean="0"/>
              <a:t>2</a:t>
            </a:r>
            <a:r>
              <a:rPr lang="el-GR" sz="1400" b="1" dirty="0" smtClean="0"/>
              <a:t> </a:t>
            </a:r>
            <a:r>
              <a:rPr lang="en-US" sz="1400" b="1" dirty="0" smtClean="0"/>
              <a:t>E</a:t>
            </a:r>
            <a:r>
              <a:rPr lang="el-GR" sz="1400" b="1" dirty="0" smtClean="0"/>
              <a:t>. </a:t>
            </a:r>
            <a:r>
              <a:rPr lang="en-US" sz="1400" b="1" dirty="0" smtClean="0"/>
              <a:t>coli</a:t>
            </a:r>
            <a:r>
              <a:rPr lang="el-GR" sz="1400" b="1" dirty="0" smtClean="0"/>
              <a:t> </a:t>
            </a:r>
            <a:endParaRPr lang="en-US" sz="1400" b="1" dirty="0" smtClean="0"/>
          </a:p>
          <a:p>
            <a:r>
              <a:rPr lang="el-GR" sz="1400" b="1" dirty="0" smtClean="0"/>
              <a:t>3 εμβολιάστηκε το μικρόβιο </a:t>
            </a:r>
            <a:r>
              <a:rPr lang="en-US" sz="1400" b="1" dirty="0" smtClean="0"/>
              <a:t>Staphylococcus epidermidis</a:t>
            </a:r>
            <a:r>
              <a:rPr lang="el-GR" sz="1400" b="1" dirty="0" smtClean="0"/>
              <a:t>, το οποίο δεν αναπτύχθηκε </a:t>
            </a:r>
            <a:endParaRPr lang="en-US" sz="1400" b="1" dirty="0" smtClean="0"/>
          </a:p>
          <a:p>
            <a:r>
              <a:rPr lang="el-GR" sz="1400" b="1" dirty="0" smtClean="0"/>
              <a:t>4 </a:t>
            </a:r>
            <a:r>
              <a:rPr lang="en-US" sz="1400" b="1" dirty="0" smtClean="0"/>
              <a:t>Salmonella </a:t>
            </a:r>
            <a:r>
              <a:rPr lang="en-US" sz="1400" b="1" dirty="0" err="1" smtClean="0"/>
              <a:t>typhimurium</a:t>
            </a:r>
            <a:r>
              <a:rPr lang="el-GR" sz="1400" b="1" dirty="0" smtClean="0"/>
              <a:t>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524000" y="1628800"/>
          <a:ext cx="5640288" cy="3881120"/>
        </p:xfrm>
        <a:graphic>
          <a:graphicData uri="http://schemas.openxmlformats.org/drawingml/2006/table">
            <a:tbl>
              <a:tblPr firstRow="1" bandRow="1">
                <a:tableStyleId>{5C22544A-7EE6-4342-B048-85BDC9FD1C3A}</a:tableStyleId>
              </a:tblPr>
              <a:tblGrid>
                <a:gridCol w="564028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u="sng" dirty="0" smtClean="0"/>
                        <a:t>Βιοχημικές δοκιμασίες</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Οι βιοχημικές δοκιμασίες που χρησιμοποιούνται πιο συχνά στην ταυτοποίηση</a:t>
                      </a:r>
                      <a:r>
                        <a:rPr lang="el-GR" baseline="0" dirty="0" smtClean="0"/>
                        <a:t> των εντεροβακτηριακών είναι:</a:t>
                      </a:r>
                      <a:endParaRPr lang="el-GR" dirty="0"/>
                    </a:p>
                  </a:txBody>
                  <a:tcPr/>
                </a:tc>
              </a:tr>
              <a:tr h="370840">
                <a:tc>
                  <a:txBody>
                    <a:bodyPr/>
                    <a:lstStyle/>
                    <a:p>
                      <a:pPr algn="l"/>
                      <a:r>
                        <a:rPr lang="el-GR" sz="1600" dirty="0" smtClean="0"/>
                        <a:t>Ζύμωση σακχάρων με παραγωγή ή όχι αερίου</a:t>
                      </a:r>
                      <a:endParaRPr lang="el-GR" sz="1600" dirty="0"/>
                    </a:p>
                  </a:txBody>
                  <a:tcPr/>
                </a:tc>
              </a:tr>
              <a:tr h="370840">
                <a:tc>
                  <a:txBody>
                    <a:bodyPr/>
                    <a:lstStyle/>
                    <a:p>
                      <a:pPr algn="l"/>
                      <a:r>
                        <a:rPr lang="el-GR" sz="1600" dirty="0" smtClean="0"/>
                        <a:t>Παραγωγή υδρόθειου</a:t>
                      </a:r>
                      <a:endParaRPr lang="el-GR" sz="1600" dirty="0"/>
                    </a:p>
                  </a:txBody>
                  <a:tcPr/>
                </a:tc>
              </a:tr>
              <a:tr h="370840">
                <a:tc>
                  <a:txBody>
                    <a:bodyPr/>
                    <a:lstStyle/>
                    <a:p>
                      <a:pPr algn="l"/>
                      <a:r>
                        <a:rPr lang="el-GR" sz="1600" dirty="0" smtClean="0"/>
                        <a:t>Παραγωγή ινδόλης</a:t>
                      </a:r>
                      <a:endParaRPr lang="el-GR" sz="1600" dirty="0"/>
                    </a:p>
                  </a:txBody>
                  <a:tcPr/>
                </a:tc>
              </a:tr>
              <a:tr h="370840">
                <a:tc>
                  <a:txBody>
                    <a:bodyPr/>
                    <a:lstStyle/>
                    <a:p>
                      <a:pPr algn="l"/>
                      <a:r>
                        <a:rPr lang="el-GR" sz="1600" dirty="0" smtClean="0"/>
                        <a:t>Παραγωγή ουρεάσης</a:t>
                      </a:r>
                      <a:endParaRPr lang="el-GR" sz="1600" dirty="0"/>
                    </a:p>
                  </a:txBody>
                  <a:tcPr/>
                </a:tc>
              </a:tr>
              <a:tr h="370840">
                <a:tc>
                  <a:txBody>
                    <a:bodyPr/>
                    <a:lstStyle/>
                    <a:p>
                      <a:pPr algn="l"/>
                      <a:r>
                        <a:rPr lang="el-GR" sz="1600" dirty="0" smtClean="0"/>
                        <a:t>Απαμίνωση φαινυλαλανίνης</a:t>
                      </a:r>
                      <a:endParaRPr lang="el-GR" sz="1600" dirty="0"/>
                    </a:p>
                  </a:txBody>
                  <a:tcPr/>
                </a:tc>
              </a:tr>
              <a:tr h="370840">
                <a:tc>
                  <a:txBody>
                    <a:bodyPr/>
                    <a:lstStyle/>
                    <a:p>
                      <a:pPr algn="l"/>
                      <a:r>
                        <a:rPr lang="el-GR" sz="1600" dirty="0" smtClean="0"/>
                        <a:t>Δοκιμασία</a:t>
                      </a:r>
                      <a:r>
                        <a:rPr lang="el-GR" sz="1600" baseline="0" dirty="0" smtClean="0"/>
                        <a:t> κιτρικού νατρίου</a:t>
                      </a:r>
                      <a:endParaRPr lang="el-GR" sz="1600" dirty="0"/>
                    </a:p>
                  </a:txBody>
                  <a:tcPr/>
                </a:tc>
              </a:tr>
              <a:tr h="370840">
                <a:tc>
                  <a:txBody>
                    <a:bodyPr/>
                    <a:lstStyle/>
                    <a:p>
                      <a:pPr algn="l"/>
                      <a:r>
                        <a:rPr lang="el-GR" sz="1600" dirty="0" smtClean="0"/>
                        <a:t>Δοκιμασία</a:t>
                      </a:r>
                      <a:r>
                        <a:rPr lang="el-GR" sz="1600" baseline="0" dirty="0" smtClean="0"/>
                        <a:t> ερυθρού του μεθυλίου</a:t>
                      </a:r>
                      <a:endParaRPr lang="el-GR" sz="1600" dirty="0"/>
                    </a:p>
                  </a:txBody>
                  <a:tcPr/>
                </a:tc>
              </a:tr>
              <a:tr h="370840">
                <a:tc>
                  <a:txBody>
                    <a:bodyPr/>
                    <a:lstStyle/>
                    <a:p>
                      <a:pPr algn="l"/>
                      <a:r>
                        <a:rPr lang="el-GR" sz="1600" dirty="0" smtClean="0"/>
                        <a:t>Δοκιμασία </a:t>
                      </a:r>
                      <a:r>
                        <a:rPr lang="en-US" sz="1600" dirty="0" smtClean="0"/>
                        <a:t>Voges – Proskauer</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1700808"/>
            <a:ext cx="439248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Ζύμωση σακχάρων και παραγωγή αερίου</a:t>
            </a:r>
            <a:endParaRPr lang="el-GR" b="1" dirty="0"/>
          </a:p>
        </p:txBody>
      </p:sp>
      <p:sp>
        <p:nvSpPr>
          <p:cNvPr id="3" name="2 - TextBox"/>
          <p:cNvSpPr txBox="1"/>
          <p:nvPr/>
        </p:nvSpPr>
        <p:spPr>
          <a:xfrm>
            <a:off x="2267744" y="2276872"/>
            <a:ext cx="4392488"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ζύμωση σακχάρων φαίνεται με την αλλαγή του χρώματος του υλικού</a:t>
            </a:r>
          </a:p>
          <a:p>
            <a:r>
              <a:rPr lang="el-GR" sz="1600" dirty="0" smtClean="0"/>
              <a:t>Για την δοκιμασία χρειάζεται θρεπτικό υλικό (υγρό ή στερεό) στο οποίο μεταξύ άλλων πρέπει να περιέχεται το υπό εξέταση σάκχαρο και ένας δείκτης του </a:t>
            </a:r>
            <a:r>
              <a:rPr lang="en-US" sz="1600" dirty="0" smtClean="0"/>
              <a:t>pH</a:t>
            </a:r>
            <a:endParaRPr lang="el-GR" sz="1600" dirty="0" smtClean="0"/>
          </a:p>
          <a:p>
            <a:r>
              <a:rPr lang="el-GR" sz="1600" dirty="0" smtClean="0"/>
              <a:t>Από τη διάσπαση του σακχάρου παράγονται όξινα προϊόντα τα οποία αλλάζουν το </a:t>
            </a:r>
            <a:r>
              <a:rPr lang="en-US" sz="1600" dirty="0" smtClean="0"/>
              <a:t>pH</a:t>
            </a:r>
            <a:r>
              <a:rPr lang="el-GR" sz="1600" dirty="0" smtClean="0"/>
              <a:t> προς το όξινο και επομένως το χρώμα του δείκτη</a:t>
            </a:r>
            <a:endParaRPr lang="el-GR" sz="1600" dirty="0"/>
          </a:p>
        </p:txBody>
      </p:sp>
      <p:sp>
        <p:nvSpPr>
          <p:cNvPr id="4" name="3 - TextBox"/>
          <p:cNvSpPr txBox="1"/>
          <p:nvPr/>
        </p:nvSpPr>
        <p:spPr>
          <a:xfrm>
            <a:off x="2250644" y="4869160"/>
            <a:ext cx="4464496" cy="1077218"/>
          </a:xfrm>
          <a:prstGeom prst="rect">
            <a:avLst/>
          </a:prstGeom>
          <a:solidFill>
            <a:schemeClr val="accent6">
              <a:lumMod val="20000"/>
              <a:lumOff val="80000"/>
            </a:schemeClr>
          </a:solidFill>
          <a:ln>
            <a:solidFill>
              <a:schemeClr val="accent2">
                <a:lumMod val="50000"/>
              </a:schemeClr>
            </a:solidFill>
          </a:ln>
        </p:spPr>
        <p:txBody>
          <a:bodyPr wrap="square" rtlCol="0">
            <a:spAutoFit/>
          </a:bodyPr>
          <a:lstStyle/>
          <a:p>
            <a:r>
              <a:rPr lang="el-GR" sz="1600" dirty="0" smtClean="0"/>
              <a:t>Από τη ζύμωση των σακχάρων ορισμένα μικρόβια παράγουν εκτός από τα όξινα προϊόντα και αέρια, όπως </a:t>
            </a:r>
            <a:r>
              <a:rPr lang="en-US" sz="1600" dirty="0" smtClean="0"/>
              <a:t>H</a:t>
            </a:r>
            <a:r>
              <a:rPr lang="en-US" sz="1600" baseline="-25000" dirty="0" smtClean="0"/>
              <a:t>2</a:t>
            </a:r>
            <a:r>
              <a:rPr lang="en-US" sz="1600" dirty="0" smtClean="0"/>
              <a:t> </a:t>
            </a:r>
            <a:r>
              <a:rPr lang="el-GR" sz="1600" dirty="0" smtClean="0"/>
              <a:t>και </a:t>
            </a:r>
            <a:r>
              <a:rPr lang="en-US" sz="1600" dirty="0" smtClean="0"/>
              <a:t>CO</a:t>
            </a:r>
            <a:r>
              <a:rPr lang="en-US" sz="1600" baseline="-25000" dirty="0" smtClean="0"/>
              <a:t>2</a:t>
            </a:r>
            <a:r>
              <a:rPr lang="el-GR" sz="1600" baseline="-25000" dirty="0" smtClean="0"/>
              <a:t>.</a:t>
            </a:r>
            <a:r>
              <a:rPr lang="el-GR" sz="1600" dirty="0" smtClean="0"/>
              <a:t>. Το αέριο μπορεί να ανιχνευθεί σε υγρό θρεπτικό υλικό ή σε στερεό</a:t>
            </a:r>
            <a:endParaRPr lang="el-G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974" y="1196752"/>
            <a:ext cx="4392042"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Σε υγρό θρεπτικό υλικό η παραγωγή αερίου ανιχνεύεται με τη βοήθεια σωληναρίου </a:t>
            </a:r>
            <a:r>
              <a:rPr lang="en-US" sz="1600" dirty="0" smtClean="0"/>
              <a:t>Durhan</a:t>
            </a:r>
            <a:r>
              <a:rPr lang="el-GR" sz="1600" dirty="0" smtClean="0"/>
              <a:t>. </a:t>
            </a:r>
            <a:r>
              <a:rPr lang="en-US" sz="1600" dirty="0" smtClean="0"/>
              <a:t> </a:t>
            </a:r>
            <a:r>
              <a:rPr lang="el-GR" sz="1600" dirty="0" smtClean="0"/>
              <a:t>Το σωληνάριο βυθίζεται ανεστραμμένο στο θρεπτικό μετά τον εμβολιασμό του με το μικρόβιο.  Μετά την επώαση του μικροβίου, αν παραχθεί αέριο θα εγκλωβιστεί στο σωληνάριο, εκτοπίζοντας το ζωμό.</a:t>
            </a:r>
          </a:p>
          <a:p>
            <a:r>
              <a:rPr lang="el-GR" sz="1600" dirty="0" smtClean="0"/>
              <a:t>Σε στερεό θρεπτικό υλικό, συνήθως σε σωλήνες σε λοξή θέση η παραγωγή αερίου φαίνεται με το σπάσιμο του υλικού, τον εγκλωβισμό φυσαλίδων στο εσωτερικό του, ή την απόσπαση του υλικού από τον πυθμένα του σωλήνα</a:t>
            </a:r>
            <a:endParaRPr lang="el-GR" sz="1600" dirty="0"/>
          </a:p>
        </p:txBody>
      </p:sp>
      <p:sp>
        <p:nvSpPr>
          <p:cNvPr id="4" name="3 - TextBox"/>
          <p:cNvSpPr txBox="1"/>
          <p:nvPr/>
        </p:nvSpPr>
        <p:spPr>
          <a:xfrm>
            <a:off x="323528" y="4656038"/>
            <a:ext cx="4392488" cy="1077218"/>
          </a:xfrm>
          <a:prstGeom prst="rect">
            <a:avLst/>
          </a:prstGeom>
          <a:noFill/>
          <a:ln>
            <a:solidFill>
              <a:schemeClr val="accent2">
                <a:lumMod val="50000"/>
              </a:schemeClr>
            </a:solidFill>
          </a:ln>
        </p:spPr>
        <p:txBody>
          <a:bodyPr wrap="square" rtlCol="0">
            <a:spAutoFit/>
          </a:bodyPr>
          <a:lstStyle/>
          <a:p>
            <a:r>
              <a:rPr lang="el-GR" sz="1600" dirty="0" smtClean="0"/>
              <a:t>Η παραγωγή αερίου φαίνεται καλύτερα σε στερεά θρεπτικά υλικά, γιατί στα υγρά μπορεί να διαλυθεί και να μην είναι εμφανής η παραγωγή του</a:t>
            </a:r>
            <a:endParaRPr lang="el-GR" sz="1600" dirty="0"/>
          </a:p>
        </p:txBody>
      </p:sp>
      <p:pic>
        <p:nvPicPr>
          <p:cNvPr id="5" name="Picture 2" descr="Αποτέλεσμα εικόνας για test tube durham"/>
          <p:cNvPicPr>
            <a:picLocks noChangeAspect="1" noChangeArrowheads="1"/>
          </p:cNvPicPr>
          <p:nvPr/>
        </p:nvPicPr>
        <p:blipFill>
          <a:blip r:embed="rId2" cstate="print"/>
          <a:srcRect/>
          <a:stretch>
            <a:fillRect/>
          </a:stretch>
        </p:blipFill>
        <p:spPr bwMode="auto">
          <a:xfrm>
            <a:off x="5652120" y="1265237"/>
            <a:ext cx="2304256" cy="2235771"/>
          </a:xfrm>
          <a:prstGeom prst="rect">
            <a:avLst/>
          </a:prstGeom>
          <a:noFill/>
        </p:spPr>
      </p:pic>
      <p:pic>
        <p:nvPicPr>
          <p:cNvPr id="6" name="Picture 4" descr="Αποτέλεσμα εικόνας για test tube durham"/>
          <p:cNvPicPr>
            <a:picLocks noChangeAspect="1" noChangeArrowheads="1"/>
          </p:cNvPicPr>
          <p:nvPr/>
        </p:nvPicPr>
        <p:blipFill>
          <a:blip r:embed="rId3" cstate="print"/>
          <a:srcRect/>
          <a:stretch>
            <a:fillRect/>
          </a:stretch>
        </p:blipFill>
        <p:spPr bwMode="auto">
          <a:xfrm>
            <a:off x="5868144" y="4005064"/>
            <a:ext cx="2016224" cy="22322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Αποτέλεσμα εικόνας για test tube durhan"/>
          <p:cNvPicPr>
            <a:picLocks noChangeAspect="1" noChangeArrowheads="1"/>
          </p:cNvPicPr>
          <p:nvPr/>
        </p:nvPicPr>
        <p:blipFill>
          <a:blip r:embed="rId2" cstate="print"/>
          <a:srcRect/>
          <a:stretch>
            <a:fillRect/>
          </a:stretch>
        </p:blipFill>
        <p:spPr bwMode="auto">
          <a:xfrm>
            <a:off x="755576" y="1664358"/>
            <a:ext cx="3671962" cy="3240360"/>
          </a:xfrm>
          <a:prstGeom prst="rect">
            <a:avLst/>
          </a:prstGeom>
          <a:noFill/>
        </p:spPr>
      </p:pic>
      <p:pic>
        <p:nvPicPr>
          <p:cNvPr id="3" name="Picture 2" descr="Αποτέλεσμα εικόνας για test tube durhan"/>
          <p:cNvPicPr>
            <a:picLocks noChangeAspect="1" noChangeArrowheads="1"/>
          </p:cNvPicPr>
          <p:nvPr/>
        </p:nvPicPr>
        <p:blipFill>
          <a:blip r:embed="rId3" cstate="print"/>
          <a:srcRect r="70000"/>
          <a:stretch>
            <a:fillRect/>
          </a:stretch>
        </p:blipFill>
        <p:spPr bwMode="auto">
          <a:xfrm>
            <a:off x="6012160" y="1988840"/>
            <a:ext cx="1080119" cy="2880320"/>
          </a:xfrm>
          <a:prstGeom prst="rect">
            <a:avLst/>
          </a:prstGeom>
          <a:noFill/>
        </p:spPr>
      </p:pic>
      <p:pic>
        <p:nvPicPr>
          <p:cNvPr id="4" name="Picture 2" descr="Αποτέλεσμα εικόνας για test tube durhan"/>
          <p:cNvPicPr>
            <a:picLocks noChangeAspect="1" noChangeArrowheads="1"/>
          </p:cNvPicPr>
          <p:nvPr/>
        </p:nvPicPr>
        <p:blipFill>
          <a:blip r:embed="rId4" cstate="print"/>
          <a:srcRect l="70000" t="6988"/>
          <a:stretch>
            <a:fillRect/>
          </a:stretch>
        </p:blipFill>
        <p:spPr bwMode="auto">
          <a:xfrm>
            <a:off x="7236296" y="1988840"/>
            <a:ext cx="1080119" cy="2880320"/>
          </a:xfrm>
          <a:prstGeom prst="rect">
            <a:avLst/>
          </a:prstGeom>
          <a:noFill/>
        </p:spPr>
      </p:pic>
      <p:sp>
        <p:nvSpPr>
          <p:cNvPr id="5" name="4 - TextBox"/>
          <p:cNvSpPr txBox="1"/>
          <p:nvPr/>
        </p:nvSpPr>
        <p:spPr>
          <a:xfrm>
            <a:off x="683568" y="5157192"/>
            <a:ext cx="3960440" cy="523220"/>
          </a:xfrm>
          <a:prstGeom prst="rect">
            <a:avLst/>
          </a:prstGeom>
          <a:noFill/>
        </p:spPr>
        <p:txBody>
          <a:bodyPr wrap="square" rtlCol="0">
            <a:spAutoFit/>
          </a:bodyPr>
          <a:lstStyle/>
          <a:p>
            <a:r>
              <a:rPr lang="el-GR" sz="1400" dirty="0" smtClean="0"/>
              <a:t>Ανίχνευση παραγωγής αερίου σε υγρό θρεπτικό υλικό με τη βοήθεια σωληναρίου </a:t>
            </a:r>
            <a:r>
              <a:rPr lang="en-US" sz="1400" dirty="0" smtClean="0"/>
              <a:t>Durhan</a:t>
            </a:r>
            <a:endParaRPr lang="el-GR" sz="1400" dirty="0"/>
          </a:p>
        </p:txBody>
      </p:sp>
      <p:sp>
        <p:nvSpPr>
          <p:cNvPr id="6" name="5 - TextBox"/>
          <p:cNvSpPr txBox="1"/>
          <p:nvPr/>
        </p:nvSpPr>
        <p:spPr>
          <a:xfrm>
            <a:off x="5868144" y="5085184"/>
            <a:ext cx="3024336" cy="523220"/>
          </a:xfrm>
          <a:prstGeom prst="rect">
            <a:avLst/>
          </a:prstGeom>
          <a:noFill/>
        </p:spPr>
        <p:txBody>
          <a:bodyPr wrap="square" rtlCol="0">
            <a:spAutoFit/>
          </a:bodyPr>
          <a:lstStyle/>
          <a:p>
            <a:r>
              <a:rPr lang="el-GR" sz="1400" dirty="0" smtClean="0"/>
              <a:t>Ανίχνευση παραγωγής αερίου σε στερεό θρεπτικό υλικό</a:t>
            </a:r>
            <a:endParaRPr lang="el-GR" sz="1400" dirty="0"/>
          </a:p>
        </p:txBody>
      </p:sp>
      <p:sp>
        <p:nvSpPr>
          <p:cNvPr id="7" name="6 - TextBox"/>
          <p:cNvSpPr txBox="1"/>
          <p:nvPr/>
        </p:nvSpPr>
        <p:spPr>
          <a:xfrm>
            <a:off x="6012160" y="1628800"/>
            <a:ext cx="2520280" cy="369332"/>
          </a:xfrm>
          <a:prstGeom prst="rect">
            <a:avLst/>
          </a:prstGeom>
          <a:noFill/>
        </p:spPr>
        <p:txBody>
          <a:bodyPr wrap="square" rtlCol="0">
            <a:spAutoFit/>
          </a:bodyPr>
          <a:lstStyle/>
          <a:p>
            <a:r>
              <a:rPr lang="en-US" dirty="0" smtClean="0"/>
              <a:t>             +               -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23728" y="2045166"/>
            <a:ext cx="4608512"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εντεροβακτηριδιακά είναι μία μεγάλη, ετερογενής ομάδα μικροβίων που περιλαμβάνει πολλά γένη και είδη.  Ορισμένα από τα μικρόβια αυτά είναι παθογόνα στον άνθρωπο, άλλα είναι μέλη της φυσιολογικής χλωρίδας και ευκαιριακά παθογόνα και άλλα δημιουργούν σπάνια ή και ποτέ λοιμώξεις </a:t>
            </a:r>
            <a:endParaRPr lang="el-GR" sz="1600" dirty="0"/>
          </a:p>
        </p:txBody>
      </p:sp>
      <p:pic>
        <p:nvPicPr>
          <p:cNvPr id="55298" name="Picture 2" descr="Αποτέλεσμα εικόνας για escherichia coli"/>
          <p:cNvPicPr>
            <a:picLocks noChangeAspect="1" noChangeArrowheads="1"/>
          </p:cNvPicPr>
          <p:nvPr/>
        </p:nvPicPr>
        <p:blipFill>
          <a:blip r:embed="rId2" cstate="print"/>
          <a:srcRect/>
          <a:stretch>
            <a:fillRect/>
          </a:stretch>
        </p:blipFill>
        <p:spPr bwMode="auto">
          <a:xfrm>
            <a:off x="35496" y="4149080"/>
            <a:ext cx="2160240" cy="1584176"/>
          </a:xfrm>
          <a:prstGeom prst="rect">
            <a:avLst/>
          </a:prstGeom>
          <a:noFill/>
        </p:spPr>
      </p:pic>
      <p:pic>
        <p:nvPicPr>
          <p:cNvPr id="55300" name="Picture 4" descr="Αποτέλεσμα εικόνας για salmonella"/>
          <p:cNvPicPr>
            <a:picLocks noChangeAspect="1" noChangeArrowheads="1"/>
          </p:cNvPicPr>
          <p:nvPr/>
        </p:nvPicPr>
        <p:blipFill>
          <a:blip r:embed="rId3" cstate="print"/>
          <a:srcRect/>
          <a:stretch>
            <a:fillRect/>
          </a:stretch>
        </p:blipFill>
        <p:spPr bwMode="auto">
          <a:xfrm>
            <a:off x="2303810" y="4149080"/>
            <a:ext cx="2123728" cy="1584176"/>
          </a:xfrm>
          <a:prstGeom prst="rect">
            <a:avLst/>
          </a:prstGeom>
          <a:noFill/>
        </p:spPr>
      </p:pic>
      <p:sp>
        <p:nvSpPr>
          <p:cNvPr id="55302" name="AutoShape 6" descr="Αποτέλεσμα εικόνας για serratia marcesc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04" name="Picture 8" descr="Αποτέλεσμα εικόνας για serratia marcescens"/>
          <p:cNvPicPr>
            <a:picLocks noChangeAspect="1" noChangeArrowheads="1"/>
          </p:cNvPicPr>
          <p:nvPr/>
        </p:nvPicPr>
        <p:blipFill>
          <a:blip r:embed="rId4" cstate="print"/>
          <a:srcRect/>
          <a:stretch>
            <a:fillRect/>
          </a:stretch>
        </p:blipFill>
        <p:spPr bwMode="auto">
          <a:xfrm>
            <a:off x="4644008" y="4149080"/>
            <a:ext cx="2088232" cy="1584176"/>
          </a:xfrm>
          <a:prstGeom prst="rect">
            <a:avLst/>
          </a:prstGeom>
          <a:noFill/>
        </p:spPr>
      </p:pic>
      <p:pic>
        <p:nvPicPr>
          <p:cNvPr id="55306" name="Picture 10" descr="Αποτέλεσμα εικόνας για proteus mirabilis"/>
          <p:cNvPicPr>
            <a:picLocks noChangeAspect="1" noChangeArrowheads="1"/>
          </p:cNvPicPr>
          <p:nvPr/>
        </p:nvPicPr>
        <p:blipFill>
          <a:blip r:embed="rId5" cstate="print"/>
          <a:srcRect/>
          <a:stretch>
            <a:fillRect/>
          </a:stretch>
        </p:blipFill>
        <p:spPr bwMode="auto">
          <a:xfrm>
            <a:off x="6876256" y="4149080"/>
            <a:ext cx="2087786" cy="1584175"/>
          </a:xfrm>
          <a:prstGeom prst="rect">
            <a:avLst/>
          </a:prstGeom>
          <a:noFill/>
        </p:spPr>
      </p:pic>
      <p:sp>
        <p:nvSpPr>
          <p:cNvPr id="8" name="7 - TextBox"/>
          <p:cNvSpPr txBox="1"/>
          <p:nvPr/>
        </p:nvSpPr>
        <p:spPr>
          <a:xfrm>
            <a:off x="0" y="5805264"/>
            <a:ext cx="2123728" cy="307777"/>
          </a:xfrm>
          <a:prstGeom prst="rect">
            <a:avLst/>
          </a:prstGeom>
          <a:noFill/>
        </p:spPr>
        <p:txBody>
          <a:bodyPr wrap="square" rtlCol="0">
            <a:spAutoFit/>
          </a:bodyPr>
          <a:lstStyle/>
          <a:p>
            <a:pPr algn="ctr"/>
            <a:r>
              <a:rPr lang="en-US" sz="1400" i="1" dirty="0" smtClean="0"/>
              <a:t>E. coli</a:t>
            </a:r>
            <a:endParaRPr lang="el-GR" sz="1400" i="1" dirty="0"/>
          </a:p>
        </p:txBody>
      </p:sp>
      <p:sp>
        <p:nvSpPr>
          <p:cNvPr id="9" name="8 - TextBox"/>
          <p:cNvSpPr txBox="1"/>
          <p:nvPr/>
        </p:nvSpPr>
        <p:spPr>
          <a:xfrm>
            <a:off x="2339752" y="5733256"/>
            <a:ext cx="2087786" cy="307777"/>
          </a:xfrm>
          <a:prstGeom prst="rect">
            <a:avLst/>
          </a:prstGeom>
          <a:noFill/>
        </p:spPr>
        <p:txBody>
          <a:bodyPr wrap="square" rtlCol="0">
            <a:spAutoFit/>
          </a:bodyPr>
          <a:lstStyle/>
          <a:p>
            <a:pPr algn="ctr"/>
            <a:r>
              <a:rPr lang="en-US" sz="1400" i="1" dirty="0" smtClean="0"/>
              <a:t>salmonella</a:t>
            </a:r>
            <a:endParaRPr lang="el-GR" sz="1400" i="1" dirty="0"/>
          </a:p>
        </p:txBody>
      </p:sp>
      <p:sp>
        <p:nvSpPr>
          <p:cNvPr id="10" name="9 - TextBox"/>
          <p:cNvSpPr txBox="1"/>
          <p:nvPr/>
        </p:nvSpPr>
        <p:spPr>
          <a:xfrm>
            <a:off x="4644008" y="5733256"/>
            <a:ext cx="2016224" cy="307777"/>
          </a:xfrm>
          <a:prstGeom prst="rect">
            <a:avLst/>
          </a:prstGeom>
          <a:noFill/>
        </p:spPr>
        <p:txBody>
          <a:bodyPr wrap="square" rtlCol="0">
            <a:spAutoFit/>
          </a:bodyPr>
          <a:lstStyle/>
          <a:p>
            <a:pPr algn="ctr"/>
            <a:r>
              <a:rPr lang="en-US" sz="1400" i="1" dirty="0" smtClean="0"/>
              <a:t>Serratia</a:t>
            </a:r>
            <a:endParaRPr lang="el-GR" sz="1400" i="1" dirty="0"/>
          </a:p>
        </p:txBody>
      </p:sp>
      <p:sp>
        <p:nvSpPr>
          <p:cNvPr id="11" name="10 - TextBox"/>
          <p:cNvSpPr txBox="1"/>
          <p:nvPr/>
        </p:nvSpPr>
        <p:spPr>
          <a:xfrm>
            <a:off x="6948264" y="5733256"/>
            <a:ext cx="2195736" cy="307777"/>
          </a:xfrm>
          <a:prstGeom prst="rect">
            <a:avLst/>
          </a:prstGeom>
          <a:noFill/>
        </p:spPr>
        <p:txBody>
          <a:bodyPr wrap="square" rtlCol="0">
            <a:spAutoFit/>
          </a:bodyPr>
          <a:lstStyle/>
          <a:p>
            <a:pPr algn="ctr"/>
            <a:r>
              <a:rPr lang="en-US" sz="1400" i="1" dirty="0" smtClean="0"/>
              <a:t>Proteus</a:t>
            </a:r>
            <a:endParaRPr lang="el-GR" sz="14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glucose fermentation test durham 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Αποτέλεσμα εικόνας για glucose fermentation test durham tube"/>
          <p:cNvPicPr>
            <a:picLocks noChangeAspect="1" noChangeArrowheads="1"/>
          </p:cNvPicPr>
          <p:nvPr/>
        </p:nvPicPr>
        <p:blipFill>
          <a:blip r:embed="rId2" cstate="print"/>
          <a:srcRect/>
          <a:stretch>
            <a:fillRect/>
          </a:stretch>
        </p:blipFill>
        <p:spPr bwMode="auto">
          <a:xfrm>
            <a:off x="3600822" y="2492896"/>
            <a:ext cx="1619250" cy="2286001"/>
          </a:xfrm>
          <a:prstGeom prst="rect">
            <a:avLst/>
          </a:prstGeom>
          <a:noFill/>
        </p:spPr>
      </p:pic>
      <p:pic>
        <p:nvPicPr>
          <p:cNvPr id="1030" name="Picture 6" descr="Αποτέλεσμα εικόνας για glucose fermentation test durham tube"/>
          <p:cNvPicPr>
            <a:picLocks noChangeAspect="1" noChangeArrowheads="1"/>
          </p:cNvPicPr>
          <p:nvPr/>
        </p:nvPicPr>
        <p:blipFill>
          <a:blip r:embed="rId3" cstate="print"/>
          <a:srcRect/>
          <a:stretch>
            <a:fillRect/>
          </a:stretch>
        </p:blipFill>
        <p:spPr bwMode="auto">
          <a:xfrm>
            <a:off x="5868144" y="2564904"/>
            <a:ext cx="1800200" cy="2164903"/>
          </a:xfrm>
          <a:prstGeom prst="rect">
            <a:avLst/>
          </a:prstGeom>
          <a:noFill/>
        </p:spPr>
      </p:pic>
      <p:pic>
        <p:nvPicPr>
          <p:cNvPr id="1034" name="Picture 10" descr="Αποτέλεσμα εικόνας για glucose fermentation test durham tube"/>
          <p:cNvPicPr>
            <a:picLocks noChangeAspect="1" noChangeArrowheads="1"/>
          </p:cNvPicPr>
          <p:nvPr/>
        </p:nvPicPr>
        <p:blipFill>
          <a:blip r:embed="rId4" cstate="print"/>
          <a:srcRect/>
          <a:stretch>
            <a:fillRect/>
          </a:stretch>
        </p:blipFill>
        <p:spPr bwMode="auto">
          <a:xfrm>
            <a:off x="1043608" y="2564903"/>
            <a:ext cx="2065412" cy="216024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074" y="1628800"/>
            <a:ext cx="468096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Παραγωγή υδρόθειου</a:t>
            </a:r>
            <a:endParaRPr lang="el-GR" b="1" dirty="0"/>
          </a:p>
        </p:txBody>
      </p:sp>
      <p:sp>
        <p:nvSpPr>
          <p:cNvPr id="3" name="2 - TextBox"/>
          <p:cNvSpPr txBox="1"/>
          <p:nvPr/>
        </p:nvSpPr>
        <p:spPr>
          <a:xfrm>
            <a:off x="248100" y="2132856"/>
            <a:ext cx="4752528" cy="427809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Για την παραγωγή υδρόθειου απαιτείται: </a:t>
            </a:r>
          </a:p>
          <a:p>
            <a:pPr marL="342900" indent="-342900">
              <a:buFont typeface="+mj-lt"/>
              <a:buAutoNum type="arabicPeriod"/>
            </a:pPr>
            <a:r>
              <a:rPr lang="el-GR" sz="1600" b="1" dirty="0" smtClean="0"/>
              <a:t>Κατάλληλο μικρόβιο</a:t>
            </a:r>
            <a:r>
              <a:rPr lang="el-GR" sz="1600" dirty="0" smtClean="0"/>
              <a:t>.  Το μικρόβιο που θα εμβολιαστεί πρέπει να διαθέτει τα κατάλληλα ένζυμα για την παραγωγή του  </a:t>
            </a:r>
            <a:r>
              <a:rPr lang="en-US" sz="1600" dirty="0" smtClean="0"/>
              <a:t>H</a:t>
            </a:r>
            <a:r>
              <a:rPr lang="en-US" sz="1600" baseline="-25000" dirty="0" smtClean="0"/>
              <a:t>2</a:t>
            </a:r>
            <a:r>
              <a:rPr lang="en-US" sz="1600" dirty="0" smtClean="0"/>
              <a:t>S</a:t>
            </a:r>
            <a:endParaRPr lang="el-GR" sz="1600" dirty="0" smtClean="0"/>
          </a:p>
          <a:p>
            <a:pPr marL="342900" indent="-342900">
              <a:buFont typeface="+mj-lt"/>
              <a:buAutoNum type="arabicPeriod"/>
            </a:pPr>
            <a:r>
              <a:rPr lang="el-GR" sz="1600" b="1" dirty="0" smtClean="0"/>
              <a:t>Όξινο περιβάλλον</a:t>
            </a:r>
          </a:p>
          <a:p>
            <a:pPr marL="342900" indent="-342900">
              <a:buFont typeface="+mj-lt"/>
              <a:buAutoNum type="arabicPeriod"/>
            </a:pPr>
            <a:r>
              <a:rPr lang="el-GR" sz="1600" b="1" dirty="0" smtClean="0"/>
              <a:t>Το στοιχείο θείο. </a:t>
            </a:r>
            <a:r>
              <a:rPr lang="el-GR" sz="1600" dirty="0" smtClean="0"/>
              <a:t>Στο υλικό πρέπει να υπάρχει ουσία που να περιέχει θείο. Τέτοιες ουσίες είναι από τα αμινοξέα η μεθειονίνη και η κυστεΐνη, καθώς και οι ανόργανες ουσίες υποθειώδες νάτριο, θειοθειικό νάτριο κ.α. </a:t>
            </a:r>
          </a:p>
          <a:p>
            <a:pPr marL="342900" indent="-342900">
              <a:buFont typeface="+mj-lt"/>
              <a:buAutoNum type="arabicPeriod"/>
            </a:pPr>
            <a:r>
              <a:rPr lang="el-GR" sz="1600" b="1" dirty="0" smtClean="0"/>
              <a:t>Δείκτης ανίχνευσης υδρόθειου</a:t>
            </a:r>
            <a:r>
              <a:rPr lang="el-GR" sz="1600" dirty="0" smtClean="0"/>
              <a:t>. Οι δείκτες είναι χημικές ουσίες του σιδήρου ή του μολύβδου που αντιδρούν με το </a:t>
            </a:r>
            <a:r>
              <a:rPr lang="en-US" sz="1600" dirty="0" smtClean="0"/>
              <a:t>H</a:t>
            </a:r>
            <a:r>
              <a:rPr lang="en-US" sz="1600" baseline="-25000" dirty="0" smtClean="0"/>
              <a:t>2</a:t>
            </a:r>
            <a:r>
              <a:rPr lang="en-US" sz="1600" dirty="0" smtClean="0"/>
              <a:t>S</a:t>
            </a:r>
            <a:r>
              <a:rPr lang="el-GR" sz="1600" dirty="0" smtClean="0"/>
              <a:t> και σχηματίζουν θειούχο σίδηρο ή θειούχο μόλυβδο. Οι ενώσεις αυτές  έχουν μαύρο χρώμα. Τέτοιες ουσίες είναι ο θειικός σίδηρος, θειικός εναμμώνιος σίδηρος, οξικός μόλυβδος κ.α.</a:t>
            </a:r>
            <a:endParaRPr lang="el-GR" sz="1600" dirty="0"/>
          </a:p>
        </p:txBody>
      </p:sp>
      <p:pic>
        <p:nvPicPr>
          <p:cNvPr id="4" name="Picture 6" descr="Σχετική εικόνα"/>
          <p:cNvPicPr>
            <a:picLocks noChangeAspect="1" noChangeArrowheads="1"/>
          </p:cNvPicPr>
          <p:nvPr/>
        </p:nvPicPr>
        <p:blipFill>
          <a:blip r:embed="rId2" cstate="print"/>
          <a:srcRect/>
          <a:stretch>
            <a:fillRect/>
          </a:stretch>
        </p:blipFill>
        <p:spPr bwMode="auto">
          <a:xfrm>
            <a:off x="5148064" y="2348880"/>
            <a:ext cx="3552825" cy="3114676"/>
          </a:xfrm>
          <a:prstGeom prst="rect">
            <a:avLst/>
          </a:prstGeom>
          <a:noFill/>
        </p:spPr>
      </p:pic>
      <p:sp>
        <p:nvSpPr>
          <p:cNvPr id="5" name="4 - TextBox"/>
          <p:cNvSpPr txBox="1"/>
          <p:nvPr/>
        </p:nvSpPr>
        <p:spPr>
          <a:xfrm>
            <a:off x="5220072" y="5517232"/>
            <a:ext cx="3528392" cy="523220"/>
          </a:xfrm>
          <a:prstGeom prst="rect">
            <a:avLst/>
          </a:prstGeom>
          <a:noFill/>
        </p:spPr>
        <p:txBody>
          <a:bodyPr wrap="square" rtlCol="0">
            <a:spAutoFit/>
          </a:bodyPr>
          <a:lstStyle/>
          <a:p>
            <a:r>
              <a:rPr lang="el-GR" sz="1400" dirty="0" smtClean="0"/>
              <a:t>Η παραγωγή το </a:t>
            </a:r>
            <a:r>
              <a:rPr lang="en-US" sz="1400" dirty="0" smtClean="0"/>
              <a:t>H</a:t>
            </a:r>
            <a:r>
              <a:rPr lang="en-US" sz="1400" baseline="-25000" dirty="0" smtClean="0"/>
              <a:t>2</a:t>
            </a:r>
            <a:r>
              <a:rPr lang="en-US" sz="1400" dirty="0" smtClean="0"/>
              <a:t>S</a:t>
            </a:r>
            <a:r>
              <a:rPr lang="el-GR" sz="1400" dirty="0" smtClean="0"/>
              <a:t> ανιχνεύεται με τη δημιουργία μαύρου χρώματος στο υλικό</a:t>
            </a:r>
            <a:endParaRPr lang="el-G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123728" y="2291388"/>
            <a:ext cx="4608512"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 θρεπτικό υλικό </a:t>
            </a:r>
            <a:r>
              <a:rPr lang="en-US" sz="1600" dirty="0" smtClean="0"/>
              <a:t>Kligler </a:t>
            </a:r>
            <a:r>
              <a:rPr lang="el-GR" sz="1600" dirty="0" smtClean="0"/>
              <a:t>είναι δυνατή η ανίχνευση των βιοχημικών αντιδράσεων:</a:t>
            </a:r>
          </a:p>
          <a:p>
            <a:pPr algn="ctr">
              <a:buFont typeface="Wingdings" pitchFamily="2" charset="2"/>
              <a:buChar char="ü"/>
            </a:pPr>
            <a:r>
              <a:rPr lang="el-GR" sz="1600" dirty="0" smtClean="0"/>
              <a:t>Ζύμωση γλυκόζης</a:t>
            </a:r>
          </a:p>
          <a:p>
            <a:pPr algn="ctr">
              <a:buFont typeface="Wingdings" pitchFamily="2" charset="2"/>
              <a:buChar char="ü"/>
            </a:pPr>
            <a:r>
              <a:rPr lang="el-GR" sz="1600" dirty="0" smtClean="0"/>
              <a:t>Ζύμωση λακτόζης</a:t>
            </a:r>
          </a:p>
          <a:p>
            <a:pPr algn="ctr">
              <a:buFont typeface="Wingdings" pitchFamily="2" charset="2"/>
              <a:buChar char="ü"/>
            </a:pPr>
            <a:r>
              <a:rPr lang="el-GR" sz="1600" dirty="0" smtClean="0"/>
              <a:t>Παραγωγή αερίου</a:t>
            </a:r>
          </a:p>
          <a:p>
            <a:pPr algn="ctr">
              <a:buFont typeface="Wingdings" pitchFamily="2" charset="2"/>
              <a:buChar char="ü"/>
            </a:pPr>
            <a:r>
              <a:rPr lang="el-GR" sz="1600" dirty="0" smtClean="0"/>
              <a:t>Παραγωγή το </a:t>
            </a:r>
            <a:r>
              <a:rPr lang="en-US" sz="1600" dirty="0" smtClean="0"/>
              <a:t>H</a:t>
            </a:r>
            <a:r>
              <a:rPr lang="en-US" sz="1600" baseline="-25000" dirty="0" smtClean="0"/>
              <a:t>2</a:t>
            </a:r>
            <a:r>
              <a:rPr lang="en-US" sz="1600" dirty="0" smtClean="0"/>
              <a:t>S</a:t>
            </a:r>
            <a:endParaRPr lang="el-GR" dirty="0"/>
          </a:p>
        </p:txBody>
      </p:sp>
      <p:sp>
        <p:nvSpPr>
          <p:cNvPr id="6" name="5 - TextBox"/>
          <p:cNvSpPr txBox="1"/>
          <p:nvPr/>
        </p:nvSpPr>
        <p:spPr>
          <a:xfrm>
            <a:off x="2123728" y="1772816"/>
            <a:ext cx="460851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US" b="1" dirty="0" smtClean="0"/>
              <a:t>Kligler agar</a:t>
            </a:r>
            <a:endParaRPr lang="el-G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24544" y="1968510"/>
            <a:ext cx="4176018" cy="4031873"/>
          </a:xfrm>
          <a:prstGeom prst="rect">
            <a:avLst/>
          </a:prstGeom>
          <a:solidFill>
            <a:schemeClr val="accent1">
              <a:lumMod val="20000"/>
              <a:lumOff val="80000"/>
            </a:schemeClr>
          </a:solidFill>
          <a:ln w="9525">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Το υλικό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Kligler</a:t>
            </a: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 περιέχει μεταξύ άλλων:</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lang="el-GR" sz="1600" dirty="0" smtClean="0">
                <a:latin typeface="Calibri" pitchFamily="34" charset="0"/>
                <a:ea typeface="Times New Roman" pitchFamily="18" charset="0"/>
              </a:rPr>
              <a:t>π</a:t>
            </a: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επτόνη</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το δείκτη του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pH</a:t>
            </a: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 ερυθρό της φαινόλης (κίτρινο χρώμα σε όξινο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pH</a:t>
            </a: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 και ερυθρό χρώμα σε αλκαλικό)</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γλυκόζη 0,1%</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λακτόζη 1%.</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Το υλικό περιέχει επίσης θειοθειικό νάτριο και θειικό εναμμώνιο σίδηρο για την ανίχνευση της παραγωγής του υδρόθειου.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rPr>
              <a:t>To pH</a:t>
            </a: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 του υλικού είναι 7,4 και το χρώμα του είναι κόκκινο.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rPr>
              <a:t>Το υλικό αφήνεται να πήξη σε πλάγια θέση, έτσι ώστε να</a:t>
            </a:r>
            <a:r>
              <a:rPr kumimoji="0" lang="el-GR" sz="1600" b="0" i="0" u="none" strike="noStrike" cap="none" normalizeH="0" dirty="0" smtClean="0">
                <a:ln>
                  <a:noFill/>
                </a:ln>
                <a:solidFill>
                  <a:schemeClr val="tx1"/>
                </a:solidFill>
                <a:effectLst/>
                <a:latin typeface="Calibri" pitchFamily="34" charset="0"/>
                <a:ea typeface="Times New Roman" pitchFamily="18" charset="0"/>
              </a:rPr>
              <a:t> σχηματίζεται λοξή επιφάνεια και στήλη 1-2 </a:t>
            </a:r>
            <a:r>
              <a:rPr kumimoji="0" lang="en-US" sz="1600" b="0" i="0" u="none" strike="noStrike" cap="none" normalizeH="0" dirty="0" smtClean="0">
                <a:ln>
                  <a:noFill/>
                </a:ln>
                <a:solidFill>
                  <a:schemeClr val="tx1"/>
                </a:solidFill>
                <a:effectLst/>
                <a:latin typeface="Calibri" pitchFamily="34" charset="0"/>
                <a:ea typeface="Times New Roman" pitchFamily="18" charset="0"/>
              </a:rPr>
              <a:t>cm</a:t>
            </a:r>
            <a:endParaRPr kumimoji="0" lang="el-G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p:txBody>
      </p:sp>
      <p:pic>
        <p:nvPicPr>
          <p:cNvPr id="3" name="Picture 8" descr="kligler_iron"/>
          <p:cNvPicPr>
            <a:picLocks noChangeAspect="1" noChangeArrowheads="1"/>
          </p:cNvPicPr>
          <p:nvPr/>
        </p:nvPicPr>
        <p:blipFill>
          <a:blip r:embed="rId2" cstate="print">
            <a:clrChange>
              <a:clrFrom>
                <a:srgbClr val="FFFFFF"/>
              </a:clrFrom>
              <a:clrTo>
                <a:srgbClr val="FFFFFF">
                  <a:alpha val="0"/>
                </a:srgbClr>
              </a:clrTo>
            </a:clrChange>
          </a:blip>
          <a:srcRect l="1605" r="74319" b="8233"/>
          <a:stretch>
            <a:fillRect/>
          </a:stretch>
        </p:blipFill>
        <p:spPr bwMode="auto">
          <a:xfrm>
            <a:off x="5292080" y="1988840"/>
            <a:ext cx="1080120" cy="3024336"/>
          </a:xfrm>
          <a:prstGeom prst="rect">
            <a:avLst/>
          </a:prstGeom>
          <a:noFill/>
          <a:ln w="9525">
            <a:noFill/>
            <a:miter lim="800000"/>
            <a:headEnd/>
            <a:tailEnd/>
          </a:ln>
        </p:spPr>
      </p:pic>
      <p:sp>
        <p:nvSpPr>
          <p:cNvPr id="4" name="3 - TextBox"/>
          <p:cNvSpPr txBox="1"/>
          <p:nvPr/>
        </p:nvSpPr>
        <p:spPr>
          <a:xfrm>
            <a:off x="252536" y="1484784"/>
            <a:ext cx="424802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Σύσταση θρεπτικού υλικού </a:t>
            </a:r>
            <a:r>
              <a:rPr lang="en-US" b="1" dirty="0" smtClean="0"/>
              <a:t>Kligler agar</a:t>
            </a:r>
            <a:endParaRPr lang="el-GR" b="1" dirty="0"/>
          </a:p>
        </p:txBody>
      </p:sp>
      <p:pic>
        <p:nvPicPr>
          <p:cNvPr id="5" name="Picture 8" descr="Αποτέλεσμα εικόνας για glucose fermentation test durham tub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6256" y="1340768"/>
            <a:ext cx="1936254" cy="3672408"/>
          </a:xfrm>
          <a:prstGeom prst="rect">
            <a:avLst/>
          </a:prstGeom>
          <a:noFill/>
        </p:spPr>
      </p:pic>
      <p:sp>
        <p:nvSpPr>
          <p:cNvPr id="6" name="5 - TextBox"/>
          <p:cNvSpPr txBox="1"/>
          <p:nvPr/>
        </p:nvSpPr>
        <p:spPr>
          <a:xfrm>
            <a:off x="6804248" y="5065439"/>
            <a:ext cx="1656184" cy="307777"/>
          </a:xfrm>
          <a:prstGeom prst="rect">
            <a:avLst/>
          </a:prstGeom>
          <a:noFill/>
        </p:spPr>
        <p:txBody>
          <a:bodyPr wrap="square" rtlCol="0">
            <a:spAutoFit/>
          </a:bodyPr>
          <a:lstStyle/>
          <a:p>
            <a:r>
              <a:rPr lang="el-GR" sz="1400" dirty="0" smtClean="0"/>
              <a:t>Εμβολιασμός </a:t>
            </a:r>
            <a:r>
              <a:rPr lang="en-US" sz="1400" dirty="0" smtClean="0"/>
              <a:t>Kligler</a:t>
            </a:r>
            <a:endParaRPr lang="el-GR"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35696" y="1575951"/>
            <a:ext cx="5112568"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lvl="0"/>
            <a:r>
              <a:rPr lang="el-GR" sz="1600" dirty="0" smtClean="0">
                <a:latin typeface="Calibri" pitchFamily="34" charset="0"/>
                <a:ea typeface="Times New Roman" pitchFamily="18" charset="0"/>
              </a:rPr>
              <a:t>Οι οργανισμοί οι οποίοι ζυμώνουν μόνο τη γλυκόζη παράγουν από τη ζύμωση του σακχάρου όξινα προϊόντα, με αποτέλεσμα τη πτώση του </a:t>
            </a:r>
            <a:r>
              <a:rPr lang="en-US" sz="1600" dirty="0" smtClean="0">
                <a:latin typeface="Calibri" pitchFamily="34" charset="0"/>
                <a:ea typeface="Times New Roman" pitchFamily="18" charset="0"/>
              </a:rPr>
              <a:t>pH</a:t>
            </a:r>
            <a:r>
              <a:rPr lang="el-GR" sz="1600" dirty="0" smtClean="0">
                <a:latin typeface="Calibri" pitchFamily="34" charset="0"/>
                <a:ea typeface="Times New Roman" pitchFamily="18" charset="0"/>
              </a:rPr>
              <a:t> προς το όξινο και επομένως την αλλαγή του χρώματος του υλικού σε κίτρινο.</a:t>
            </a:r>
          </a:p>
          <a:p>
            <a:pPr lvl="0"/>
            <a:endParaRPr lang="el-GR" sz="1600" dirty="0" smtClean="0">
              <a:latin typeface="Calibri" pitchFamily="34" charset="0"/>
              <a:ea typeface="Times New Roman" pitchFamily="18" charset="0"/>
            </a:endParaRPr>
          </a:p>
          <a:p>
            <a:pPr lvl="0"/>
            <a:r>
              <a:rPr lang="el-GR" sz="1600" dirty="0" smtClean="0">
                <a:latin typeface="Calibri" pitchFamily="34" charset="0"/>
                <a:ea typeface="Times New Roman" pitchFamily="18" charset="0"/>
              </a:rPr>
              <a:t>Η ποσότητα της γλυκόζης  που περιέχεται στο υλικό είναι μικρή (συγκέντρωση 0,1%) και γρήγορα εξαντλείται. </a:t>
            </a:r>
          </a:p>
          <a:p>
            <a:pPr lvl="0"/>
            <a:endParaRPr lang="el-GR" sz="1600" dirty="0" smtClean="0">
              <a:latin typeface="Calibri" pitchFamily="34" charset="0"/>
              <a:ea typeface="Times New Roman" pitchFamily="18" charset="0"/>
            </a:endParaRPr>
          </a:p>
          <a:p>
            <a:pPr lvl="0"/>
            <a:r>
              <a:rPr lang="el-GR" sz="1600" dirty="0" smtClean="0">
                <a:latin typeface="Calibri" pitchFamily="34" charset="0"/>
                <a:ea typeface="Times New Roman" pitchFamily="18" charset="0"/>
              </a:rPr>
              <a:t>Ο οξειδωτικός μεταβολισμός όμως συνεχίζεται στην επιφάνεια του υλικού, το οποίο έρχεται σε επαφή με το οξυγόνο της ατμόσφαιρας και μετά την εξάντληση της γλυκόζης.</a:t>
            </a:r>
          </a:p>
          <a:p>
            <a:pPr lvl="0"/>
            <a:endParaRPr lang="el-GR" sz="1600" dirty="0" smtClean="0">
              <a:latin typeface="Calibri" pitchFamily="34" charset="0"/>
              <a:ea typeface="Times New Roman" pitchFamily="18" charset="0"/>
            </a:endParaRPr>
          </a:p>
          <a:p>
            <a:r>
              <a:rPr lang="el-GR" sz="1600" dirty="0" smtClean="0">
                <a:latin typeface="Calibri" pitchFamily="34" charset="0"/>
                <a:ea typeface="Times New Roman" pitchFamily="18" charset="0"/>
              </a:rPr>
              <a:t>  Αυτό έχει ως  αποτέλεσμα στην επιφάνεια του υλικού το </a:t>
            </a:r>
            <a:r>
              <a:rPr lang="en-US" sz="1600" dirty="0" smtClean="0">
                <a:latin typeface="Calibri" pitchFamily="34" charset="0"/>
                <a:ea typeface="Times New Roman" pitchFamily="18" charset="0"/>
              </a:rPr>
              <a:t>pH</a:t>
            </a:r>
            <a:r>
              <a:rPr lang="el-GR" sz="1600" dirty="0" smtClean="0">
                <a:latin typeface="Calibri" pitchFamily="34" charset="0"/>
                <a:ea typeface="Times New Roman" pitchFamily="18" charset="0"/>
              </a:rPr>
              <a:t> να γίνεται πάλι  αλκαλικό λόγω αφενός της μικρής ποσότητας των όξινων προϊόντων και αφετέρου της αερόβιας διάσπασης της πεπτόνης.  Έτσι, η επιφάνεια του υλικού παίρνει πάλι ένα κόκκινο χρώμα.</a:t>
            </a:r>
            <a:endParaRPr lang="el-GR"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827584" y="2060848"/>
            <a:ext cx="4248472"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r>
              <a:rPr lang="el-GR" sz="1600" dirty="0" smtClean="0">
                <a:latin typeface="Calibri" pitchFamily="34" charset="0"/>
                <a:ea typeface="Times New Roman" pitchFamily="18" charset="0"/>
              </a:rPr>
              <a:t>Αντίθετα, στην στήλη, όπου η ποσότητα του υλικού είναι μεγαλύτερη, αφενός παράγονται περισσότερα οξέα και αφετέρου δε φτάνει το οξυγόνο της ατμόσφαιρας,  με αποτέλεσμα να μη γίνεται αερόβιος μεταβολισμός και το χρώμα να παραμένει κίτρινο. </a:t>
            </a:r>
          </a:p>
          <a:p>
            <a:endParaRPr lang="el-GR" sz="1600" dirty="0" smtClean="0">
              <a:latin typeface="Calibri" pitchFamily="34" charset="0"/>
              <a:ea typeface="Times New Roman" pitchFamily="18" charset="0"/>
            </a:endParaRPr>
          </a:p>
          <a:p>
            <a:r>
              <a:rPr lang="el-GR" sz="1600" dirty="0" smtClean="0">
                <a:latin typeface="Calibri" pitchFamily="34" charset="0"/>
                <a:ea typeface="Times New Roman" pitchFamily="18" charset="0"/>
              </a:rPr>
              <a:t>  Επομένως, τα μικρόβια τα οποία ζυμώνουν τη γλυκόζη και δε ζυμώνουν τη λακτόζη αποδίδουν στο υλικό </a:t>
            </a:r>
            <a:r>
              <a:rPr lang="en-US" sz="1600" dirty="0" smtClean="0">
                <a:latin typeface="Calibri" pitchFamily="34" charset="0"/>
                <a:ea typeface="Times New Roman" pitchFamily="18" charset="0"/>
              </a:rPr>
              <a:t>Kligler</a:t>
            </a:r>
            <a:r>
              <a:rPr lang="el-GR" sz="1600" dirty="0" smtClean="0">
                <a:latin typeface="Calibri" pitchFamily="34" charset="0"/>
                <a:ea typeface="Times New Roman" pitchFamily="18" charset="0"/>
              </a:rPr>
              <a:t> αλκαλική επιφάνεια και όξινο πυθμένα ή αλλιώς κόκκινη επιφάνεια υλικού και κίτρινο πυθμένα.</a:t>
            </a:r>
            <a:endParaRPr lang="el-GR" sz="1600" dirty="0"/>
          </a:p>
        </p:txBody>
      </p:sp>
      <p:pic>
        <p:nvPicPr>
          <p:cNvPr id="5" name="Picture 2" descr="Αποτέλεσμα εικόνας για test tube durhan"/>
          <p:cNvPicPr>
            <a:picLocks noChangeAspect="1" noChangeArrowheads="1"/>
          </p:cNvPicPr>
          <p:nvPr/>
        </p:nvPicPr>
        <p:blipFill>
          <a:blip r:embed="rId2" cstate="print"/>
          <a:srcRect l="30000" r="50000"/>
          <a:stretch>
            <a:fillRect/>
          </a:stretch>
        </p:blipFill>
        <p:spPr bwMode="auto">
          <a:xfrm>
            <a:off x="5940152" y="2204864"/>
            <a:ext cx="1080120" cy="302433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03040" y="1556792"/>
            <a:ext cx="5077072"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lvl="0" eaLnBrk="0" fontAlgn="base" hangingPunct="0">
              <a:spcBef>
                <a:spcPct val="0"/>
              </a:spcBef>
              <a:spcAft>
                <a:spcPct val="0"/>
              </a:spcAft>
            </a:pPr>
            <a:r>
              <a:rPr lang="el-GR" sz="1600" dirty="0" smtClean="0">
                <a:latin typeface="Calibri" pitchFamily="34" charset="0"/>
                <a:ea typeface="Times New Roman" pitchFamily="18" charset="0"/>
              </a:rPr>
              <a:t>Οι οργανισμοί οι οποίοι ζυμώνουν και τη λακτόζη συνεχίζουν να παράγουν μεγάλες ποσότητες όξινων προϊόντων σε όλη τη διάρκεια της καλλιέργειας, εφόσον η λακτόζη περιέχεται σε μεγάλες ποσότητες (συγκέντρωση 1%).</a:t>
            </a:r>
          </a:p>
          <a:p>
            <a:pPr lvl="0" eaLnBrk="0" fontAlgn="base" hangingPunct="0">
              <a:spcBef>
                <a:spcPct val="0"/>
              </a:spcBef>
              <a:spcAft>
                <a:spcPct val="0"/>
              </a:spcAft>
            </a:pPr>
            <a:endParaRPr lang="el-GR" sz="1600" dirty="0" smtClean="0">
              <a:latin typeface="Calibri" pitchFamily="34" charset="0"/>
              <a:ea typeface="Times New Roman" pitchFamily="18" charset="0"/>
            </a:endParaRPr>
          </a:p>
          <a:p>
            <a:pPr lvl="0" eaLnBrk="0" fontAlgn="base" hangingPunct="0">
              <a:spcBef>
                <a:spcPct val="0"/>
              </a:spcBef>
              <a:spcAft>
                <a:spcPct val="0"/>
              </a:spcAft>
            </a:pPr>
            <a:r>
              <a:rPr lang="el-GR" sz="1600" dirty="0" smtClean="0">
                <a:latin typeface="Calibri" pitchFamily="34" charset="0"/>
                <a:ea typeface="Times New Roman" pitchFamily="18" charset="0"/>
              </a:rPr>
              <a:t> Αυτό έχει ως αποτέλεσμα τη διατήρηση του όξινου </a:t>
            </a:r>
            <a:r>
              <a:rPr lang="en-US" sz="1600" dirty="0" smtClean="0">
                <a:latin typeface="Calibri" pitchFamily="34" charset="0"/>
                <a:ea typeface="Times New Roman" pitchFamily="18" charset="0"/>
              </a:rPr>
              <a:t>pH</a:t>
            </a:r>
            <a:r>
              <a:rPr lang="el-GR" sz="1600" dirty="0" smtClean="0">
                <a:latin typeface="Calibri" pitchFamily="34" charset="0"/>
                <a:ea typeface="Times New Roman" pitchFamily="18" charset="0"/>
              </a:rPr>
              <a:t> και επομένως του κίτρινου χρώματος και στην επιφάνεια του υλικού και στον πυθμένα.</a:t>
            </a:r>
          </a:p>
          <a:p>
            <a:pPr lvl="0" eaLnBrk="0" fontAlgn="base" hangingPunct="0">
              <a:spcBef>
                <a:spcPct val="0"/>
              </a:spcBef>
              <a:spcAft>
                <a:spcPct val="0"/>
              </a:spcAft>
            </a:pPr>
            <a:endParaRPr lang="el-GR" sz="1600" dirty="0" smtClean="0">
              <a:latin typeface="Calibri" pitchFamily="34" charset="0"/>
              <a:ea typeface="Times New Roman" pitchFamily="18" charset="0"/>
            </a:endParaRPr>
          </a:p>
          <a:p>
            <a:pPr lvl="0" eaLnBrk="0" fontAlgn="base" hangingPunct="0">
              <a:spcBef>
                <a:spcPct val="0"/>
              </a:spcBef>
              <a:spcAft>
                <a:spcPct val="0"/>
              </a:spcAft>
            </a:pPr>
            <a:r>
              <a:rPr lang="el-GR" sz="1600" dirty="0" smtClean="0">
                <a:latin typeface="Calibri" pitchFamily="34" charset="0"/>
                <a:ea typeface="Times New Roman" pitchFamily="18" charset="0"/>
              </a:rPr>
              <a:t>  Αν το κόκκινο χρώμα του υλικού διατηρηθεί και στην επιφάνεια και στον πυθμένα  το </a:t>
            </a:r>
            <a:r>
              <a:rPr lang="en-US" sz="1600" dirty="0" smtClean="0">
                <a:latin typeface="Calibri" pitchFamily="34" charset="0"/>
                <a:ea typeface="Times New Roman" pitchFamily="18" charset="0"/>
              </a:rPr>
              <a:t>pH</a:t>
            </a:r>
            <a:r>
              <a:rPr lang="el-GR" sz="1600" dirty="0" smtClean="0">
                <a:latin typeface="Calibri" pitchFamily="34" charset="0"/>
                <a:ea typeface="Times New Roman" pitchFamily="18" charset="0"/>
              </a:rPr>
              <a:t> δεν έχει μεταβληθεί σε καμία περιοχή και επομένως οι οργανισμοί δεν ζυμώνουν κανένα σάκχαρο.</a:t>
            </a:r>
          </a:p>
          <a:p>
            <a:pPr lvl="0" eaLnBrk="0" fontAlgn="base" hangingPunct="0">
              <a:spcBef>
                <a:spcPct val="0"/>
              </a:spcBef>
              <a:spcAft>
                <a:spcPct val="0"/>
              </a:spcAft>
            </a:pPr>
            <a:endParaRPr lang="el-GR" sz="1600" dirty="0" smtClean="0">
              <a:latin typeface="Arial" pitchFamily="34" charset="0"/>
            </a:endParaRPr>
          </a:p>
          <a:p>
            <a:pPr lvl="0" eaLnBrk="0" fontAlgn="base" hangingPunct="0">
              <a:spcBef>
                <a:spcPct val="0"/>
              </a:spcBef>
              <a:spcAft>
                <a:spcPct val="0"/>
              </a:spcAft>
            </a:pPr>
            <a:r>
              <a:rPr lang="el-GR" sz="1600" dirty="0" smtClean="0">
                <a:latin typeface="Calibri" pitchFamily="34" charset="0"/>
                <a:ea typeface="Times New Roman" pitchFamily="18" charset="0"/>
              </a:rPr>
              <a:t>Η παραγωγή αερίου από τη ζύμωση των σακχάρων υποδηλώνεται από τη δημιουργία φυσαλίδων μέσα στο υλικό, τη διάσπαση του υλικού ή την αποκόλληση από τον πυθμένα και την μετατόπισή του προς τα πάνω.</a:t>
            </a:r>
            <a:endParaRPr lang="el-GR" dirty="0"/>
          </a:p>
        </p:txBody>
      </p:sp>
      <p:pic>
        <p:nvPicPr>
          <p:cNvPr id="4" name="Picture 8" descr="kligler_iron"/>
          <p:cNvPicPr>
            <a:picLocks noChangeAspect="1" noChangeArrowheads="1"/>
          </p:cNvPicPr>
          <p:nvPr/>
        </p:nvPicPr>
        <p:blipFill>
          <a:blip r:embed="rId2" cstate="print"/>
          <a:srcRect l="20866" r="40612" b="8740"/>
          <a:stretch>
            <a:fillRect/>
          </a:stretch>
        </p:blipFill>
        <p:spPr bwMode="auto">
          <a:xfrm>
            <a:off x="5868144" y="2437606"/>
            <a:ext cx="1728192" cy="3007618"/>
          </a:xfrm>
          <a:prstGeom prst="rect">
            <a:avLst/>
          </a:prstGeom>
          <a:noFill/>
          <a:ln w="9525">
            <a:noFill/>
            <a:miter lim="800000"/>
            <a:headEnd/>
            <a:tailEnd/>
          </a:ln>
        </p:spPr>
      </p:pic>
      <p:pic>
        <p:nvPicPr>
          <p:cNvPr id="5" name="Picture 2" descr="Αποτέλεσμα εικόνας για test tube durhan"/>
          <p:cNvPicPr>
            <a:picLocks noChangeAspect="1" noChangeArrowheads="1"/>
          </p:cNvPicPr>
          <p:nvPr/>
        </p:nvPicPr>
        <p:blipFill>
          <a:blip r:embed="rId3" cstate="print"/>
          <a:srcRect l="70000"/>
          <a:stretch>
            <a:fillRect/>
          </a:stretch>
        </p:blipFill>
        <p:spPr bwMode="auto">
          <a:xfrm>
            <a:off x="7884368" y="2420888"/>
            <a:ext cx="1080119" cy="29523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576" y="1833786"/>
            <a:ext cx="3960440"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lvl="0" eaLnBrk="0" fontAlgn="base" hangingPunct="0">
              <a:spcBef>
                <a:spcPct val="0"/>
              </a:spcBef>
              <a:spcAft>
                <a:spcPct val="0"/>
              </a:spcAft>
            </a:pPr>
            <a:r>
              <a:rPr lang="el-GR" sz="1600" dirty="0" smtClean="0">
                <a:latin typeface="Calibri" pitchFamily="34" charset="0"/>
                <a:ea typeface="Times New Roman" pitchFamily="18" charset="0"/>
              </a:rPr>
              <a:t>Το υδρόθειο (</a:t>
            </a:r>
            <a:r>
              <a:rPr lang="en-US" sz="1600" dirty="0" smtClean="0">
                <a:latin typeface="Calibri" pitchFamily="34" charset="0"/>
                <a:ea typeface="Times New Roman" pitchFamily="18" charset="0"/>
              </a:rPr>
              <a:t>H</a:t>
            </a:r>
            <a:r>
              <a:rPr lang="el-GR" sz="1600" baseline="-30000" dirty="0" smtClean="0">
                <a:latin typeface="Calibri" pitchFamily="34" charset="0"/>
                <a:ea typeface="Times New Roman" pitchFamily="18" charset="0"/>
              </a:rPr>
              <a:t>2</a:t>
            </a:r>
            <a:r>
              <a:rPr lang="en-US" sz="1600" dirty="0" smtClean="0">
                <a:latin typeface="Calibri" pitchFamily="34" charset="0"/>
                <a:ea typeface="Times New Roman" pitchFamily="18" charset="0"/>
              </a:rPr>
              <a:t>S</a:t>
            </a:r>
            <a:r>
              <a:rPr lang="el-GR" sz="1600" dirty="0" smtClean="0">
                <a:latin typeface="Calibri" pitchFamily="34" charset="0"/>
                <a:ea typeface="Times New Roman" pitchFamily="18" charset="0"/>
              </a:rPr>
              <a:t>) παράγεται από ορισμένα βακτήρια από το συστατικό του υλικού θειοθειικό νάτριο.</a:t>
            </a:r>
          </a:p>
          <a:p>
            <a:pPr lvl="0" eaLnBrk="0" fontAlgn="base" hangingPunct="0">
              <a:spcBef>
                <a:spcPct val="0"/>
              </a:spcBef>
              <a:spcAft>
                <a:spcPct val="0"/>
              </a:spcAft>
            </a:pPr>
            <a:r>
              <a:rPr lang="el-GR" sz="1600" dirty="0" smtClean="0">
                <a:latin typeface="Calibri" pitchFamily="34" charset="0"/>
                <a:ea typeface="Times New Roman" pitchFamily="18" charset="0"/>
              </a:rPr>
              <a:t> </a:t>
            </a:r>
          </a:p>
          <a:p>
            <a:pPr lvl="0" eaLnBrk="0" fontAlgn="base" hangingPunct="0">
              <a:spcBef>
                <a:spcPct val="0"/>
              </a:spcBef>
              <a:spcAft>
                <a:spcPct val="0"/>
              </a:spcAft>
            </a:pPr>
            <a:r>
              <a:rPr lang="el-GR" sz="1600" dirty="0" smtClean="0">
                <a:latin typeface="Calibri" pitchFamily="34" charset="0"/>
                <a:ea typeface="Times New Roman" pitchFamily="18" charset="0"/>
              </a:rPr>
              <a:t>Το </a:t>
            </a:r>
            <a:r>
              <a:rPr lang="en-US" sz="1600" dirty="0" smtClean="0">
                <a:latin typeface="Calibri" pitchFamily="34" charset="0"/>
                <a:ea typeface="Times New Roman" pitchFamily="18" charset="0"/>
              </a:rPr>
              <a:t>H</a:t>
            </a:r>
            <a:r>
              <a:rPr lang="el-GR" sz="1600" baseline="-30000" dirty="0" smtClean="0">
                <a:latin typeface="Calibri" pitchFamily="34" charset="0"/>
                <a:ea typeface="Times New Roman" pitchFamily="18" charset="0"/>
              </a:rPr>
              <a:t>2</a:t>
            </a:r>
            <a:r>
              <a:rPr lang="en-US" sz="1600" dirty="0" smtClean="0">
                <a:latin typeface="Calibri" pitchFamily="34" charset="0"/>
                <a:ea typeface="Times New Roman" pitchFamily="18" charset="0"/>
              </a:rPr>
              <a:t>S</a:t>
            </a:r>
            <a:r>
              <a:rPr lang="el-GR" sz="1600" dirty="0" smtClean="0">
                <a:latin typeface="Calibri" pitchFamily="34" charset="0"/>
                <a:ea typeface="Times New Roman" pitchFamily="18" charset="0"/>
              </a:rPr>
              <a:t> αντιδρά με τα ιόντα σιδήρου, τα οποία αποδίδει ο θειικός εναμμώνιος σίδηρος, με αποτέλεσμα την παραγωγή μαύρου ιζήματος.</a:t>
            </a:r>
          </a:p>
          <a:p>
            <a:pPr lvl="0" eaLnBrk="0" fontAlgn="base" hangingPunct="0">
              <a:spcBef>
                <a:spcPct val="0"/>
              </a:spcBef>
              <a:spcAft>
                <a:spcPct val="0"/>
              </a:spcAft>
            </a:pPr>
            <a:endParaRPr lang="el-GR" sz="1600" dirty="0" smtClean="0">
              <a:latin typeface="Calibri" pitchFamily="34" charset="0"/>
              <a:ea typeface="Times New Roman" pitchFamily="18" charset="0"/>
            </a:endParaRPr>
          </a:p>
          <a:p>
            <a:pPr lvl="0" eaLnBrk="0" fontAlgn="base" hangingPunct="0">
              <a:spcBef>
                <a:spcPct val="0"/>
              </a:spcBef>
              <a:spcAft>
                <a:spcPct val="0"/>
              </a:spcAft>
            </a:pPr>
            <a:r>
              <a:rPr lang="el-GR" sz="1600" dirty="0" smtClean="0">
                <a:latin typeface="Calibri" pitchFamily="34" charset="0"/>
                <a:ea typeface="Times New Roman" pitchFamily="18" charset="0"/>
              </a:rPr>
              <a:t>Η παραγωγή </a:t>
            </a:r>
            <a:r>
              <a:rPr lang="en-US" sz="1600" dirty="0" smtClean="0">
                <a:latin typeface="Calibri" pitchFamily="34" charset="0"/>
                <a:ea typeface="Times New Roman" pitchFamily="18" charset="0"/>
              </a:rPr>
              <a:t>H</a:t>
            </a:r>
            <a:r>
              <a:rPr lang="el-GR" sz="1600" baseline="-30000" dirty="0" smtClean="0">
                <a:latin typeface="Calibri" pitchFamily="34" charset="0"/>
                <a:ea typeface="Times New Roman" pitchFamily="18" charset="0"/>
              </a:rPr>
              <a:t>2</a:t>
            </a:r>
            <a:r>
              <a:rPr lang="en-US" sz="1600" dirty="0" smtClean="0">
                <a:latin typeface="Calibri" pitchFamily="34" charset="0"/>
                <a:ea typeface="Times New Roman" pitchFamily="18" charset="0"/>
              </a:rPr>
              <a:t>S</a:t>
            </a:r>
            <a:r>
              <a:rPr lang="el-GR" sz="1600" dirty="0" smtClean="0">
                <a:latin typeface="Calibri" pitchFamily="34" charset="0"/>
                <a:ea typeface="Times New Roman" pitchFamily="18" charset="0"/>
              </a:rPr>
              <a:t> απαιτεί όξινο περιβάλλον και επομένως η παραγωγή του είναι δυνατή μόνο όταν γίνεται ζύμωση σακχάρων με παραγωγή αρκετών όξινων προϊόντων, ώστε να διατηρείται το όξινο </a:t>
            </a:r>
            <a:r>
              <a:rPr lang="en-US" sz="1600" dirty="0" smtClean="0">
                <a:latin typeface="Calibri" pitchFamily="34" charset="0"/>
                <a:ea typeface="Times New Roman" pitchFamily="18" charset="0"/>
              </a:rPr>
              <a:t>pH</a:t>
            </a:r>
            <a:r>
              <a:rPr lang="el-GR" sz="1600" dirty="0" smtClean="0">
                <a:latin typeface="Calibri" pitchFamily="34" charset="0"/>
                <a:ea typeface="Times New Roman" pitchFamily="18" charset="0"/>
              </a:rPr>
              <a:t>.</a:t>
            </a:r>
            <a:endParaRPr lang="el-GR" dirty="0"/>
          </a:p>
        </p:txBody>
      </p:sp>
      <p:pic>
        <p:nvPicPr>
          <p:cNvPr id="4" name="Picture 8" descr="kligler_iron"/>
          <p:cNvPicPr>
            <a:picLocks noChangeAspect="1" noChangeArrowheads="1"/>
          </p:cNvPicPr>
          <p:nvPr/>
        </p:nvPicPr>
        <p:blipFill>
          <a:blip r:embed="rId2" cstate="print"/>
          <a:srcRect l="77043" b="8740"/>
          <a:stretch>
            <a:fillRect/>
          </a:stretch>
        </p:blipFill>
        <p:spPr bwMode="auto">
          <a:xfrm>
            <a:off x="5796136" y="2204864"/>
            <a:ext cx="1029891" cy="3007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475656" y="1844824"/>
          <a:ext cx="5946095" cy="2442206"/>
        </p:xfrm>
        <a:graphic>
          <a:graphicData uri="http://schemas.openxmlformats.org/drawingml/2006/table">
            <a:tbl>
              <a:tblPr/>
              <a:tblGrid>
                <a:gridCol w="2084831"/>
                <a:gridCol w="3861264"/>
              </a:tblGrid>
              <a:tr h="283454">
                <a:tc>
                  <a:txBody>
                    <a:bodyPr/>
                    <a:lstStyle/>
                    <a:p>
                      <a:pPr marR="180340" algn="just">
                        <a:spcAft>
                          <a:spcPts val="0"/>
                        </a:spcAft>
                      </a:pPr>
                      <a:r>
                        <a:rPr lang="el-GR" sz="1600" b="0" u="none" strike="noStrike" dirty="0">
                          <a:latin typeface="Calibri"/>
                          <a:ea typeface="MS Mincho"/>
                          <a:cs typeface="Times New Roman"/>
                        </a:rPr>
                        <a:t>1.  Γλυκόζη</a:t>
                      </a:r>
                      <a:endParaRPr lang="el-GR" sz="1600" b="1" u="sng" dirty="0">
                        <a:latin typeface="Arial"/>
                        <a:ea typeface="MS Mincho"/>
                      </a:endParaRPr>
                    </a:p>
                  </a:txBody>
                  <a:tcPr marL="68580" marR="68580" marT="0" marB="0">
                    <a:lnL>
                      <a:noFill/>
                    </a:lnL>
                    <a:lnR>
                      <a:noFill/>
                    </a:lnR>
                    <a:lnT>
                      <a:noFill/>
                    </a:lnT>
                    <a:lnB>
                      <a:noFill/>
                    </a:lnB>
                  </a:tcPr>
                </a:tc>
                <a:tc>
                  <a:txBody>
                    <a:bodyPr/>
                    <a:lstStyle/>
                    <a:p>
                      <a:pPr marL="180340" marR="180340" algn="just">
                        <a:spcAft>
                          <a:spcPts val="0"/>
                        </a:spcAft>
                      </a:pPr>
                      <a:r>
                        <a:rPr lang="el-GR" sz="1600" b="0" u="none" strike="noStrike" dirty="0">
                          <a:latin typeface="Calibri"/>
                          <a:ea typeface="MS Mincho"/>
                          <a:cs typeface="Times New Roman"/>
                        </a:rPr>
                        <a:t>Κόκκινη στήλη:  δε ζυμώνεται η </a:t>
                      </a:r>
                      <a:r>
                        <a:rPr lang="el-GR" sz="1600" b="0" u="none" strike="noStrike" dirty="0" smtClean="0">
                          <a:latin typeface="Calibri"/>
                          <a:ea typeface="MS Mincho"/>
                          <a:cs typeface="Times New Roman"/>
                        </a:rPr>
                        <a:t>γλυκόζη</a:t>
                      </a:r>
                      <a:endParaRPr lang="el-GR" sz="1600" b="1" u="sng" dirty="0">
                        <a:latin typeface="Arial"/>
                        <a:ea typeface="MS Mincho"/>
                      </a:endParaRPr>
                    </a:p>
                    <a:p>
                      <a:pPr marL="180340" marR="180340" algn="just">
                        <a:spcAft>
                          <a:spcPts val="0"/>
                        </a:spcAft>
                      </a:pPr>
                      <a:r>
                        <a:rPr lang="el-GR" sz="1600" b="0" u="none" strike="noStrike" dirty="0">
                          <a:latin typeface="Calibri"/>
                          <a:ea typeface="MS Mincho"/>
                          <a:cs typeface="Times New Roman"/>
                        </a:rPr>
                        <a:t>Κίτρινη στήλη:   ζυμώνεται η </a:t>
                      </a:r>
                      <a:r>
                        <a:rPr lang="el-GR" sz="1600" b="0" u="none" strike="noStrike" dirty="0" smtClean="0">
                          <a:latin typeface="Calibri"/>
                          <a:ea typeface="MS Mincho"/>
                          <a:cs typeface="Times New Roman"/>
                        </a:rPr>
                        <a:t>γλυκόζη</a:t>
                      </a:r>
                    </a:p>
                    <a:p>
                      <a:pPr marL="180340" marR="180340" algn="just">
                        <a:spcAft>
                          <a:spcPts val="0"/>
                        </a:spcAft>
                      </a:pPr>
                      <a:endParaRPr lang="el-GR" sz="1600" b="1" u="sng" dirty="0">
                        <a:latin typeface="Arial"/>
                        <a:ea typeface="MS Mincho"/>
                      </a:endParaRPr>
                    </a:p>
                  </a:txBody>
                  <a:tcPr marL="68580" marR="68580" marT="0" marB="0">
                    <a:lnL>
                      <a:noFill/>
                    </a:lnL>
                    <a:lnR>
                      <a:noFill/>
                    </a:lnR>
                    <a:lnT>
                      <a:noFill/>
                    </a:lnT>
                    <a:lnB>
                      <a:noFill/>
                    </a:lnB>
                  </a:tcPr>
                </a:tc>
              </a:tr>
              <a:tr h="491486">
                <a:tc>
                  <a:txBody>
                    <a:bodyPr/>
                    <a:lstStyle/>
                    <a:p>
                      <a:pPr marR="180340" algn="just">
                        <a:spcAft>
                          <a:spcPts val="0"/>
                        </a:spcAft>
                      </a:pPr>
                      <a:r>
                        <a:rPr lang="el-GR" sz="1600" b="0" u="none" strike="noStrike">
                          <a:latin typeface="Calibri"/>
                          <a:ea typeface="MS Mincho"/>
                          <a:cs typeface="Times New Roman"/>
                        </a:rPr>
                        <a:t>2.  Λακτόζη</a:t>
                      </a:r>
                      <a:endParaRPr lang="el-GR" sz="1600" b="1" u="sng">
                        <a:latin typeface="Arial"/>
                        <a:ea typeface="MS Mincho"/>
                      </a:endParaRPr>
                    </a:p>
                  </a:txBody>
                  <a:tcPr marL="68580" marR="68580" marT="0" marB="0">
                    <a:lnL>
                      <a:noFill/>
                    </a:lnL>
                    <a:lnR>
                      <a:noFill/>
                    </a:lnR>
                    <a:lnT>
                      <a:noFill/>
                    </a:lnT>
                    <a:lnB>
                      <a:noFill/>
                    </a:lnB>
                  </a:tcPr>
                </a:tc>
                <a:tc>
                  <a:txBody>
                    <a:bodyPr/>
                    <a:lstStyle/>
                    <a:p>
                      <a:pPr marL="180340" marR="180340" algn="just">
                        <a:spcAft>
                          <a:spcPts val="0"/>
                        </a:spcAft>
                      </a:pPr>
                      <a:r>
                        <a:rPr lang="el-GR" sz="1600" b="0" u="none" strike="noStrike" dirty="0">
                          <a:latin typeface="Calibri"/>
                          <a:ea typeface="MS Mincho"/>
                          <a:cs typeface="Times New Roman"/>
                        </a:rPr>
                        <a:t>Κόκκινη κλίση: δε ζυμώνεται η λακτόζη</a:t>
                      </a:r>
                      <a:endParaRPr lang="el-GR" sz="1600" b="1" u="sng" dirty="0">
                        <a:latin typeface="Arial"/>
                        <a:ea typeface="MS Mincho"/>
                      </a:endParaRPr>
                    </a:p>
                    <a:p>
                      <a:pPr marL="180340" marR="180340" algn="just">
                        <a:spcAft>
                          <a:spcPts val="0"/>
                        </a:spcAft>
                      </a:pPr>
                      <a:r>
                        <a:rPr lang="el-GR" sz="1600" b="0" u="none" strike="noStrike" dirty="0">
                          <a:latin typeface="Calibri"/>
                          <a:ea typeface="MS Mincho"/>
                          <a:cs typeface="Times New Roman"/>
                        </a:rPr>
                        <a:t>Κίτρινη κλίση:  ζυμώνεται η </a:t>
                      </a:r>
                      <a:r>
                        <a:rPr lang="el-GR" sz="1600" b="0" u="none" strike="noStrike" dirty="0" smtClean="0">
                          <a:latin typeface="Calibri"/>
                          <a:ea typeface="MS Mincho"/>
                          <a:cs typeface="Times New Roman"/>
                        </a:rPr>
                        <a:t>λακτόζη</a:t>
                      </a:r>
                    </a:p>
                    <a:p>
                      <a:pPr marL="180340" marR="180340" algn="just">
                        <a:spcAft>
                          <a:spcPts val="0"/>
                        </a:spcAft>
                      </a:pPr>
                      <a:endParaRPr lang="el-GR" sz="1600" b="1" u="sng" dirty="0">
                        <a:latin typeface="Arial"/>
                        <a:ea typeface="MS Mincho"/>
                      </a:endParaRPr>
                    </a:p>
                  </a:txBody>
                  <a:tcPr marL="68580" marR="68580" marT="0" marB="0">
                    <a:lnL>
                      <a:noFill/>
                    </a:lnL>
                    <a:lnR>
                      <a:noFill/>
                    </a:lnR>
                    <a:lnT>
                      <a:noFill/>
                    </a:lnT>
                    <a:lnB>
                      <a:noFill/>
                    </a:lnB>
                  </a:tcPr>
                </a:tc>
              </a:tr>
              <a:tr h="245743">
                <a:tc>
                  <a:txBody>
                    <a:bodyPr/>
                    <a:lstStyle/>
                    <a:p>
                      <a:pPr marR="180340" algn="just">
                        <a:spcAft>
                          <a:spcPts val="0"/>
                        </a:spcAft>
                      </a:pPr>
                      <a:r>
                        <a:rPr lang="el-GR" sz="1600" b="0" u="none" strike="noStrike">
                          <a:latin typeface="Calibri"/>
                          <a:ea typeface="MS Mincho"/>
                          <a:cs typeface="Times New Roman"/>
                        </a:rPr>
                        <a:t>3.  Παραγωγή </a:t>
                      </a:r>
                      <a:r>
                        <a:rPr lang="fr-FR" sz="1600" b="0" u="none" strike="noStrike">
                          <a:latin typeface="Calibri"/>
                          <a:ea typeface="MS Mincho"/>
                          <a:cs typeface="Times New Roman"/>
                        </a:rPr>
                        <a:t>H</a:t>
                      </a:r>
                      <a:r>
                        <a:rPr lang="el-GR" sz="1600" b="0" u="none" strike="noStrike" baseline="-25000">
                          <a:latin typeface="Calibri"/>
                          <a:ea typeface="MS Mincho"/>
                          <a:cs typeface="Times New Roman"/>
                        </a:rPr>
                        <a:t>2</a:t>
                      </a:r>
                      <a:r>
                        <a:rPr lang="fr-FR" sz="1600" b="0" u="none" strike="noStrike">
                          <a:latin typeface="Calibri"/>
                          <a:ea typeface="MS Mincho"/>
                          <a:cs typeface="Times New Roman"/>
                        </a:rPr>
                        <a:t>S</a:t>
                      </a:r>
                      <a:r>
                        <a:rPr lang="el-GR" sz="1600" b="0" u="none" strike="noStrike">
                          <a:latin typeface="Calibri"/>
                          <a:ea typeface="MS Mincho"/>
                          <a:cs typeface="Times New Roman"/>
                        </a:rPr>
                        <a:t>:</a:t>
                      </a:r>
                      <a:endParaRPr lang="el-GR" sz="1600" b="1" u="sng">
                        <a:latin typeface="Arial"/>
                        <a:ea typeface="MS Mincho"/>
                      </a:endParaRPr>
                    </a:p>
                  </a:txBody>
                  <a:tcPr marL="68580" marR="68580" marT="0" marB="0">
                    <a:lnL>
                      <a:noFill/>
                    </a:lnL>
                    <a:lnR>
                      <a:noFill/>
                    </a:lnR>
                    <a:lnT>
                      <a:noFill/>
                    </a:lnT>
                    <a:lnB>
                      <a:noFill/>
                    </a:lnB>
                  </a:tcPr>
                </a:tc>
                <a:tc>
                  <a:txBody>
                    <a:bodyPr/>
                    <a:lstStyle/>
                    <a:p>
                      <a:pPr marL="180340" marR="180340" algn="just">
                        <a:spcAft>
                          <a:spcPts val="0"/>
                        </a:spcAft>
                      </a:pPr>
                      <a:r>
                        <a:rPr lang="el-GR" sz="1600" b="0" u="none" strike="noStrike" dirty="0">
                          <a:latin typeface="Calibri"/>
                          <a:ea typeface="MS Mincho"/>
                          <a:cs typeface="Times New Roman"/>
                        </a:rPr>
                        <a:t>Εμφάνιση μαύρου </a:t>
                      </a:r>
                      <a:r>
                        <a:rPr lang="el-GR" sz="1600" b="0" u="none" strike="noStrike" dirty="0" smtClean="0">
                          <a:latin typeface="Calibri"/>
                          <a:ea typeface="MS Mincho"/>
                          <a:cs typeface="Times New Roman"/>
                        </a:rPr>
                        <a:t>χρώματος</a:t>
                      </a:r>
                    </a:p>
                    <a:p>
                      <a:pPr marL="180340" marR="180340" algn="just">
                        <a:spcAft>
                          <a:spcPts val="0"/>
                        </a:spcAft>
                      </a:pPr>
                      <a:endParaRPr lang="el-GR" sz="1600" b="1" u="sng" dirty="0">
                        <a:latin typeface="Arial"/>
                        <a:ea typeface="MS Mincho"/>
                      </a:endParaRPr>
                    </a:p>
                  </a:txBody>
                  <a:tcPr marL="68580" marR="68580" marT="0" marB="0">
                    <a:lnL>
                      <a:noFill/>
                    </a:lnL>
                    <a:lnR>
                      <a:noFill/>
                    </a:lnR>
                    <a:lnT>
                      <a:noFill/>
                    </a:lnT>
                    <a:lnB>
                      <a:noFill/>
                    </a:lnB>
                  </a:tcPr>
                </a:tc>
              </a:tr>
              <a:tr h="491486">
                <a:tc>
                  <a:txBody>
                    <a:bodyPr/>
                    <a:lstStyle/>
                    <a:p>
                      <a:pPr marR="180340" algn="just">
                        <a:spcAft>
                          <a:spcPts val="0"/>
                        </a:spcAft>
                      </a:pPr>
                      <a:r>
                        <a:rPr lang="el-GR" sz="1600" b="0" u="none" strike="noStrike" dirty="0" smtClean="0">
                          <a:latin typeface="Calibri"/>
                          <a:ea typeface="MS Mincho"/>
                          <a:cs typeface="Times New Roman"/>
                        </a:rPr>
                        <a:t>4</a:t>
                      </a:r>
                      <a:r>
                        <a:rPr lang="en-US" sz="1600" b="0" u="none" strike="noStrike" dirty="0" smtClean="0">
                          <a:latin typeface="Calibri"/>
                          <a:ea typeface="MS Mincho"/>
                          <a:cs typeface="Times New Roman"/>
                        </a:rPr>
                        <a:t>.</a:t>
                      </a:r>
                      <a:r>
                        <a:rPr lang="el-GR" sz="1600" b="0" u="none" strike="noStrike" dirty="0" smtClean="0">
                          <a:latin typeface="Calibri"/>
                          <a:ea typeface="MS Mincho"/>
                          <a:cs typeface="Times New Roman"/>
                        </a:rPr>
                        <a:t>Παραγωγή </a:t>
                      </a:r>
                      <a:r>
                        <a:rPr lang="el-GR" sz="1600" b="0" u="none" strike="noStrike" dirty="0">
                          <a:latin typeface="Calibri"/>
                          <a:ea typeface="MS Mincho"/>
                          <a:cs typeface="Times New Roman"/>
                        </a:rPr>
                        <a:t>αερίου:</a:t>
                      </a:r>
                      <a:endParaRPr lang="el-GR" sz="1600" b="1" u="sng" dirty="0">
                        <a:latin typeface="Arial"/>
                        <a:ea typeface="MS Mincho"/>
                      </a:endParaRPr>
                    </a:p>
                  </a:txBody>
                  <a:tcPr marL="68580" marR="68580" marT="0" marB="0">
                    <a:lnL>
                      <a:noFill/>
                    </a:lnL>
                    <a:lnR>
                      <a:noFill/>
                    </a:lnR>
                    <a:lnT>
                      <a:noFill/>
                    </a:lnT>
                    <a:lnB>
                      <a:noFill/>
                    </a:lnB>
                  </a:tcPr>
                </a:tc>
                <a:tc>
                  <a:txBody>
                    <a:bodyPr/>
                    <a:lstStyle/>
                    <a:p>
                      <a:pPr marL="180340" marR="180340" algn="just">
                        <a:spcAft>
                          <a:spcPts val="0"/>
                        </a:spcAft>
                      </a:pPr>
                      <a:r>
                        <a:rPr lang="el-GR" sz="1600" b="0" u="none" strike="noStrike" dirty="0">
                          <a:latin typeface="Calibri"/>
                          <a:ea typeface="MS Mincho"/>
                          <a:cs typeface="Times New Roman"/>
                        </a:rPr>
                        <a:t>Διάσπαση ή αποκόλληση του υλικού ή σχηματισμός φυσαλίδων.</a:t>
                      </a:r>
                      <a:endParaRPr lang="el-GR" sz="1600" b="1" u="sng" dirty="0">
                        <a:latin typeface="Arial"/>
                        <a:ea typeface="MS Mincho"/>
                      </a:endParaRPr>
                    </a:p>
                  </a:txBody>
                  <a:tcPr marL="68580" marR="68580" marT="0" marB="0">
                    <a:lnL>
                      <a:noFill/>
                    </a:lnL>
                    <a:lnR>
                      <a:noFill/>
                    </a:lnR>
                    <a:lnT>
                      <a:noFill/>
                    </a:lnT>
                    <a:lnB>
                      <a:noFill/>
                    </a:lnB>
                  </a:tcPr>
                </a:tc>
              </a:tr>
            </a:tbl>
          </a:graphicData>
        </a:graphic>
      </p:graphicFrame>
      <p:sp>
        <p:nvSpPr>
          <p:cNvPr id="57345" name="Rectangle 1"/>
          <p:cNvSpPr>
            <a:spLocks noChangeArrowheads="1"/>
          </p:cNvSpPr>
          <p:nvPr/>
        </p:nvSpPr>
        <p:spPr bwMode="auto">
          <a:xfrm>
            <a:off x="1619672" y="1196752"/>
            <a:ext cx="5472608" cy="369332"/>
          </a:xfrm>
          <a:prstGeom prst="rect">
            <a:avLst/>
          </a:prstGeom>
          <a:solidFill>
            <a:schemeClr val="tx2">
              <a:lumMod val="20000"/>
              <a:lumOff val="80000"/>
            </a:schemeClr>
          </a:solidFill>
          <a:ln w="9525">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Το υλικό </a:t>
            </a:r>
            <a:r>
              <a:rPr kumimoji="0" lang="fr-F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Kligler</a:t>
            </a:r>
            <a:r>
              <a:rPr kumimoji="0" lang="el-G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δίνει 4 τύπους πληροφοριών:</a:t>
            </a:r>
            <a:endParaRPr kumimoji="0" lang="el-GR" sz="1800" b="0" i="0" u="none" strike="noStrike" cap="none" normalizeH="0" baseline="0" dirty="0" smtClean="0">
              <a:ln>
                <a:noFill/>
              </a:ln>
              <a:solidFill>
                <a:schemeClr val="tx1"/>
              </a:solidFill>
              <a:effectLst/>
              <a:latin typeface="Arial" pitchFamily="34" charset="0"/>
            </a:endParaRPr>
          </a:p>
        </p:txBody>
      </p:sp>
      <p:pic>
        <p:nvPicPr>
          <p:cNvPr id="4" name="Picture 2" descr="Αποτέλεσμα εικόνας για test tube durhan"/>
          <p:cNvPicPr>
            <a:picLocks noChangeAspect="1" noChangeArrowheads="1"/>
          </p:cNvPicPr>
          <p:nvPr/>
        </p:nvPicPr>
        <p:blipFill>
          <a:blip r:embed="rId2" cstate="print"/>
          <a:srcRect/>
          <a:stretch>
            <a:fillRect/>
          </a:stretch>
        </p:blipFill>
        <p:spPr bwMode="auto">
          <a:xfrm>
            <a:off x="2483768" y="4509120"/>
            <a:ext cx="3888432" cy="220486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971600" y="1700808"/>
          <a:ext cx="7200800" cy="4907280"/>
        </p:xfrm>
        <a:graphic>
          <a:graphicData uri="http://schemas.openxmlformats.org/drawingml/2006/table">
            <a:tbl>
              <a:tblPr bandRow="1">
                <a:tableStyleId>{3B4B98B0-60AC-42C2-AFA5-B58CD77FA1E5}</a:tableStyleId>
              </a:tblPr>
              <a:tblGrid>
                <a:gridCol w="1541348"/>
                <a:gridCol w="953887"/>
                <a:gridCol w="916068"/>
                <a:gridCol w="1043814"/>
                <a:gridCol w="1043814"/>
                <a:gridCol w="1701869"/>
              </a:tblGrid>
              <a:tr h="0">
                <a:tc>
                  <a:txBody>
                    <a:bodyPr/>
                    <a:lstStyle/>
                    <a:p>
                      <a:pPr>
                        <a:spcAft>
                          <a:spcPts val="0"/>
                        </a:spcAft>
                      </a:pPr>
                      <a:r>
                        <a:rPr lang="el-GR" sz="1400" dirty="0"/>
                        <a:t>Μικρόβιο</a:t>
                      </a:r>
                      <a:endParaRPr lang="el-GR" sz="1400" dirty="0">
                        <a:latin typeface="Times New Roman"/>
                        <a:ea typeface="Times New Roman"/>
                      </a:endParaRPr>
                    </a:p>
                  </a:txBody>
                  <a:tcPr marL="68580" marR="68580" marT="0" marB="0"/>
                </a:tc>
                <a:tc>
                  <a:txBody>
                    <a:bodyPr/>
                    <a:lstStyle/>
                    <a:p>
                      <a:pPr>
                        <a:spcAft>
                          <a:spcPts val="0"/>
                        </a:spcAft>
                      </a:pPr>
                      <a:r>
                        <a:rPr lang="el-GR" sz="1400"/>
                        <a:t>Ζύμωση</a:t>
                      </a:r>
                    </a:p>
                    <a:p>
                      <a:pPr>
                        <a:spcAft>
                          <a:spcPts val="0"/>
                        </a:spcAft>
                      </a:pPr>
                      <a:r>
                        <a:rPr lang="el-GR" sz="1400"/>
                        <a:t>γλυκόζης </a:t>
                      </a:r>
                      <a:endParaRPr lang="el-GR" sz="1400">
                        <a:latin typeface="Times New Roman"/>
                        <a:ea typeface="Times New Roman"/>
                      </a:endParaRPr>
                    </a:p>
                  </a:txBody>
                  <a:tcPr marL="68580" marR="68580" marT="0" marB="0"/>
                </a:tc>
                <a:tc>
                  <a:txBody>
                    <a:bodyPr/>
                    <a:lstStyle/>
                    <a:p>
                      <a:pPr>
                        <a:spcAft>
                          <a:spcPts val="0"/>
                        </a:spcAft>
                      </a:pPr>
                      <a:r>
                        <a:rPr lang="el-GR" sz="1400"/>
                        <a:t>Ζύμωση</a:t>
                      </a:r>
                    </a:p>
                    <a:p>
                      <a:pPr>
                        <a:spcAft>
                          <a:spcPts val="0"/>
                        </a:spcAft>
                      </a:pPr>
                      <a:r>
                        <a:rPr lang="el-GR" sz="1400"/>
                        <a:t>λακτόζης</a:t>
                      </a:r>
                      <a:endParaRPr lang="el-GR" sz="1400">
                        <a:latin typeface="Times New Roman"/>
                        <a:ea typeface="Times New Roman"/>
                      </a:endParaRPr>
                    </a:p>
                  </a:txBody>
                  <a:tcPr marL="68580" marR="68580" marT="0" marB="0"/>
                </a:tc>
                <a:tc>
                  <a:txBody>
                    <a:bodyPr/>
                    <a:lstStyle/>
                    <a:p>
                      <a:pPr>
                        <a:spcAft>
                          <a:spcPts val="0"/>
                        </a:spcAft>
                      </a:pPr>
                      <a:r>
                        <a:rPr lang="el-GR" sz="1400"/>
                        <a:t>Παραγωγή αερίου</a:t>
                      </a:r>
                      <a:endParaRPr lang="el-GR" sz="1400">
                        <a:latin typeface="Times New Roman"/>
                        <a:ea typeface="Times New Roman"/>
                      </a:endParaRPr>
                    </a:p>
                  </a:txBody>
                  <a:tcPr marL="68580" marR="68580" marT="0" marB="0"/>
                </a:tc>
                <a:tc>
                  <a:txBody>
                    <a:bodyPr/>
                    <a:lstStyle/>
                    <a:p>
                      <a:pPr>
                        <a:spcAft>
                          <a:spcPts val="0"/>
                        </a:spcAft>
                      </a:pPr>
                      <a:r>
                        <a:rPr lang="el-GR" sz="1400"/>
                        <a:t>Παραγωγή</a:t>
                      </a:r>
                    </a:p>
                    <a:p>
                      <a:pPr>
                        <a:spcAft>
                          <a:spcPts val="0"/>
                        </a:spcAft>
                      </a:pPr>
                      <a:r>
                        <a:rPr lang="en-US" sz="1400"/>
                        <a:t>H</a:t>
                      </a:r>
                      <a:r>
                        <a:rPr lang="en-US" sz="1400" baseline="-25000"/>
                        <a:t>2</a:t>
                      </a:r>
                      <a:r>
                        <a:rPr lang="en-US" sz="1400"/>
                        <a:t>S </a:t>
                      </a:r>
                      <a:endParaRPr lang="el-GR" sz="1400">
                        <a:latin typeface="Times New Roman"/>
                        <a:ea typeface="Times New Roman"/>
                      </a:endParaRPr>
                    </a:p>
                  </a:txBody>
                  <a:tcPr marL="68580" marR="68580" marT="0" marB="0"/>
                </a:tc>
                <a:tc>
                  <a:txBody>
                    <a:bodyPr/>
                    <a:lstStyle/>
                    <a:p>
                      <a:pPr>
                        <a:spcAft>
                          <a:spcPts val="0"/>
                        </a:spcAft>
                      </a:pPr>
                      <a:r>
                        <a:rPr lang="el-GR" sz="1400" dirty="0"/>
                        <a:t>Αλλαγές στο </a:t>
                      </a:r>
                      <a:r>
                        <a:rPr lang="en-US" sz="1400" dirty="0"/>
                        <a:t>Kligler</a:t>
                      </a:r>
                      <a:endParaRPr lang="el-GR" sz="1400" dirty="0">
                        <a:latin typeface="Times New Roman"/>
                        <a:ea typeface="Times New Roman"/>
                      </a:endParaRPr>
                    </a:p>
                  </a:txBody>
                  <a:tcPr marL="68580" marR="68580" marT="0" marB="0"/>
                </a:tc>
              </a:tr>
              <a:tr h="0">
                <a:tc>
                  <a:txBody>
                    <a:bodyPr/>
                    <a:lstStyle/>
                    <a:p>
                      <a:pPr>
                        <a:spcAft>
                          <a:spcPts val="0"/>
                        </a:spcAft>
                      </a:pPr>
                      <a:r>
                        <a:rPr lang="en-US" sz="1400" dirty="0"/>
                        <a:t>E</a:t>
                      </a:r>
                      <a:r>
                        <a:rPr lang="el-GR" sz="1400" dirty="0"/>
                        <a:t>. </a:t>
                      </a:r>
                      <a:r>
                        <a:rPr lang="en-US" sz="1400" dirty="0"/>
                        <a:t>coli</a:t>
                      </a:r>
                      <a:endParaRPr lang="el-GR" sz="1400" dirty="0">
                        <a:latin typeface="Times New Roman"/>
                        <a:ea typeface="Times New Roman"/>
                      </a:endParaRPr>
                    </a:p>
                  </a:txBody>
                  <a:tcPr marL="68580" marR="68580" marT="0" marB="0"/>
                </a:tc>
                <a:tc>
                  <a:txBody>
                    <a:bodyPr/>
                    <a:lstStyle/>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lgn="ctr">
                        <a:spcAft>
                          <a:spcPts val="0"/>
                        </a:spcAft>
                      </a:pPr>
                      <a:r>
                        <a:rPr lang="en-US" sz="1400" dirty="0"/>
                        <a:t>+</a:t>
                      </a:r>
                      <a:r>
                        <a:rPr lang="el-GR" sz="1400" dirty="0"/>
                        <a:t>/-</a:t>
                      </a:r>
                      <a:endParaRPr lang="el-GR" sz="1400" dirty="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spcAft>
                          <a:spcPts val="0"/>
                        </a:spcAft>
                      </a:pPr>
                      <a:r>
                        <a:rPr lang="el-GR" sz="1400" dirty="0"/>
                        <a:t>Κίτρινη στήλη, κίτρινη επιφάνεια, διάσπαση υλικού</a:t>
                      </a:r>
                      <a:endParaRPr lang="el-GR" sz="1400" dirty="0">
                        <a:latin typeface="Times New Roman"/>
                        <a:ea typeface="Times New Roman"/>
                      </a:endParaRPr>
                    </a:p>
                  </a:txBody>
                  <a:tcPr marL="68580" marR="68580" marT="0" marB="0"/>
                </a:tc>
              </a:tr>
              <a:tr h="0">
                <a:tc>
                  <a:txBody>
                    <a:bodyPr/>
                    <a:lstStyle/>
                    <a:p>
                      <a:pPr>
                        <a:spcAft>
                          <a:spcPts val="0"/>
                        </a:spcAft>
                      </a:pPr>
                      <a:r>
                        <a:rPr lang="el-GR" sz="1400"/>
                        <a:t>Κλεμπσιέλλα</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spcAft>
                          <a:spcPts val="0"/>
                        </a:spcAft>
                      </a:pPr>
                      <a:r>
                        <a:rPr lang="el-GR" sz="1400" dirty="0"/>
                        <a:t>Κίτρινη στήλη, κίτρινη επιφάνεια, διάσπαση υλικού</a:t>
                      </a:r>
                      <a:endParaRPr lang="el-GR" sz="1400" dirty="0">
                        <a:latin typeface="Times New Roman"/>
                        <a:ea typeface="Times New Roman"/>
                      </a:endParaRPr>
                    </a:p>
                  </a:txBody>
                  <a:tcPr marL="68580" marR="68580" marT="0" marB="0"/>
                </a:tc>
              </a:tr>
              <a:tr h="0">
                <a:tc>
                  <a:txBody>
                    <a:bodyPr/>
                    <a:lstStyle/>
                    <a:p>
                      <a:pPr>
                        <a:spcAft>
                          <a:spcPts val="0"/>
                        </a:spcAft>
                      </a:pPr>
                      <a:r>
                        <a:rPr lang="el-GR" sz="1400"/>
                        <a:t>Εντεροβακτηρίδιο</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spcAft>
                          <a:spcPts val="0"/>
                        </a:spcAft>
                      </a:pPr>
                      <a:r>
                        <a:rPr lang="el-GR" sz="1400" dirty="0"/>
                        <a:t>Κίτρινη στήλη, κίτρινη επιφάνεια, διάσπαση υλικού</a:t>
                      </a:r>
                      <a:endParaRPr lang="el-GR" sz="1400" dirty="0">
                        <a:latin typeface="Times New Roman"/>
                        <a:ea typeface="Times New Roman"/>
                      </a:endParaRPr>
                    </a:p>
                  </a:txBody>
                  <a:tcPr marL="68580" marR="68580" marT="0" marB="0"/>
                </a:tc>
              </a:tr>
              <a:tr h="0">
                <a:tc>
                  <a:txBody>
                    <a:bodyPr/>
                    <a:lstStyle/>
                    <a:p>
                      <a:pPr>
                        <a:spcAft>
                          <a:spcPts val="0"/>
                        </a:spcAft>
                      </a:pPr>
                      <a:r>
                        <a:rPr lang="el-GR" sz="1400"/>
                        <a:t>Σαλμονέλλα</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spcAft>
                          <a:spcPts val="0"/>
                        </a:spcAft>
                      </a:pPr>
                      <a:r>
                        <a:rPr lang="el-GR" sz="1400" dirty="0"/>
                        <a:t>Μαύρη στήλη, κόκκινη επιφάνεια</a:t>
                      </a:r>
                      <a:endParaRPr lang="el-GR" sz="1400" dirty="0">
                        <a:latin typeface="Times New Roman"/>
                        <a:ea typeface="Times New Roman"/>
                      </a:endParaRPr>
                    </a:p>
                  </a:txBody>
                  <a:tcPr marL="68580" marR="68580" marT="0" marB="0"/>
                </a:tc>
              </a:tr>
              <a:tr h="0">
                <a:tc>
                  <a:txBody>
                    <a:bodyPr/>
                    <a:lstStyle/>
                    <a:p>
                      <a:pPr>
                        <a:spcAft>
                          <a:spcPts val="0"/>
                        </a:spcAft>
                      </a:pPr>
                      <a:r>
                        <a:rPr lang="el-GR" sz="1400"/>
                        <a:t>Σιγκέλλα</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spcAft>
                          <a:spcPts val="0"/>
                        </a:spcAft>
                      </a:pPr>
                      <a:r>
                        <a:rPr lang="el-GR" sz="1400" dirty="0"/>
                        <a:t>Κίτρινη στήλη, κόκκινη επιφάνεια</a:t>
                      </a:r>
                      <a:endParaRPr lang="el-GR" sz="1400" dirty="0">
                        <a:latin typeface="Times New Roman"/>
                        <a:ea typeface="Times New Roman"/>
                      </a:endParaRPr>
                    </a:p>
                  </a:txBody>
                  <a:tcPr marL="68580" marR="68580" marT="0" marB="0"/>
                </a:tc>
              </a:tr>
              <a:tr h="0">
                <a:tc>
                  <a:txBody>
                    <a:bodyPr/>
                    <a:lstStyle/>
                    <a:p>
                      <a:pPr>
                        <a:spcAft>
                          <a:spcPts val="0"/>
                        </a:spcAft>
                      </a:pPr>
                      <a:r>
                        <a:rPr lang="el-GR" sz="1400" dirty="0"/>
                        <a:t>Σερράτια</a:t>
                      </a:r>
                      <a:endParaRPr lang="el-GR" sz="1400" dirty="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spcAft>
                          <a:spcPts val="0"/>
                        </a:spcAft>
                      </a:pPr>
                      <a:r>
                        <a:rPr lang="el-GR" sz="1400" dirty="0"/>
                        <a:t>Κίτρινη στήλη, κόκκινη επιφάνεια</a:t>
                      </a:r>
                      <a:endParaRPr lang="el-GR" sz="1400" dirty="0">
                        <a:latin typeface="Times New Roman"/>
                        <a:ea typeface="Times New Roman"/>
                      </a:endParaRPr>
                    </a:p>
                  </a:txBody>
                  <a:tcPr marL="68580" marR="68580" marT="0" marB="0"/>
                </a:tc>
              </a:tr>
              <a:tr h="0">
                <a:tc>
                  <a:txBody>
                    <a:bodyPr/>
                    <a:lstStyle/>
                    <a:p>
                      <a:pPr>
                        <a:spcAft>
                          <a:spcPts val="0"/>
                        </a:spcAft>
                      </a:pPr>
                      <a:r>
                        <a:rPr lang="en-US" sz="1400"/>
                        <a:t>P</a:t>
                      </a:r>
                      <a:r>
                        <a:rPr lang="el-GR" sz="1400"/>
                        <a:t>. </a:t>
                      </a:r>
                      <a:r>
                        <a:rPr lang="en-US" sz="1400"/>
                        <a:t>mirabilis</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spcAft>
                          <a:spcPts val="0"/>
                        </a:spcAft>
                      </a:pPr>
                      <a:r>
                        <a:rPr lang="el-GR" sz="1400" dirty="0"/>
                        <a:t>Μαύρη στήλη, κόκκινη επιφάνεια, διάσπαση υλικού</a:t>
                      </a:r>
                      <a:endParaRPr lang="el-GR" sz="1400" dirty="0">
                        <a:latin typeface="Times New Roman"/>
                        <a:ea typeface="Times New Roman"/>
                      </a:endParaRPr>
                    </a:p>
                  </a:txBody>
                  <a:tcPr marL="68580" marR="68580" marT="0" marB="0"/>
                </a:tc>
              </a:tr>
              <a:tr h="0">
                <a:tc>
                  <a:txBody>
                    <a:bodyPr/>
                    <a:lstStyle/>
                    <a:p>
                      <a:pPr>
                        <a:spcAft>
                          <a:spcPts val="0"/>
                        </a:spcAft>
                      </a:pPr>
                      <a:r>
                        <a:rPr lang="en-US" sz="1400"/>
                        <a:t>P</a:t>
                      </a:r>
                      <a:r>
                        <a:rPr lang="el-GR" sz="1400"/>
                        <a:t>. </a:t>
                      </a:r>
                      <a:r>
                        <a:rPr lang="en-US" sz="1400"/>
                        <a:t> Voulgaris</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r>
                        <a:rPr lang="en-US" sz="1400"/>
                        <a:t>+</a:t>
                      </a:r>
                      <a:endParaRPr lang="el-GR" sz="1400">
                        <a:latin typeface="Times New Roman"/>
                        <a:ea typeface="Times New Roman"/>
                      </a:endParaRPr>
                    </a:p>
                  </a:txBody>
                  <a:tcPr marL="68580" marR="68580" marT="0" marB="0"/>
                </a:tc>
                <a:tc>
                  <a:txBody>
                    <a:bodyPr/>
                    <a:lstStyle/>
                    <a:p>
                      <a:pPr>
                        <a:spcAft>
                          <a:spcPts val="0"/>
                        </a:spcAft>
                      </a:pPr>
                      <a:r>
                        <a:rPr lang="el-GR" sz="1400" dirty="0"/>
                        <a:t>Μαύρη στήλη, κόκκινη επιφάνεια, διάσπαση υλικού</a:t>
                      </a:r>
                      <a:endParaRPr lang="el-GR" sz="1400" dirty="0">
                        <a:latin typeface="Times New Roman"/>
                        <a:ea typeface="Times New Roman"/>
                      </a:endParaRPr>
                    </a:p>
                  </a:txBody>
                  <a:tcPr marL="68580" marR="68580" marT="0" marB="0"/>
                </a:tc>
              </a:tr>
            </a:tbl>
          </a:graphicData>
        </a:graphic>
      </p:graphicFrame>
      <p:sp>
        <p:nvSpPr>
          <p:cNvPr id="447489" name="Rectangle 1"/>
          <p:cNvSpPr>
            <a:spLocks noChangeArrowheads="1"/>
          </p:cNvSpPr>
          <p:nvPr/>
        </p:nvSpPr>
        <p:spPr bwMode="auto">
          <a:xfrm>
            <a:off x="1763688" y="980728"/>
            <a:ext cx="55446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bg1"/>
                </a:solidFill>
                <a:effectLst/>
                <a:latin typeface="Arial" pitchFamily="34" charset="0"/>
                <a:ea typeface="Times New Roman" pitchFamily="18" charset="0"/>
              </a:rPr>
              <a:t> Μεταβολές των Εντεροβακτηριακών στο υλικό </a:t>
            </a:r>
            <a:r>
              <a:rPr kumimoji="0" lang="en-US" sz="1600" i="0" u="none" strike="noStrike" cap="none" normalizeH="0" baseline="0" dirty="0" smtClean="0">
                <a:ln>
                  <a:noFill/>
                </a:ln>
                <a:solidFill>
                  <a:schemeClr val="bg1"/>
                </a:solidFill>
                <a:effectLst/>
                <a:latin typeface="Arial" pitchFamily="34" charset="0"/>
                <a:ea typeface="Times New Roman" pitchFamily="18" charset="0"/>
              </a:rPr>
              <a:t>Kligler Iron Agar</a:t>
            </a:r>
            <a:endParaRPr kumimoji="0" lang="el-G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95736" y="1700808"/>
            <a:ext cx="4392488"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γένη των εντεροβακτηριακών που συναντώνται πιο συχνά σε λοιμώξεις είναι:</a:t>
            </a:r>
            <a:endParaRPr lang="en-US" sz="1600" dirty="0" smtClean="0"/>
          </a:p>
          <a:p>
            <a:endParaRPr lang="el-GR" sz="1600" dirty="0" smtClean="0"/>
          </a:p>
          <a:p>
            <a:pPr>
              <a:buFont typeface="Wingdings" pitchFamily="2" charset="2"/>
              <a:buChar char="§"/>
            </a:pPr>
            <a:r>
              <a:rPr lang="el-GR" sz="1600" dirty="0" smtClean="0"/>
              <a:t>Κολοβακτηρίδιο (</a:t>
            </a:r>
            <a:r>
              <a:rPr lang="en-US" sz="1600" i="1" dirty="0" smtClean="0"/>
              <a:t>Escherichia)</a:t>
            </a:r>
            <a:endParaRPr lang="el-GR" sz="1600" dirty="0" smtClean="0"/>
          </a:p>
          <a:p>
            <a:pPr>
              <a:buFont typeface="Wingdings" pitchFamily="2" charset="2"/>
              <a:buChar char="§"/>
            </a:pPr>
            <a:r>
              <a:rPr lang="el-GR" sz="1600" dirty="0" smtClean="0"/>
              <a:t>Κλεμπσιέλλα</a:t>
            </a:r>
            <a:r>
              <a:rPr lang="en-US" sz="1600" dirty="0" smtClean="0"/>
              <a:t> (</a:t>
            </a:r>
            <a:r>
              <a:rPr lang="en-US" sz="1600" i="1" dirty="0" smtClean="0"/>
              <a:t>Klebsiella)</a:t>
            </a:r>
            <a:endParaRPr lang="el-GR" sz="1600" dirty="0" smtClean="0"/>
          </a:p>
          <a:p>
            <a:pPr>
              <a:buFont typeface="Wingdings" pitchFamily="2" charset="2"/>
              <a:buChar char="§"/>
            </a:pPr>
            <a:r>
              <a:rPr lang="el-GR" sz="1600" dirty="0" smtClean="0"/>
              <a:t>Κιτροβακτηρίδιο</a:t>
            </a:r>
            <a:r>
              <a:rPr lang="en-US" sz="1600" dirty="0" smtClean="0"/>
              <a:t> </a:t>
            </a:r>
            <a:r>
              <a:rPr lang="en-US" sz="1600" i="1" dirty="0" smtClean="0"/>
              <a:t>(Citrobacter)</a:t>
            </a:r>
            <a:endParaRPr lang="el-GR" sz="1600" i="1" dirty="0" smtClean="0"/>
          </a:p>
          <a:p>
            <a:pPr>
              <a:buFont typeface="Wingdings" pitchFamily="2" charset="2"/>
              <a:buChar char="§"/>
            </a:pPr>
            <a:r>
              <a:rPr lang="el-GR" sz="1600" dirty="0" smtClean="0"/>
              <a:t>Εντεροβακτηρίδιο</a:t>
            </a:r>
            <a:r>
              <a:rPr lang="en-US" sz="1600" dirty="0" smtClean="0"/>
              <a:t> </a:t>
            </a:r>
            <a:r>
              <a:rPr lang="en-US" sz="1600" i="1" dirty="0" smtClean="0"/>
              <a:t>(Enterobacter)</a:t>
            </a:r>
            <a:endParaRPr lang="el-GR" sz="1600" dirty="0" smtClean="0"/>
          </a:p>
          <a:p>
            <a:pPr>
              <a:buFont typeface="Wingdings" pitchFamily="2" charset="2"/>
              <a:buChar char="§"/>
            </a:pPr>
            <a:r>
              <a:rPr lang="el-GR" sz="1600" dirty="0" smtClean="0"/>
              <a:t>Σαλμονέλλα</a:t>
            </a:r>
            <a:r>
              <a:rPr lang="en-US" sz="1600" dirty="0" smtClean="0"/>
              <a:t> </a:t>
            </a:r>
            <a:r>
              <a:rPr lang="en-US" sz="1600" i="1" dirty="0" smtClean="0"/>
              <a:t>(Salmonella)</a:t>
            </a:r>
            <a:endParaRPr lang="el-GR" sz="1600" dirty="0" smtClean="0"/>
          </a:p>
          <a:p>
            <a:pPr>
              <a:buFont typeface="Wingdings" pitchFamily="2" charset="2"/>
              <a:buChar char="§"/>
            </a:pPr>
            <a:r>
              <a:rPr lang="el-GR" sz="1600" dirty="0" smtClean="0"/>
              <a:t>Σιγκέλλα</a:t>
            </a:r>
            <a:r>
              <a:rPr lang="en-US" sz="1600" dirty="0" smtClean="0"/>
              <a:t> </a:t>
            </a:r>
            <a:r>
              <a:rPr lang="en-US" sz="1600" i="1" dirty="0" smtClean="0"/>
              <a:t>(Shigella)</a:t>
            </a:r>
            <a:endParaRPr lang="el-GR" sz="1600" dirty="0" smtClean="0"/>
          </a:p>
          <a:p>
            <a:pPr>
              <a:buFont typeface="Wingdings" pitchFamily="2" charset="2"/>
              <a:buChar char="§"/>
            </a:pPr>
            <a:r>
              <a:rPr lang="el-GR" sz="1600" dirty="0" smtClean="0"/>
              <a:t>Σερράτια</a:t>
            </a:r>
            <a:r>
              <a:rPr lang="en-US" sz="1600" dirty="0" smtClean="0"/>
              <a:t> (</a:t>
            </a:r>
            <a:r>
              <a:rPr lang="en-US" sz="1600" i="1" dirty="0" smtClean="0"/>
              <a:t>Serratia)</a:t>
            </a:r>
            <a:endParaRPr lang="el-GR" sz="1600" dirty="0" smtClean="0"/>
          </a:p>
          <a:p>
            <a:pPr>
              <a:buFont typeface="Wingdings" pitchFamily="2" charset="2"/>
              <a:buChar char="§"/>
            </a:pPr>
            <a:r>
              <a:rPr lang="el-GR" sz="1600" dirty="0" smtClean="0"/>
              <a:t>Πρωτείς</a:t>
            </a:r>
            <a:r>
              <a:rPr lang="en-US" sz="1600" dirty="0" smtClean="0"/>
              <a:t> </a:t>
            </a:r>
            <a:r>
              <a:rPr lang="en-US" sz="1600" i="1" dirty="0" smtClean="0"/>
              <a:t>(Proteus)</a:t>
            </a:r>
            <a:endParaRPr lang="el-GR" sz="1600" dirty="0" smtClean="0"/>
          </a:p>
          <a:p>
            <a:pPr>
              <a:buFont typeface="Wingdings" pitchFamily="2" charset="2"/>
              <a:buChar char="§"/>
            </a:pPr>
            <a:r>
              <a:rPr lang="el-GR" sz="1600" dirty="0" smtClean="0"/>
              <a:t>Πρόβιντενς</a:t>
            </a:r>
            <a:r>
              <a:rPr lang="en-US" sz="1600" dirty="0" smtClean="0"/>
              <a:t> (</a:t>
            </a:r>
            <a:r>
              <a:rPr lang="en-US" sz="1600" i="1" dirty="0" smtClean="0"/>
              <a:t>Providence)</a:t>
            </a:r>
            <a:endParaRPr lang="el-GR" dirty="0"/>
          </a:p>
        </p:txBody>
      </p:sp>
      <p:sp>
        <p:nvSpPr>
          <p:cNvPr id="5" name="4 - TextBox"/>
          <p:cNvSpPr txBox="1"/>
          <p:nvPr/>
        </p:nvSpPr>
        <p:spPr>
          <a:xfrm>
            <a:off x="5076056" y="4869160"/>
            <a:ext cx="3816424" cy="1569660"/>
          </a:xfrm>
          <a:prstGeom prst="rect">
            <a:avLst/>
          </a:prstGeom>
          <a:noFill/>
          <a:ln>
            <a:solidFill>
              <a:schemeClr val="accent2">
                <a:lumMod val="50000"/>
              </a:schemeClr>
            </a:solidFill>
          </a:ln>
        </p:spPr>
        <p:txBody>
          <a:bodyPr wrap="square" rtlCol="0">
            <a:spAutoFit/>
          </a:bodyPr>
          <a:lstStyle/>
          <a:p>
            <a:r>
              <a:rPr lang="el-GR" sz="1600" dirty="0" smtClean="0"/>
              <a:t>Από τους πρωτείς πιο σημαντικά είναι τα είδη: </a:t>
            </a:r>
            <a:r>
              <a:rPr lang="en-US" sz="1600" i="1" dirty="0" smtClean="0"/>
              <a:t>P. morganii, P. mirabilis, P. vulgaris, P. rettgeri.</a:t>
            </a:r>
          </a:p>
          <a:p>
            <a:r>
              <a:rPr lang="el-GR" sz="1600" i="1" dirty="0" smtClean="0"/>
              <a:t>Τα </a:t>
            </a:r>
            <a:r>
              <a:rPr lang="el-GR" sz="1600" dirty="0" smtClean="0"/>
              <a:t> Πρόβιντενς μοιάζουν με τους Πρωτείς και ορισμένα από αυτά παρουσιάζουν ερπυσμό  </a:t>
            </a:r>
            <a:endParaRPr lang="el-GR"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79712" y="1772816"/>
            <a:ext cx="4752528" cy="36933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Παραγωγή ινδόλης</a:t>
            </a:r>
            <a:endParaRPr lang="el-GR" b="1" dirty="0"/>
          </a:p>
        </p:txBody>
      </p:sp>
      <p:sp>
        <p:nvSpPr>
          <p:cNvPr id="5" name="4 - TextBox"/>
          <p:cNvSpPr txBox="1"/>
          <p:nvPr/>
        </p:nvSpPr>
        <p:spPr>
          <a:xfrm>
            <a:off x="1979712" y="2276872"/>
            <a:ext cx="4752528"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Ορισμένα εντεροβακτηριακά παράγουν το ένζυμο τρυπτοφανάση, το οποίο οξειδώνει το αμινοξύ τρυπτοφάνη. </a:t>
            </a:r>
          </a:p>
          <a:p>
            <a:r>
              <a:rPr lang="el-GR" sz="1600" dirty="0" smtClean="0"/>
              <a:t>Από την οξείδωση παράγονται διάφορα προϊόντα, μεταξύ των οποίων και ινδόλη.</a:t>
            </a:r>
          </a:p>
          <a:p>
            <a:r>
              <a:rPr lang="el-GR" sz="1600" dirty="0" smtClean="0"/>
              <a:t>Η ινδόλη είναι άχρωμη. Η παραγωγή της ανιχνεύεται με την προσθήκη αντιδραστηρίου που περιέχει την χημική ένωση </a:t>
            </a:r>
            <a:r>
              <a:rPr lang="el-GR" sz="1600" dirty="0" err="1" smtClean="0"/>
              <a:t>παρα</a:t>
            </a:r>
            <a:r>
              <a:rPr lang="el-GR" sz="1600" dirty="0" smtClean="0"/>
              <a:t>-διμεθυλο-</a:t>
            </a:r>
            <a:r>
              <a:rPr lang="el-GR" sz="1600" dirty="0" err="1" smtClean="0"/>
              <a:t>αμινο</a:t>
            </a:r>
            <a:r>
              <a:rPr lang="el-GR" sz="1600" dirty="0" smtClean="0"/>
              <a:t>- βενζαλδεΰδη (αντιδραστήριο </a:t>
            </a:r>
            <a:r>
              <a:rPr lang="en-US" sz="1600" dirty="0" smtClean="0"/>
              <a:t>Kovac).</a:t>
            </a:r>
          </a:p>
          <a:p>
            <a:r>
              <a:rPr lang="el-GR" sz="1600" dirty="0" smtClean="0"/>
              <a:t>Η ινδόλη αντιδρά με την αλδεϋδική ομάδα του αντιδραστηρίου και παράγει ουσία κόκκινου χρώματος</a:t>
            </a:r>
          </a:p>
          <a:p>
            <a:endParaRPr lang="el-GR" sz="1600" dirty="0" smtClean="0"/>
          </a:p>
          <a:p>
            <a:r>
              <a:rPr lang="el-GR" sz="1600" dirty="0" smtClean="0"/>
              <a:t>Την αντίδραση τη δίνουν θετική η </a:t>
            </a:r>
            <a:r>
              <a:rPr lang="en-US" sz="1600" i="1" dirty="0" smtClean="0"/>
              <a:t>E. coli </a:t>
            </a:r>
            <a:r>
              <a:rPr lang="el-GR" sz="1600" dirty="0" smtClean="0"/>
              <a:t>και οι πρωτείς εκτός από τον </a:t>
            </a:r>
            <a:r>
              <a:rPr lang="en-US" sz="1600" i="1" dirty="0" smtClean="0"/>
              <a:t>P. mirabilis</a:t>
            </a:r>
            <a:endParaRPr lang="el-GR" sz="1600" dirty="0" smtClean="0"/>
          </a:p>
          <a:p>
            <a:endParaRPr lang="el-G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67744" y="2681044"/>
            <a:ext cx="4104456" cy="1107996"/>
          </a:xfrm>
          <a:prstGeom prst="rect">
            <a:avLst/>
          </a:prstGeom>
          <a:noFill/>
          <a:ln>
            <a:solidFill>
              <a:srgbClr val="C00000"/>
            </a:solidFill>
          </a:ln>
        </p:spPr>
        <p:txBody>
          <a:bodyPr wrap="square" rtlCol="0">
            <a:spAutoFit/>
          </a:bodyPr>
          <a:lstStyle/>
          <a:p>
            <a:r>
              <a:rPr lang="el-GR" sz="1600" b="1" dirty="0" smtClean="0"/>
              <a:t>Σύσταση πεπτονούχου ύδατος:</a:t>
            </a:r>
          </a:p>
          <a:p>
            <a:r>
              <a:rPr lang="el-GR" sz="1600" dirty="0" smtClean="0"/>
              <a:t>Πεπτόνη πλούσια σε τρυπτοφάνη  </a:t>
            </a:r>
            <a:r>
              <a:rPr lang="en-US" sz="1600" dirty="0" smtClean="0"/>
              <a:t> </a:t>
            </a:r>
            <a:r>
              <a:rPr lang="el-GR" sz="1600" dirty="0" smtClean="0"/>
              <a:t>1</a:t>
            </a:r>
            <a:r>
              <a:rPr lang="en-US" sz="1600" dirty="0" smtClean="0"/>
              <a:t> </a:t>
            </a:r>
            <a:r>
              <a:rPr lang="en-US" sz="1600" dirty="0" err="1" smtClean="0"/>
              <a:t>gr</a:t>
            </a:r>
            <a:endParaRPr lang="el-GR" sz="1600" dirty="0" smtClean="0"/>
          </a:p>
          <a:p>
            <a:r>
              <a:rPr lang="en-US" sz="1600" dirty="0" smtClean="0"/>
              <a:t>NaCl                                                        0,5 </a:t>
            </a:r>
            <a:r>
              <a:rPr lang="en-US" sz="1600" dirty="0" err="1" smtClean="0"/>
              <a:t>gr</a:t>
            </a:r>
            <a:endParaRPr lang="el-GR" sz="1600" dirty="0" smtClean="0"/>
          </a:p>
          <a:p>
            <a:r>
              <a:rPr lang="el-GR" sz="1600" dirty="0" smtClean="0"/>
              <a:t>Απεσταγμένο </a:t>
            </a:r>
            <a:r>
              <a:rPr lang="en-US" sz="1600" dirty="0" smtClean="0"/>
              <a:t>H</a:t>
            </a:r>
            <a:r>
              <a:rPr lang="en-US" sz="1600" baseline="-25000" dirty="0" smtClean="0"/>
              <a:t>2</a:t>
            </a:r>
            <a:r>
              <a:rPr lang="en-US" sz="1600" dirty="0" smtClean="0"/>
              <a:t>O                            100ml</a:t>
            </a:r>
            <a:endParaRPr lang="el-GR" sz="1600" dirty="0"/>
          </a:p>
        </p:txBody>
      </p:sp>
      <p:sp>
        <p:nvSpPr>
          <p:cNvPr id="5" name="4 - TextBox"/>
          <p:cNvSpPr txBox="1"/>
          <p:nvPr/>
        </p:nvSpPr>
        <p:spPr>
          <a:xfrm>
            <a:off x="2267744" y="3977188"/>
            <a:ext cx="4104456" cy="1107996"/>
          </a:xfrm>
          <a:prstGeom prst="rect">
            <a:avLst/>
          </a:prstGeom>
          <a:noFill/>
          <a:ln>
            <a:solidFill>
              <a:schemeClr val="tx2">
                <a:lumMod val="75000"/>
              </a:schemeClr>
            </a:solidFill>
          </a:ln>
        </p:spPr>
        <p:txBody>
          <a:bodyPr wrap="square" rtlCol="0">
            <a:spAutoFit/>
          </a:bodyPr>
          <a:lstStyle/>
          <a:p>
            <a:r>
              <a:rPr lang="el-GR" sz="1600" b="1" dirty="0" smtClean="0"/>
              <a:t>Σύσταση </a:t>
            </a:r>
            <a:r>
              <a:rPr lang="en-US" sz="1600" b="1" dirty="0" err="1" smtClean="0"/>
              <a:t>kovac</a:t>
            </a:r>
            <a:r>
              <a:rPr lang="el-GR" sz="1600" b="1" dirty="0" smtClean="0"/>
              <a:t>:</a:t>
            </a:r>
          </a:p>
          <a:p>
            <a:r>
              <a:rPr lang="el-GR" sz="1600" dirty="0" err="1" smtClean="0"/>
              <a:t>Παρα</a:t>
            </a:r>
            <a:r>
              <a:rPr lang="el-GR" sz="1600" dirty="0" smtClean="0"/>
              <a:t>-</a:t>
            </a:r>
            <a:r>
              <a:rPr lang="el-GR" sz="1600" dirty="0" err="1" smtClean="0"/>
              <a:t>διμέθυλο</a:t>
            </a:r>
            <a:r>
              <a:rPr lang="el-GR" sz="1600" dirty="0" smtClean="0"/>
              <a:t>-αμινο- βενζαλδεΰδη </a:t>
            </a:r>
            <a:r>
              <a:rPr lang="en-US" sz="1600" dirty="0" smtClean="0"/>
              <a:t> </a:t>
            </a:r>
            <a:r>
              <a:rPr lang="el-GR" sz="1600" dirty="0" smtClean="0"/>
              <a:t>5</a:t>
            </a:r>
            <a:r>
              <a:rPr lang="en-US" sz="1600" dirty="0" smtClean="0"/>
              <a:t> </a:t>
            </a:r>
            <a:r>
              <a:rPr lang="en-US" sz="1600" dirty="0" err="1" smtClean="0"/>
              <a:t>gr</a:t>
            </a:r>
            <a:endParaRPr lang="el-GR" sz="1600" dirty="0" smtClean="0"/>
          </a:p>
          <a:p>
            <a:r>
              <a:rPr lang="el-GR" sz="1600" dirty="0" smtClean="0"/>
              <a:t>Οινόπνευμα                                            75</a:t>
            </a:r>
            <a:r>
              <a:rPr lang="en-US" sz="1600" dirty="0" smtClean="0"/>
              <a:t> ml</a:t>
            </a:r>
            <a:endParaRPr lang="el-GR" sz="1600" dirty="0" smtClean="0"/>
          </a:p>
          <a:p>
            <a:r>
              <a:rPr lang="en-US" sz="1600" dirty="0" smtClean="0"/>
              <a:t>HCl                                                            25ml</a:t>
            </a:r>
            <a:r>
              <a:rPr lang="el-GR" sz="1600" dirty="0" smtClean="0"/>
              <a:t>   </a:t>
            </a:r>
            <a:endParaRPr lang="el-GR" sz="1600" dirty="0"/>
          </a:p>
        </p:txBody>
      </p:sp>
      <p:sp>
        <p:nvSpPr>
          <p:cNvPr id="6" name="5 - TextBox"/>
          <p:cNvSpPr txBox="1"/>
          <p:nvPr/>
        </p:nvSpPr>
        <p:spPr>
          <a:xfrm>
            <a:off x="2267744" y="1589891"/>
            <a:ext cx="4104456" cy="83099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Απαραίτητα υλικά</a:t>
            </a:r>
          </a:p>
          <a:p>
            <a:r>
              <a:rPr lang="el-GR" sz="1600" dirty="0" smtClean="0"/>
              <a:t>Θρεπτικό υλικό:  πεπτονούχο ύδωρ</a:t>
            </a:r>
          </a:p>
          <a:p>
            <a:r>
              <a:rPr lang="el-GR" sz="1600" dirty="0" smtClean="0"/>
              <a:t>Αντιδραστήριο </a:t>
            </a:r>
            <a:r>
              <a:rPr lang="en-US" sz="1600" dirty="0" smtClean="0"/>
              <a:t>Kovac</a:t>
            </a:r>
            <a:endParaRPr lang="el-GR"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8088" y="1556792"/>
            <a:ext cx="367240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Πορεία μεθόδου</a:t>
            </a:r>
            <a:endParaRPr lang="el-GR" b="1" dirty="0"/>
          </a:p>
        </p:txBody>
      </p:sp>
      <p:sp>
        <p:nvSpPr>
          <p:cNvPr id="5" name="4 - TextBox"/>
          <p:cNvSpPr txBox="1"/>
          <p:nvPr/>
        </p:nvSpPr>
        <p:spPr>
          <a:xfrm>
            <a:off x="328088" y="2060848"/>
            <a:ext cx="3672408"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b="1" dirty="0" smtClean="0"/>
          </a:p>
          <a:p>
            <a:r>
              <a:rPr lang="el-GR" sz="1600" b="1" dirty="0" smtClean="0"/>
              <a:t>Α΄ τρόπος</a:t>
            </a:r>
          </a:p>
          <a:p>
            <a:pPr>
              <a:buFont typeface="Wingdings" pitchFamily="2" charset="2"/>
              <a:buChar char="Ø"/>
            </a:pPr>
            <a:r>
              <a:rPr lang="el-GR" sz="1600" dirty="0" smtClean="0"/>
              <a:t>Ενοφθαλμισμός του προς εξέταση μικροβίου στο θρεπτικό υλικό</a:t>
            </a:r>
          </a:p>
          <a:p>
            <a:pPr>
              <a:buFont typeface="Wingdings" pitchFamily="2" charset="2"/>
              <a:buChar char="Ø"/>
            </a:pPr>
            <a:r>
              <a:rPr lang="el-GR" sz="1600" dirty="0" smtClean="0"/>
              <a:t>Επώαση 24 ώρες στους 37</a:t>
            </a:r>
            <a:r>
              <a:rPr lang="el-GR" sz="1600" baseline="30000" dirty="0" smtClean="0"/>
              <a:t>ο</a:t>
            </a:r>
            <a:r>
              <a:rPr lang="el-GR" sz="1600" dirty="0" smtClean="0"/>
              <a:t> </a:t>
            </a:r>
            <a:r>
              <a:rPr lang="en-US" sz="1600" dirty="0" smtClean="0"/>
              <a:t>C</a:t>
            </a:r>
            <a:endParaRPr lang="el-GR" sz="1600" dirty="0" smtClean="0"/>
          </a:p>
          <a:p>
            <a:pPr>
              <a:buFont typeface="Wingdings" pitchFamily="2" charset="2"/>
              <a:buChar char="Ø"/>
            </a:pPr>
            <a:r>
              <a:rPr lang="el-GR" sz="1600" dirty="0" smtClean="0"/>
              <a:t>Προσθήκη περίπου 0,5 </a:t>
            </a:r>
            <a:r>
              <a:rPr lang="en-US" sz="1600" dirty="0" smtClean="0"/>
              <a:t>ml</a:t>
            </a:r>
            <a:r>
              <a:rPr lang="el-GR" sz="1600" dirty="0" smtClean="0"/>
              <a:t> αντιδραστηρίου </a:t>
            </a:r>
            <a:r>
              <a:rPr lang="en-US" sz="1600" dirty="0" err="1" smtClean="0"/>
              <a:t>Covac</a:t>
            </a:r>
            <a:r>
              <a:rPr lang="el-GR" sz="1600" dirty="0" smtClean="0"/>
              <a:t> με </a:t>
            </a:r>
            <a:r>
              <a:rPr lang="el-GR" sz="1600" dirty="0" err="1" smtClean="0"/>
              <a:t>επιστοιβάδευση</a:t>
            </a:r>
            <a:endParaRPr lang="el-GR" sz="1600" dirty="0" smtClean="0"/>
          </a:p>
          <a:p>
            <a:pPr>
              <a:buFont typeface="Wingdings" pitchFamily="2" charset="2"/>
              <a:buChar char="Ø"/>
            </a:pPr>
            <a:endParaRPr lang="el-GR" sz="1600" dirty="0" smtClean="0"/>
          </a:p>
          <a:p>
            <a:pPr>
              <a:buFont typeface="Wingdings" pitchFamily="2" charset="2"/>
              <a:buChar char="§"/>
            </a:pPr>
            <a:r>
              <a:rPr lang="el-GR" sz="1600" b="1" dirty="0" smtClean="0"/>
              <a:t>Θετικό αποτέλεσμα:</a:t>
            </a:r>
            <a:r>
              <a:rPr lang="el-GR" sz="1600" dirty="0" smtClean="0"/>
              <a:t> εμφάνιση κόκκινου δακτυλίου στην επιφάνεια του ζωμού</a:t>
            </a:r>
          </a:p>
          <a:p>
            <a:pPr>
              <a:buFont typeface="Wingdings" pitchFamily="2" charset="2"/>
              <a:buChar char="§"/>
            </a:pPr>
            <a:endParaRPr lang="el-GR" sz="1600" dirty="0" smtClean="0"/>
          </a:p>
          <a:p>
            <a:pPr>
              <a:buFont typeface="Wingdings" pitchFamily="2" charset="2"/>
              <a:buChar char="§"/>
            </a:pPr>
            <a:r>
              <a:rPr lang="el-GR" sz="1600" b="1" dirty="0" smtClean="0"/>
              <a:t>Αρνητικό αποτέλεσμα</a:t>
            </a:r>
            <a:r>
              <a:rPr lang="el-GR" sz="1600" dirty="0" smtClean="0"/>
              <a:t>: άχρωμος δακτύλιος στην επιφάνεια του ζωμού</a:t>
            </a:r>
          </a:p>
          <a:p>
            <a:endParaRPr lang="el-GR" sz="1600" dirty="0" smtClean="0"/>
          </a:p>
        </p:txBody>
      </p:sp>
      <p:pic>
        <p:nvPicPr>
          <p:cNvPr id="6" name="Picture 2" descr="Αποτέλεσμα εικόνας για test tube durham"/>
          <p:cNvPicPr>
            <a:picLocks noChangeAspect="1" noChangeArrowheads="1"/>
          </p:cNvPicPr>
          <p:nvPr/>
        </p:nvPicPr>
        <p:blipFill>
          <a:blip r:embed="rId2" cstate="print"/>
          <a:srcRect/>
          <a:stretch>
            <a:fillRect/>
          </a:stretch>
        </p:blipFill>
        <p:spPr bwMode="auto">
          <a:xfrm>
            <a:off x="4427538" y="1772816"/>
            <a:ext cx="4451648" cy="403244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17258" y="1196752"/>
            <a:ext cx="5040560"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Β΄ τρόπος</a:t>
            </a:r>
          </a:p>
          <a:p>
            <a:pPr>
              <a:buFont typeface="Wingdings" pitchFamily="2" charset="2"/>
              <a:buChar char="Ø"/>
            </a:pPr>
            <a:r>
              <a:rPr lang="el-GR" sz="1600" dirty="0" smtClean="0"/>
              <a:t>Ενοφθαλμισμός του προς εξέταση μικροβίου στο θρεπτικό υλικό</a:t>
            </a:r>
          </a:p>
          <a:p>
            <a:pPr>
              <a:buFont typeface="Wingdings" pitchFamily="2" charset="2"/>
              <a:buChar char="Ø"/>
            </a:pPr>
            <a:r>
              <a:rPr lang="el-GR" sz="1600" dirty="0" smtClean="0"/>
              <a:t>Επώαση 24 ώρες στους 37</a:t>
            </a:r>
            <a:r>
              <a:rPr lang="el-GR" sz="1600" baseline="30000" dirty="0" smtClean="0"/>
              <a:t>ο</a:t>
            </a:r>
            <a:r>
              <a:rPr lang="el-GR" sz="1600" dirty="0" smtClean="0"/>
              <a:t> </a:t>
            </a:r>
            <a:r>
              <a:rPr lang="en-US" sz="1600" dirty="0" smtClean="0"/>
              <a:t>C</a:t>
            </a:r>
            <a:endParaRPr lang="el-GR" sz="1600" dirty="0" smtClean="0"/>
          </a:p>
          <a:p>
            <a:endParaRPr lang="el-GR" sz="1600" dirty="0" smtClean="0"/>
          </a:p>
          <a:p>
            <a:pPr>
              <a:buFont typeface="Wingdings" pitchFamily="2" charset="2"/>
              <a:buChar char="Ø"/>
            </a:pPr>
            <a:r>
              <a:rPr lang="el-GR" sz="1600" dirty="0" smtClean="0"/>
              <a:t>Μεταφορά 2</a:t>
            </a:r>
            <a:r>
              <a:rPr lang="en-US" sz="1600" dirty="0" smtClean="0"/>
              <a:t>ml</a:t>
            </a:r>
            <a:r>
              <a:rPr lang="el-GR" sz="1600" dirty="0" smtClean="0"/>
              <a:t> από το ζωμό που έχει αναπτυχθεί το μικρόβιο σε δοκιμαστικό σωλήνα</a:t>
            </a:r>
          </a:p>
          <a:p>
            <a:pPr>
              <a:buFont typeface="Wingdings" pitchFamily="2" charset="2"/>
              <a:buChar char="Ø"/>
            </a:pPr>
            <a:r>
              <a:rPr lang="el-GR" sz="1600" dirty="0" smtClean="0"/>
              <a:t>Προσθήκη 1</a:t>
            </a:r>
            <a:r>
              <a:rPr lang="en-US" sz="1600" dirty="0" smtClean="0"/>
              <a:t>ml </a:t>
            </a:r>
            <a:r>
              <a:rPr lang="el-GR" sz="1600" dirty="0" smtClean="0"/>
              <a:t>ξυλόλης και ισχυρή ανάδευση. Με τον τρόπο αυτό εκχυλίζεται  η ινδόλη που πιθανόν υπάρχει στο υλικό και μεταφέρεται στην επιφάνεια του ζωμού</a:t>
            </a:r>
          </a:p>
          <a:p>
            <a:pPr>
              <a:buFont typeface="Wingdings" pitchFamily="2" charset="2"/>
              <a:buChar char="Ø"/>
            </a:pPr>
            <a:r>
              <a:rPr lang="el-GR" sz="1600" dirty="0" smtClean="0"/>
              <a:t>Ο σωλήνας αφήνεται 2-3 λεπτά να ηρεμήσει και στη συνέχεια γίνεται προσθήκη 0,5 </a:t>
            </a:r>
            <a:r>
              <a:rPr lang="en-US" sz="1600" dirty="0" smtClean="0"/>
              <a:t>ml</a:t>
            </a:r>
            <a:r>
              <a:rPr lang="el-GR" sz="1600" dirty="0" smtClean="0"/>
              <a:t> αντιδραστηρίου </a:t>
            </a:r>
            <a:r>
              <a:rPr lang="en-US" sz="1600" dirty="0" smtClean="0"/>
              <a:t>Kovac</a:t>
            </a:r>
            <a:r>
              <a:rPr lang="el-GR" sz="1600" dirty="0" smtClean="0"/>
              <a:t> με επιστιβάδευση, το οποίο σχηματίζει στιβάδα μεταξύ της επιφάνεια του ζωμού και της ξυλόλης </a:t>
            </a:r>
          </a:p>
          <a:p>
            <a:pPr>
              <a:buFont typeface="Wingdings" pitchFamily="2" charset="2"/>
              <a:buChar char="Ø"/>
            </a:pPr>
            <a:endParaRPr lang="el-GR" sz="1600" dirty="0" smtClean="0"/>
          </a:p>
          <a:p>
            <a:pPr>
              <a:buFont typeface="Wingdings" pitchFamily="2" charset="2"/>
              <a:buChar char="§"/>
            </a:pPr>
            <a:r>
              <a:rPr lang="el-GR" sz="1600" b="1" dirty="0" smtClean="0"/>
              <a:t>Θετικό αποτέλεσμα: </a:t>
            </a:r>
            <a:r>
              <a:rPr lang="el-GR" sz="1600" dirty="0" smtClean="0"/>
              <a:t>εμφάνιση κόκκινου δακτυλίου ανάμεσα στην επιφάνεια του ζωμού και της ξυλόλης</a:t>
            </a:r>
          </a:p>
          <a:p>
            <a:pPr>
              <a:buFont typeface="Wingdings" pitchFamily="2" charset="2"/>
              <a:buChar char="§"/>
            </a:pPr>
            <a:endParaRPr lang="el-GR" sz="1600" dirty="0" smtClean="0"/>
          </a:p>
          <a:p>
            <a:pPr>
              <a:buFont typeface="Wingdings" pitchFamily="2" charset="2"/>
              <a:buChar char="§"/>
            </a:pPr>
            <a:r>
              <a:rPr lang="el-GR" sz="1600" b="1" dirty="0" smtClean="0"/>
              <a:t>Αρνητικό αποτέλεσμα</a:t>
            </a:r>
            <a:r>
              <a:rPr lang="el-GR" sz="1600" dirty="0" smtClean="0"/>
              <a:t>: άχρωμος δακτύλιος στην επιφάνεια του ζωμού</a:t>
            </a:r>
            <a:endParaRPr lang="el-GR" sz="1600" dirty="0"/>
          </a:p>
        </p:txBody>
      </p:sp>
      <p:pic>
        <p:nvPicPr>
          <p:cNvPr id="4" name="Picture 8" descr="Αποτέλεσμα εικόνας για test tube durhan"/>
          <p:cNvPicPr>
            <a:picLocks noChangeAspect="1" noChangeArrowheads="1"/>
          </p:cNvPicPr>
          <p:nvPr/>
        </p:nvPicPr>
        <p:blipFill>
          <a:blip r:embed="rId2" cstate="print"/>
          <a:srcRect/>
          <a:stretch>
            <a:fillRect/>
          </a:stretch>
        </p:blipFill>
        <p:spPr bwMode="auto">
          <a:xfrm>
            <a:off x="6012160" y="1700808"/>
            <a:ext cx="2095500" cy="2790825"/>
          </a:xfrm>
          <a:prstGeom prst="rect">
            <a:avLst/>
          </a:prstGeom>
          <a:noFill/>
        </p:spPr>
      </p:pic>
      <p:sp>
        <p:nvSpPr>
          <p:cNvPr id="5" name="4 - TextBox"/>
          <p:cNvSpPr txBox="1"/>
          <p:nvPr/>
        </p:nvSpPr>
        <p:spPr>
          <a:xfrm>
            <a:off x="5508104" y="5373216"/>
            <a:ext cx="3384376" cy="1077218"/>
          </a:xfrm>
          <a:prstGeom prst="rect">
            <a:avLst/>
          </a:prstGeom>
          <a:noFill/>
          <a:ln>
            <a:solidFill>
              <a:schemeClr val="accent2">
                <a:lumMod val="75000"/>
              </a:schemeClr>
            </a:solidFill>
          </a:ln>
        </p:spPr>
        <p:txBody>
          <a:bodyPr wrap="square" rtlCol="0">
            <a:spAutoFit/>
          </a:bodyPr>
          <a:lstStyle/>
          <a:p>
            <a:r>
              <a:rPr lang="el-GR" sz="1600" dirty="0" smtClean="0"/>
              <a:t>Και στον </a:t>
            </a:r>
            <a:r>
              <a:rPr lang="el-GR" sz="1600" dirty="0" err="1" smtClean="0"/>
              <a:t>Α΄και</a:t>
            </a:r>
            <a:r>
              <a:rPr lang="el-GR" sz="1600" dirty="0" smtClean="0"/>
              <a:t> στον Β΄ τρόπο μεθόδου αν το αποτέλεσμα είναι αρνητικό, η εξέταση επαναλαμβάνεται μετά από 48 ώρες επώασης του μικροβίου </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27784" y="1916832"/>
            <a:ext cx="367240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Παραγωγή ουρεάσης</a:t>
            </a:r>
            <a:endParaRPr lang="el-GR" b="1" dirty="0"/>
          </a:p>
        </p:txBody>
      </p:sp>
      <p:sp>
        <p:nvSpPr>
          <p:cNvPr id="3" name="2 - TextBox"/>
          <p:cNvSpPr txBox="1"/>
          <p:nvPr/>
        </p:nvSpPr>
        <p:spPr>
          <a:xfrm>
            <a:off x="2555776" y="2564904"/>
            <a:ext cx="3744416"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Ορισμένα από τα εντεροβακτηριακά παράγουν το ένζυμο ουρεάση το οποίο διασπά την ουρία.</a:t>
            </a:r>
          </a:p>
          <a:p>
            <a:r>
              <a:rPr lang="el-GR" sz="1600" dirty="0" smtClean="0"/>
              <a:t>Από την διάσπαση της ουρίας παράγεται </a:t>
            </a:r>
            <a:r>
              <a:rPr lang="en-US" sz="1600" dirty="0" smtClean="0"/>
              <a:t>NH</a:t>
            </a:r>
            <a:r>
              <a:rPr lang="en-US" sz="1600" baseline="-25000" dirty="0" smtClean="0"/>
              <a:t>3 </a:t>
            </a:r>
            <a:r>
              <a:rPr lang="en-US" sz="1600" dirty="0" smtClean="0"/>
              <a:t> </a:t>
            </a:r>
            <a:r>
              <a:rPr lang="el-GR" sz="1600" dirty="0" smtClean="0"/>
              <a:t>και </a:t>
            </a:r>
            <a:r>
              <a:rPr lang="en-US" sz="1600" dirty="0" smtClean="0"/>
              <a:t>CO</a:t>
            </a:r>
            <a:r>
              <a:rPr lang="en-US" sz="1600" baseline="-25000" dirty="0" smtClean="0"/>
              <a:t>2</a:t>
            </a:r>
            <a:r>
              <a:rPr lang="en-US" sz="1600" dirty="0" smtClean="0"/>
              <a:t> </a:t>
            </a:r>
            <a:r>
              <a:rPr lang="el-GR" sz="1600" dirty="0" smtClean="0"/>
              <a:t>και από αυτά </a:t>
            </a:r>
            <a:r>
              <a:rPr lang="en-US" sz="1600" dirty="0" smtClean="0"/>
              <a:t>(NH</a:t>
            </a:r>
            <a:r>
              <a:rPr lang="en-US" sz="1600" baseline="-25000" dirty="0" smtClean="0"/>
              <a:t>4</a:t>
            </a:r>
            <a:r>
              <a:rPr lang="en-US" sz="1600" dirty="0" smtClean="0"/>
              <a:t>)CO</a:t>
            </a:r>
            <a:r>
              <a:rPr lang="en-US" sz="1600" baseline="-25000" dirty="0" smtClean="0"/>
              <a:t>3</a:t>
            </a:r>
            <a:r>
              <a:rPr lang="el-GR" sz="1600" baseline="-25000" dirty="0" smtClean="0"/>
              <a:t>  </a:t>
            </a:r>
            <a:r>
              <a:rPr lang="el-GR" sz="1600" dirty="0" smtClean="0"/>
              <a:t>(ανθρακικό αμμώνιο)</a:t>
            </a:r>
          </a:p>
          <a:p>
            <a:r>
              <a:rPr lang="el-GR" sz="1600" dirty="0" smtClean="0"/>
              <a:t>Το ανθρακικό αμμώνιο μετατρέπει το </a:t>
            </a:r>
            <a:r>
              <a:rPr lang="en-US" sz="1600" dirty="0" smtClean="0"/>
              <a:t>pH</a:t>
            </a:r>
            <a:r>
              <a:rPr lang="el-GR" sz="1600" dirty="0" smtClean="0"/>
              <a:t> του υλικού σε έντονα αλκαλικό. </a:t>
            </a:r>
          </a:p>
          <a:p>
            <a:r>
              <a:rPr lang="el-GR" sz="1600" dirty="0" smtClean="0"/>
              <a:t>Η αλλαγή του </a:t>
            </a:r>
            <a:r>
              <a:rPr lang="en-US" sz="1600" dirty="0" smtClean="0"/>
              <a:t>pH </a:t>
            </a:r>
            <a:r>
              <a:rPr lang="el-GR" sz="1600" dirty="0" smtClean="0"/>
              <a:t>ανιχνεύεται με την αλλαγή χρώματος δείκτη του </a:t>
            </a:r>
            <a:r>
              <a:rPr lang="en-US" sz="1600" dirty="0" smtClean="0"/>
              <a:t>pH</a:t>
            </a:r>
            <a:r>
              <a:rPr lang="el-GR" sz="1600" dirty="0" smtClean="0"/>
              <a:t> που υπάρχει στο θρεπτικό υλικό </a:t>
            </a:r>
            <a:endParaRPr lang="el-GR"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1988840"/>
            <a:ext cx="4104456"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Θρεπτικό υλικό ανίχνευσης ουρεάσης</a:t>
            </a:r>
          </a:p>
          <a:p>
            <a:endParaRPr lang="el-GR" sz="1600" b="1" dirty="0" smtClean="0"/>
          </a:p>
          <a:p>
            <a:r>
              <a:rPr lang="el-GR" sz="1600" dirty="0" smtClean="0"/>
              <a:t>Το υλικό μπορεί να είναι ζωμός ή στερεό (περιέχει άγαρ) σε σωλήνα σε λοξή θέση</a:t>
            </a:r>
          </a:p>
          <a:p>
            <a:endParaRPr lang="el-GR" sz="1600" dirty="0" smtClean="0"/>
          </a:p>
          <a:p>
            <a:r>
              <a:rPr lang="el-GR" sz="1600" dirty="0" smtClean="0"/>
              <a:t>Στο υλικό εκτός των άλλων περιέχεται ουρία  και ο δείκτης του </a:t>
            </a:r>
            <a:r>
              <a:rPr lang="en-US" sz="1600" dirty="0" smtClean="0"/>
              <a:t>pH</a:t>
            </a:r>
            <a:r>
              <a:rPr lang="el-GR" sz="1600" dirty="0" smtClean="0"/>
              <a:t> ερυθρό της φαινόλης.</a:t>
            </a:r>
          </a:p>
          <a:p>
            <a:endParaRPr lang="el-GR" sz="1600" dirty="0" smtClean="0"/>
          </a:p>
          <a:p>
            <a:r>
              <a:rPr lang="el-GR" sz="1600" dirty="0" smtClean="0"/>
              <a:t> Η ουρία αποστειρώνεται με διήθηση και προστίθεται στο υλικό μετά την αποστείρωσή του. </a:t>
            </a:r>
          </a:p>
          <a:p>
            <a:endParaRPr lang="el-GR" sz="1600" dirty="0" smtClean="0"/>
          </a:p>
          <a:p>
            <a:r>
              <a:rPr lang="el-GR" sz="1600" dirty="0" smtClean="0"/>
              <a:t>Το </a:t>
            </a:r>
            <a:r>
              <a:rPr lang="en-US" sz="1600" dirty="0" smtClean="0"/>
              <a:t>pH</a:t>
            </a:r>
            <a:r>
              <a:rPr lang="el-GR" sz="1600" dirty="0" smtClean="0"/>
              <a:t> του υλικού είναι 7,2 και το χρώμα του είναι ελαφρά κόκκινο. </a:t>
            </a:r>
            <a:endParaRPr lang="el-GR"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9202" y="1484784"/>
            <a:ext cx="316835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Πορεία μεθόδου </a:t>
            </a:r>
            <a:endParaRPr lang="el-GR" b="1" dirty="0"/>
          </a:p>
        </p:txBody>
      </p:sp>
      <p:sp>
        <p:nvSpPr>
          <p:cNvPr id="3" name="2 - TextBox"/>
          <p:cNvSpPr txBox="1"/>
          <p:nvPr/>
        </p:nvSpPr>
        <p:spPr>
          <a:xfrm>
            <a:off x="189202" y="1916832"/>
            <a:ext cx="3168352"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Εμβολιασμός μικροβίου στο θρεπτικό υλικό</a:t>
            </a:r>
          </a:p>
          <a:p>
            <a:r>
              <a:rPr lang="el-GR" sz="1600" dirty="0" smtClean="0"/>
              <a:t>Επώαση 24΄-48 ώρες στους 37</a:t>
            </a:r>
            <a:r>
              <a:rPr lang="el-GR" sz="1600" baseline="30000" dirty="0" smtClean="0"/>
              <a:t>ο</a:t>
            </a:r>
            <a:r>
              <a:rPr lang="el-GR" sz="1600" dirty="0" smtClean="0"/>
              <a:t> </a:t>
            </a:r>
            <a:r>
              <a:rPr lang="en-US" sz="1600" dirty="0" smtClean="0"/>
              <a:t>C</a:t>
            </a:r>
            <a:endParaRPr lang="el-GR" sz="1600" dirty="0" smtClean="0"/>
          </a:p>
          <a:p>
            <a:endParaRPr lang="el-GR" sz="1600" dirty="0" smtClean="0"/>
          </a:p>
          <a:p>
            <a:r>
              <a:rPr lang="el-GR" sz="1600" dirty="0" smtClean="0"/>
              <a:t>Θετικό αποτέλεσμα: αλλαγή χρώματος </a:t>
            </a:r>
            <a:r>
              <a:rPr lang="el-GR" sz="1600" dirty="0" smtClean="0"/>
              <a:t>υλικού </a:t>
            </a:r>
            <a:r>
              <a:rPr lang="el-GR" sz="1600" dirty="0" smtClean="0"/>
              <a:t>σε έντονο κόκκινο (κερασί)</a:t>
            </a:r>
          </a:p>
          <a:p>
            <a:endParaRPr lang="el-GR" sz="1600" dirty="0" smtClean="0"/>
          </a:p>
          <a:p>
            <a:r>
              <a:rPr lang="el-GR" sz="1600" dirty="0" smtClean="0"/>
              <a:t>Αρνητικό αποτέλεσμα: το χρώμα του υλικού παραμένει όπως ήταν </a:t>
            </a:r>
            <a:endParaRPr lang="el-GR" sz="1600" dirty="0"/>
          </a:p>
        </p:txBody>
      </p:sp>
      <p:sp>
        <p:nvSpPr>
          <p:cNvPr id="4" name="3 - TextBox"/>
          <p:cNvSpPr txBox="1"/>
          <p:nvPr/>
        </p:nvSpPr>
        <p:spPr>
          <a:xfrm>
            <a:off x="1547664" y="4797152"/>
            <a:ext cx="4680520" cy="1815882"/>
          </a:xfrm>
          <a:prstGeom prst="rect">
            <a:avLst/>
          </a:prstGeom>
          <a:noFill/>
          <a:ln>
            <a:solidFill>
              <a:srgbClr val="C00000"/>
            </a:solidFill>
          </a:ln>
        </p:spPr>
        <p:txBody>
          <a:bodyPr wrap="square" rtlCol="0">
            <a:spAutoFit/>
          </a:bodyPr>
          <a:lstStyle/>
          <a:p>
            <a:r>
              <a:rPr lang="el-GR" sz="1600" b="1" dirty="0" smtClean="0"/>
              <a:t>Παρατηρήσεις:</a:t>
            </a:r>
            <a:r>
              <a:rPr lang="el-GR" sz="1600" dirty="0" smtClean="0"/>
              <a:t> Η αλλαγή του χρώματος μπορεί να γίνει πολύ γρήγορα (σε 5-6 ώρες). Η γρήγορη μεταβολή υποδεικνύει ότι το υπό εξέταση μικρόβιο είναι Πρωτέας.</a:t>
            </a:r>
          </a:p>
          <a:p>
            <a:r>
              <a:rPr lang="el-GR" sz="1600" dirty="0" smtClean="0"/>
              <a:t>Θετική αντίδραση δίνουν τα μικρόβια:  Πρωτείς, Κλεμπσιέλλα και ορισμένα στελέχη της Σερράτια και του Εντεροβακτηριδίου </a:t>
            </a:r>
            <a:endParaRPr lang="el-GR" sz="1600" b="1" dirty="0"/>
          </a:p>
        </p:txBody>
      </p:sp>
      <p:pic>
        <p:nvPicPr>
          <p:cNvPr id="5" name="Picture 2" descr="Αποτέλεσμα εικόνας για test tube durhan"/>
          <p:cNvPicPr>
            <a:picLocks noChangeAspect="1" noChangeArrowheads="1"/>
          </p:cNvPicPr>
          <p:nvPr/>
        </p:nvPicPr>
        <p:blipFill>
          <a:blip r:embed="rId2" cstate="print"/>
          <a:srcRect/>
          <a:stretch>
            <a:fillRect/>
          </a:stretch>
        </p:blipFill>
        <p:spPr bwMode="auto">
          <a:xfrm>
            <a:off x="3457408" y="1484784"/>
            <a:ext cx="5615186" cy="295232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1844824"/>
            <a:ext cx="4536504" cy="92333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Απαμίνωση φαινυλαλανίνης ή δοκιμασία παραγωγής φαινυλοπυροσταφυλικού οξέος (</a:t>
            </a:r>
            <a:r>
              <a:rPr lang="en-US" b="1" dirty="0" smtClean="0"/>
              <a:t>P.P.A. test)</a:t>
            </a:r>
            <a:endParaRPr lang="el-GR" b="1" dirty="0"/>
          </a:p>
        </p:txBody>
      </p:sp>
      <p:sp>
        <p:nvSpPr>
          <p:cNvPr id="3" name="2 - TextBox"/>
          <p:cNvSpPr txBox="1"/>
          <p:nvPr/>
        </p:nvSpPr>
        <p:spPr>
          <a:xfrm>
            <a:off x="2123728" y="2924944"/>
            <a:ext cx="4536504"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Ορισμένα εντεροβακτηριακά έχουν τα κατάλληλα ένζυμα με τα οποία παράγεται από το αμινοξύ φαινυλαλανίνη φαινυλοπυροσταφυλικό οξύ. Η χημική αυτή ένωση παρουσία αλάτων σιδήρου (π.χ. </a:t>
            </a:r>
            <a:r>
              <a:rPr lang="en-US" sz="1600" dirty="0" smtClean="0"/>
              <a:t>FeCl</a:t>
            </a:r>
            <a:r>
              <a:rPr lang="en-US" sz="1600" baseline="-25000" dirty="0" smtClean="0"/>
              <a:t>3</a:t>
            </a:r>
            <a:r>
              <a:rPr lang="en-US" sz="1600" dirty="0" smtClean="0"/>
              <a:t>) </a:t>
            </a:r>
            <a:r>
              <a:rPr lang="el-GR" sz="1600" dirty="0" smtClean="0"/>
              <a:t>δίνει πράσινη χρωστική</a:t>
            </a:r>
            <a:endParaRPr lang="el-GR"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83768" y="1772816"/>
            <a:ext cx="3816424"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Απαραίτητα υλικά:</a:t>
            </a:r>
          </a:p>
          <a:p>
            <a:pPr>
              <a:buFont typeface="Wingdings" pitchFamily="2" charset="2"/>
              <a:buChar char="§"/>
            </a:pPr>
            <a:r>
              <a:rPr lang="el-GR" sz="1600" dirty="0" smtClean="0"/>
              <a:t>Θρεπτικό υλικό στο οποίο περιέχεται το αμινοξύ φαινυλαλανίνη</a:t>
            </a:r>
          </a:p>
          <a:p>
            <a:r>
              <a:rPr lang="el-GR" sz="1600" dirty="0" smtClean="0"/>
              <a:t>Το υλικό είναι στερεό σε σωλήνες σε λοξή θέση</a:t>
            </a:r>
          </a:p>
          <a:p>
            <a:pPr>
              <a:buFont typeface="Wingdings" pitchFamily="2" charset="2"/>
              <a:buChar char="§"/>
            </a:pPr>
            <a:r>
              <a:rPr lang="el-GR" sz="1600" dirty="0" smtClean="0"/>
              <a:t>Διάλυμα </a:t>
            </a:r>
            <a:r>
              <a:rPr lang="en-US" sz="1600" dirty="0" smtClean="0"/>
              <a:t>FeCl</a:t>
            </a:r>
            <a:r>
              <a:rPr lang="en-US" sz="1600" baseline="-25000" dirty="0" smtClean="0"/>
              <a:t>3</a:t>
            </a:r>
            <a:r>
              <a:rPr lang="en-US" sz="1600" dirty="0" smtClean="0"/>
              <a:t> 10%</a:t>
            </a:r>
            <a:endParaRPr lang="el-GR" sz="1600" dirty="0"/>
          </a:p>
        </p:txBody>
      </p:sp>
      <p:sp>
        <p:nvSpPr>
          <p:cNvPr id="3" name="2 - TextBox"/>
          <p:cNvSpPr txBox="1"/>
          <p:nvPr/>
        </p:nvSpPr>
        <p:spPr>
          <a:xfrm>
            <a:off x="2483768" y="3573016"/>
            <a:ext cx="3816424"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Πορεία μεθόδου</a:t>
            </a:r>
          </a:p>
          <a:p>
            <a:pPr>
              <a:buFont typeface="Wingdings" pitchFamily="2" charset="2"/>
              <a:buChar char="Ø"/>
            </a:pPr>
            <a:r>
              <a:rPr lang="el-GR" sz="1600" dirty="0" smtClean="0"/>
              <a:t>Ενοφθαλμισμός μικροβίου στο θρεπτικό υλικό σε ευθεία γραμμή</a:t>
            </a:r>
          </a:p>
          <a:p>
            <a:pPr>
              <a:buFont typeface="Wingdings" pitchFamily="2" charset="2"/>
              <a:buChar char="Ø"/>
            </a:pPr>
            <a:r>
              <a:rPr lang="el-GR" sz="1600" dirty="0" smtClean="0"/>
              <a:t>Επώαση 24 ώρες στους 37</a:t>
            </a:r>
            <a:r>
              <a:rPr lang="el-GR" sz="1600" baseline="30000" dirty="0" smtClean="0"/>
              <a:t>ο</a:t>
            </a:r>
            <a:r>
              <a:rPr lang="el-GR" sz="1600" dirty="0" smtClean="0"/>
              <a:t> </a:t>
            </a:r>
            <a:r>
              <a:rPr lang="en-US" sz="1600" dirty="0" smtClean="0"/>
              <a:t>C</a:t>
            </a:r>
          </a:p>
          <a:p>
            <a:pPr>
              <a:buFont typeface="Wingdings" pitchFamily="2" charset="2"/>
              <a:buChar char="Ø"/>
            </a:pPr>
            <a:r>
              <a:rPr lang="el-GR" sz="1600" dirty="0" smtClean="0"/>
              <a:t>Προσθήκη στις αποικίες μερικές σταγόνες διαλύματος </a:t>
            </a:r>
            <a:r>
              <a:rPr lang="en-US" sz="1600" dirty="0" smtClean="0"/>
              <a:t>FeCl</a:t>
            </a:r>
            <a:r>
              <a:rPr lang="en-US" sz="1600" baseline="-25000" dirty="0" smtClean="0"/>
              <a:t>3</a:t>
            </a:r>
            <a:endParaRPr lang="el-GR" sz="1600" dirty="0" smtClean="0"/>
          </a:p>
          <a:p>
            <a:endParaRPr lang="el-GR"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331640" y="2636912"/>
            <a:ext cx="3095898"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Θετικό αποτέλεσμα: </a:t>
            </a:r>
            <a:r>
              <a:rPr lang="el-GR" sz="1600" dirty="0" smtClean="0"/>
              <a:t>σχηματισμός γαλαζοπράσινου έως βαθύ πράσινο χρώμα</a:t>
            </a:r>
          </a:p>
          <a:p>
            <a:endParaRPr lang="el-GR" sz="1600" dirty="0" smtClean="0"/>
          </a:p>
          <a:p>
            <a:r>
              <a:rPr lang="el-GR" sz="1600" b="1" dirty="0" smtClean="0"/>
              <a:t>Αρνητικό αποτέλεσμα: </a:t>
            </a:r>
            <a:r>
              <a:rPr lang="el-GR" sz="1600" dirty="0" smtClean="0"/>
              <a:t>δεν παρατηρείται αλλαγή χρώματος</a:t>
            </a:r>
            <a:endParaRPr lang="el-GR" sz="1600" dirty="0"/>
          </a:p>
        </p:txBody>
      </p:sp>
      <p:sp>
        <p:nvSpPr>
          <p:cNvPr id="3" name="2 - TextBox"/>
          <p:cNvSpPr txBox="1"/>
          <p:nvPr/>
        </p:nvSpPr>
        <p:spPr>
          <a:xfrm>
            <a:off x="1331194" y="4572417"/>
            <a:ext cx="3096344" cy="584775"/>
          </a:xfrm>
          <a:prstGeom prst="rect">
            <a:avLst/>
          </a:prstGeom>
          <a:noFill/>
          <a:ln>
            <a:solidFill>
              <a:srgbClr val="C00000"/>
            </a:solidFill>
          </a:ln>
        </p:spPr>
        <p:txBody>
          <a:bodyPr wrap="square" rtlCol="0">
            <a:spAutoFit/>
          </a:bodyPr>
          <a:lstStyle/>
          <a:p>
            <a:r>
              <a:rPr lang="el-GR" sz="1600" dirty="0" smtClean="0"/>
              <a:t>Την αντίδραση τη δίνουν θετική οι Πρωτείς και τα Πρόβιντενς</a:t>
            </a:r>
            <a:endParaRPr lang="el-GR" sz="1600" dirty="0"/>
          </a:p>
        </p:txBody>
      </p:sp>
      <p:pic>
        <p:nvPicPr>
          <p:cNvPr id="1026" name="Picture 2" descr="Αποτέλεσμα εικόνας για phenylpyruvic acid test"/>
          <p:cNvPicPr>
            <a:picLocks noChangeAspect="1" noChangeArrowheads="1"/>
          </p:cNvPicPr>
          <p:nvPr/>
        </p:nvPicPr>
        <p:blipFill>
          <a:blip r:embed="rId2" cstate="print"/>
          <a:srcRect/>
          <a:stretch>
            <a:fillRect/>
          </a:stretch>
        </p:blipFill>
        <p:spPr bwMode="auto">
          <a:xfrm>
            <a:off x="5436096" y="1255712"/>
            <a:ext cx="2286000" cy="2028826"/>
          </a:xfrm>
          <a:prstGeom prst="rect">
            <a:avLst/>
          </a:prstGeom>
          <a:noFill/>
        </p:spPr>
      </p:pic>
      <p:pic>
        <p:nvPicPr>
          <p:cNvPr id="1028" name="Picture 4" descr="Αποτέλεσμα εικόνας για phenylpyruvic acid test"/>
          <p:cNvPicPr>
            <a:picLocks noChangeAspect="1" noChangeArrowheads="1"/>
          </p:cNvPicPr>
          <p:nvPr/>
        </p:nvPicPr>
        <p:blipFill>
          <a:blip r:embed="rId3" cstate="print"/>
          <a:srcRect/>
          <a:stretch>
            <a:fillRect/>
          </a:stretch>
        </p:blipFill>
        <p:spPr bwMode="auto">
          <a:xfrm>
            <a:off x="5652120" y="3501008"/>
            <a:ext cx="2286000" cy="21050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67744" y="1988840"/>
            <a:ext cx="432048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Κοινές ιδιότητες των εντεροβακτηριακών</a:t>
            </a:r>
            <a:endParaRPr lang="el-GR" b="1" dirty="0"/>
          </a:p>
        </p:txBody>
      </p:sp>
      <p:sp>
        <p:nvSpPr>
          <p:cNvPr id="5" name="4 - TextBox"/>
          <p:cNvSpPr txBox="1"/>
          <p:nvPr/>
        </p:nvSpPr>
        <p:spPr>
          <a:xfrm>
            <a:off x="2267744" y="2492896"/>
            <a:ext cx="4320480"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Είναι </a:t>
            </a:r>
            <a:r>
              <a:rPr lang="en-US" sz="1600" dirty="0" smtClean="0"/>
              <a:t>Gram (-) </a:t>
            </a:r>
            <a:r>
              <a:rPr lang="el-GR" sz="1600" dirty="0" smtClean="0"/>
              <a:t>βακτηρίδια</a:t>
            </a:r>
          </a:p>
          <a:p>
            <a:pPr>
              <a:buFont typeface="Wingdings" pitchFamily="2" charset="2"/>
              <a:buChar char="§"/>
            </a:pPr>
            <a:r>
              <a:rPr lang="el-GR" sz="1600" dirty="0" smtClean="0"/>
              <a:t>Αναπτύσσονται στο εκλεκτικό θρεπτικό υλικό </a:t>
            </a:r>
            <a:r>
              <a:rPr lang="en-US" sz="1600" dirty="0" smtClean="0"/>
              <a:t>MacConkey</a:t>
            </a:r>
            <a:endParaRPr lang="el-GR" sz="1600" dirty="0" smtClean="0"/>
          </a:p>
          <a:p>
            <a:pPr>
              <a:buFont typeface="Wingdings" pitchFamily="2" charset="2"/>
              <a:buChar char="§"/>
            </a:pPr>
            <a:r>
              <a:rPr lang="el-GR" sz="1600" dirty="0" smtClean="0"/>
              <a:t>Διασπούν τη γλυκόζη</a:t>
            </a:r>
          </a:p>
          <a:p>
            <a:pPr>
              <a:buFont typeface="Wingdings" pitchFamily="2" charset="2"/>
              <a:buChar char="§"/>
            </a:pPr>
            <a:r>
              <a:rPr lang="el-GR" sz="1600" dirty="0" smtClean="0"/>
              <a:t>Δίνουν αρνητική τη δοκιμασία οξειδάσης</a:t>
            </a:r>
            <a:endParaRPr lang="el-GR" sz="1600" dirty="0"/>
          </a:p>
        </p:txBody>
      </p:sp>
      <p:sp>
        <p:nvSpPr>
          <p:cNvPr id="6" name="5 - TextBox"/>
          <p:cNvSpPr txBox="1"/>
          <p:nvPr/>
        </p:nvSpPr>
        <p:spPr>
          <a:xfrm>
            <a:off x="2267744" y="4005064"/>
            <a:ext cx="4320480"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Ορισμένα από τα εντεροβακτηριακά διασπούν εκτός από τη γλυκόζη και τη λακτόζη. Με βάση αυτή την ιδιότητά τους διακρίνονται σε λακτόζη θετικά και λακτόζη αρνητικά</a:t>
            </a:r>
            <a:endParaRPr lang="el-GR"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79712" y="1412776"/>
            <a:ext cx="489654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Δοκιμασία κιτρικού νατρίου</a:t>
            </a:r>
            <a:endParaRPr lang="el-GR" b="1" dirty="0"/>
          </a:p>
        </p:txBody>
      </p:sp>
      <p:sp>
        <p:nvSpPr>
          <p:cNvPr id="3" name="2 - TextBox"/>
          <p:cNvSpPr txBox="1"/>
          <p:nvPr/>
        </p:nvSpPr>
        <p:spPr>
          <a:xfrm>
            <a:off x="1979712" y="1916832"/>
            <a:ext cx="4896544"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Ορισμένα εντεροβακτηριακά έχουν την ικανότητα να αναπτύσσονται σε υλικό που περιέχει μόνο ανόργανα άλατα. </a:t>
            </a:r>
            <a:endParaRPr lang="en-US" sz="1600" dirty="0" smtClean="0"/>
          </a:p>
          <a:p>
            <a:r>
              <a:rPr lang="el-GR" sz="1600" dirty="0" smtClean="0"/>
              <a:t>Τα μικρόβια χρησιμοποιούν ως πηγή άνθρακα το κιτρικό νάτριο.</a:t>
            </a:r>
            <a:endParaRPr lang="en-US" sz="1600" dirty="0" smtClean="0"/>
          </a:p>
          <a:p>
            <a:r>
              <a:rPr lang="el-GR" sz="1600" dirty="0" smtClean="0"/>
              <a:t>Το θρεπτικό υλικό μπορεί να είναι ζωμός (υλικό </a:t>
            </a:r>
            <a:r>
              <a:rPr lang="en-US" sz="1600" dirty="0" smtClean="0"/>
              <a:t>Kosser) </a:t>
            </a:r>
            <a:r>
              <a:rPr lang="el-GR" sz="1600" dirty="0" smtClean="0"/>
              <a:t>ή</a:t>
            </a:r>
            <a:r>
              <a:rPr lang="en-US" sz="1600" dirty="0" smtClean="0"/>
              <a:t> </a:t>
            </a:r>
            <a:r>
              <a:rPr lang="el-GR" sz="1600" dirty="0" smtClean="0"/>
              <a:t>στερεό </a:t>
            </a:r>
            <a:r>
              <a:rPr lang="en-US" sz="1600" dirty="0" smtClean="0"/>
              <a:t> (</a:t>
            </a:r>
            <a:r>
              <a:rPr lang="el-GR" sz="1600" dirty="0" smtClean="0"/>
              <a:t>υλικό </a:t>
            </a:r>
            <a:r>
              <a:rPr lang="en-US" sz="1600" dirty="0" smtClean="0"/>
              <a:t>Simmons)</a:t>
            </a:r>
          </a:p>
          <a:p>
            <a:endParaRPr lang="el-GR" sz="1600" dirty="0" smtClean="0"/>
          </a:p>
          <a:p>
            <a:r>
              <a:rPr lang="el-GR" sz="1600" dirty="0" smtClean="0"/>
              <a:t>Το αποτέλεσμα φαίνεται από την ανάπτυξη των μικροβίων στο υγρό θρεπτικό υλικό ή από την αλλαγή του χρώματος στο στερεό θρεπτικό υλικό στο οποίο έχει προστεθεί δείκτης του </a:t>
            </a:r>
            <a:r>
              <a:rPr lang="en-US" sz="1600" dirty="0" err="1" smtClean="0"/>
              <a:t>pH.</a:t>
            </a:r>
            <a:endParaRPr lang="en-US" sz="1600" dirty="0" smtClean="0"/>
          </a:p>
          <a:p>
            <a:r>
              <a:rPr lang="el-GR" sz="1600" dirty="0" smtClean="0"/>
              <a:t>Τα μικρόβια κατά την ανάπτυξή τους παράγουν αλκαλικά προϊόντα τα οποία μεταβάλλουν το </a:t>
            </a:r>
            <a:r>
              <a:rPr lang="en-US" sz="1600" dirty="0" smtClean="0"/>
              <a:t>pH</a:t>
            </a:r>
            <a:r>
              <a:rPr lang="el-GR" sz="1600" dirty="0" smtClean="0"/>
              <a:t> του υλικού προς το αλκαλικό και επομένως το χρώμα του δείκτη </a:t>
            </a:r>
            <a:endParaRPr lang="el-GR"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772816"/>
            <a:ext cx="388843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Απαιτούμενα υλικά</a:t>
            </a:r>
            <a:endParaRPr lang="el-GR" b="1" dirty="0"/>
          </a:p>
        </p:txBody>
      </p:sp>
      <p:sp>
        <p:nvSpPr>
          <p:cNvPr id="3" name="2 - TextBox"/>
          <p:cNvSpPr txBox="1"/>
          <p:nvPr/>
        </p:nvSpPr>
        <p:spPr>
          <a:xfrm>
            <a:off x="2411760" y="2276872"/>
            <a:ext cx="4032448"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Θρεπτικό υλικό </a:t>
            </a:r>
            <a:r>
              <a:rPr lang="en-US" sz="1600" b="1" dirty="0" smtClean="0"/>
              <a:t>Kosser</a:t>
            </a:r>
            <a:endParaRPr lang="el-GR" sz="1600" b="1" dirty="0" smtClean="0"/>
          </a:p>
          <a:p>
            <a:r>
              <a:rPr lang="el-GR" sz="1600" dirty="0" smtClean="0"/>
              <a:t>Χλωριούχο νάτριο</a:t>
            </a:r>
            <a:r>
              <a:rPr lang="en-US" sz="1600" dirty="0" smtClean="0"/>
              <a:t>                            3gr </a:t>
            </a:r>
            <a:endParaRPr lang="el-GR" sz="1600" dirty="0" smtClean="0"/>
          </a:p>
          <a:p>
            <a:r>
              <a:rPr lang="el-GR" sz="1600" dirty="0" smtClean="0"/>
              <a:t>Μονόξινο φωσφορικό κάλιο</a:t>
            </a:r>
            <a:r>
              <a:rPr lang="en-US" sz="1600" dirty="0" smtClean="0"/>
              <a:t>          1gr </a:t>
            </a:r>
            <a:endParaRPr lang="el-GR" sz="1600" dirty="0" smtClean="0"/>
          </a:p>
          <a:p>
            <a:r>
              <a:rPr lang="el-GR" sz="1600" dirty="0" smtClean="0"/>
              <a:t>Θειικό μαγνήσιο</a:t>
            </a:r>
            <a:r>
              <a:rPr lang="en-US" sz="1600" dirty="0" smtClean="0"/>
              <a:t>                               0,25gr</a:t>
            </a:r>
            <a:endParaRPr lang="el-GR" sz="1600" dirty="0" smtClean="0"/>
          </a:p>
          <a:p>
            <a:r>
              <a:rPr lang="el-GR" sz="1600" dirty="0" smtClean="0"/>
              <a:t>Φωσφορικό αμμώνιο</a:t>
            </a:r>
            <a:r>
              <a:rPr lang="en-US" sz="1600" dirty="0" smtClean="0"/>
              <a:t>                      1gr </a:t>
            </a:r>
            <a:endParaRPr lang="el-GR" sz="1600" dirty="0" smtClean="0"/>
          </a:p>
          <a:p>
            <a:r>
              <a:rPr lang="el-GR" sz="1600" dirty="0" smtClean="0"/>
              <a:t>Κιτρικό νάτριο</a:t>
            </a:r>
            <a:r>
              <a:rPr lang="en-US" sz="1600" dirty="0" smtClean="0"/>
              <a:t>                                   3gr</a:t>
            </a:r>
            <a:endParaRPr lang="el-GR" sz="1600" dirty="0" smtClean="0"/>
          </a:p>
          <a:p>
            <a:r>
              <a:rPr lang="el-GR" sz="1600" dirty="0" smtClean="0"/>
              <a:t>Απεσταγμένο νερό</a:t>
            </a:r>
            <a:r>
              <a:rPr lang="en-US" sz="1600" dirty="0" smtClean="0"/>
              <a:t>                           1lt</a:t>
            </a:r>
            <a:endParaRPr lang="el-GR" sz="1600" dirty="0" smtClean="0"/>
          </a:p>
          <a:p>
            <a:r>
              <a:rPr lang="en-US" sz="1600" dirty="0" smtClean="0"/>
              <a:t>pH</a:t>
            </a:r>
            <a:r>
              <a:rPr lang="el-GR" sz="1600" dirty="0" smtClean="0"/>
              <a:t> υλικού 6,9 </a:t>
            </a:r>
          </a:p>
          <a:p>
            <a:endParaRPr lang="el-GR" sz="1600" dirty="0" smtClean="0"/>
          </a:p>
          <a:p>
            <a:r>
              <a:rPr lang="el-GR" sz="1600" b="1" dirty="0" smtClean="0"/>
              <a:t>Θρεπτικό υλικό </a:t>
            </a:r>
            <a:r>
              <a:rPr lang="en-US" sz="1600" b="1" dirty="0" smtClean="0"/>
              <a:t>Simmons</a:t>
            </a:r>
          </a:p>
          <a:p>
            <a:r>
              <a:rPr lang="el-GR" sz="1600" dirty="0" smtClean="0"/>
              <a:t>Ίδια σύσταση με το </a:t>
            </a:r>
            <a:r>
              <a:rPr lang="en-US" sz="1600" dirty="0" smtClean="0"/>
              <a:t>Kosser</a:t>
            </a:r>
            <a:r>
              <a:rPr lang="el-GR" sz="1600" dirty="0" smtClean="0"/>
              <a:t>, με επιπλέον άγαρ και το δείκτη του </a:t>
            </a:r>
            <a:r>
              <a:rPr lang="en-US" sz="1600" dirty="0" smtClean="0"/>
              <a:t>pH</a:t>
            </a:r>
            <a:r>
              <a:rPr lang="el-GR" sz="1600" dirty="0" smtClean="0"/>
              <a:t> κυανό της βρωμοθυμόλης (κίτρινο σε </a:t>
            </a:r>
            <a:r>
              <a:rPr lang="en-US" sz="1600" dirty="0" smtClean="0"/>
              <a:t>pH </a:t>
            </a:r>
            <a:r>
              <a:rPr lang="el-GR" sz="1600" dirty="0" smtClean="0"/>
              <a:t>6 κυανό σε </a:t>
            </a:r>
            <a:r>
              <a:rPr lang="en-US" sz="1600" dirty="0" smtClean="0"/>
              <a:t>pH</a:t>
            </a:r>
            <a:r>
              <a:rPr lang="el-GR" sz="1600" dirty="0" smtClean="0"/>
              <a:t> 7,6 ). Το υλικό φέρεται σε σωλήνες και αφήνεται να πήξει σε λοξή θέση</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974" y="1700808"/>
            <a:ext cx="3599954"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Πορεία μεθόδου</a:t>
            </a:r>
          </a:p>
          <a:p>
            <a:r>
              <a:rPr lang="el-GR" sz="1600" dirty="0" smtClean="0"/>
              <a:t>Ενοφθαλμισμός μικροβίου στο θρεπτικό υλικό</a:t>
            </a:r>
          </a:p>
          <a:p>
            <a:r>
              <a:rPr lang="el-GR" sz="1600" dirty="0" smtClean="0"/>
              <a:t>Επώαση 24-72 ώρες στους 37</a:t>
            </a:r>
            <a:r>
              <a:rPr lang="el-GR" sz="1600" baseline="30000" dirty="0" smtClean="0"/>
              <a:t>ο</a:t>
            </a:r>
            <a:r>
              <a:rPr lang="el-GR" sz="1600" dirty="0" smtClean="0"/>
              <a:t> </a:t>
            </a:r>
            <a:r>
              <a:rPr lang="en-US" sz="1600" dirty="0" smtClean="0"/>
              <a:t>C</a:t>
            </a:r>
            <a:endParaRPr lang="el-GR" sz="1600" dirty="0"/>
          </a:p>
        </p:txBody>
      </p:sp>
      <p:sp>
        <p:nvSpPr>
          <p:cNvPr id="3" name="2 - TextBox"/>
          <p:cNvSpPr txBox="1"/>
          <p:nvPr/>
        </p:nvSpPr>
        <p:spPr>
          <a:xfrm>
            <a:off x="323528" y="2924944"/>
            <a:ext cx="3600400" cy="3293209"/>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l-GR" sz="1600" b="1" dirty="0" smtClean="0"/>
              <a:t>Αποτελέσματα </a:t>
            </a:r>
          </a:p>
          <a:p>
            <a:r>
              <a:rPr lang="el-GR" sz="1600" u="sng" dirty="0" smtClean="0"/>
              <a:t>Υλικό </a:t>
            </a:r>
            <a:r>
              <a:rPr lang="en-US" sz="1600" u="sng" dirty="0" smtClean="0"/>
              <a:t>Kosser</a:t>
            </a:r>
            <a:endParaRPr lang="el-GR" sz="1600" u="sng" dirty="0" smtClean="0"/>
          </a:p>
          <a:p>
            <a:r>
              <a:rPr lang="el-GR" sz="1600" b="1" dirty="0" smtClean="0"/>
              <a:t>Θετικό αποτέλεσμα</a:t>
            </a:r>
            <a:r>
              <a:rPr lang="el-GR" sz="1600" dirty="0" smtClean="0"/>
              <a:t>: ανάπτυξη μικροβίου (θόλωση ζωμού)</a:t>
            </a:r>
          </a:p>
          <a:p>
            <a:r>
              <a:rPr lang="el-GR" sz="1600" b="1" dirty="0" smtClean="0"/>
              <a:t>Αρνητικό αποτέλεσμα</a:t>
            </a:r>
            <a:r>
              <a:rPr lang="el-GR" sz="1600" dirty="0" smtClean="0"/>
              <a:t>: δεν παρατηρείται ανάπτυξη</a:t>
            </a:r>
          </a:p>
          <a:p>
            <a:endParaRPr lang="el-GR" sz="1600" dirty="0" smtClean="0"/>
          </a:p>
          <a:p>
            <a:r>
              <a:rPr lang="el-GR" sz="1600" u="sng" dirty="0" smtClean="0"/>
              <a:t>Υλικό </a:t>
            </a:r>
            <a:r>
              <a:rPr lang="en-US" sz="1600" u="sng" dirty="0" smtClean="0"/>
              <a:t>Simmons</a:t>
            </a:r>
            <a:endParaRPr lang="el-GR" sz="1600" u="sng" dirty="0" smtClean="0"/>
          </a:p>
          <a:p>
            <a:r>
              <a:rPr lang="el-GR" sz="1600" b="1" dirty="0" smtClean="0"/>
              <a:t>Θετικό αποτέλεσμα</a:t>
            </a:r>
            <a:r>
              <a:rPr lang="el-GR" sz="1600" dirty="0" smtClean="0"/>
              <a:t>: ανάπτυξη αποικιών και αλλαγή χρώματος από κίτρινο σε βαθύ μπλε</a:t>
            </a:r>
          </a:p>
          <a:p>
            <a:r>
              <a:rPr lang="el-GR" sz="1600" b="1" dirty="0" smtClean="0"/>
              <a:t>Αρνητικό αποτέλεσμα</a:t>
            </a:r>
            <a:r>
              <a:rPr lang="el-GR" sz="1600" dirty="0" smtClean="0"/>
              <a:t>: δεν παρατηρείται καμία αλλαγή στο υλικό</a:t>
            </a:r>
            <a:endParaRPr lang="el-GR" sz="1600" dirty="0"/>
          </a:p>
        </p:txBody>
      </p:sp>
      <p:pic>
        <p:nvPicPr>
          <p:cNvPr id="4" name="Picture 4" descr="Αποτέλεσμα εικόνας για test tube durhan"/>
          <p:cNvPicPr>
            <a:picLocks noChangeAspect="1" noChangeArrowheads="1"/>
          </p:cNvPicPr>
          <p:nvPr/>
        </p:nvPicPr>
        <p:blipFill>
          <a:blip r:embed="rId2" cstate="print"/>
          <a:srcRect/>
          <a:stretch>
            <a:fillRect/>
          </a:stretch>
        </p:blipFill>
        <p:spPr bwMode="auto">
          <a:xfrm>
            <a:off x="4427538" y="1628800"/>
            <a:ext cx="4032894" cy="3923928"/>
          </a:xfrm>
          <a:prstGeom prst="rect">
            <a:avLst/>
          </a:prstGeom>
          <a:noFill/>
        </p:spPr>
      </p:pic>
      <p:sp>
        <p:nvSpPr>
          <p:cNvPr id="5" name="4 - TextBox"/>
          <p:cNvSpPr txBox="1"/>
          <p:nvPr/>
        </p:nvSpPr>
        <p:spPr>
          <a:xfrm>
            <a:off x="4427538" y="5805264"/>
            <a:ext cx="4032894" cy="830997"/>
          </a:xfrm>
          <a:prstGeom prst="rect">
            <a:avLst/>
          </a:prstGeom>
          <a:noFill/>
          <a:ln>
            <a:solidFill>
              <a:srgbClr val="C00000"/>
            </a:solidFill>
          </a:ln>
        </p:spPr>
        <p:txBody>
          <a:bodyPr wrap="square" rtlCol="0">
            <a:spAutoFit/>
          </a:bodyPr>
          <a:lstStyle/>
          <a:p>
            <a:r>
              <a:rPr lang="el-GR" sz="1600" dirty="0" smtClean="0"/>
              <a:t>Τη δοκιμασία τη δίνουν θετική τα μικρόβια: Κλεμπσιέλλα, Σαλμονέλλα, Εντεροβακτηρίδιο και από τους Πρωτείς ο </a:t>
            </a:r>
            <a:r>
              <a:rPr lang="en-US" sz="1600" dirty="0" smtClean="0"/>
              <a:t>P. mirabilis</a:t>
            </a:r>
            <a:endParaRPr lang="el-G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79712" y="1844824"/>
            <a:ext cx="482453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Δοκιμασία ερυθρού του μεθυλίου</a:t>
            </a:r>
            <a:endParaRPr lang="el-GR" b="1" dirty="0"/>
          </a:p>
        </p:txBody>
      </p:sp>
      <p:sp>
        <p:nvSpPr>
          <p:cNvPr id="3" name="2 - TextBox"/>
          <p:cNvSpPr txBox="1"/>
          <p:nvPr/>
        </p:nvSpPr>
        <p:spPr>
          <a:xfrm>
            <a:off x="2051720" y="2427853"/>
            <a:ext cx="4752528"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δοκιμασία χρησιμοποιείται στο διαχωρισμό των εντεροβακτηριακών </a:t>
            </a:r>
            <a:r>
              <a:rPr lang="en-US" sz="1600" i="1" dirty="0" smtClean="0"/>
              <a:t>E. coli </a:t>
            </a:r>
            <a:r>
              <a:rPr lang="el-GR" sz="1600" dirty="0" smtClean="0"/>
              <a:t>και</a:t>
            </a:r>
            <a:r>
              <a:rPr lang="el-GR" sz="1600" i="1" dirty="0" smtClean="0"/>
              <a:t> </a:t>
            </a:r>
            <a:r>
              <a:rPr lang="en-US" sz="1600" i="1" dirty="0" smtClean="0"/>
              <a:t>Klebsiella</a:t>
            </a:r>
            <a:r>
              <a:rPr lang="el-GR" sz="1600" i="1" dirty="0" smtClean="0"/>
              <a:t>.</a:t>
            </a:r>
            <a:endParaRPr lang="en-US" sz="1600" i="1" dirty="0" smtClean="0"/>
          </a:p>
          <a:p>
            <a:endParaRPr lang="el-GR" sz="1600" i="1" dirty="0" smtClean="0"/>
          </a:p>
          <a:p>
            <a:r>
              <a:rPr lang="el-GR" sz="1600" dirty="0" smtClean="0"/>
              <a:t>Τα μικρόβια αναπτύσσονται σε ζωμό που περιέχει γλυκόζη.</a:t>
            </a:r>
            <a:endParaRPr lang="en-US" sz="1600" dirty="0" smtClean="0"/>
          </a:p>
          <a:p>
            <a:r>
              <a:rPr lang="el-GR" sz="1600" dirty="0" smtClean="0"/>
              <a:t>Τη γλυκόζη τη διασπούν και τα δύο βακτήρια και παράγουν όξινα προϊόντα, με τη διαφορά ότι η </a:t>
            </a:r>
            <a:r>
              <a:rPr lang="en-US" sz="1600" i="1" dirty="0" smtClean="0"/>
              <a:t>E. coli</a:t>
            </a:r>
            <a:r>
              <a:rPr lang="el-GR" sz="1600" i="1" dirty="0" smtClean="0"/>
              <a:t> </a:t>
            </a:r>
            <a:r>
              <a:rPr lang="el-GR" sz="1600" dirty="0" smtClean="0"/>
              <a:t>παράγει πολλά οξέα και προκαλεί πτώση του </a:t>
            </a:r>
            <a:r>
              <a:rPr lang="en-US" sz="1600" dirty="0" smtClean="0"/>
              <a:t>pH</a:t>
            </a:r>
            <a:r>
              <a:rPr lang="el-GR" sz="1600" dirty="0" smtClean="0"/>
              <a:t> στις τιμές 4,5-4,6.</a:t>
            </a:r>
            <a:endParaRPr lang="en-US" sz="1600" dirty="0" smtClean="0"/>
          </a:p>
          <a:p>
            <a:r>
              <a:rPr lang="el-GR" sz="1600" dirty="0" smtClean="0"/>
              <a:t>Αυτές οι χαμηλές τιμές διατηρούνται πάνω από 24 ώρες</a:t>
            </a:r>
            <a:endParaRPr lang="el-GR"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772816"/>
            <a:ext cx="403244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Απαιτούμενα υλικά</a:t>
            </a:r>
            <a:endParaRPr lang="el-GR" b="1" dirty="0"/>
          </a:p>
        </p:txBody>
      </p:sp>
      <p:sp>
        <p:nvSpPr>
          <p:cNvPr id="3" name="2 - TextBox"/>
          <p:cNvSpPr txBox="1"/>
          <p:nvPr/>
        </p:nvSpPr>
        <p:spPr>
          <a:xfrm>
            <a:off x="2411760" y="2348880"/>
            <a:ext cx="4032448"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Θρεπτικό υλικό </a:t>
            </a:r>
            <a:r>
              <a:rPr lang="en-US" sz="1600" b="1" dirty="0" smtClean="0"/>
              <a:t>Clark and Lubs</a:t>
            </a:r>
            <a:endParaRPr lang="el-GR" sz="1600" b="1" dirty="0" smtClean="0"/>
          </a:p>
          <a:p>
            <a:r>
              <a:rPr lang="el-GR" sz="1600" dirty="0" smtClean="0"/>
              <a:t>Σύσταση: πεπτόνη</a:t>
            </a:r>
            <a:r>
              <a:rPr lang="en-US" sz="1600" dirty="0" smtClean="0"/>
              <a:t>       5gr</a:t>
            </a:r>
            <a:endParaRPr lang="el-GR" sz="1600" dirty="0" smtClean="0"/>
          </a:p>
          <a:p>
            <a:r>
              <a:rPr lang="el-GR" sz="1600" b="1" dirty="0" smtClean="0"/>
              <a:t>                   </a:t>
            </a:r>
            <a:r>
              <a:rPr lang="el-GR" sz="1600" dirty="0" smtClean="0"/>
              <a:t>γλυκόζη</a:t>
            </a:r>
            <a:r>
              <a:rPr lang="en-US" sz="1600" dirty="0" smtClean="0"/>
              <a:t>       5gr </a:t>
            </a:r>
            <a:endParaRPr lang="el-GR" sz="1600" dirty="0" smtClean="0"/>
          </a:p>
          <a:p>
            <a:r>
              <a:rPr lang="el-GR" sz="1600" dirty="0" smtClean="0"/>
              <a:t>                   </a:t>
            </a:r>
            <a:r>
              <a:rPr lang="en-US" sz="1600" dirty="0" smtClean="0"/>
              <a:t>K</a:t>
            </a:r>
            <a:r>
              <a:rPr lang="en-US" sz="1600" baseline="-25000" dirty="0" smtClean="0"/>
              <a:t>2</a:t>
            </a:r>
            <a:r>
              <a:rPr lang="en-US" sz="1600" dirty="0" smtClean="0"/>
              <a:t>HPO</a:t>
            </a:r>
            <a:r>
              <a:rPr lang="en-US" sz="1600" baseline="-25000" dirty="0" smtClean="0"/>
              <a:t>4 </a:t>
            </a:r>
            <a:r>
              <a:rPr lang="en-US" sz="1600" dirty="0" smtClean="0"/>
              <a:t>       5gr </a:t>
            </a:r>
            <a:endParaRPr lang="en-US" sz="1600" baseline="-25000" dirty="0" smtClean="0"/>
          </a:p>
          <a:p>
            <a:r>
              <a:rPr lang="en-US" sz="1600" baseline="-25000" dirty="0" smtClean="0"/>
              <a:t>                             </a:t>
            </a:r>
            <a:r>
              <a:rPr lang="en-US" sz="1600" dirty="0" smtClean="0"/>
              <a:t>dH</a:t>
            </a:r>
            <a:r>
              <a:rPr lang="en-US" sz="1600" baseline="-25000" dirty="0" smtClean="0"/>
              <a:t>2</a:t>
            </a:r>
            <a:r>
              <a:rPr lang="en-US" sz="1600" dirty="0" smtClean="0"/>
              <a:t>O           </a:t>
            </a:r>
            <a:r>
              <a:rPr lang="el-GR" sz="1600" dirty="0" smtClean="0"/>
              <a:t> </a:t>
            </a:r>
            <a:r>
              <a:rPr lang="en-US" sz="1600" dirty="0" smtClean="0"/>
              <a:t>1lt</a:t>
            </a:r>
          </a:p>
          <a:p>
            <a:endParaRPr lang="en-US" sz="1600" dirty="0" smtClean="0"/>
          </a:p>
          <a:p>
            <a:r>
              <a:rPr lang="el-GR" sz="1600" b="1" dirty="0" smtClean="0"/>
              <a:t>Ερυθρό του μεθυλίου</a:t>
            </a:r>
            <a:r>
              <a:rPr lang="el-GR" sz="1600" dirty="0" smtClean="0"/>
              <a:t>. Δείκτης του </a:t>
            </a:r>
            <a:r>
              <a:rPr lang="en-US" sz="1600" dirty="0" smtClean="0"/>
              <a:t>pH </a:t>
            </a:r>
            <a:r>
              <a:rPr lang="el-GR" sz="1600" dirty="0" smtClean="0"/>
              <a:t>με πλαίσιο μεταπτώσεως </a:t>
            </a:r>
            <a:r>
              <a:rPr lang="en-US" sz="1600" dirty="0" smtClean="0"/>
              <a:t>pH </a:t>
            </a:r>
            <a:r>
              <a:rPr lang="el-GR" sz="1600" dirty="0" smtClean="0"/>
              <a:t>4,2 κόκκινο, </a:t>
            </a:r>
            <a:r>
              <a:rPr lang="en-US" sz="1600" dirty="0" smtClean="0"/>
              <a:t>pH</a:t>
            </a:r>
            <a:r>
              <a:rPr lang="el-GR" sz="1600" dirty="0" smtClean="0"/>
              <a:t> 6,2 κίτρινο </a:t>
            </a:r>
            <a:endParaRPr lang="el-GR"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9552" y="1124744"/>
            <a:ext cx="360040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Πορεία μεθόδου</a:t>
            </a:r>
            <a:endParaRPr lang="el-GR" b="1" dirty="0"/>
          </a:p>
        </p:txBody>
      </p:sp>
      <p:sp>
        <p:nvSpPr>
          <p:cNvPr id="3" name="2 - TextBox"/>
          <p:cNvSpPr txBox="1"/>
          <p:nvPr/>
        </p:nvSpPr>
        <p:spPr>
          <a:xfrm>
            <a:off x="539552" y="1575951"/>
            <a:ext cx="3600400"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Ενοφθαλμισμός μικροβίου στο ζωμό </a:t>
            </a:r>
            <a:r>
              <a:rPr lang="en-US" sz="1600" dirty="0" smtClean="0"/>
              <a:t>Clark and Lubs</a:t>
            </a:r>
            <a:r>
              <a:rPr lang="el-GR" sz="1600" dirty="0" smtClean="0"/>
              <a:t> και επώαση 48 ώρες στους 37</a:t>
            </a:r>
            <a:r>
              <a:rPr lang="el-GR" sz="1600" baseline="30000" dirty="0" smtClean="0"/>
              <a:t>ο</a:t>
            </a:r>
            <a:r>
              <a:rPr lang="el-GR" sz="1600" dirty="0" smtClean="0"/>
              <a:t> </a:t>
            </a:r>
            <a:r>
              <a:rPr lang="en-US" sz="1600" dirty="0" smtClean="0"/>
              <a:t>C</a:t>
            </a:r>
            <a:endParaRPr lang="el-GR" sz="1600" dirty="0" smtClean="0"/>
          </a:p>
          <a:p>
            <a:r>
              <a:rPr lang="el-GR" sz="1600" dirty="0" smtClean="0"/>
              <a:t>Μετά την ανάπτυξη του μικροβίου, προστίθεται στο ζωμό 5-6 σταγόνες ερυθρού του μεθυλίου</a:t>
            </a:r>
          </a:p>
          <a:p>
            <a:endParaRPr lang="el-GR" sz="1600" dirty="0" smtClean="0"/>
          </a:p>
          <a:p>
            <a:r>
              <a:rPr lang="el-GR" sz="1600" b="1" dirty="0" smtClean="0"/>
              <a:t>Θετικό αποτέλεσμα: </a:t>
            </a:r>
            <a:r>
              <a:rPr lang="el-GR" sz="1600" dirty="0" smtClean="0"/>
              <a:t>κόκκινο χρώμα στο ζωμό (</a:t>
            </a:r>
            <a:r>
              <a:rPr lang="en-US" sz="1600" dirty="0" smtClean="0"/>
              <a:t>pH 4-4,5)</a:t>
            </a:r>
          </a:p>
          <a:p>
            <a:r>
              <a:rPr lang="el-GR" sz="1600" b="1" dirty="0" smtClean="0"/>
              <a:t>Ασθενώς θετικό αποτέλεσμα: </a:t>
            </a:r>
            <a:r>
              <a:rPr lang="el-GR" sz="1600" dirty="0" smtClean="0"/>
              <a:t>πορτοκαλί χρώμα (</a:t>
            </a:r>
            <a:r>
              <a:rPr lang="en-US" sz="1600" dirty="0" smtClean="0"/>
              <a:t>pH 4</a:t>
            </a:r>
            <a:r>
              <a:rPr lang="el-GR" sz="1600" dirty="0" smtClean="0"/>
              <a:t>,</a:t>
            </a:r>
            <a:r>
              <a:rPr lang="en-US" sz="1600" dirty="0" smtClean="0"/>
              <a:t>5-6</a:t>
            </a:r>
            <a:r>
              <a:rPr lang="el-GR" sz="1600" dirty="0" smtClean="0"/>
              <a:t>)</a:t>
            </a:r>
            <a:endParaRPr lang="en-US" sz="1600" dirty="0" smtClean="0"/>
          </a:p>
          <a:p>
            <a:r>
              <a:rPr lang="el-GR" sz="1600" b="1" dirty="0" smtClean="0"/>
              <a:t>Αρνητικό αποτέλεσμα: </a:t>
            </a:r>
            <a:r>
              <a:rPr lang="el-GR" sz="1600" dirty="0" smtClean="0"/>
              <a:t>κίτρινο χρώμα (</a:t>
            </a:r>
            <a:r>
              <a:rPr lang="en-US" sz="1600" dirty="0" smtClean="0"/>
              <a:t>pH &gt;6</a:t>
            </a:r>
            <a:r>
              <a:rPr lang="el-GR" sz="1600" dirty="0" smtClean="0"/>
              <a:t>)</a:t>
            </a:r>
            <a:endParaRPr lang="el-GR" sz="1600" b="1" dirty="0"/>
          </a:p>
        </p:txBody>
      </p:sp>
      <p:pic>
        <p:nvPicPr>
          <p:cNvPr id="4" name="Picture 2" descr="Σχετική εικόνα"/>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a:off x="4788024" y="1196752"/>
            <a:ext cx="3384376" cy="3744416"/>
          </a:xfrm>
          <a:prstGeom prst="rect">
            <a:avLst/>
          </a:prstGeom>
          <a:noFill/>
        </p:spPr>
      </p:pic>
      <p:sp>
        <p:nvSpPr>
          <p:cNvPr id="5" name="4 - TextBox"/>
          <p:cNvSpPr txBox="1"/>
          <p:nvPr/>
        </p:nvSpPr>
        <p:spPr>
          <a:xfrm>
            <a:off x="2339752" y="5013176"/>
            <a:ext cx="5256584" cy="1815882"/>
          </a:xfrm>
          <a:prstGeom prst="rect">
            <a:avLst/>
          </a:prstGeom>
          <a:noFill/>
          <a:ln>
            <a:solidFill>
              <a:srgbClr val="C00000"/>
            </a:solidFill>
          </a:ln>
        </p:spPr>
        <p:txBody>
          <a:bodyPr wrap="square" rtlCol="0">
            <a:spAutoFit/>
          </a:bodyPr>
          <a:lstStyle/>
          <a:p>
            <a:pPr>
              <a:buFont typeface="Wingdings" pitchFamily="2" charset="2"/>
              <a:buChar char="ü"/>
            </a:pPr>
            <a:r>
              <a:rPr lang="el-GR" sz="1600" dirty="0" smtClean="0"/>
              <a:t>Την αντίδραση τη δίνει θετική η </a:t>
            </a:r>
            <a:r>
              <a:rPr lang="en-US" sz="1600" i="1" dirty="0" smtClean="0"/>
              <a:t>E. coli</a:t>
            </a:r>
            <a:endParaRPr lang="el-GR" sz="1600" i="1" dirty="0" smtClean="0"/>
          </a:p>
          <a:p>
            <a:pPr>
              <a:buFont typeface="Wingdings" pitchFamily="2" charset="2"/>
              <a:buChar char="ü"/>
            </a:pPr>
            <a:r>
              <a:rPr lang="el-GR" sz="1600" dirty="0" smtClean="0"/>
              <a:t>Το πορτοκαλί χρώμα από ορισμένα εργαστήρια θεωρείται αρνητικό</a:t>
            </a:r>
          </a:p>
          <a:p>
            <a:pPr>
              <a:buFont typeface="Wingdings" pitchFamily="2" charset="2"/>
              <a:buChar char="ü"/>
            </a:pPr>
            <a:r>
              <a:rPr lang="el-GR" sz="1600" dirty="0" smtClean="0"/>
              <a:t>Το αποτέλεσμα είναι έγκυρο</a:t>
            </a:r>
            <a:r>
              <a:rPr lang="en-US" sz="1600" dirty="0" smtClean="0"/>
              <a:t>,</a:t>
            </a:r>
            <a:r>
              <a:rPr lang="el-GR" sz="1600" dirty="0" smtClean="0"/>
              <a:t> αν το μικρόβιο διατηρεί το χαμηλό </a:t>
            </a:r>
            <a:r>
              <a:rPr lang="en-US" sz="1600" dirty="0" smtClean="0"/>
              <a:t>pH</a:t>
            </a:r>
            <a:r>
              <a:rPr lang="el-GR" sz="1600" dirty="0" smtClean="0"/>
              <a:t> για περισσότερο από 48 ώρες, γιατί ορισμένα μικρόβια δείχνουν θετική αντίδραση τις πρώτες 24 ώρες, αλλά δεν το διατηρούν</a:t>
            </a:r>
            <a:endParaRPr lang="el-GR"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79712" y="1916832"/>
            <a:ext cx="4824536"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Δοκιμασία </a:t>
            </a:r>
            <a:r>
              <a:rPr lang="en-US" b="1" dirty="0" smtClean="0"/>
              <a:t>Voges – Proskauer </a:t>
            </a:r>
            <a:endParaRPr lang="el-GR" b="1" dirty="0" smtClean="0"/>
          </a:p>
          <a:p>
            <a:pPr algn="ctr"/>
            <a:r>
              <a:rPr lang="en-US" b="1" dirty="0" smtClean="0"/>
              <a:t>(</a:t>
            </a:r>
            <a:r>
              <a:rPr lang="el-GR" b="1" dirty="0" smtClean="0"/>
              <a:t>αντίδραση ακετυλομεθυλοκαρβινόλης)</a:t>
            </a:r>
            <a:endParaRPr lang="el-GR" b="1" dirty="0"/>
          </a:p>
        </p:txBody>
      </p:sp>
      <p:sp>
        <p:nvSpPr>
          <p:cNvPr id="3" name="2 - TextBox"/>
          <p:cNvSpPr txBox="1"/>
          <p:nvPr/>
        </p:nvSpPr>
        <p:spPr>
          <a:xfrm>
            <a:off x="1979712" y="2708920"/>
            <a:ext cx="4824536"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Με τη δοκιμασία ελέγχεται η παραγωγή</a:t>
            </a:r>
            <a:r>
              <a:rPr lang="en-US" sz="1600" dirty="0" smtClean="0"/>
              <a:t> </a:t>
            </a:r>
            <a:r>
              <a:rPr lang="el-GR" sz="1600" dirty="0" smtClean="0"/>
              <a:t>της χημικής ένωσης ακετυλομεθυλοκαρβινόλης από ορισμένα μικρόβια</a:t>
            </a:r>
          </a:p>
          <a:p>
            <a:r>
              <a:rPr lang="el-GR" sz="1600" dirty="0" smtClean="0"/>
              <a:t>Όλα τα εντεροβακτηριακά ζυμώνουν  τη γλυκόζη. Από τη ζύμωση παράγεται πυροσταφυλικό οξύ.</a:t>
            </a:r>
          </a:p>
          <a:p>
            <a:r>
              <a:rPr lang="el-GR" sz="1600" dirty="0" smtClean="0"/>
              <a:t>Ορισμένα εντεροβακτηριακά έχουν κατάλληλα ένζυμα (</a:t>
            </a:r>
            <a:r>
              <a:rPr lang="el-GR" sz="1600" dirty="0" err="1" smtClean="0"/>
              <a:t>αποκαρβοξυλάσες</a:t>
            </a:r>
            <a:r>
              <a:rPr lang="el-GR" sz="1600" dirty="0" smtClean="0"/>
              <a:t>) και από το πυροσταφυλικό οξύ παράγουν ακετυλομεθυλοκαρβινόλη</a:t>
            </a:r>
          </a:p>
          <a:p>
            <a:r>
              <a:rPr lang="el-GR" sz="1600" dirty="0" smtClean="0"/>
              <a:t>Η ακετυλομεθυλοκαρβινόλη παρουσία οξυγόνου και σε αλκαλικό περιβάλλον σχηματίζει διακετύλιο .</a:t>
            </a:r>
          </a:p>
          <a:p>
            <a:r>
              <a:rPr lang="el-GR" sz="1600" dirty="0" smtClean="0"/>
              <a:t>Το διακετύλιο ενώνεται με τη γουανιδίνη της πεπτόνης του υλικού και σχηματίζει ροζ χρώμα</a:t>
            </a:r>
            <a:endParaRPr lang="el-GR"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83768" y="1916832"/>
            <a:ext cx="381642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Απαραίτητα υλικά</a:t>
            </a:r>
            <a:endParaRPr lang="el-GR" b="1" dirty="0"/>
          </a:p>
        </p:txBody>
      </p:sp>
      <p:sp>
        <p:nvSpPr>
          <p:cNvPr id="3" name="2 - TextBox"/>
          <p:cNvSpPr txBox="1"/>
          <p:nvPr/>
        </p:nvSpPr>
        <p:spPr>
          <a:xfrm>
            <a:off x="2483768" y="2420888"/>
            <a:ext cx="3816424"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Θρεπτικός ζωμός </a:t>
            </a:r>
            <a:r>
              <a:rPr lang="en-US" sz="1600" dirty="0" smtClean="0"/>
              <a:t>Clark and Lubs</a:t>
            </a:r>
            <a:endParaRPr lang="el-GR" sz="1600" dirty="0" smtClean="0"/>
          </a:p>
          <a:p>
            <a:r>
              <a:rPr lang="el-GR" sz="1600" dirty="0" smtClean="0"/>
              <a:t>Διάλυμα </a:t>
            </a:r>
            <a:r>
              <a:rPr lang="en-US" sz="1600" dirty="0" smtClean="0"/>
              <a:t>NaOH 10%</a:t>
            </a:r>
          </a:p>
          <a:p>
            <a:endParaRPr lang="el-GR" sz="1600" dirty="0" smtClean="0"/>
          </a:p>
          <a:p>
            <a:r>
              <a:rPr lang="el-GR" sz="1600" dirty="0" smtClean="0"/>
              <a:t>Εναλλακτικά:</a:t>
            </a:r>
          </a:p>
          <a:p>
            <a:r>
              <a:rPr lang="el-GR" sz="1600" dirty="0" smtClean="0"/>
              <a:t>Διάλυμα α- </a:t>
            </a:r>
            <a:r>
              <a:rPr lang="el-GR" sz="1600" dirty="0" err="1" smtClean="0"/>
              <a:t>ναφθόλη</a:t>
            </a:r>
            <a:r>
              <a:rPr lang="el-GR" sz="1600" dirty="0" smtClean="0"/>
              <a:t>  5% (5 </a:t>
            </a:r>
            <a:r>
              <a:rPr lang="en-US" sz="1600" dirty="0" err="1" smtClean="0"/>
              <a:t>gr</a:t>
            </a:r>
            <a:r>
              <a:rPr lang="en-US" sz="1600" dirty="0" smtClean="0"/>
              <a:t> </a:t>
            </a:r>
            <a:r>
              <a:rPr lang="el-GR" sz="1600" dirty="0" smtClean="0"/>
              <a:t> α-</a:t>
            </a:r>
            <a:r>
              <a:rPr lang="el-GR" sz="1600" dirty="0" err="1" smtClean="0"/>
              <a:t>ναφθόλης </a:t>
            </a:r>
            <a:r>
              <a:rPr lang="el-GR" sz="1600" dirty="0" smtClean="0"/>
              <a:t>σε </a:t>
            </a:r>
            <a:r>
              <a:rPr lang="en-US" sz="1600" dirty="0" smtClean="0"/>
              <a:t>100ml</a:t>
            </a:r>
            <a:r>
              <a:rPr lang="el-GR" sz="1600" dirty="0" smtClean="0"/>
              <a:t> οινοπνεύματος)</a:t>
            </a:r>
            <a:endParaRPr lang="en-US" sz="1600" dirty="0" smtClean="0"/>
          </a:p>
          <a:p>
            <a:r>
              <a:rPr lang="el-GR" sz="1600" dirty="0" smtClean="0"/>
              <a:t>Διάλυμα </a:t>
            </a:r>
            <a:r>
              <a:rPr lang="en-US" sz="1600" dirty="0" smtClean="0"/>
              <a:t>KOH 40%</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95736" y="1484784"/>
            <a:ext cx="453650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Πορεία μεθόδου</a:t>
            </a:r>
            <a:endParaRPr lang="el-GR" b="1" dirty="0"/>
          </a:p>
        </p:txBody>
      </p:sp>
      <p:sp>
        <p:nvSpPr>
          <p:cNvPr id="3" name="2 - TextBox"/>
          <p:cNvSpPr txBox="1"/>
          <p:nvPr/>
        </p:nvSpPr>
        <p:spPr>
          <a:xfrm>
            <a:off x="2195736" y="2060848"/>
            <a:ext cx="4536504" cy="427809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Ενοφθαλμισμός μικροβίου σε 5</a:t>
            </a:r>
            <a:r>
              <a:rPr lang="en-US" sz="1600" dirty="0" smtClean="0"/>
              <a:t>ml</a:t>
            </a:r>
            <a:r>
              <a:rPr lang="el-GR" sz="1600" dirty="0" smtClean="0"/>
              <a:t> ζωμού </a:t>
            </a:r>
            <a:r>
              <a:rPr lang="en-US" sz="1600" dirty="0" smtClean="0"/>
              <a:t>Clark and Lubs</a:t>
            </a:r>
            <a:r>
              <a:rPr lang="el-GR" sz="1600" dirty="0" smtClean="0"/>
              <a:t> και επώαση 48 ώρες στους 37</a:t>
            </a:r>
            <a:r>
              <a:rPr lang="el-GR" sz="1600" baseline="30000" dirty="0" smtClean="0"/>
              <a:t>ο</a:t>
            </a:r>
            <a:r>
              <a:rPr lang="el-GR" sz="1600" dirty="0" smtClean="0"/>
              <a:t> </a:t>
            </a:r>
            <a:r>
              <a:rPr lang="en-US" sz="1600" dirty="0" smtClean="0"/>
              <a:t>C</a:t>
            </a:r>
            <a:endParaRPr lang="el-GR" sz="1600" dirty="0" smtClean="0"/>
          </a:p>
          <a:p>
            <a:r>
              <a:rPr lang="el-GR" sz="1600" dirty="0" smtClean="0"/>
              <a:t>΄</a:t>
            </a:r>
          </a:p>
          <a:p>
            <a:r>
              <a:rPr lang="el-GR" sz="1600" b="1" dirty="0" smtClean="0"/>
              <a:t>Α΄ τρόπος</a:t>
            </a:r>
          </a:p>
          <a:p>
            <a:pPr>
              <a:buFont typeface="Wingdings" pitchFamily="2" charset="2"/>
              <a:buChar char="Ø"/>
            </a:pPr>
            <a:r>
              <a:rPr lang="el-GR" sz="1600" dirty="0" smtClean="0"/>
              <a:t>Προσθήκη στο ζωμό που έχει αναπτυχθεί το μικρόβιο 5</a:t>
            </a:r>
            <a:r>
              <a:rPr lang="en-US" sz="1600" dirty="0" smtClean="0"/>
              <a:t>ml</a:t>
            </a:r>
            <a:r>
              <a:rPr lang="el-GR" sz="1600" dirty="0" smtClean="0"/>
              <a:t> </a:t>
            </a:r>
            <a:r>
              <a:rPr lang="en-US" sz="1600" dirty="0" smtClean="0"/>
              <a:t>NaOH 10% </a:t>
            </a:r>
            <a:r>
              <a:rPr lang="el-GR" sz="1600" dirty="0" smtClean="0"/>
              <a:t>και ισχυρή ανακίνηση</a:t>
            </a:r>
          </a:p>
          <a:p>
            <a:pPr>
              <a:buFont typeface="Wingdings" pitchFamily="2" charset="2"/>
              <a:buChar char="Ø"/>
            </a:pPr>
            <a:r>
              <a:rPr lang="el-GR" sz="1600" dirty="0" smtClean="0"/>
              <a:t>Μεταφορά στους 37</a:t>
            </a:r>
            <a:r>
              <a:rPr lang="el-GR" sz="1600" baseline="30000" dirty="0" smtClean="0"/>
              <a:t>ο</a:t>
            </a:r>
            <a:r>
              <a:rPr lang="el-GR" sz="1600" dirty="0" smtClean="0"/>
              <a:t> </a:t>
            </a:r>
            <a:r>
              <a:rPr lang="en-US" sz="1600" dirty="0" smtClean="0"/>
              <a:t>C </a:t>
            </a:r>
            <a:r>
              <a:rPr lang="el-GR" sz="1600" dirty="0" smtClean="0"/>
              <a:t>για 1-24 ώρες</a:t>
            </a:r>
          </a:p>
          <a:p>
            <a:endParaRPr lang="el-GR" sz="1600" dirty="0" smtClean="0"/>
          </a:p>
          <a:p>
            <a:r>
              <a:rPr lang="el-GR" sz="1600" b="1" dirty="0" smtClean="0"/>
              <a:t>Β΄ τρόπος</a:t>
            </a:r>
          </a:p>
          <a:p>
            <a:pPr>
              <a:buFont typeface="Wingdings" pitchFamily="2" charset="2"/>
              <a:buChar char="Ø"/>
            </a:pPr>
            <a:r>
              <a:rPr lang="el-GR" sz="1600" dirty="0" smtClean="0"/>
              <a:t>Μεταφορά σε δοκιμαστικό σωλήνα 1</a:t>
            </a:r>
            <a:r>
              <a:rPr lang="en-US" sz="1600" dirty="0" smtClean="0"/>
              <a:t>ml</a:t>
            </a:r>
            <a:r>
              <a:rPr lang="el-GR" sz="1600" dirty="0" smtClean="0"/>
              <a:t> από το ζωμό που έχει αναπτυχθεί το μικρόβιο</a:t>
            </a:r>
          </a:p>
          <a:p>
            <a:pPr>
              <a:buFont typeface="Wingdings" pitchFamily="2" charset="2"/>
              <a:buChar char="Ø"/>
            </a:pPr>
            <a:r>
              <a:rPr lang="el-GR" sz="1600" dirty="0" smtClean="0"/>
              <a:t>Προσθήκη 0,5</a:t>
            </a:r>
            <a:r>
              <a:rPr lang="en-US" sz="1600" dirty="0" smtClean="0"/>
              <a:t>ml</a:t>
            </a:r>
            <a:r>
              <a:rPr lang="el-GR" sz="1600" dirty="0" smtClean="0"/>
              <a:t> διαλύματος α-</a:t>
            </a:r>
            <a:r>
              <a:rPr lang="el-GR" sz="1600" dirty="0" err="1" smtClean="0"/>
              <a:t>ναφθόλης </a:t>
            </a:r>
            <a:r>
              <a:rPr lang="el-GR" sz="1600" dirty="0" smtClean="0"/>
              <a:t>5% και ανακίνηση</a:t>
            </a:r>
          </a:p>
          <a:p>
            <a:pPr>
              <a:buFont typeface="Wingdings" pitchFamily="2" charset="2"/>
              <a:buChar char="Ø"/>
            </a:pPr>
            <a:r>
              <a:rPr lang="el-GR" sz="1600" dirty="0" smtClean="0"/>
              <a:t>Προσθήκη 0,25</a:t>
            </a:r>
            <a:r>
              <a:rPr lang="en-US" sz="1600" dirty="0" smtClean="0"/>
              <a:t>ml</a:t>
            </a:r>
            <a:r>
              <a:rPr lang="el-GR" sz="1600" dirty="0" smtClean="0"/>
              <a:t> διαλύματος </a:t>
            </a:r>
            <a:r>
              <a:rPr lang="en-US" sz="1600" dirty="0" smtClean="0"/>
              <a:t>KOH</a:t>
            </a:r>
            <a:r>
              <a:rPr lang="el-GR" sz="1600" dirty="0" smtClean="0"/>
              <a:t> 40% και ανακίνηση</a:t>
            </a:r>
          </a:p>
          <a:p>
            <a:pPr>
              <a:buFont typeface="Wingdings" pitchFamily="2" charset="2"/>
              <a:buChar char="Ø"/>
            </a:pPr>
            <a:r>
              <a:rPr lang="el-GR" sz="1600" dirty="0" smtClean="0"/>
              <a:t>Ο δοκιμαστικός σωλήνας αφήνεται σε θερμοκρασία δωματίου 15-60</a:t>
            </a:r>
            <a:r>
              <a:rPr lang="en-US" sz="1600" dirty="0" smtClean="0"/>
              <a:t>min</a:t>
            </a:r>
            <a:endParaRPr lang="el-GR"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772816"/>
            <a:ext cx="3024336"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Θετικό αποτέλεσμα: </a:t>
            </a:r>
            <a:r>
              <a:rPr lang="el-GR" sz="1600" dirty="0" smtClean="0"/>
              <a:t>εμφάνιση ροζ  έως κόκκινου χρώματος από την επιφάνεια του ζωμού</a:t>
            </a:r>
          </a:p>
          <a:p>
            <a:endParaRPr lang="el-GR" sz="1600" dirty="0" smtClean="0"/>
          </a:p>
          <a:p>
            <a:r>
              <a:rPr lang="el-GR" sz="1600" b="1" dirty="0" smtClean="0"/>
              <a:t>Αρνητικό αποτέλεσμα: </a:t>
            </a:r>
            <a:r>
              <a:rPr lang="el-GR" sz="1600" dirty="0" smtClean="0"/>
              <a:t> δεν παρατηρείται αλλαγή χρώματος</a:t>
            </a:r>
            <a:r>
              <a:rPr lang="el-GR" sz="1600" b="1" dirty="0" smtClean="0"/>
              <a:t> </a:t>
            </a:r>
            <a:endParaRPr lang="el-GR" sz="1600" b="1" dirty="0"/>
          </a:p>
        </p:txBody>
      </p:sp>
      <p:sp>
        <p:nvSpPr>
          <p:cNvPr id="3" name="2 - TextBox"/>
          <p:cNvSpPr txBox="1"/>
          <p:nvPr/>
        </p:nvSpPr>
        <p:spPr>
          <a:xfrm>
            <a:off x="251520" y="3861048"/>
            <a:ext cx="3024336" cy="2062103"/>
          </a:xfrm>
          <a:prstGeom prst="rect">
            <a:avLst/>
          </a:prstGeom>
          <a:noFill/>
          <a:ln>
            <a:solidFill>
              <a:srgbClr val="C00000"/>
            </a:solidFill>
          </a:ln>
        </p:spPr>
        <p:txBody>
          <a:bodyPr wrap="square" rtlCol="0">
            <a:spAutoFit/>
          </a:bodyPr>
          <a:lstStyle/>
          <a:p>
            <a:pPr>
              <a:buFont typeface="Wingdings" pitchFamily="2" charset="2"/>
              <a:buChar char="ü"/>
            </a:pPr>
            <a:r>
              <a:rPr lang="el-GR" sz="1600" dirty="0" smtClean="0"/>
              <a:t>Τη δοκιμασία </a:t>
            </a:r>
            <a:r>
              <a:rPr lang="en-US" sz="1600" dirty="0" smtClean="0"/>
              <a:t>Voges-Proskauer</a:t>
            </a:r>
            <a:r>
              <a:rPr lang="el-GR" sz="1600" dirty="0" smtClean="0"/>
              <a:t> δίνουν θετική τα μικρόβια Κλεμπσιέλλα, Εντεροβακτηρίδιο και Σερράτια</a:t>
            </a:r>
          </a:p>
          <a:p>
            <a:pPr>
              <a:buFont typeface="Wingdings" pitchFamily="2" charset="2"/>
              <a:buChar char="ü"/>
            </a:pPr>
            <a:r>
              <a:rPr lang="el-GR" sz="1600" dirty="0" smtClean="0"/>
              <a:t>Σε αρνητικό αποτέλεσμα το μικρόβιο επωάζεται στον ζωμό για επί πλέον 48 ώρες και ελέγχεται εκ νέου</a:t>
            </a:r>
            <a:endParaRPr lang="el-GR" sz="1600" dirty="0"/>
          </a:p>
        </p:txBody>
      </p:sp>
      <p:pic>
        <p:nvPicPr>
          <p:cNvPr id="4" name="Picture 4" descr="Αποτέλεσμα εικόνας για test tube durhan"/>
          <p:cNvPicPr>
            <a:picLocks noChangeAspect="1" noChangeArrowheads="1"/>
          </p:cNvPicPr>
          <p:nvPr/>
        </p:nvPicPr>
        <p:blipFill>
          <a:blip r:embed="rId2" cstate="print"/>
          <a:srcRect/>
          <a:stretch>
            <a:fillRect/>
          </a:stretch>
        </p:blipFill>
        <p:spPr bwMode="auto">
          <a:xfrm>
            <a:off x="4572000" y="1944216"/>
            <a:ext cx="3495675" cy="40050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42402" y="1700808"/>
            <a:ext cx="3672408" cy="313932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Λακτόζη θετικά είναι τα μικρόβια:</a:t>
            </a:r>
          </a:p>
          <a:p>
            <a:pPr>
              <a:buFont typeface="Wingdings" pitchFamily="2" charset="2"/>
              <a:buChar char="§"/>
            </a:pPr>
            <a:r>
              <a:rPr lang="el-GR" sz="1600" dirty="0" smtClean="0"/>
              <a:t>Κολοβακτηρίδιο</a:t>
            </a:r>
          </a:p>
          <a:p>
            <a:pPr>
              <a:buFont typeface="Wingdings" pitchFamily="2" charset="2"/>
              <a:buChar char="§"/>
            </a:pPr>
            <a:r>
              <a:rPr lang="el-GR" sz="1600" dirty="0" smtClean="0"/>
              <a:t>Κλεμπσιέλλα</a:t>
            </a:r>
          </a:p>
          <a:p>
            <a:pPr>
              <a:buFont typeface="Wingdings" pitchFamily="2" charset="2"/>
              <a:buChar char="§"/>
            </a:pPr>
            <a:r>
              <a:rPr lang="el-GR" sz="1600" dirty="0" smtClean="0"/>
              <a:t>Εντεροβακτηρίδιο</a:t>
            </a:r>
          </a:p>
          <a:p>
            <a:pPr>
              <a:buFont typeface="Wingdings" pitchFamily="2" charset="2"/>
              <a:buChar char="§"/>
            </a:pPr>
            <a:r>
              <a:rPr lang="el-GR" sz="1600" dirty="0" smtClean="0"/>
              <a:t>Κιτροβακτηρίδιο</a:t>
            </a:r>
          </a:p>
          <a:p>
            <a:endParaRPr lang="el-GR" dirty="0" smtClean="0"/>
          </a:p>
          <a:p>
            <a:r>
              <a:rPr lang="el-GR" b="1" dirty="0" smtClean="0"/>
              <a:t>Λακτόζη αρνητικά είναι:</a:t>
            </a:r>
          </a:p>
          <a:p>
            <a:pPr>
              <a:buFont typeface="Wingdings" pitchFamily="2" charset="2"/>
              <a:buChar char="§"/>
            </a:pPr>
            <a:r>
              <a:rPr lang="el-GR" sz="1600" dirty="0" smtClean="0"/>
              <a:t>Πρωτείς</a:t>
            </a:r>
          </a:p>
          <a:p>
            <a:pPr>
              <a:buFont typeface="Wingdings" pitchFamily="2" charset="2"/>
              <a:buChar char="§"/>
            </a:pPr>
            <a:r>
              <a:rPr lang="el-GR" sz="1600" dirty="0" smtClean="0"/>
              <a:t>Σαλμονέλλα</a:t>
            </a:r>
          </a:p>
          <a:p>
            <a:pPr>
              <a:buFont typeface="Wingdings" pitchFamily="2" charset="2"/>
              <a:buChar char="§"/>
            </a:pPr>
            <a:r>
              <a:rPr lang="el-GR" sz="1600" dirty="0" smtClean="0"/>
              <a:t>Σιγκέλλα</a:t>
            </a:r>
          </a:p>
          <a:p>
            <a:pPr>
              <a:buFont typeface="Wingdings" pitchFamily="2" charset="2"/>
              <a:buChar char="§"/>
            </a:pPr>
            <a:r>
              <a:rPr lang="el-GR" sz="1600" dirty="0" smtClean="0"/>
              <a:t>Σερράτια</a:t>
            </a:r>
          </a:p>
          <a:p>
            <a:pPr>
              <a:buFont typeface="Wingdings" pitchFamily="2" charset="2"/>
              <a:buChar char="§"/>
            </a:pPr>
            <a:r>
              <a:rPr lang="el-GR" sz="1600" dirty="0" err="1" smtClean="0"/>
              <a:t>Πρόβιντες</a:t>
            </a:r>
            <a:endParaRPr lang="el-GR" sz="1600" dirty="0"/>
          </a:p>
        </p:txBody>
      </p:sp>
      <p:sp>
        <p:nvSpPr>
          <p:cNvPr id="5" name="4 - TextBox"/>
          <p:cNvSpPr txBox="1"/>
          <p:nvPr/>
        </p:nvSpPr>
        <p:spPr>
          <a:xfrm>
            <a:off x="4572000" y="2291388"/>
            <a:ext cx="3600400" cy="1569660"/>
          </a:xfrm>
          <a:prstGeom prst="rect">
            <a:avLst/>
          </a:prstGeom>
          <a:noFill/>
          <a:ln>
            <a:solidFill>
              <a:schemeClr val="accent2">
                <a:lumMod val="50000"/>
              </a:schemeClr>
            </a:solidFill>
          </a:ln>
        </p:spPr>
        <p:txBody>
          <a:bodyPr wrap="square" rtlCol="0">
            <a:spAutoFit/>
          </a:bodyPr>
          <a:lstStyle/>
          <a:p>
            <a:r>
              <a:rPr lang="el-GR" sz="1600" dirty="0" smtClean="0"/>
              <a:t>Από τα λακτόζη θετικά το </a:t>
            </a:r>
            <a:r>
              <a:rPr lang="el-GR" sz="1600" b="1" dirty="0" smtClean="0"/>
              <a:t>Κιτροβακτηρίδιο </a:t>
            </a:r>
            <a:r>
              <a:rPr lang="el-GR" sz="1600" dirty="0" smtClean="0"/>
              <a:t>ζυμώνει τη λακτόζη αργά ή και καθόλου, ενώ από τα λακτόζη αρνητικά ορισμένα στελέχη της </a:t>
            </a:r>
            <a:r>
              <a:rPr lang="el-GR" sz="1600" b="1" dirty="0" smtClean="0"/>
              <a:t>Σερράτια</a:t>
            </a:r>
            <a:r>
              <a:rPr lang="el-GR" sz="1600" dirty="0" smtClean="0"/>
              <a:t> και των </a:t>
            </a:r>
            <a:r>
              <a:rPr lang="el-GR" sz="1600" b="1" dirty="0" smtClean="0"/>
              <a:t>Πρόβιντενς </a:t>
            </a:r>
            <a:r>
              <a:rPr lang="el-GR" sz="1600" dirty="0" smtClean="0"/>
              <a:t>ζυμώνουν επίσης αργά τη λακτόζη </a:t>
            </a:r>
            <a:endParaRPr lang="el-GR"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Αποτέλεσμα εικόνας για test tube durhan"/>
          <p:cNvPicPr>
            <a:picLocks noChangeAspect="1" noChangeArrowheads="1"/>
          </p:cNvPicPr>
          <p:nvPr/>
        </p:nvPicPr>
        <p:blipFill>
          <a:blip r:embed="rId2" cstate="print"/>
          <a:srcRect/>
          <a:stretch>
            <a:fillRect/>
          </a:stretch>
        </p:blipFill>
        <p:spPr bwMode="auto">
          <a:xfrm>
            <a:off x="-180528" y="188640"/>
            <a:ext cx="6076950" cy="4562476"/>
          </a:xfrm>
          <a:prstGeom prst="rect">
            <a:avLst/>
          </a:prstGeom>
          <a:noFill/>
        </p:spPr>
      </p:pic>
      <p:pic>
        <p:nvPicPr>
          <p:cNvPr id="47110" name="Picture 6" descr="Αποτέλεσμα εικόνας για test tube durhan"/>
          <p:cNvPicPr>
            <a:picLocks noChangeAspect="1" noChangeArrowheads="1"/>
          </p:cNvPicPr>
          <p:nvPr/>
        </p:nvPicPr>
        <p:blipFill>
          <a:blip r:embed="rId3" cstate="print"/>
          <a:srcRect/>
          <a:stretch>
            <a:fillRect/>
          </a:stretch>
        </p:blipFill>
        <p:spPr bwMode="auto">
          <a:xfrm>
            <a:off x="5796136" y="2852936"/>
            <a:ext cx="3528392" cy="357346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627784" y="1916832"/>
            <a:ext cx="360040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δοκιμασίες </a:t>
            </a:r>
            <a:r>
              <a:rPr lang="el-GR" sz="1600" b="1" dirty="0" smtClean="0"/>
              <a:t>Ινδόλης </a:t>
            </a:r>
            <a:r>
              <a:rPr lang="en-US" sz="1600" dirty="0" smtClean="0"/>
              <a:t>(Indole)</a:t>
            </a:r>
            <a:r>
              <a:rPr lang="el-GR" sz="1600" dirty="0" smtClean="0"/>
              <a:t>, </a:t>
            </a:r>
            <a:r>
              <a:rPr lang="el-GR" sz="1600" b="1" dirty="0" smtClean="0"/>
              <a:t>ερυθρού του μεθυλίου</a:t>
            </a:r>
            <a:r>
              <a:rPr lang="en-US" sz="1600" b="1" dirty="0" smtClean="0"/>
              <a:t> </a:t>
            </a:r>
            <a:r>
              <a:rPr lang="en-US" sz="1600" dirty="0" smtClean="0"/>
              <a:t>(Methyl red)</a:t>
            </a:r>
            <a:r>
              <a:rPr lang="el-GR" sz="1600" dirty="0" smtClean="0"/>
              <a:t>,</a:t>
            </a:r>
            <a:r>
              <a:rPr lang="en-US" sz="1600" dirty="0" smtClean="0"/>
              <a:t> </a:t>
            </a:r>
            <a:r>
              <a:rPr lang="en-US" sz="1600" b="1" dirty="0" smtClean="0"/>
              <a:t>Voges – Proskauer </a:t>
            </a:r>
            <a:r>
              <a:rPr lang="el-GR" sz="1600" dirty="0" smtClean="0"/>
              <a:t>και </a:t>
            </a:r>
            <a:r>
              <a:rPr lang="el-GR" sz="1600" b="1" dirty="0" smtClean="0"/>
              <a:t>κιτρικών</a:t>
            </a:r>
            <a:r>
              <a:rPr lang="en-US" sz="1600" dirty="0" smtClean="0"/>
              <a:t> (Citrate) </a:t>
            </a:r>
            <a:r>
              <a:rPr lang="el-GR" sz="1600" dirty="0" smtClean="0"/>
              <a:t>αναφέρονται ως </a:t>
            </a:r>
            <a:r>
              <a:rPr lang="en-US" sz="1600" dirty="0" smtClean="0"/>
              <a:t>I.M.Vi.C</a:t>
            </a:r>
            <a:r>
              <a:rPr lang="el-GR" sz="1600" dirty="0" smtClean="0"/>
              <a:t>.</a:t>
            </a:r>
          </a:p>
          <a:p>
            <a:r>
              <a:rPr lang="el-GR" sz="1600" dirty="0" smtClean="0"/>
              <a:t>Για παράδειγμα η </a:t>
            </a:r>
            <a:r>
              <a:rPr lang="en-US" sz="1600" i="1" dirty="0" smtClean="0"/>
              <a:t>E. coli</a:t>
            </a:r>
            <a:r>
              <a:rPr lang="el-GR" sz="1600" i="1" dirty="0" smtClean="0"/>
              <a:t> </a:t>
            </a:r>
            <a:r>
              <a:rPr lang="el-GR" sz="1600" dirty="0" smtClean="0"/>
              <a:t>η οποία δίνει θετικές τις αντιδράσεις ινδόλης  και ερυθρού του μεθυλίου</a:t>
            </a:r>
            <a:r>
              <a:rPr lang="en-US" sz="1600" dirty="0" smtClean="0"/>
              <a:t> </a:t>
            </a:r>
            <a:r>
              <a:rPr lang="el-GR" sz="1600" dirty="0" smtClean="0"/>
              <a:t>και αρνητικές τις αντιδράσεις </a:t>
            </a:r>
            <a:r>
              <a:rPr lang="en-US" sz="1600" dirty="0" smtClean="0"/>
              <a:t>Voges – Proskauer </a:t>
            </a:r>
            <a:r>
              <a:rPr lang="el-GR" sz="1600" dirty="0" smtClean="0"/>
              <a:t>και κιτρικών</a:t>
            </a:r>
            <a:r>
              <a:rPr lang="en-US" sz="1600" dirty="0" smtClean="0"/>
              <a:t> </a:t>
            </a:r>
            <a:r>
              <a:rPr lang="el-GR" sz="1600" dirty="0" smtClean="0"/>
              <a:t>έχει </a:t>
            </a:r>
            <a:r>
              <a:rPr lang="en-US" sz="1600" dirty="0" smtClean="0"/>
              <a:t>I.M.Vi.C</a:t>
            </a:r>
            <a:r>
              <a:rPr lang="el-GR" sz="1600" dirty="0" smtClean="0"/>
              <a:t>.= ++--, ενώ η Κλεμπσιέλλα έχει </a:t>
            </a:r>
            <a:r>
              <a:rPr lang="en-US" sz="1600" dirty="0" smtClean="0"/>
              <a:t>I.M.Vi.C</a:t>
            </a:r>
            <a:r>
              <a:rPr lang="el-GR" sz="1600" dirty="0" smtClean="0"/>
              <a:t>. = --++</a:t>
            </a:r>
            <a:r>
              <a:rPr lang="el-GR" sz="1600" baseline="-25000" dirty="0" smtClean="0"/>
              <a:t>  </a:t>
            </a:r>
            <a:endParaRPr lang="el-GR" sz="1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979712" y="1404065"/>
            <a:ext cx="4896544" cy="584775"/>
          </a:xfrm>
          <a:prstGeom prst="rect">
            <a:avLst/>
          </a:prstGeom>
          <a:noFill/>
        </p:spPr>
        <p:txBody>
          <a:bodyPr wrap="square" rtlCol="0">
            <a:spAutoFit/>
          </a:bodyPr>
          <a:lstStyle/>
          <a:p>
            <a:r>
              <a:rPr lang="el-GR" sz="1600" dirty="0" smtClean="0"/>
              <a:t>Όλες οι παραπάνω εξετάσεις, καθώς και ορισμένες ακόμη εξετάζονται σε μικροσωλήνες σε σύστημα </a:t>
            </a:r>
            <a:r>
              <a:rPr lang="en-US" sz="1600" dirty="0" smtClean="0"/>
              <a:t>API</a:t>
            </a:r>
            <a:endParaRPr lang="el-GR" sz="1600" dirty="0"/>
          </a:p>
        </p:txBody>
      </p:sp>
      <p:pic>
        <p:nvPicPr>
          <p:cNvPr id="4" name="Picture 4" descr="https://classconnection.s3.amazonaws.com/74/flashcards/1275074/jpg/api_20e_strips-e_coli1332820274428.jpg"/>
          <p:cNvPicPr>
            <a:picLocks noChangeAspect="1" noChangeArrowheads="1"/>
          </p:cNvPicPr>
          <p:nvPr/>
        </p:nvPicPr>
        <p:blipFill>
          <a:blip r:embed="rId2" cstate="print"/>
          <a:srcRect/>
          <a:stretch>
            <a:fillRect/>
          </a:stretch>
        </p:blipFill>
        <p:spPr bwMode="auto">
          <a:xfrm>
            <a:off x="683568" y="2204864"/>
            <a:ext cx="7560840" cy="1163589"/>
          </a:xfrm>
          <a:prstGeom prst="rect">
            <a:avLst/>
          </a:prstGeom>
          <a:noFill/>
        </p:spPr>
      </p:pic>
      <p:pic>
        <p:nvPicPr>
          <p:cNvPr id="5" name="Picture 2" descr="https://classconnection.s3.amazonaws.com/933/flashcards/2713933/jpg/api_id_kit1364511382511.jpg"/>
          <p:cNvPicPr>
            <a:picLocks noChangeAspect="1" noChangeArrowheads="1"/>
          </p:cNvPicPr>
          <p:nvPr/>
        </p:nvPicPr>
        <p:blipFill>
          <a:blip r:embed="rId3" cstate="print"/>
          <a:srcRect/>
          <a:stretch>
            <a:fillRect/>
          </a:stretch>
        </p:blipFill>
        <p:spPr bwMode="auto">
          <a:xfrm>
            <a:off x="683568" y="3501008"/>
            <a:ext cx="7488832" cy="309634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96552" y="1772816"/>
            <a:ext cx="410401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Κινητικότητα μικροβίων</a:t>
            </a:r>
            <a:endParaRPr lang="el-GR" b="1" dirty="0"/>
          </a:p>
        </p:txBody>
      </p:sp>
      <p:sp>
        <p:nvSpPr>
          <p:cNvPr id="3" name="2 - TextBox"/>
          <p:cNvSpPr txBox="1"/>
          <p:nvPr/>
        </p:nvSpPr>
        <p:spPr>
          <a:xfrm>
            <a:off x="396106" y="2276872"/>
            <a:ext cx="4104456"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έλεγχος της κινητικότητας των μικροβίων μπορεί να γίνει σε ημίρρευστο άγαρ (0,4%).</a:t>
            </a:r>
          </a:p>
          <a:p>
            <a:r>
              <a:rPr lang="el-GR" sz="1600" dirty="0" smtClean="0"/>
              <a:t>Το υλικό φέρεται σε σωλήνες υπό τη μορφή στήλης</a:t>
            </a:r>
          </a:p>
          <a:p>
            <a:r>
              <a:rPr lang="el-GR" sz="1600" dirty="0" smtClean="0"/>
              <a:t>Το μικρόβιο εμβολιάζεται στο υλικό με ακίδα σε ευθεία γραμμή και επωάζεται 24 ώρες στους 37</a:t>
            </a:r>
            <a:r>
              <a:rPr lang="el-GR" sz="1600" baseline="30000" dirty="0" smtClean="0"/>
              <a:t>ο</a:t>
            </a:r>
            <a:r>
              <a:rPr lang="el-GR" sz="1600" dirty="0" smtClean="0"/>
              <a:t> </a:t>
            </a:r>
            <a:r>
              <a:rPr lang="en-US" sz="1600" dirty="0" smtClean="0"/>
              <a:t>C</a:t>
            </a:r>
            <a:r>
              <a:rPr lang="el-GR" sz="1600" dirty="0" smtClean="0"/>
              <a:t>.</a:t>
            </a:r>
            <a:endParaRPr lang="en-US" sz="1600" dirty="0" smtClean="0"/>
          </a:p>
          <a:p>
            <a:endParaRPr lang="el-GR" sz="1600" dirty="0" smtClean="0"/>
          </a:p>
          <a:p>
            <a:r>
              <a:rPr lang="el-GR" sz="1600" dirty="0" smtClean="0"/>
              <a:t>Αν το μικρόβιο είναι ακίνητο η ανάπτυξη θα περιοριστεί στην περιοχή της νύξης όπου θα παρουσιαστεί θόλωση σε ευθεία γραμμή</a:t>
            </a:r>
            <a:endParaRPr lang="en-US" sz="1600" dirty="0" smtClean="0"/>
          </a:p>
          <a:p>
            <a:endParaRPr lang="en-US" sz="1600" dirty="0" smtClean="0"/>
          </a:p>
          <a:p>
            <a:r>
              <a:rPr lang="el-GR" sz="1600" dirty="0" smtClean="0"/>
              <a:t>Αν το μικρόβιο είναι κινητό αναπτύσσεται σε όλο το υλικό και παρατηρείται θόλωση σε όλη την επιφάνεια</a:t>
            </a:r>
            <a:endParaRPr lang="el-GR" sz="1600" dirty="0"/>
          </a:p>
        </p:txBody>
      </p:sp>
      <p:pic>
        <p:nvPicPr>
          <p:cNvPr id="4" name="Picture 2" descr="Σχετική εικόνα"/>
          <p:cNvPicPr>
            <a:picLocks noChangeAspect="1" noChangeArrowheads="1"/>
          </p:cNvPicPr>
          <p:nvPr/>
        </p:nvPicPr>
        <p:blipFill>
          <a:blip r:embed="rId2" cstate="print"/>
          <a:srcRect/>
          <a:stretch>
            <a:fillRect/>
          </a:stretch>
        </p:blipFill>
        <p:spPr bwMode="auto">
          <a:xfrm>
            <a:off x="5436096" y="2780928"/>
            <a:ext cx="2232248" cy="273630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844824"/>
            <a:ext cx="3816424" cy="615553"/>
          </a:xfrm>
          <a:prstGeom prst="rect">
            <a:avLst/>
          </a:prstGeom>
          <a:noFill/>
        </p:spPr>
        <p:txBody>
          <a:bodyPr wrap="square" rtlCol="0">
            <a:spAutoFit/>
          </a:bodyPr>
          <a:lstStyle/>
          <a:p>
            <a:pPr algn="ctr"/>
            <a:r>
              <a:rPr lang="el-GR" b="1" dirty="0" smtClean="0"/>
              <a:t>Εντεροβακτηριακά </a:t>
            </a:r>
          </a:p>
          <a:p>
            <a:r>
              <a:rPr lang="el-GR" sz="1600" b="1" dirty="0" smtClean="0"/>
              <a:t>Κινητά: </a:t>
            </a:r>
            <a:endParaRPr lang="el-GR" sz="1600" b="1" dirty="0"/>
          </a:p>
        </p:txBody>
      </p:sp>
      <p:graphicFrame>
        <p:nvGraphicFramePr>
          <p:cNvPr id="3" name="2 - Πίνακας"/>
          <p:cNvGraphicFramePr>
            <a:graphicFrameLocks noGrp="1"/>
          </p:cNvGraphicFramePr>
          <p:nvPr/>
        </p:nvGraphicFramePr>
        <p:xfrm>
          <a:off x="1356320" y="764704"/>
          <a:ext cx="6096000" cy="52730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Εντεροβακτηριακά </a:t>
                      </a:r>
                      <a:endParaRPr lang="el-GR" dirty="0"/>
                    </a:p>
                  </a:txBody>
                  <a:tcPr/>
                </a:tc>
                <a:tc hMerge="1">
                  <a:txBody>
                    <a:bodyPr/>
                    <a:lstStyle/>
                    <a:p>
                      <a:endParaRPr lang="el-GR" dirty="0"/>
                    </a:p>
                  </a:txBody>
                  <a:tcPr/>
                </a:tc>
              </a:tr>
              <a:tr h="370840">
                <a:tc>
                  <a:txBody>
                    <a:bodyPr/>
                    <a:lstStyle/>
                    <a:p>
                      <a:pPr algn="ctr"/>
                      <a:r>
                        <a:rPr lang="el-GR" sz="1600" b="1" dirty="0" smtClean="0"/>
                        <a:t>Κινητά </a:t>
                      </a:r>
                      <a:endParaRPr lang="el-GR" sz="1600" b="1" dirty="0"/>
                    </a:p>
                  </a:txBody>
                  <a:tcPr/>
                </a:tc>
                <a:tc>
                  <a:txBody>
                    <a:bodyPr/>
                    <a:lstStyle/>
                    <a:p>
                      <a:pPr algn="ctr"/>
                      <a:r>
                        <a:rPr lang="el-GR" sz="1600" b="1" dirty="0" smtClean="0"/>
                        <a:t>Ακίνητα </a:t>
                      </a:r>
                      <a:endParaRPr lang="el-GR" sz="1600" b="1" dirty="0"/>
                    </a:p>
                  </a:txBody>
                  <a:tcPr/>
                </a:tc>
              </a:tr>
              <a:tr h="370840">
                <a:tc>
                  <a:txBody>
                    <a:bodyPr/>
                    <a:lstStyle/>
                    <a:p>
                      <a:r>
                        <a:rPr lang="el-GR" sz="1600" dirty="0" smtClean="0"/>
                        <a:t>Κολοβακτηρίδιο  (ορισμένα στελέχη που έχουν</a:t>
                      </a:r>
                      <a:r>
                        <a:rPr lang="el-GR" sz="1600" baseline="0" dirty="0" smtClean="0"/>
                        <a:t> έλυτρο είναι ακίνητα)</a:t>
                      </a:r>
                      <a:endParaRPr lang="el-GR" sz="1600" dirty="0"/>
                    </a:p>
                  </a:txBody>
                  <a:tcPr/>
                </a:tc>
                <a:tc>
                  <a:txBody>
                    <a:bodyPr/>
                    <a:lstStyle/>
                    <a:p>
                      <a:r>
                        <a:rPr lang="el-GR" sz="1600" dirty="0" smtClean="0"/>
                        <a:t>Κλεμπσιέλλα</a:t>
                      </a:r>
                      <a:endParaRPr lang="el-GR" sz="1600" dirty="0"/>
                    </a:p>
                  </a:txBody>
                  <a:tcPr/>
                </a:tc>
              </a:tr>
              <a:tr h="370840">
                <a:tc>
                  <a:txBody>
                    <a:bodyPr/>
                    <a:lstStyle/>
                    <a:p>
                      <a:r>
                        <a:rPr lang="el-GR" sz="1600" dirty="0" smtClean="0"/>
                        <a:t>Εντεροβακτηρίδιο</a:t>
                      </a:r>
                      <a:endParaRPr lang="el-GR" sz="1600" dirty="0"/>
                    </a:p>
                  </a:txBody>
                  <a:tcPr/>
                </a:tc>
                <a:tc>
                  <a:txBody>
                    <a:bodyPr/>
                    <a:lstStyle/>
                    <a:p>
                      <a:r>
                        <a:rPr lang="el-GR" sz="1600" dirty="0" smtClean="0"/>
                        <a:t>Σιγκέλλα</a:t>
                      </a:r>
                      <a:endParaRPr lang="el-GR" sz="1600" dirty="0"/>
                    </a:p>
                  </a:txBody>
                  <a:tcPr/>
                </a:tc>
              </a:tr>
              <a:tr h="370840">
                <a:tc>
                  <a:txBody>
                    <a:bodyPr/>
                    <a:lstStyle/>
                    <a:p>
                      <a:r>
                        <a:rPr lang="el-GR" sz="1600" dirty="0" smtClean="0"/>
                        <a:t>Πρωτείς </a:t>
                      </a:r>
                      <a:endParaRPr lang="el-GR" sz="1600" dirty="0"/>
                    </a:p>
                  </a:txBody>
                  <a:tcPr/>
                </a:tc>
                <a:tc>
                  <a:txBody>
                    <a:bodyPr/>
                    <a:lstStyle/>
                    <a:p>
                      <a:endParaRPr lang="el-GR" sz="1600" dirty="0"/>
                    </a:p>
                  </a:txBody>
                  <a:tcPr/>
                </a:tc>
              </a:tr>
              <a:tr h="370840">
                <a:tc>
                  <a:txBody>
                    <a:bodyPr/>
                    <a:lstStyle/>
                    <a:p>
                      <a:r>
                        <a:rPr lang="el-GR" sz="1600" dirty="0" smtClean="0"/>
                        <a:t>Σαλμονέλλα</a:t>
                      </a:r>
                      <a:endParaRPr lang="el-GR" sz="1600" dirty="0"/>
                    </a:p>
                  </a:txBody>
                  <a:tcPr/>
                </a:tc>
                <a:tc>
                  <a:txBody>
                    <a:bodyPr/>
                    <a:lstStyle/>
                    <a:p>
                      <a:endParaRPr lang="el-GR" sz="1600" dirty="0"/>
                    </a:p>
                  </a:txBody>
                  <a:tcPr/>
                </a:tc>
              </a:tr>
              <a:tr h="370840">
                <a:tc>
                  <a:txBody>
                    <a:bodyPr/>
                    <a:lstStyle/>
                    <a:p>
                      <a:r>
                        <a:rPr lang="el-GR" sz="1600" dirty="0" smtClean="0"/>
                        <a:t>Σερράτια</a:t>
                      </a:r>
                      <a:endParaRPr lang="el-GR" sz="1600" dirty="0"/>
                    </a:p>
                  </a:txBody>
                  <a:tcPr/>
                </a:tc>
                <a:tc>
                  <a:txBody>
                    <a:bodyPr/>
                    <a:lstStyle/>
                    <a:p>
                      <a:endParaRPr lang="el-GR" sz="1600" dirty="0"/>
                    </a:p>
                  </a:txBody>
                  <a:tcPr/>
                </a:tc>
              </a:tr>
              <a:tr h="370840">
                <a:tc gridSpan="2">
                  <a:txBody>
                    <a:bodyPr/>
                    <a:lstStyle/>
                    <a:p>
                      <a:pPr algn="ctr"/>
                      <a:r>
                        <a:rPr lang="el-GR" sz="1600" b="1" dirty="0" smtClean="0"/>
                        <a:t>Άλλα μικρόβια</a:t>
                      </a:r>
                      <a:endParaRPr lang="el-GR" sz="1600" b="1" dirty="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Κλωστηρίδιο του τετάνου</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Σταφυλόκοκκοι</a:t>
                      </a:r>
                      <a:r>
                        <a:rPr lang="el-GR" sz="1600" baseline="0" dirty="0" smtClean="0"/>
                        <a:t> ,</a:t>
                      </a:r>
                      <a:r>
                        <a:rPr lang="el-GR" sz="1600" dirty="0" smtClean="0"/>
                        <a:t> Στρεπτόκοκκοι </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Ωχρά σπειροχαίτη</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Πνευμονιόκοκκοι, Εντερόκοκκοι</a:t>
                      </a:r>
                      <a:endParaRPr lang="el-GR" sz="1600" dirty="0"/>
                    </a:p>
                  </a:txBody>
                  <a:tcPr/>
                </a:tc>
              </a:tr>
              <a:tr h="370840">
                <a:tc>
                  <a:txBody>
                    <a:bodyPr/>
                    <a:lstStyle/>
                    <a:p>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Βρουκέλλες, </a:t>
                      </a:r>
                      <a:r>
                        <a:rPr lang="el-GR" sz="1600" dirty="0" err="1" smtClean="0"/>
                        <a:t>Νεϊσσέριες</a:t>
                      </a:r>
                      <a:r>
                        <a:rPr lang="el-GR" sz="1600" dirty="0" smtClean="0"/>
                        <a:t> </a:t>
                      </a:r>
                      <a:endParaRPr lang="el-GR" sz="1600" dirty="0"/>
                    </a:p>
                  </a:txBody>
                  <a:tcPr/>
                </a:tc>
              </a:tr>
              <a:tr h="370840">
                <a:tc>
                  <a:txBody>
                    <a:bodyPr/>
                    <a:lstStyle/>
                    <a:p>
                      <a:endParaRPr lang="el-GR" sz="1600" dirty="0"/>
                    </a:p>
                  </a:txBody>
                  <a:tcPr/>
                </a:tc>
                <a:tc>
                  <a:txBody>
                    <a:bodyPr/>
                    <a:lstStyle/>
                    <a:p>
                      <a:r>
                        <a:rPr lang="el-GR" sz="1600" dirty="0" smtClean="0"/>
                        <a:t>Αιμόφιλος της γρίπης</a:t>
                      </a:r>
                      <a:endParaRPr lang="el-GR" sz="1600" dirty="0"/>
                    </a:p>
                  </a:txBody>
                  <a:tcPr/>
                </a:tc>
              </a:tr>
              <a:tr h="370840">
                <a:tc>
                  <a:txBody>
                    <a:bodyPr/>
                    <a:lstStyle/>
                    <a:p>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Μυκοβακτηρίδιο της φυματίωσης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467544" y="2446020"/>
          <a:ext cx="7920880" cy="2438400"/>
        </p:xfrm>
        <a:graphic>
          <a:graphicData uri="http://schemas.openxmlformats.org/drawingml/2006/table">
            <a:tbl>
              <a:tblPr bandRow="1">
                <a:tableStyleId>{3B4B98B0-60AC-42C2-AFA5-B58CD77FA1E5}</a:tableStyleId>
              </a:tblPr>
              <a:tblGrid>
                <a:gridCol w="1699986"/>
                <a:gridCol w="1017762"/>
                <a:gridCol w="674789"/>
                <a:gridCol w="819786"/>
                <a:gridCol w="1004749"/>
                <a:gridCol w="542806"/>
                <a:gridCol w="848600"/>
                <a:gridCol w="1312402"/>
              </a:tblGrid>
              <a:tr h="0">
                <a:tc>
                  <a:txBody>
                    <a:bodyPr/>
                    <a:lstStyle/>
                    <a:p>
                      <a:pPr>
                        <a:spcAft>
                          <a:spcPts val="0"/>
                        </a:spcAft>
                      </a:pPr>
                      <a:r>
                        <a:rPr lang="el-GR" sz="1600" b="1" dirty="0"/>
                        <a:t>Μικρόβιο</a:t>
                      </a:r>
                      <a:endParaRPr lang="el-GR" sz="1600" b="1" dirty="0">
                        <a:latin typeface="Times New Roman"/>
                        <a:ea typeface="Times New Roman"/>
                      </a:endParaRPr>
                    </a:p>
                  </a:txBody>
                  <a:tcPr marL="68580" marR="68580" marT="0" marB="0"/>
                </a:tc>
                <a:tc>
                  <a:txBody>
                    <a:bodyPr/>
                    <a:lstStyle/>
                    <a:p>
                      <a:pPr>
                        <a:spcAft>
                          <a:spcPts val="0"/>
                        </a:spcAft>
                      </a:pPr>
                      <a:r>
                        <a:rPr lang="el-GR" sz="1600" b="1" dirty="0"/>
                        <a:t>Ουρεάση</a:t>
                      </a:r>
                      <a:endParaRPr lang="el-GR" sz="1600" b="1" dirty="0">
                        <a:latin typeface="Times New Roman"/>
                        <a:ea typeface="Times New Roman"/>
                      </a:endParaRPr>
                    </a:p>
                  </a:txBody>
                  <a:tcPr marL="68580" marR="68580" marT="0" marB="0"/>
                </a:tc>
                <a:tc>
                  <a:txBody>
                    <a:bodyPr/>
                    <a:lstStyle/>
                    <a:p>
                      <a:pPr algn="ctr">
                        <a:spcAft>
                          <a:spcPts val="0"/>
                        </a:spcAft>
                      </a:pPr>
                      <a:r>
                        <a:rPr lang="en-US" sz="1600" b="1" dirty="0" smtClean="0"/>
                        <a:t>PPA</a:t>
                      </a:r>
                      <a:endParaRPr lang="el-GR" sz="1600" b="1" dirty="0">
                        <a:latin typeface="Times New Roman"/>
                        <a:ea typeface="Times New Roman"/>
                      </a:endParaRPr>
                    </a:p>
                  </a:txBody>
                  <a:tcPr marL="68580" marR="68580" marT="0" marB="0"/>
                </a:tc>
                <a:tc>
                  <a:txBody>
                    <a:bodyPr/>
                    <a:lstStyle/>
                    <a:p>
                      <a:pPr>
                        <a:spcAft>
                          <a:spcPts val="0"/>
                        </a:spcAft>
                      </a:pPr>
                      <a:r>
                        <a:rPr lang="el-GR" sz="1600" b="1" dirty="0"/>
                        <a:t>Ινδόλη</a:t>
                      </a:r>
                      <a:endParaRPr lang="el-GR" sz="1600" b="1" dirty="0">
                        <a:latin typeface="Times New Roman"/>
                        <a:ea typeface="Times New Roman"/>
                      </a:endParaRPr>
                    </a:p>
                  </a:txBody>
                  <a:tcPr marL="68580" marR="68580" marT="0" marB="0"/>
                </a:tc>
                <a:tc>
                  <a:txBody>
                    <a:bodyPr/>
                    <a:lstStyle/>
                    <a:p>
                      <a:pPr>
                        <a:spcAft>
                          <a:spcPts val="0"/>
                        </a:spcAft>
                      </a:pPr>
                      <a:r>
                        <a:rPr lang="el-GR" sz="1600" b="1"/>
                        <a:t>Ερυθ. του μεθυλίου</a:t>
                      </a:r>
                      <a:endParaRPr lang="el-GR" sz="1600" b="1">
                        <a:latin typeface="Times New Roman"/>
                        <a:ea typeface="Times New Roman"/>
                      </a:endParaRPr>
                    </a:p>
                  </a:txBody>
                  <a:tcPr marL="68580" marR="68580" marT="0" marB="0"/>
                </a:tc>
                <a:tc>
                  <a:txBody>
                    <a:bodyPr/>
                    <a:lstStyle/>
                    <a:p>
                      <a:pPr algn="ctr">
                        <a:spcAft>
                          <a:spcPts val="0"/>
                        </a:spcAft>
                      </a:pPr>
                      <a:r>
                        <a:rPr lang="en-US" sz="1600" b="1" dirty="0"/>
                        <a:t>VP</a:t>
                      </a:r>
                      <a:endParaRPr lang="el-GR" sz="1600" b="1" dirty="0">
                        <a:latin typeface="Times New Roman"/>
                        <a:ea typeface="Times New Roman"/>
                      </a:endParaRPr>
                    </a:p>
                  </a:txBody>
                  <a:tcPr marL="68580" marR="68580" marT="0" marB="0"/>
                </a:tc>
                <a:tc>
                  <a:txBody>
                    <a:bodyPr/>
                    <a:lstStyle/>
                    <a:p>
                      <a:pPr algn="ctr">
                        <a:spcAft>
                          <a:spcPts val="0"/>
                        </a:spcAft>
                      </a:pPr>
                      <a:r>
                        <a:rPr lang="el-GR" sz="1600" b="1" dirty="0" err="1"/>
                        <a:t>Κιτρ</a:t>
                      </a:r>
                      <a:r>
                        <a:rPr lang="el-GR" sz="1600" b="1" dirty="0"/>
                        <a:t>. νάτριο</a:t>
                      </a:r>
                      <a:endParaRPr lang="el-GR" sz="1600" b="1" dirty="0">
                        <a:latin typeface="Times New Roman"/>
                        <a:ea typeface="Times New Roman"/>
                      </a:endParaRPr>
                    </a:p>
                  </a:txBody>
                  <a:tcPr marL="68580" marR="68580" marT="0" marB="0"/>
                </a:tc>
                <a:tc>
                  <a:txBody>
                    <a:bodyPr/>
                    <a:lstStyle/>
                    <a:p>
                      <a:pPr>
                        <a:spcAft>
                          <a:spcPts val="0"/>
                        </a:spcAft>
                      </a:pPr>
                      <a:r>
                        <a:rPr lang="el-GR" sz="1600" b="1" dirty="0"/>
                        <a:t>Κινητικότητα</a:t>
                      </a:r>
                      <a:endParaRPr lang="el-GR" sz="1600" b="1" dirty="0">
                        <a:latin typeface="Times New Roman"/>
                        <a:ea typeface="Times New Roman"/>
                      </a:endParaRPr>
                    </a:p>
                  </a:txBody>
                  <a:tcPr marL="68580" marR="68580" marT="0" marB="0"/>
                </a:tc>
              </a:tr>
              <a:tr h="0">
                <a:tc>
                  <a:txBody>
                    <a:bodyPr/>
                    <a:lstStyle/>
                    <a:p>
                      <a:pPr>
                        <a:spcAft>
                          <a:spcPts val="0"/>
                        </a:spcAft>
                      </a:pPr>
                      <a:r>
                        <a:rPr lang="en-US" sz="1600"/>
                        <a:t>E</a:t>
                      </a:r>
                      <a:r>
                        <a:rPr lang="el-GR" sz="1600"/>
                        <a:t>. </a:t>
                      </a:r>
                      <a:r>
                        <a:rPr lang="en-US" sz="1600"/>
                        <a:t>coli</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r h="0">
                <a:tc>
                  <a:txBody>
                    <a:bodyPr/>
                    <a:lstStyle/>
                    <a:p>
                      <a:pPr>
                        <a:spcAft>
                          <a:spcPts val="0"/>
                        </a:spcAft>
                      </a:pPr>
                      <a:r>
                        <a:rPr lang="el-GR" sz="1600"/>
                        <a:t>Κλεμπσιέλλα</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r h="0">
                <a:tc>
                  <a:txBody>
                    <a:bodyPr/>
                    <a:lstStyle/>
                    <a:p>
                      <a:pPr>
                        <a:spcAft>
                          <a:spcPts val="0"/>
                        </a:spcAft>
                      </a:pPr>
                      <a:r>
                        <a:rPr lang="el-GR" sz="1600"/>
                        <a:t>Εντεροβακτηρίδιο</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r h="0">
                <a:tc>
                  <a:txBody>
                    <a:bodyPr/>
                    <a:lstStyle/>
                    <a:p>
                      <a:pPr>
                        <a:spcAft>
                          <a:spcPts val="0"/>
                        </a:spcAft>
                      </a:pPr>
                      <a:r>
                        <a:rPr lang="el-GR" sz="1600"/>
                        <a:t>Σαλμονέλλα</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r h="0">
                <a:tc>
                  <a:txBody>
                    <a:bodyPr/>
                    <a:lstStyle/>
                    <a:p>
                      <a:pPr>
                        <a:spcAft>
                          <a:spcPts val="0"/>
                        </a:spcAft>
                      </a:pPr>
                      <a:r>
                        <a:rPr lang="el-GR" sz="1600"/>
                        <a:t>Σιγκέλλα</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r h="0">
                <a:tc>
                  <a:txBody>
                    <a:bodyPr/>
                    <a:lstStyle/>
                    <a:p>
                      <a:pPr>
                        <a:spcAft>
                          <a:spcPts val="0"/>
                        </a:spcAft>
                      </a:pPr>
                      <a:r>
                        <a:rPr lang="el-GR" sz="1600" dirty="0" smtClean="0"/>
                        <a:t>Σερράτια</a:t>
                      </a:r>
                      <a:endParaRPr lang="el-GR" sz="1600" dirty="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r h="0">
                <a:tc>
                  <a:txBody>
                    <a:bodyPr/>
                    <a:lstStyle/>
                    <a:p>
                      <a:pPr>
                        <a:spcAft>
                          <a:spcPts val="0"/>
                        </a:spcAft>
                      </a:pPr>
                      <a:r>
                        <a:rPr lang="en-US" sz="1600"/>
                        <a:t>P</a:t>
                      </a:r>
                      <a:r>
                        <a:rPr lang="el-GR" sz="1600"/>
                        <a:t>. </a:t>
                      </a:r>
                      <a:r>
                        <a:rPr lang="en-US" sz="1600"/>
                        <a:t>mirabilis</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r h="0">
                <a:tc>
                  <a:txBody>
                    <a:bodyPr/>
                    <a:lstStyle/>
                    <a:p>
                      <a:pPr>
                        <a:spcAft>
                          <a:spcPts val="0"/>
                        </a:spcAft>
                      </a:pPr>
                      <a:r>
                        <a:rPr lang="en-US" sz="1600"/>
                        <a:t>P</a:t>
                      </a:r>
                      <a:r>
                        <a:rPr lang="el-GR" sz="1600"/>
                        <a:t>. </a:t>
                      </a:r>
                      <a:r>
                        <a:rPr lang="en-US" sz="1600"/>
                        <a:t>Voulgaris</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a:t>+/-</a:t>
                      </a:r>
                      <a:endParaRPr lang="el-GR" sz="1600">
                        <a:latin typeface="Times New Roman"/>
                        <a:ea typeface="Times New Roman"/>
                      </a:endParaRPr>
                    </a:p>
                  </a:txBody>
                  <a:tcPr marL="68580" marR="68580" marT="0" marB="0"/>
                </a:tc>
                <a:tc>
                  <a:txBody>
                    <a:bodyPr/>
                    <a:lstStyle/>
                    <a:p>
                      <a:pPr algn="ctr">
                        <a:spcAft>
                          <a:spcPts val="0"/>
                        </a:spcAft>
                      </a:pPr>
                      <a:r>
                        <a:rPr lang="el-GR" sz="1600" dirty="0"/>
                        <a:t>+</a:t>
                      </a:r>
                      <a:endParaRPr lang="el-GR" sz="1600" dirty="0">
                        <a:latin typeface="Times New Roman"/>
                        <a:ea typeface="Times New Roman"/>
                      </a:endParaRPr>
                    </a:p>
                  </a:txBody>
                  <a:tcPr marL="68580" marR="68580" marT="0" marB="0"/>
                </a:tc>
              </a:tr>
            </a:tbl>
          </a:graphicData>
        </a:graphic>
      </p:graphicFrame>
      <p:sp>
        <p:nvSpPr>
          <p:cNvPr id="448513" name="Rectangle 1"/>
          <p:cNvSpPr>
            <a:spLocks noChangeArrowheads="1"/>
          </p:cNvSpPr>
          <p:nvPr/>
        </p:nvSpPr>
        <p:spPr bwMode="auto">
          <a:xfrm>
            <a:off x="467544" y="1938318"/>
            <a:ext cx="7848872" cy="338554"/>
          </a:xfrm>
          <a:prstGeom prst="rect">
            <a:avLst/>
          </a:prstGeom>
          <a:solidFill>
            <a:schemeClr val="tx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ea typeface="Times New Roman" pitchFamily="18" charset="0"/>
              </a:rPr>
              <a:t> Βιοχημικά χαρακτηριστικά και κινητικότητα Εντεροβακτηριακών</a:t>
            </a:r>
            <a:endParaRPr kumimoji="0" lang="el-GR" sz="16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1560" y="1916832"/>
            <a:ext cx="360040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Ταυτοποίηση εντεροβακτηριακών</a:t>
            </a:r>
            <a:endParaRPr lang="el-GR" b="1" dirty="0"/>
          </a:p>
        </p:txBody>
      </p:sp>
      <p:sp>
        <p:nvSpPr>
          <p:cNvPr id="3" name="2 - TextBox"/>
          <p:cNvSpPr txBox="1"/>
          <p:nvPr/>
        </p:nvSpPr>
        <p:spPr>
          <a:xfrm>
            <a:off x="683568" y="2492896"/>
            <a:ext cx="3528392"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ταυτοποίηση των εντεροβακτηριακών στηρίζεται:</a:t>
            </a:r>
          </a:p>
          <a:p>
            <a:pPr>
              <a:buFont typeface="Wingdings" pitchFamily="2" charset="2"/>
              <a:buChar char="ü"/>
            </a:pPr>
            <a:r>
              <a:rPr lang="el-GR" sz="1600" dirty="0" smtClean="0"/>
              <a:t>Στην μορφολογία των αποικιών τους </a:t>
            </a:r>
          </a:p>
          <a:p>
            <a:pPr>
              <a:buFont typeface="Wingdings" pitchFamily="2" charset="2"/>
              <a:buChar char="ü"/>
            </a:pPr>
            <a:r>
              <a:rPr lang="el-GR" sz="1600" dirty="0" smtClean="0"/>
              <a:t>Στα ιδιαίτερα γνωρίσματα των αποικιών τους</a:t>
            </a:r>
          </a:p>
          <a:p>
            <a:pPr>
              <a:buFont typeface="Wingdings" pitchFamily="2" charset="2"/>
              <a:buChar char="ü"/>
            </a:pPr>
            <a:r>
              <a:rPr lang="el-GR" sz="1600" dirty="0" smtClean="0"/>
              <a:t>Στις μεταβολές που προκαλούν στα θρεπτικά υλικά </a:t>
            </a:r>
            <a:r>
              <a:rPr lang="en-US" sz="1600" dirty="0" smtClean="0"/>
              <a:t>MacConkey agar </a:t>
            </a:r>
            <a:r>
              <a:rPr lang="el-GR" sz="1600" dirty="0" smtClean="0"/>
              <a:t>και </a:t>
            </a:r>
            <a:r>
              <a:rPr lang="en-US" sz="1600" dirty="0" smtClean="0"/>
              <a:t>Kligler agar</a:t>
            </a:r>
            <a:endParaRPr lang="el-GR" sz="1600" dirty="0" smtClean="0"/>
          </a:p>
          <a:p>
            <a:pPr>
              <a:buFont typeface="Wingdings" pitchFamily="2" charset="2"/>
              <a:buChar char="ü"/>
            </a:pPr>
            <a:r>
              <a:rPr lang="el-GR" sz="1600" dirty="0" smtClean="0"/>
              <a:t>Στις βιοχημικές τους ιδιότητες</a:t>
            </a:r>
            <a:endParaRPr lang="el-GR" sz="1600" dirty="0"/>
          </a:p>
        </p:txBody>
      </p:sp>
      <p:sp>
        <p:nvSpPr>
          <p:cNvPr id="4" name="3 - TextBox"/>
          <p:cNvSpPr txBox="1"/>
          <p:nvPr/>
        </p:nvSpPr>
        <p:spPr>
          <a:xfrm>
            <a:off x="5292080" y="2924944"/>
            <a:ext cx="3456384" cy="2800767"/>
          </a:xfrm>
          <a:prstGeom prst="rect">
            <a:avLst/>
          </a:prstGeom>
          <a:solidFill>
            <a:schemeClr val="bg2"/>
          </a:solidFill>
          <a:ln>
            <a:solidFill>
              <a:schemeClr val="accent2"/>
            </a:solidFill>
          </a:ln>
        </p:spPr>
        <p:txBody>
          <a:bodyPr wrap="square" rtlCol="0">
            <a:spAutoFit/>
          </a:bodyPr>
          <a:lstStyle/>
          <a:p>
            <a:pPr algn="ctr"/>
            <a:r>
              <a:rPr lang="el-GR" sz="1600" b="1" dirty="0" smtClean="0"/>
              <a:t>Ιδιαίτερα γνωρίσματα αποικιών</a:t>
            </a:r>
          </a:p>
          <a:p>
            <a:pPr>
              <a:buFont typeface="Wingdings" pitchFamily="2" charset="2"/>
              <a:buChar char="§"/>
            </a:pPr>
            <a:r>
              <a:rPr lang="el-GR" sz="1600" dirty="0" smtClean="0"/>
              <a:t>Οι πρωτείς εμφανίζουν ερπυσμό</a:t>
            </a:r>
          </a:p>
          <a:p>
            <a:pPr>
              <a:buFont typeface="Wingdings" pitchFamily="2" charset="2"/>
              <a:buChar char="§"/>
            </a:pPr>
            <a:r>
              <a:rPr lang="el-GR" sz="1600" dirty="0" smtClean="0"/>
              <a:t>Οι αποικίες της Κλεμπσέλλας είναι ιδιαίτερα βλεννώδεις</a:t>
            </a:r>
          </a:p>
          <a:p>
            <a:pPr>
              <a:buFont typeface="Wingdings" pitchFamily="2" charset="2"/>
              <a:buChar char="§"/>
            </a:pPr>
            <a:r>
              <a:rPr lang="el-GR" sz="1600" dirty="0" smtClean="0"/>
              <a:t>Ορισμένα στελέχη της Σερράτιας παράγουν κόκκινη χρωστική, με αποτέλεσμα οι αποικίες της σε κοινά θρεπτικά υλικά να έχουν ροζ έως κόκκινο χρώμα, που γίνεται πιο έντονο σε χαμηλότερη θερμοκρασία από τους 37</a:t>
            </a:r>
            <a:r>
              <a:rPr lang="el-GR" sz="1600" baseline="30000" dirty="0" smtClean="0"/>
              <a:t>ο</a:t>
            </a:r>
            <a:r>
              <a:rPr lang="el-GR" sz="1600" dirty="0" smtClean="0"/>
              <a:t> </a:t>
            </a:r>
            <a:r>
              <a:rPr lang="en-US" sz="1600" dirty="0" smtClean="0"/>
              <a:t>C</a:t>
            </a:r>
            <a:endParaRPr lang="el-GR" sz="1600" dirty="0"/>
          </a:p>
        </p:txBody>
      </p:sp>
      <p:sp>
        <p:nvSpPr>
          <p:cNvPr id="7" name="6 - Ραβδωτό δεξιό βέλος"/>
          <p:cNvSpPr/>
          <p:nvPr/>
        </p:nvSpPr>
        <p:spPr>
          <a:xfrm>
            <a:off x="3563888" y="3501008"/>
            <a:ext cx="1584176" cy="1440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259632" y="1988840"/>
            <a:ext cx="6336704" cy="923330"/>
          </a:xfrm>
          <a:prstGeom prst="rect">
            <a:avLst/>
          </a:prstGeom>
          <a:solidFill>
            <a:schemeClr val="tx2">
              <a:lumMod val="20000"/>
              <a:lumOff val="80000"/>
            </a:schemeClr>
          </a:solidFill>
        </p:spPr>
        <p:txBody>
          <a:bodyPr wrap="square" rtlCol="0">
            <a:spAutoFit/>
          </a:bodyPr>
          <a:lstStyle/>
          <a:p>
            <a:pPr algn="ctr"/>
            <a:r>
              <a:rPr lang="el-GR" b="1" dirty="0" smtClean="0"/>
              <a:t>Δείκτες του </a:t>
            </a:r>
            <a:r>
              <a:rPr lang="en-US" b="1" dirty="0" smtClean="0"/>
              <a:t>pH</a:t>
            </a:r>
            <a:endParaRPr lang="el-GR" b="1" dirty="0" smtClean="0"/>
          </a:p>
          <a:p>
            <a:r>
              <a:rPr lang="el-GR" dirty="0" smtClean="0"/>
              <a:t>Στις βιοχημικές δοκιμασίες χρησιμοποιούνται διάφοροι δείκτες του </a:t>
            </a:r>
            <a:r>
              <a:rPr lang="en-US" dirty="0" smtClean="0"/>
              <a:t>pH</a:t>
            </a:r>
            <a:r>
              <a:rPr lang="el-GR" dirty="0" smtClean="0"/>
              <a:t>. </a:t>
            </a:r>
            <a:endParaRPr lang="el-GR" dirty="0"/>
          </a:p>
        </p:txBody>
      </p:sp>
      <p:graphicFrame>
        <p:nvGraphicFramePr>
          <p:cNvPr id="5" name="4 - Πίνακας"/>
          <p:cNvGraphicFramePr>
            <a:graphicFrameLocks noGrp="1"/>
          </p:cNvGraphicFramePr>
          <p:nvPr/>
        </p:nvGraphicFramePr>
        <p:xfrm>
          <a:off x="1259632" y="3094960"/>
          <a:ext cx="6360369" cy="2494280"/>
        </p:xfrm>
        <a:graphic>
          <a:graphicData uri="http://schemas.openxmlformats.org/drawingml/2006/table">
            <a:tbl>
              <a:tblPr firstRow="1" bandRow="1">
                <a:tableStyleId>{5C22544A-7EE6-4342-B048-85BDC9FD1C3A}</a:tableStyleId>
              </a:tblPr>
              <a:tblGrid>
                <a:gridCol w="2615952"/>
                <a:gridCol w="1624294"/>
                <a:gridCol w="2120123"/>
              </a:tblGrid>
              <a:tr h="370840">
                <a:tc>
                  <a:txBody>
                    <a:bodyPr/>
                    <a:lstStyle/>
                    <a:p>
                      <a:pPr algn="ctr"/>
                      <a:r>
                        <a:rPr lang="el-GR" dirty="0" smtClean="0"/>
                        <a:t>Δείκτης του </a:t>
                      </a:r>
                      <a:r>
                        <a:rPr lang="en-US" dirty="0" smtClean="0"/>
                        <a:t>pH</a:t>
                      </a:r>
                      <a:endParaRPr lang="el-GR" dirty="0"/>
                    </a:p>
                  </a:txBody>
                  <a:tcPr/>
                </a:tc>
                <a:tc>
                  <a:txBody>
                    <a:bodyPr/>
                    <a:lstStyle/>
                    <a:p>
                      <a:pPr algn="ctr"/>
                      <a:r>
                        <a:rPr lang="el-GR" dirty="0" smtClean="0"/>
                        <a:t>Πλαίσιο</a:t>
                      </a:r>
                      <a:r>
                        <a:rPr lang="el-GR" baseline="0" dirty="0" smtClean="0"/>
                        <a:t> αλλαγής </a:t>
                      </a:r>
                      <a:r>
                        <a:rPr lang="en-US" dirty="0" smtClean="0"/>
                        <a:t>pH</a:t>
                      </a:r>
                      <a:endParaRPr lang="el-GR" dirty="0"/>
                    </a:p>
                  </a:txBody>
                  <a:tcPr/>
                </a:tc>
                <a:tc>
                  <a:txBody>
                    <a:bodyPr/>
                    <a:lstStyle/>
                    <a:p>
                      <a:pPr algn="ctr"/>
                      <a:r>
                        <a:rPr lang="el-GR" dirty="0" smtClean="0"/>
                        <a:t>αντίστοιχο χρώμα</a:t>
                      </a:r>
                      <a:r>
                        <a:rPr lang="el-GR" baseline="0" dirty="0" smtClean="0"/>
                        <a:t> όξινο - αλκαλικό</a:t>
                      </a:r>
                      <a:endParaRPr lang="el-GR" dirty="0"/>
                    </a:p>
                  </a:txBody>
                  <a:tcPr/>
                </a:tc>
              </a:tr>
              <a:tr h="370840">
                <a:tc>
                  <a:txBody>
                    <a:bodyPr/>
                    <a:lstStyle/>
                    <a:p>
                      <a:r>
                        <a:rPr lang="el-GR" sz="1600" dirty="0" smtClean="0"/>
                        <a:t>Ουδέτερο του ερυθρού</a:t>
                      </a:r>
                      <a:endParaRPr lang="el-GR" sz="1600" dirty="0"/>
                    </a:p>
                  </a:txBody>
                  <a:tcPr/>
                </a:tc>
                <a:tc>
                  <a:txBody>
                    <a:bodyPr/>
                    <a:lstStyle/>
                    <a:p>
                      <a:pPr algn="ctr"/>
                      <a:r>
                        <a:rPr lang="el-GR" sz="1600" dirty="0" smtClean="0"/>
                        <a:t>6,8 – 8,0</a:t>
                      </a:r>
                      <a:endParaRPr lang="el-GR" sz="1600" dirty="0"/>
                    </a:p>
                  </a:txBody>
                  <a:tcPr/>
                </a:tc>
                <a:tc>
                  <a:txBody>
                    <a:bodyPr/>
                    <a:lstStyle/>
                    <a:p>
                      <a:r>
                        <a:rPr lang="el-GR" sz="1600" dirty="0" smtClean="0"/>
                        <a:t>Ερυθρό – Κίτρινο</a:t>
                      </a:r>
                      <a:endParaRPr lang="el-GR" sz="1600" dirty="0"/>
                    </a:p>
                  </a:txBody>
                  <a:tcPr/>
                </a:tc>
              </a:tr>
              <a:tr h="370840">
                <a:tc>
                  <a:txBody>
                    <a:bodyPr/>
                    <a:lstStyle/>
                    <a:p>
                      <a:r>
                        <a:rPr lang="el-GR" sz="1600" dirty="0" smtClean="0"/>
                        <a:t>Ερυθρό της φαινόλης</a:t>
                      </a:r>
                      <a:endParaRPr lang="el-GR" sz="1600" dirty="0"/>
                    </a:p>
                  </a:txBody>
                  <a:tcPr/>
                </a:tc>
                <a:tc>
                  <a:txBody>
                    <a:bodyPr/>
                    <a:lstStyle/>
                    <a:p>
                      <a:pPr algn="ctr"/>
                      <a:r>
                        <a:rPr lang="el-GR" sz="1600" dirty="0" smtClean="0"/>
                        <a:t>6,8 – 8,4</a:t>
                      </a:r>
                      <a:endParaRPr lang="el-GR" sz="1600" dirty="0"/>
                    </a:p>
                  </a:txBody>
                  <a:tcPr/>
                </a:tc>
                <a:tc>
                  <a:txBody>
                    <a:bodyPr/>
                    <a:lstStyle/>
                    <a:p>
                      <a:r>
                        <a:rPr lang="el-GR" sz="1600" dirty="0" smtClean="0"/>
                        <a:t>Κίτρινο – Ερυθρό</a:t>
                      </a:r>
                      <a:endParaRPr lang="el-GR" sz="1600" dirty="0"/>
                    </a:p>
                  </a:txBody>
                  <a:tcPr/>
                </a:tc>
              </a:tr>
              <a:tr h="370840">
                <a:tc>
                  <a:txBody>
                    <a:bodyPr/>
                    <a:lstStyle/>
                    <a:p>
                      <a:r>
                        <a:rPr lang="el-GR" sz="1600" dirty="0" smtClean="0"/>
                        <a:t>Ερυθρό του μεθυλίου</a:t>
                      </a:r>
                      <a:endParaRPr lang="el-GR" sz="1600" dirty="0"/>
                    </a:p>
                  </a:txBody>
                  <a:tcPr/>
                </a:tc>
                <a:tc>
                  <a:txBody>
                    <a:bodyPr/>
                    <a:lstStyle/>
                    <a:p>
                      <a:pPr algn="ctr"/>
                      <a:r>
                        <a:rPr lang="el-GR" sz="1600" dirty="0" smtClean="0"/>
                        <a:t>4,2 – 6,2</a:t>
                      </a:r>
                      <a:endParaRPr lang="el-GR" sz="1600" dirty="0"/>
                    </a:p>
                  </a:txBody>
                  <a:tcPr/>
                </a:tc>
                <a:tc>
                  <a:txBody>
                    <a:bodyPr/>
                    <a:lstStyle/>
                    <a:p>
                      <a:r>
                        <a:rPr lang="el-GR" sz="1600" dirty="0" smtClean="0"/>
                        <a:t>Ερυθρό – Κίτρινο</a:t>
                      </a:r>
                      <a:endParaRPr lang="el-GR" sz="1600" dirty="0"/>
                    </a:p>
                  </a:txBody>
                  <a:tcPr/>
                </a:tc>
              </a:tr>
              <a:tr h="370840">
                <a:tc>
                  <a:txBody>
                    <a:bodyPr/>
                    <a:lstStyle/>
                    <a:p>
                      <a:r>
                        <a:rPr lang="el-GR" sz="1600" dirty="0" smtClean="0"/>
                        <a:t>Κυανό της βρωμοθυμόλης</a:t>
                      </a:r>
                      <a:endParaRPr lang="el-GR" sz="1600" dirty="0"/>
                    </a:p>
                  </a:txBody>
                  <a:tcPr/>
                </a:tc>
                <a:tc>
                  <a:txBody>
                    <a:bodyPr/>
                    <a:lstStyle/>
                    <a:p>
                      <a:pPr algn="ctr"/>
                      <a:r>
                        <a:rPr lang="el-GR" sz="1600" dirty="0" smtClean="0"/>
                        <a:t>6,0 – 7,6</a:t>
                      </a:r>
                      <a:endParaRPr lang="el-GR" sz="1600" dirty="0"/>
                    </a:p>
                  </a:txBody>
                  <a:tcPr/>
                </a:tc>
                <a:tc>
                  <a:txBody>
                    <a:bodyPr/>
                    <a:lstStyle/>
                    <a:p>
                      <a:r>
                        <a:rPr lang="el-GR" sz="1600" dirty="0" smtClean="0"/>
                        <a:t>Κίτρινο – Κυανό</a:t>
                      </a:r>
                      <a:endParaRPr lang="el-GR" sz="1600" dirty="0"/>
                    </a:p>
                  </a:txBody>
                  <a:tcPr/>
                </a:tc>
              </a:tr>
              <a:tr h="370840">
                <a:tc>
                  <a:txBody>
                    <a:bodyPr/>
                    <a:lstStyle/>
                    <a:p>
                      <a:r>
                        <a:rPr lang="el-GR" sz="1600" dirty="0" smtClean="0"/>
                        <a:t>Φαινυλοφθαλεΐνη</a:t>
                      </a:r>
                      <a:r>
                        <a:rPr lang="el-GR" sz="1600" baseline="0" dirty="0" smtClean="0"/>
                        <a:t>  </a:t>
                      </a:r>
                      <a:endParaRPr lang="el-GR" sz="1600" dirty="0"/>
                    </a:p>
                  </a:txBody>
                  <a:tcPr/>
                </a:tc>
                <a:tc>
                  <a:txBody>
                    <a:bodyPr/>
                    <a:lstStyle/>
                    <a:p>
                      <a:pPr algn="ctr"/>
                      <a:r>
                        <a:rPr lang="el-GR" sz="1600" dirty="0" smtClean="0"/>
                        <a:t>8,3 – 10,0</a:t>
                      </a:r>
                      <a:endParaRPr lang="el-GR" sz="1600" dirty="0"/>
                    </a:p>
                  </a:txBody>
                  <a:tcPr/>
                </a:tc>
                <a:tc>
                  <a:txBody>
                    <a:bodyPr/>
                    <a:lstStyle/>
                    <a:p>
                      <a:r>
                        <a:rPr lang="el-GR" sz="1600" dirty="0" smtClean="0"/>
                        <a:t>Άχρωμο - Ερυθροϊώδες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9632" y="1476073"/>
            <a:ext cx="6336704" cy="584775"/>
          </a:xfrm>
          <a:prstGeom prst="rect">
            <a:avLst/>
          </a:prstGeom>
          <a:solidFill>
            <a:schemeClr val="tx2">
              <a:lumMod val="60000"/>
              <a:lumOff val="40000"/>
            </a:schemeClr>
          </a:solidFill>
          <a:ln w="9525">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1"/>
                </a:solidFill>
                <a:effectLst/>
                <a:latin typeface="Arial" pitchFamily="34" charset="0"/>
                <a:ea typeface="Times New Roman" pitchFamily="18" charset="0"/>
              </a:rPr>
              <a:t> Μορφολογία αποικιών των Εντεροβακτηριακών στο </a:t>
            </a:r>
            <a:r>
              <a:rPr kumimoji="0" lang="en-US" sz="1600" b="1" i="0" u="none" strike="noStrike" cap="none" normalizeH="0" baseline="0" dirty="0" smtClean="0">
                <a:ln>
                  <a:noFill/>
                </a:ln>
                <a:solidFill>
                  <a:schemeClr val="bg1"/>
                </a:solidFill>
                <a:effectLst/>
                <a:latin typeface="Arial" pitchFamily="34" charset="0"/>
                <a:ea typeface="Times New Roman" pitchFamily="18" charset="0"/>
              </a:rPr>
              <a:t>MacConkey</a:t>
            </a:r>
            <a:endParaRPr kumimoji="0" lang="en-US" sz="1600" b="0" i="0" u="none" strike="noStrike" cap="none" normalizeH="0" baseline="0" dirty="0" smtClean="0">
              <a:ln>
                <a:noFill/>
              </a:ln>
              <a:solidFill>
                <a:schemeClr val="bg1"/>
              </a:solidFill>
              <a:effectLst/>
              <a:latin typeface="Arial" pitchFamily="34" charset="0"/>
            </a:endParaRPr>
          </a:p>
        </p:txBody>
      </p:sp>
      <p:graphicFrame>
        <p:nvGraphicFramePr>
          <p:cNvPr id="5" name="4 - Πίνακας"/>
          <p:cNvGraphicFramePr>
            <a:graphicFrameLocks noGrp="1"/>
          </p:cNvGraphicFramePr>
          <p:nvPr/>
        </p:nvGraphicFramePr>
        <p:xfrm>
          <a:off x="1259632" y="2348880"/>
          <a:ext cx="6305183" cy="3444240"/>
        </p:xfrm>
        <a:graphic>
          <a:graphicData uri="http://schemas.openxmlformats.org/drawingml/2006/table">
            <a:tbl>
              <a:tblPr bandRow="1">
                <a:tableStyleId>{3B4B98B0-60AC-42C2-AFA5-B58CD77FA1E5}</a:tableStyleId>
              </a:tblPr>
              <a:tblGrid>
                <a:gridCol w="1676398"/>
                <a:gridCol w="4628785"/>
              </a:tblGrid>
              <a:tr h="0">
                <a:tc>
                  <a:txBody>
                    <a:bodyPr/>
                    <a:lstStyle/>
                    <a:p>
                      <a:pPr algn="ctr">
                        <a:spcAft>
                          <a:spcPts val="0"/>
                        </a:spcAft>
                      </a:pPr>
                      <a:r>
                        <a:rPr lang="el-GR" sz="1800" b="1" dirty="0"/>
                        <a:t>Μικρόβιο</a:t>
                      </a:r>
                      <a:endParaRPr lang="el-GR" sz="1800" b="1" dirty="0">
                        <a:latin typeface="Times New Roman"/>
                        <a:ea typeface="Times New Roman"/>
                      </a:endParaRPr>
                    </a:p>
                  </a:txBody>
                  <a:tcPr marL="68580" marR="68580" marT="0" marB="0"/>
                </a:tc>
                <a:tc>
                  <a:txBody>
                    <a:bodyPr/>
                    <a:lstStyle/>
                    <a:p>
                      <a:pPr algn="ctr">
                        <a:spcAft>
                          <a:spcPts val="0"/>
                        </a:spcAft>
                      </a:pPr>
                      <a:r>
                        <a:rPr lang="el-GR" sz="1800" b="1" dirty="0"/>
                        <a:t>Μορφολογία αποικιών</a:t>
                      </a:r>
                      <a:endParaRPr lang="el-GR" sz="1800" b="1" dirty="0">
                        <a:latin typeface="Times New Roman"/>
                        <a:ea typeface="Times New Roman"/>
                      </a:endParaRPr>
                    </a:p>
                  </a:txBody>
                  <a:tcPr marL="68580" marR="68580" marT="0" marB="0"/>
                </a:tc>
              </a:tr>
              <a:tr h="0">
                <a:tc>
                  <a:txBody>
                    <a:bodyPr/>
                    <a:lstStyle/>
                    <a:p>
                      <a:pPr>
                        <a:spcAft>
                          <a:spcPts val="0"/>
                        </a:spcAft>
                      </a:pPr>
                      <a:r>
                        <a:rPr lang="en-US" sz="1600" dirty="0"/>
                        <a:t>E</a:t>
                      </a:r>
                      <a:r>
                        <a:rPr lang="el-GR" sz="1600" dirty="0"/>
                        <a:t>. </a:t>
                      </a:r>
                      <a:r>
                        <a:rPr lang="en-US" sz="1600" dirty="0"/>
                        <a:t>coli</a:t>
                      </a:r>
                      <a:r>
                        <a:rPr lang="el-GR" sz="1600" dirty="0"/>
                        <a:t> λακτόζη (+)</a:t>
                      </a:r>
                      <a:endParaRPr lang="el-GR" sz="1600" dirty="0">
                        <a:latin typeface="Times New Roman"/>
                        <a:ea typeface="Times New Roman"/>
                      </a:endParaRPr>
                    </a:p>
                  </a:txBody>
                  <a:tcPr marL="68580" marR="68580" marT="0" marB="0"/>
                </a:tc>
                <a:tc>
                  <a:txBody>
                    <a:bodyPr/>
                    <a:lstStyle/>
                    <a:p>
                      <a:pPr>
                        <a:spcAft>
                          <a:spcPts val="0"/>
                        </a:spcAft>
                      </a:pPr>
                      <a:r>
                        <a:rPr lang="el-GR" sz="1600" dirty="0"/>
                        <a:t>Μεγάλες, ροδέρυθρες</a:t>
                      </a:r>
                      <a:endParaRPr lang="el-GR" sz="1600" dirty="0">
                        <a:latin typeface="Times New Roman"/>
                        <a:ea typeface="Times New Roman"/>
                      </a:endParaRPr>
                    </a:p>
                  </a:txBody>
                  <a:tcPr marL="68580" marR="68580" marT="0" marB="0"/>
                </a:tc>
              </a:tr>
              <a:tr h="0">
                <a:tc>
                  <a:txBody>
                    <a:bodyPr/>
                    <a:lstStyle/>
                    <a:p>
                      <a:pPr>
                        <a:spcAft>
                          <a:spcPts val="0"/>
                        </a:spcAft>
                      </a:pPr>
                      <a:r>
                        <a:rPr lang="en-US" sz="1600" dirty="0"/>
                        <a:t>E</a:t>
                      </a:r>
                      <a:r>
                        <a:rPr lang="el-GR" sz="1600" dirty="0"/>
                        <a:t>. </a:t>
                      </a:r>
                      <a:r>
                        <a:rPr lang="en-US" sz="1600" dirty="0"/>
                        <a:t>coli</a:t>
                      </a:r>
                      <a:r>
                        <a:rPr lang="el-GR" sz="1600" dirty="0"/>
                        <a:t> λακτόζη (-)</a:t>
                      </a:r>
                      <a:endParaRPr lang="el-GR" sz="1600" dirty="0">
                        <a:latin typeface="Times New Roman"/>
                        <a:ea typeface="Times New Roman"/>
                      </a:endParaRPr>
                    </a:p>
                  </a:txBody>
                  <a:tcPr marL="68580" marR="68580" marT="0" marB="0"/>
                </a:tc>
                <a:tc>
                  <a:txBody>
                    <a:bodyPr/>
                    <a:lstStyle/>
                    <a:p>
                      <a:pPr>
                        <a:spcAft>
                          <a:spcPts val="0"/>
                        </a:spcAft>
                      </a:pPr>
                      <a:r>
                        <a:rPr lang="el-GR" sz="1600" dirty="0"/>
                        <a:t>Μεγάλες, λευκές</a:t>
                      </a:r>
                      <a:endParaRPr lang="el-GR" sz="1600" dirty="0">
                        <a:latin typeface="Times New Roman"/>
                        <a:ea typeface="Times New Roman"/>
                      </a:endParaRPr>
                    </a:p>
                  </a:txBody>
                  <a:tcPr marL="68580" marR="68580" marT="0" marB="0"/>
                </a:tc>
              </a:tr>
              <a:tr h="0">
                <a:tc>
                  <a:txBody>
                    <a:bodyPr/>
                    <a:lstStyle/>
                    <a:p>
                      <a:pPr>
                        <a:spcAft>
                          <a:spcPts val="0"/>
                        </a:spcAft>
                      </a:pPr>
                      <a:r>
                        <a:rPr lang="en-US" sz="1600"/>
                        <a:t>Klebsiella</a:t>
                      </a:r>
                      <a:endParaRPr lang="el-GR" sz="1600">
                        <a:latin typeface="Times New Roman"/>
                        <a:ea typeface="Times New Roman"/>
                      </a:endParaRPr>
                    </a:p>
                  </a:txBody>
                  <a:tcPr marL="68580" marR="68580" marT="0" marB="0"/>
                </a:tc>
                <a:tc>
                  <a:txBody>
                    <a:bodyPr/>
                    <a:lstStyle/>
                    <a:p>
                      <a:pPr>
                        <a:spcAft>
                          <a:spcPts val="0"/>
                        </a:spcAft>
                      </a:pPr>
                      <a:r>
                        <a:rPr lang="el-GR" sz="1600" dirty="0"/>
                        <a:t>Μεγάλες, ροζ έως κόκκινες, βλεννώδεις</a:t>
                      </a:r>
                      <a:endParaRPr lang="el-GR" sz="1600" dirty="0">
                        <a:latin typeface="Times New Roman"/>
                        <a:ea typeface="Times New Roman"/>
                      </a:endParaRPr>
                    </a:p>
                  </a:txBody>
                  <a:tcPr marL="68580" marR="68580" marT="0" marB="0"/>
                </a:tc>
              </a:tr>
              <a:tr h="0">
                <a:tc>
                  <a:txBody>
                    <a:bodyPr/>
                    <a:lstStyle/>
                    <a:p>
                      <a:pPr>
                        <a:spcAft>
                          <a:spcPts val="0"/>
                        </a:spcAft>
                      </a:pPr>
                      <a:r>
                        <a:rPr lang="en-US" sz="1600"/>
                        <a:t>Enterobacter</a:t>
                      </a:r>
                      <a:endParaRPr lang="el-GR" sz="1600">
                        <a:latin typeface="Times New Roman"/>
                        <a:ea typeface="Times New Roman"/>
                      </a:endParaRPr>
                    </a:p>
                  </a:txBody>
                  <a:tcPr marL="68580" marR="68580" marT="0" marB="0"/>
                </a:tc>
                <a:tc>
                  <a:txBody>
                    <a:bodyPr/>
                    <a:lstStyle/>
                    <a:p>
                      <a:pPr>
                        <a:spcAft>
                          <a:spcPts val="0"/>
                        </a:spcAft>
                      </a:pPr>
                      <a:r>
                        <a:rPr lang="el-GR" sz="1600" dirty="0"/>
                        <a:t>Μεγάλες, ροζ, βλεννώδεις</a:t>
                      </a:r>
                      <a:endParaRPr lang="el-GR" sz="1600" dirty="0">
                        <a:latin typeface="Times New Roman"/>
                        <a:ea typeface="Times New Roman"/>
                      </a:endParaRPr>
                    </a:p>
                  </a:txBody>
                  <a:tcPr marL="68580" marR="68580" marT="0" marB="0"/>
                </a:tc>
              </a:tr>
              <a:tr h="0">
                <a:tc>
                  <a:txBody>
                    <a:bodyPr/>
                    <a:lstStyle/>
                    <a:p>
                      <a:pPr>
                        <a:spcAft>
                          <a:spcPts val="0"/>
                        </a:spcAft>
                      </a:pPr>
                      <a:r>
                        <a:rPr lang="en-US" sz="1600"/>
                        <a:t>Salmonella</a:t>
                      </a:r>
                      <a:endParaRPr lang="el-GR" sz="1600">
                        <a:latin typeface="Times New Roman"/>
                        <a:ea typeface="Times New Roman"/>
                      </a:endParaRPr>
                    </a:p>
                  </a:txBody>
                  <a:tcPr marL="68580" marR="68580" marT="0" marB="0"/>
                </a:tc>
                <a:tc>
                  <a:txBody>
                    <a:bodyPr/>
                    <a:lstStyle/>
                    <a:p>
                      <a:pPr>
                        <a:spcAft>
                          <a:spcPts val="0"/>
                        </a:spcAft>
                      </a:pPr>
                      <a:r>
                        <a:rPr lang="el-GR" sz="1600" dirty="0"/>
                        <a:t>Μικρές, λευκές έως γκρίζες, πλατιές, γυαλιστερές</a:t>
                      </a:r>
                      <a:endParaRPr lang="el-GR" sz="1600" dirty="0">
                        <a:latin typeface="Times New Roman"/>
                        <a:ea typeface="Times New Roman"/>
                      </a:endParaRPr>
                    </a:p>
                  </a:txBody>
                  <a:tcPr marL="68580" marR="68580" marT="0" marB="0"/>
                </a:tc>
              </a:tr>
              <a:tr h="0">
                <a:tc>
                  <a:txBody>
                    <a:bodyPr/>
                    <a:lstStyle/>
                    <a:p>
                      <a:pPr>
                        <a:spcAft>
                          <a:spcPts val="0"/>
                        </a:spcAft>
                      </a:pPr>
                      <a:r>
                        <a:rPr lang="en-US" sz="1600"/>
                        <a:t>Shigella</a:t>
                      </a:r>
                      <a:endParaRPr lang="el-GR" sz="1600">
                        <a:latin typeface="Times New Roman"/>
                        <a:ea typeface="Times New Roman"/>
                      </a:endParaRPr>
                    </a:p>
                  </a:txBody>
                  <a:tcPr marL="68580" marR="68580" marT="0" marB="0"/>
                </a:tc>
                <a:tc>
                  <a:txBody>
                    <a:bodyPr/>
                    <a:lstStyle/>
                    <a:p>
                      <a:pPr>
                        <a:spcAft>
                          <a:spcPts val="0"/>
                        </a:spcAft>
                      </a:pPr>
                      <a:r>
                        <a:rPr lang="el-GR" sz="1600" dirty="0"/>
                        <a:t>Μικρές, άχρωμες, σε ορισμένα είδη παρουσιάζεται κόκκινο κέντρο μετά από 24 ώρες</a:t>
                      </a:r>
                      <a:endParaRPr lang="el-GR" sz="1600" dirty="0">
                        <a:latin typeface="Times New Roman"/>
                        <a:ea typeface="Times New Roman"/>
                      </a:endParaRPr>
                    </a:p>
                  </a:txBody>
                  <a:tcPr marL="68580" marR="68580" marT="0" marB="0"/>
                </a:tc>
              </a:tr>
              <a:tr h="0">
                <a:tc>
                  <a:txBody>
                    <a:bodyPr/>
                    <a:lstStyle/>
                    <a:p>
                      <a:pPr>
                        <a:spcAft>
                          <a:spcPts val="0"/>
                        </a:spcAft>
                      </a:pPr>
                      <a:r>
                        <a:rPr lang="en-US" sz="1600"/>
                        <a:t>Serratia</a:t>
                      </a:r>
                      <a:endParaRPr lang="el-GR" sz="1600">
                        <a:latin typeface="Times New Roman"/>
                        <a:ea typeface="Times New Roman"/>
                      </a:endParaRPr>
                    </a:p>
                  </a:txBody>
                  <a:tcPr marL="68580" marR="68580" marT="0" marB="0"/>
                </a:tc>
                <a:tc>
                  <a:txBody>
                    <a:bodyPr/>
                    <a:lstStyle/>
                    <a:p>
                      <a:pPr>
                        <a:spcAft>
                          <a:spcPts val="0"/>
                        </a:spcAft>
                      </a:pPr>
                      <a:r>
                        <a:rPr lang="el-GR" sz="1600" dirty="0"/>
                        <a:t>Μικρές, επίπεδες, άχρωμες με ροζ ως κόκκινο κέντρο</a:t>
                      </a:r>
                      <a:endParaRPr lang="el-GR" sz="1600" dirty="0">
                        <a:latin typeface="Times New Roman"/>
                        <a:ea typeface="Times New Roman"/>
                      </a:endParaRPr>
                    </a:p>
                  </a:txBody>
                  <a:tcPr marL="68580" marR="68580" marT="0" marB="0"/>
                </a:tc>
              </a:tr>
              <a:tr h="0">
                <a:tc>
                  <a:txBody>
                    <a:bodyPr/>
                    <a:lstStyle/>
                    <a:p>
                      <a:pPr>
                        <a:spcAft>
                          <a:spcPts val="0"/>
                        </a:spcAft>
                      </a:pPr>
                      <a:r>
                        <a:rPr lang="en-US" sz="1600"/>
                        <a:t>P. vulgates, </a:t>
                      </a:r>
                      <a:endParaRPr lang="el-GR" sz="1600"/>
                    </a:p>
                    <a:p>
                      <a:pPr>
                        <a:spcAft>
                          <a:spcPts val="0"/>
                        </a:spcAft>
                      </a:pPr>
                      <a:r>
                        <a:rPr lang="en-US" sz="1600"/>
                        <a:t>P. mirabilis</a:t>
                      </a:r>
                      <a:endParaRPr lang="el-GR" sz="1600">
                        <a:latin typeface="Times New Roman"/>
                        <a:ea typeface="Times New Roman"/>
                      </a:endParaRPr>
                    </a:p>
                  </a:txBody>
                  <a:tcPr marL="68580" marR="68580" marT="0" marB="0"/>
                </a:tc>
                <a:tc>
                  <a:txBody>
                    <a:bodyPr/>
                    <a:lstStyle/>
                    <a:p>
                      <a:pPr>
                        <a:spcAft>
                          <a:spcPts val="0"/>
                        </a:spcAft>
                      </a:pPr>
                      <a:r>
                        <a:rPr lang="el-GR" sz="1600" dirty="0"/>
                        <a:t>Μεγάλες, άχρωμες, επίπεδες, ερπυσμός με τη μορφή ομόκεντρων κύκλων</a:t>
                      </a:r>
                      <a:endParaRPr lang="el-GR" sz="1600" dirty="0">
                        <a:latin typeface="Times New Roman"/>
                        <a:ea typeface="Times New Roman"/>
                      </a:endParaRPr>
                    </a:p>
                  </a:txBody>
                  <a:tcPr marL="68580" marR="68580" marT="0" marB="0"/>
                </a:tc>
              </a:tr>
              <a:tr h="0">
                <a:tc>
                  <a:txBody>
                    <a:bodyPr/>
                    <a:lstStyle/>
                    <a:p>
                      <a:pPr>
                        <a:spcAft>
                          <a:spcPts val="0"/>
                        </a:spcAft>
                      </a:pPr>
                      <a:r>
                        <a:rPr lang="en-US" sz="1600" dirty="0"/>
                        <a:t>P</a:t>
                      </a:r>
                      <a:r>
                        <a:rPr lang="en-GB" sz="1600" dirty="0"/>
                        <a:t>. </a:t>
                      </a:r>
                      <a:r>
                        <a:rPr lang="en-US" sz="1600" dirty="0" smtClean="0"/>
                        <a:t>morganii, </a:t>
                      </a:r>
                      <a:r>
                        <a:rPr lang="en-US" sz="1600" dirty="0"/>
                        <a:t>P. rettgeri, Providencia, </a:t>
                      </a:r>
                      <a:endParaRPr lang="el-GR" sz="1600" dirty="0">
                        <a:latin typeface="Times New Roman"/>
                        <a:ea typeface="Times New Roman"/>
                      </a:endParaRPr>
                    </a:p>
                  </a:txBody>
                  <a:tcPr marL="68580" marR="68580" marT="0" marB="0"/>
                </a:tc>
                <a:tc>
                  <a:txBody>
                    <a:bodyPr/>
                    <a:lstStyle/>
                    <a:p>
                      <a:pPr>
                        <a:spcAft>
                          <a:spcPts val="0"/>
                        </a:spcAft>
                      </a:pPr>
                      <a:r>
                        <a:rPr lang="el-GR" sz="1600" dirty="0"/>
                        <a:t>Μεγάλες, άχρωμες, επίπεδες, δεν παρουσιάζουν ερπυσμό</a:t>
                      </a:r>
                      <a:endParaRPr lang="el-GR" sz="16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03pvulgaris"/>
          <p:cNvPicPr>
            <a:picLocks noGrp="1" noChangeAspect="1" noChangeArrowheads="1"/>
          </p:cNvPicPr>
          <p:nvPr>
            <p:ph idx="4294967295"/>
          </p:nvPr>
        </p:nvPicPr>
        <p:blipFill>
          <a:blip r:embed="rId2" cstate="print"/>
          <a:srcRect/>
          <a:stretch>
            <a:fillRect/>
          </a:stretch>
        </p:blipFill>
        <p:spPr>
          <a:xfrm>
            <a:off x="611560" y="1916831"/>
            <a:ext cx="3168352" cy="2520281"/>
          </a:xfrm>
          <a:noFill/>
        </p:spPr>
      </p:pic>
      <p:sp>
        <p:nvSpPr>
          <p:cNvPr id="48132" name="AutoShape 4"/>
          <p:cNvSpPr>
            <a:spLocks noChangeAspect="1" noChangeArrowheads="1"/>
          </p:cNvSpPr>
          <p:nvPr/>
        </p:nvSpPr>
        <p:spPr bwMode="auto">
          <a:xfrm rot="10526774">
            <a:off x="1779665" y="3675220"/>
            <a:ext cx="777875" cy="433387"/>
          </a:xfrm>
          <a:custGeom>
            <a:avLst/>
            <a:gdLst>
              <a:gd name="T0" fmla="*/ 583406 w 21600"/>
              <a:gd name="T1" fmla="*/ 0 h 21600"/>
              <a:gd name="T2" fmla="*/ 0 w 21600"/>
              <a:gd name="T3" fmla="*/ 216693 h 21600"/>
              <a:gd name="T4" fmla="*/ 583406 w 21600"/>
              <a:gd name="T5" fmla="*/ 433387 h 21600"/>
              <a:gd name="T6" fmla="*/ 777875 w 21600"/>
              <a:gd name="T7" fmla="*/ 21669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p:spPr>
        <p:txBody>
          <a:bodyPr wrap="none" anchor="ctr"/>
          <a:lstStyle/>
          <a:p>
            <a:endParaRPr lang="el-GR" sz="1800">
              <a:ea typeface="Arial Unicode MS" pitchFamily="34" charset="-128"/>
              <a:cs typeface="Arial Unicode MS" pitchFamily="34" charset="-128"/>
            </a:endParaRPr>
          </a:p>
        </p:txBody>
      </p:sp>
      <p:pic>
        <p:nvPicPr>
          <p:cNvPr id="16386" name="Picture 2" descr="Αποτέλεσμα εικόνας για proteus μικροβιο"/>
          <p:cNvPicPr>
            <a:picLocks noChangeAspect="1" noChangeArrowheads="1"/>
          </p:cNvPicPr>
          <p:nvPr/>
        </p:nvPicPr>
        <p:blipFill>
          <a:blip r:embed="rId3" cstate="print"/>
          <a:srcRect l="-10" b="35294"/>
          <a:stretch>
            <a:fillRect/>
          </a:stretch>
        </p:blipFill>
        <p:spPr bwMode="auto">
          <a:xfrm>
            <a:off x="4067944" y="1916832"/>
            <a:ext cx="4535934" cy="2376264"/>
          </a:xfrm>
          <a:prstGeom prst="rect">
            <a:avLst/>
          </a:prstGeom>
          <a:noFill/>
        </p:spPr>
      </p:pic>
      <p:sp>
        <p:nvSpPr>
          <p:cNvPr id="7" name="6 - TextBox"/>
          <p:cNvSpPr txBox="1"/>
          <p:nvPr/>
        </p:nvSpPr>
        <p:spPr>
          <a:xfrm>
            <a:off x="539552" y="1340768"/>
            <a:ext cx="7704856"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C0C0C0"/>
                  </a:outerShdw>
                </a:effectLst>
                <a:latin typeface="Century Gothic" pitchFamily="34" charset="0"/>
              </a:rPr>
              <a:t>Proteus</a:t>
            </a:r>
            <a:r>
              <a:rPr lang="el-GR" b="1" dirty="0" smtClean="0">
                <a:solidFill>
                  <a:schemeClr val="bg1"/>
                </a:solidFill>
                <a:effectLst>
                  <a:outerShdw blurRad="38100" dist="38100" dir="2700000" algn="tl">
                    <a:srgbClr val="C0C0C0"/>
                  </a:outerShdw>
                </a:effectLst>
                <a:latin typeface="Century Gothic" pitchFamily="34" charset="0"/>
              </a:rPr>
              <a:t> σε διάφορα θρεπτικά υλικά</a:t>
            </a:r>
            <a:endParaRPr lang="el-GR" dirty="0"/>
          </a:p>
        </p:txBody>
      </p:sp>
      <p:sp>
        <p:nvSpPr>
          <p:cNvPr id="8" name="7 - TextBox"/>
          <p:cNvSpPr txBox="1"/>
          <p:nvPr/>
        </p:nvSpPr>
        <p:spPr>
          <a:xfrm>
            <a:off x="1259632" y="4561383"/>
            <a:ext cx="2736304" cy="307777"/>
          </a:xfrm>
          <a:prstGeom prst="rect">
            <a:avLst/>
          </a:prstGeom>
          <a:noFill/>
        </p:spPr>
        <p:txBody>
          <a:bodyPr wrap="square" rtlCol="0">
            <a:spAutoFit/>
          </a:bodyPr>
          <a:lstStyle/>
          <a:p>
            <a:r>
              <a:rPr lang="el-GR" sz="1400" dirty="0" smtClean="0"/>
              <a:t>Κοινό θ</a:t>
            </a:r>
            <a:r>
              <a:rPr lang="el-GR" sz="1400" dirty="0" smtClean="0">
                <a:effectLst>
                  <a:outerShdw blurRad="38100" dist="38100" dir="2700000" algn="tl">
                    <a:srgbClr val="C0C0C0"/>
                  </a:outerShdw>
                </a:effectLst>
                <a:latin typeface="Century Gothic" pitchFamily="34" charset="0"/>
              </a:rPr>
              <a:t>ρεπτικό άγαρ</a:t>
            </a:r>
            <a:endParaRPr lang="el-GR" dirty="0"/>
          </a:p>
        </p:txBody>
      </p:sp>
      <p:sp>
        <p:nvSpPr>
          <p:cNvPr id="9" name="8 - TextBox"/>
          <p:cNvSpPr txBox="1"/>
          <p:nvPr/>
        </p:nvSpPr>
        <p:spPr>
          <a:xfrm>
            <a:off x="4283968" y="4561383"/>
            <a:ext cx="1872208" cy="307777"/>
          </a:xfrm>
          <a:prstGeom prst="rect">
            <a:avLst/>
          </a:prstGeom>
          <a:noFill/>
        </p:spPr>
        <p:txBody>
          <a:bodyPr wrap="square" rtlCol="0">
            <a:spAutoFit/>
          </a:bodyPr>
          <a:lstStyle/>
          <a:p>
            <a:r>
              <a:rPr lang="el-GR" sz="1400" dirty="0" smtClean="0"/>
              <a:t>Αιματούχο</a:t>
            </a:r>
            <a:r>
              <a:rPr lang="el-GR" sz="1400" dirty="0" smtClean="0">
                <a:effectLst>
                  <a:outerShdw blurRad="38100" dist="38100" dir="2700000" algn="tl">
                    <a:srgbClr val="C0C0C0"/>
                  </a:outerShdw>
                </a:effectLst>
                <a:latin typeface="Century Gothic" pitchFamily="34" charset="0"/>
              </a:rPr>
              <a:t> άγαρ</a:t>
            </a:r>
            <a:endParaRPr lang="el-GR" dirty="0"/>
          </a:p>
        </p:txBody>
      </p:sp>
      <p:sp>
        <p:nvSpPr>
          <p:cNvPr id="10" name="9 - TextBox"/>
          <p:cNvSpPr txBox="1"/>
          <p:nvPr/>
        </p:nvSpPr>
        <p:spPr>
          <a:xfrm>
            <a:off x="6516216" y="4509121"/>
            <a:ext cx="2232248" cy="307777"/>
          </a:xfrm>
          <a:prstGeom prst="rect">
            <a:avLst/>
          </a:prstGeom>
          <a:noFill/>
        </p:spPr>
        <p:txBody>
          <a:bodyPr wrap="square" rtlCol="0">
            <a:spAutoFit/>
          </a:bodyPr>
          <a:lstStyle/>
          <a:p>
            <a:pPr algn="ctr"/>
            <a:r>
              <a:rPr lang="en-US" sz="1400" dirty="0" smtClean="0"/>
              <a:t>MacConkey</a:t>
            </a:r>
            <a:r>
              <a:rPr lang="el-GR" sz="1400" dirty="0" smtClean="0">
                <a:effectLst>
                  <a:outerShdw blurRad="38100" dist="38100" dir="2700000" algn="tl">
                    <a:srgbClr val="C0C0C0"/>
                  </a:outerShdw>
                </a:effectLst>
                <a:latin typeface="Century Gothic" pitchFamily="34" charset="0"/>
              </a:rPr>
              <a:t> άγαρ</a:t>
            </a:r>
            <a:endParaRPr lang="el-GR"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7470</TotalTime>
  <Words>3517</Words>
  <Application>Microsoft Office PowerPoint</Application>
  <PresentationFormat>Προβολή στην οθόνη (4:3)</PresentationFormat>
  <Paragraphs>553</Paragraphs>
  <Slides>55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55</vt:i4>
      </vt:variant>
    </vt:vector>
  </HeadingPairs>
  <TitlesOfParts>
    <vt:vector size="56"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Eleni</cp:lastModifiedBy>
  <cp:revision>482</cp:revision>
  <dcterms:created xsi:type="dcterms:W3CDTF">2012-06-01T17:08:50Z</dcterms:created>
  <dcterms:modified xsi:type="dcterms:W3CDTF">2018-06-15T04:41:31Z</dcterms:modified>
</cp:coreProperties>
</file>