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6" r:id="rId2"/>
    <p:sldId id="307" r:id="rId3"/>
    <p:sldId id="308" r:id="rId4"/>
    <p:sldId id="309" r:id="rId5"/>
    <p:sldId id="310" r:id="rId6"/>
    <p:sldId id="311" r:id="rId7"/>
    <p:sldId id="312" r:id="rId8"/>
    <p:sldId id="313" r:id="rId9"/>
    <p:sldId id="315" r:id="rId10"/>
    <p:sldId id="316" r:id="rId11"/>
    <p:sldId id="317" r:id="rId12"/>
    <p:sldId id="258" r:id="rId13"/>
    <p:sldId id="335" r:id="rId14"/>
    <p:sldId id="260" r:id="rId15"/>
    <p:sldId id="259" r:id="rId16"/>
    <p:sldId id="261" r:id="rId17"/>
    <p:sldId id="318" r:id="rId18"/>
    <p:sldId id="336" r:id="rId19"/>
    <p:sldId id="320" r:id="rId20"/>
    <p:sldId id="337" r:id="rId21"/>
    <p:sldId id="339" r:id="rId22"/>
    <p:sldId id="340" r:id="rId23"/>
    <p:sldId id="341" r:id="rId24"/>
    <p:sldId id="324" r:id="rId25"/>
    <p:sldId id="325" r:id="rId26"/>
    <p:sldId id="333" r:id="rId27"/>
    <p:sldId id="338" r:id="rId28"/>
    <p:sldId id="342" r:id="rId29"/>
    <p:sldId id="343" r:id="rId30"/>
    <p:sldId id="326" r:id="rId31"/>
    <p:sldId id="334" r:id="rId32"/>
    <p:sldId id="327"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DA5E55-5C26-4F33-8E45-3CE1AF308B18}" type="datetimeFigureOut">
              <a:rPr lang="el-GR" smtClean="0"/>
              <a:pPr/>
              <a:t>13/6/2018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B8D09C6-E36E-4351-9E20-D89426D709C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DA5E55-5C26-4F33-8E45-3CE1AF308B18}" type="datetimeFigureOut">
              <a:rPr lang="el-GR" smtClean="0"/>
              <a:pPr/>
              <a:t>13/6/2018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8D09C6-E36E-4351-9E20-D89426D709C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pPr algn="ctr" eaLnBrk="1" hangingPunct="1"/>
            <a:r>
              <a:rPr lang="en-US" b="1" smtClean="0"/>
              <a:t>O</a:t>
            </a:r>
            <a:r>
              <a:rPr lang="el-GR" b="1" smtClean="0">
                <a:latin typeface="Arial" charset="0"/>
              </a:rPr>
              <a:t>ργανικό ψυχοσύνδρομο</a:t>
            </a:r>
          </a:p>
        </p:txBody>
      </p:sp>
      <p:sp>
        <p:nvSpPr>
          <p:cNvPr id="3" name="2 - Θέση περιεχομένου"/>
          <p:cNvSpPr>
            <a:spLocks noGrp="1"/>
          </p:cNvSpPr>
          <p:nvPr>
            <p:ph idx="1"/>
          </p:nvPr>
        </p:nvSpPr>
        <p:spPr/>
        <p:txBody>
          <a:bodyPr>
            <a:normAutofit fontScale="70000" lnSpcReduction="20000"/>
          </a:bodyPr>
          <a:lstStyle/>
          <a:p>
            <a:pPr marL="365760" indent="-256032" eaLnBrk="1" fontAlgn="auto" hangingPunct="1">
              <a:spcAft>
                <a:spcPts val="0"/>
              </a:spcAft>
              <a:buClr>
                <a:schemeClr val="accent3"/>
              </a:buClr>
              <a:buFont typeface="Georgia"/>
              <a:buChar char="•"/>
              <a:defRPr/>
            </a:pPr>
            <a:r>
              <a:rPr lang="el-GR" dirty="0" smtClean="0"/>
              <a:t>Διαταραχή προσανατολισμού</a:t>
            </a:r>
          </a:p>
          <a:p>
            <a:pPr marL="365760" indent="-256032" eaLnBrk="1" fontAlgn="auto" hangingPunct="1">
              <a:spcAft>
                <a:spcPts val="0"/>
              </a:spcAft>
              <a:buClr>
                <a:schemeClr val="accent3"/>
              </a:buClr>
              <a:buFont typeface="Georgia"/>
              <a:buChar char="•"/>
              <a:defRPr/>
            </a:pPr>
            <a:r>
              <a:rPr lang="el-GR" dirty="0" err="1" smtClean="0"/>
              <a:t>Διαταραχη</a:t>
            </a:r>
            <a:r>
              <a:rPr lang="el-GR" dirty="0" smtClean="0"/>
              <a:t> προσοχής</a:t>
            </a:r>
          </a:p>
          <a:p>
            <a:pPr marL="365760" indent="-256032" eaLnBrk="1" fontAlgn="auto" hangingPunct="1">
              <a:spcAft>
                <a:spcPts val="0"/>
              </a:spcAft>
              <a:buClr>
                <a:schemeClr val="accent3"/>
              </a:buClr>
              <a:buFont typeface="Georgia"/>
              <a:buChar char="•"/>
              <a:defRPr/>
            </a:pPr>
            <a:r>
              <a:rPr lang="el-GR" dirty="0" smtClean="0"/>
              <a:t>Διαταραχή του κύκλου ύπνου εγρήγορσης</a:t>
            </a:r>
          </a:p>
          <a:p>
            <a:pPr marL="365760" indent="-256032" eaLnBrk="1" fontAlgn="auto" hangingPunct="1">
              <a:spcAft>
                <a:spcPts val="0"/>
              </a:spcAft>
              <a:buClr>
                <a:schemeClr val="accent3"/>
              </a:buClr>
              <a:buFont typeface="Georgia"/>
              <a:buChar char="•"/>
              <a:defRPr/>
            </a:pPr>
            <a:r>
              <a:rPr lang="el-GR" dirty="0" smtClean="0"/>
              <a:t>Διαταραχές της σκέψης και του λόγου</a:t>
            </a:r>
          </a:p>
          <a:p>
            <a:pPr marL="365760" indent="-256032" eaLnBrk="1" fontAlgn="auto" hangingPunct="1">
              <a:spcAft>
                <a:spcPts val="0"/>
              </a:spcAft>
              <a:buClr>
                <a:schemeClr val="accent3"/>
              </a:buClr>
              <a:buFont typeface="Georgia"/>
              <a:buNone/>
              <a:defRPr/>
            </a:pPr>
            <a:endParaRPr lang="el-GR" dirty="0" smtClean="0"/>
          </a:p>
          <a:p>
            <a:pPr marL="365760" indent="-256032" eaLnBrk="1" fontAlgn="auto" hangingPunct="1">
              <a:spcAft>
                <a:spcPts val="0"/>
              </a:spcAft>
              <a:buClr>
                <a:schemeClr val="accent3"/>
              </a:buClr>
              <a:buFont typeface="Georgia"/>
              <a:buNone/>
              <a:defRPr/>
            </a:pPr>
            <a:r>
              <a:rPr lang="el-GR" dirty="0" smtClean="0"/>
              <a:t>ΠΡΟΔΡΟΜΗ ΦΑΣΗ 2-3  ΗΜΕΡΩΝ</a:t>
            </a:r>
          </a:p>
          <a:p>
            <a:pPr marL="365760" indent="-256032" eaLnBrk="1" fontAlgn="auto" hangingPunct="1">
              <a:spcAft>
                <a:spcPts val="0"/>
              </a:spcAft>
              <a:buClr>
                <a:schemeClr val="accent3"/>
              </a:buClr>
              <a:buFont typeface="Georgia"/>
              <a:buNone/>
              <a:defRPr/>
            </a:pPr>
            <a:r>
              <a:rPr lang="el-GR" dirty="0" smtClean="0"/>
              <a:t>Αδιαθεσία</a:t>
            </a:r>
          </a:p>
          <a:p>
            <a:pPr marL="365760" indent="-256032" eaLnBrk="1" fontAlgn="auto" hangingPunct="1">
              <a:spcAft>
                <a:spcPts val="0"/>
              </a:spcAft>
              <a:buClr>
                <a:schemeClr val="accent3"/>
              </a:buClr>
              <a:buFont typeface="Georgia"/>
              <a:buNone/>
              <a:defRPr/>
            </a:pPr>
            <a:r>
              <a:rPr lang="el-GR" dirty="0" smtClean="0"/>
              <a:t>Ανησυχία συγκέντρωσης</a:t>
            </a:r>
          </a:p>
          <a:p>
            <a:pPr marL="365760" indent="-256032" eaLnBrk="1" fontAlgn="auto" hangingPunct="1">
              <a:spcAft>
                <a:spcPts val="0"/>
              </a:spcAft>
              <a:buClr>
                <a:schemeClr val="accent3"/>
              </a:buClr>
              <a:buFont typeface="Georgia"/>
              <a:buNone/>
              <a:defRPr/>
            </a:pPr>
            <a:r>
              <a:rPr lang="el-GR" dirty="0" smtClean="0"/>
              <a:t>Άγχος</a:t>
            </a:r>
          </a:p>
          <a:p>
            <a:pPr marL="365760" indent="-256032" eaLnBrk="1" fontAlgn="auto" hangingPunct="1">
              <a:spcAft>
                <a:spcPts val="0"/>
              </a:spcAft>
              <a:buClr>
                <a:schemeClr val="accent3"/>
              </a:buClr>
              <a:buFont typeface="Georgia"/>
              <a:buNone/>
              <a:defRPr/>
            </a:pPr>
            <a:r>
              <a:rPr lang="el-GR" dirty="0" smtClean="0"/>
              <a:t>Ευερεθιστότητα</a:t>
            </a:r>
          </a:p>
          <a:p>
            <a:pPr marL="365760" indent="-256032" eaLnBrk="1" fontAlgn="auto" hangingPunct="1">
              <a:spcAft>
                <a:spcPts val="0"/>
              </a:spcAft>
              <a:buClr>
                <a:schemeClr val="accent3"/>
              </a:buClr>
              <a:buFont typeface="Georgia"/>
              <a:buNone/>
              <a:defRPr/>
            </a:pPr>
            <a:r>
              <a:rPr lang="el-GR" dirty="0" smtClean="0"/>
              <a:t>Διαταραχές ύπνου</a:t>
            </a:r>
          </a:p>
          <a:p>
            <a:pPr marL="365760" indent="-256032" eaLnBrk="1" fontAlgn="auto" hangingPunct="1">
              <a:spcAft>
                <a:spcPts val="0"/>
              </a:spcAft>
              <a:buClr>
                <a:schemeClr val="accent3"/>
              </a:buClr>
              <a:buFont typeface="Georgia"/>
              <a:buNone/>
              <a:defRPr/>
            </a:pPr>
            <a:r>
              <a:rPr lang="el-GR" dirty="0" smtClean="0"/>
              <a:t>Εφιάλτες</a:t>
            </a:r>
          </a:p>
          <a:p>
            <a:pPr marL="365760" indent="-256032" eaLnBrk="1" fontAlgn="auto" hangingPunct="1">
              <a:spcAft>
                <a:spcPts val="0"/>
              </a:spcAft>
              <a:buClr>
                <a:schemeClr val="accent3"/>
              </a:buClr>
              <a:buFont typeface="Georgia"/>
              <a:buNone/>
              <a:defRPr/>
            </a:pP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normAutofit fontScale="90000"/>
          </a:bodyPr>
          <a:lstStyle/>
          <a:p>
            <a:pPr algn="ctr" eaLnBrk="1" hangingPunct="1"/>
            <a:r>
              <a:rPr lang="el-GR" sz="3600" b="1" smtClean="0"/>
              <a:t>ΠΡΟΛΗΨΗ ΤΟΥ</a:t>
            </a:r>
            <a:r>
              <a:rPr lang="el-GR" sz="3600" b="1" smtClean="0">
                <a:latin typeface="Arial" charset="0"/>
              </a:rPr>
              <a:t> ΟΡΓΑΝΙΚΟΥ ΨΥΧΟΣΥΝΔΡΟΜΟΥ</a:t>
            </a:r>
          </a:p>
        </p:txBody>
      </p:sp>
      <p:sp>
        <p:nvSpPr>
          <p:cNvPr id="17411" name="2 - Θέση περιεχομένου"/>
          <p:cNvSpPr>
            <a:spLocks noGrp="1"/>
          </p:cNvSpPr>
          <p:nvPr>
            <p:ph idx="1"/>
          </p:nvPr>
        </p:nvSpPr>
        <p:spPr/>
        <p:txBody>
          <a:bodyPr/>
          <a:lstStyle/>
          <a:p>
            <a:pPr eaLnBrk="1" hangingPunct="1"/>
            <a:r>
              <a:rPr lang="en-US" smtClean="0"/>
              <a:t>H </a:t>
            </a:r>
            <a:r>
              <a:rPr lang="el-GR" smtClean="0"/>
              <a:t>προεγχειρητικη ενημέρωση</a:t>
            </a:r>
          </a:p>
          <a:p>
            <a:pPr eaLnBrk="1" hangingPunct="1"/>
            <a:r>
              <a:rPr lang="el-GR" smtClean="0"/>
              <a:t>Προληπτική θεραπεία</a:t>
            </a:r>
          </a:p>
          <a:p>
            <a:pPr eaLnBrk="1" hangingPunct="1"/>
            <a:r>
              <a:rPr lang="el-GR" smtClean="0"/>
              <a:t>Καθορισμός του αιτίου</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pPr algn="ctr" eaLnBrk="1" hangingPunct="1"/>
            <a:r>
              <a:rPr lang="el-GR" smtClean="0"/>
              <a:t>Φαρμακευτική θεραπεία(Ι)</a:t>
            </a:r>
          </a:p>
        </p:txBody>
      </p:sp>
      <p:sp>
        <p:nvSpPr>
          <p:cNvPr id="18435" name="2 - Θέση περιεχομένου"/>
          <p:cNvSpPr>
            <a:spLocks noGrp="1"/>
          </p:cNvSpPr>
          <p:nvPr>
            <p:ph idx="1"/>
          </p:nvPr>
        </p:nvSpPr>
        <p:spPr/>
        <p:txBody>
          <a:bodyPr/>
          <a:lstStyle/>
          <a:p>
            <a:pPr eaLnBrk="1" hangingPunct="1"/>
            <a:r>
              <a:rPr lang="el-GR" smtClean="0"/>
              <a:t>Χρησιμοποίηση ενός φαρμάκου κάθε φορά</a:t>
            </a:r>
          </a:p>
          <a:p>
            <a:pPr eaLnBrk="1" hangingPunct="1"/>
            <a:r>
              <a:rPr lang="el-GR" smtClean="0"/>
              <a:t>Η δόση η μικρότερη δυνατή</a:t>
            </a:r>
          </a:p>
          <a:p>
            <a:pPr eaLnBrk="1" hangingPunct="1"/>
            <a:r>
              <a:rPr lang="el-GR" smtClean="0"/>
              <a:t>Προσαρμογή των δόσεων</a:t>
            </a:r>
          </a:p>
          <a:p>
            <a:pPr eaLnBrk="1" hangingPunct="1"/>
            <a:r>
              <a:rPr lang="el-GR" smtClean="0"/>
              <a:t>Διακοπή της θεραπείας 7-10 ημέρες</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Μορφές  </a:t>
            </a:r>
            <a:r>
              <a:rPr lang="en-US" dirty="0" smtClean="0"/>
              <a:t>A</a:t>
            </a:r>
            <a:r>
              <a:rPr lang="el-GR" dirty="0" err="1" smtClean="0"/>
              <a:t>νοιας</a:t>
            </a:r>
            <a:endParaRPr lang="el-GR" dirty="0"/>
          </a:p>
        </p:txBody>
      </p:sp>
      <p:sp>
        <p:nvSpPr>
          <p:cNvPr id="3" name="2 - Θέση περιεχομένου"/>
          <p:cNvSpPr>
            <a:spLocks noGrp="1"/>
          </p:cNvSpPr>
          <p:nvPr>
            <p:ph idx="1"/>
          </p:nvPr>
        </p:nvSpPr>
        <p:spPr/>
        <p:txBody>
          <a:bodyPr/>
          <a:lstStyle/>
          <a:p>
            <a:r>
              <a:rPr lang="el-GR" dirty="0" smtClean="0"/>
              <a:t>Άνοια επί νόσου </a:t>
            </a:r>
            <a:r>
              <a:rPr lang="en-US" dirty="0" smtClean="0"/>
              <a:t>Alzheimer</a:t>
            </a:r>
          </a:p>
          <a:p>
            <a:r>
              <a:rPr lang="en-US" dirty="0" smtClean="0"/>
              <a:t>A</a:t>
            </a:r>
            <a:r>
              <a:rPr lang="el-GR" dirty="0" err="1" smtClean="0"/>
              <a:t>γγειακή</a:t>
            </a:r>
            <a:r>
              <a:rPr lang="el-GR" dirty="0" smtClean="0"/>
              <a:t> άνοια </a:t>
            </a:r>
          </a:p>
          <a:p>
            <a:r>
              <a:rPr lang="el-GR" dirty="0" smtClean="0"/>
              <a:t>Άνοια μη καθοριζόμενη</a:t>
            </a:r>
          </a:p>
          <a:p>
            <a:r>
              <a:rPr lang="el-GR" dirty="0" smtClean="0"/>
              <a:t>Άνοια επί νόσων που ταξινομούνται αλλού</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l-GR" dirty="0" smtClean="0"/>
              <a:t>Διαγνωστικά κριτήρια Νόσου </a:t>
            </a:r>
            <a:r>
              <a:rPr lang="en-US" dirty="0" err="1" smtClean="0"/>
              <a:t>Alzxeimer</a:t>
            </a:r>
            <a:endParaRPr lang="el-GR" dirty="0"/>
          </a:p>
        </p:txBody>
      </p:sp>
      <p:sp>
        <p:nvSpPr>
          <p:cNvPr id="5" name="4 - Θέση περιεχομένου"/>
          <p:cNvSpPr>
            <a:spLocks noGrp="1"/>
          </p:cNvSpPr>
          <p:nvPr>
            <p:ph idx="1"/>
          </p:nvPr>
        </p:nvSpPr>
        <p:spPr/>
        <p:txBody>
          <a:bodyPr>
            <a:normAutofit fontScale="85000" lnSpcReduction="20000"/>
          </a:bodyPr>
          <a:lstStyle/>
          <a:p>
            <a:r>
              <a:rPr lang="el-GR" dirty="0" smtClean="0"/>
              <a:t> Άνοια που διαγιγνώσκεται βάσει κλινικών κριτηρίων και τεκμηριώνεται από το </a:t>
            </a:r>
            <a:r>
              <a:rPr lang="en-US" dirty="0" smtClean="0"/>
              <a:t>Mini-Mental Stage</a:t>
            </a:r>
            <a:r>
              <a:rPr lang="el-GR" dirty="0" smtClean="0"/>
              <a:t> ή ανάλογα τεστ.</a:t>
            </a:r>
          </a:p>
          <a:p>
            <a:r>
              <a:rPr lang="el-GR" dirty="0" err="1" smtClean="0"/>
              <a:t>Έλλειμα</a:t>
            </a:r>
            <a:r>
              <a:rPr lang="el-GR" dirty="0" smtClean="0"/>
              <a:t> δύο ή περισσοτέρων </a:t>
            </a:r>
            <a:r>
              <a:rPr lang="el-GR" dirty="0" err="1" smtClean="0"/>
              <a:t>γνωσιακών</a:t>
            </a:r>
            <a:r>
              <a:rPr lang="el-GR" dirty="0" smtClean="0"/>
              <a:t> λειτουργιών</a:t>
            </a:r>
          </a:p>
          <a:p>
            <a:r>
              <a:rPr lang="el-GR" dirty="0" smtClean="0"/>
              <a:t> Προοδευτική επιδείνωση της μνήμης και των άλλων </a:t>
            </a:r>
            <a:r>
              <a:rPr lang="el-GR" dirty="0" err="1" smtClean="0"/>
              <a:t>γνωσιακών</a:t>
            </a:r>
            <a:r>
              <a:rPr lang="el-GR" dirty="0" smtClean="0"/>
              <a:t> λειτουργιών. </a:t>
            </a:r>
          </a:p>
          <a:p>
            <a:r>
              <a:rPr lang="el-GR" dirty="0" smtClean="0"/>
              <a:t> Απουσία μεταβολών της συνείδησης.</a:t>
            </a:r>
          </a:p>
          <a:p>
            <a:r>
              <a:rPr lang="el-GR" dirty="0" smtClean="0"/>
              <a:t>  Έναρξη μεταξύ συχνότερα πριν το 65ο έτος. </a:t>
            </a:r>
          </a:p>
          <a:p>
            <a:r>
              <a:rPr lang="el-GR" dirty="0" smtClean="0"/>
              <a:t>Απουσία συστηματικών νόσων ή άλλων εγκεφαλικών νόσων που μπορεί να προκαλέσουν έλλειμμα της μνήμης και των </a:t>
            </a:r>
            <a:r>
              <a:rPr lang="el-GR" dirty="0" err="1" smtClean="0"/>
              <a:t>γνωσιακών</a:t>
            </a:r>
            <a:r>
              <a:rPr lang="el-GR" dirty="0" smtClean="0"/>
              <a:t> λειτουργιών.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Πρώιμα συμπτώματα άνοιας τύπου </a:t>
            </a:r>
            <a:r>
              <a:rPr lang="en-US" dirty="0" err="1" smtClean="0"/>
              <a:t>Alzxeimer</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Προβλήματα πρόσφατης μνήμης</a:t>
            </a:r>
          </a:p>
          <a:p>
            <a:r>
              <a:rPr lang="el-GR" dirty="0" smtClean="0"/>
              <a:t>Δυσκολίες σε συνηθισμένες ασχολίες στην ολοκλήρωση τους</a:t>
            </a:r>
          </a:p>
          <a:p>
            <a:r>
              <a:rPr lang="el-GR" dirty="0" smtClean="0"/>
              <a:t>Προβλήματα λόγου και προφορικής έκφρασης</a:t>
            </a:r>
          </a:p>
          <a:p>
            <a:r>
              <a:rPr lang="el-GR" dirty="0" smtClean="0"/>
              <a:t>Μειωμένη κρίση</a:t>
            </a:r>
          </a:p>
          <a:p>
            <a:r>
              <a:rPr lang="el-GR" dirty="0" smtClean="0"/>
              <a:t>Προβλήματα στην αφαιρετική κρίση</a:t>
            </a:r>
          </a:p>
          <a:p>
            <a:r>
              <a:rPr lang="el-GR" dirty="0" smtClean="0"/>
              <a:t>Μεταβολές της διάθεσης</a:t>
            </a:r>
          </a:p>
          <a:p>
            <a:r>
              <a:rPr lang="el-GR" dirty="0" smtClean="0"/>
              <a:t>Απώλεια πρωτοβουλιών</a:t>
            </a:r>
          </a:p>
          <a:p>
            <a:r>
              <a:rPr lang="el-GR" dirty="0" smtClean="0"/>
              <a:t>Τοποθέτηση αντικειμένων σε λάθος θέση</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Διαγνωστικά κριτήρια άνοιας</a:t>
            </a:r>
            <a:endParaRPr lang="el-GR" dirty="0"/>
          </a:p>
        </p:txBody>
      </p:sp>
      <p:sp>
        <p:nvSpPr>
          <p:cNvPr id="3" name="2 - Θέση περιεχομένου"/>
          <p:cNvSpPr>
            <a:spLocks noGrp="1"/>
          </p:cNvSpPr>
          <p:nvPr>
            <p:ph idx="1"/>
          </p:nvPr>
        </p:nvSpPr>
        <p:spPr/>
        <p:txBody>
          <a:bodyPr>
            <a:normAutofit/>
          </a:bodyPr>
          <a:lstStyle/>
          <a:p>
            <a:pPr>
              <a:buNone/>
            </a:pPr>
            <a:r>
              <a:rPr lang="el-GR" sz="2000" dirty="0" smtClean="0"/>
              <a:t>Α. Ανάπτυξη </a:t>
            </a:r>
            <a:r>
              <a:rPr lang="el-GR" sz="2000" dirty="0" err="1" smtClean="0"/>
              <a:t>γνωσιακών</a:t>
            </a:r>
            <a:r>
              <a:rPr lang="el-GR" sz="2000" dirty="0" smtClean="0"/>
              <a:t> ελλειμμάτων που εκδηλώνονται</a:t>
            </a:r>
            <a:r>
              <a:rPr lang="en-US" sz="2000" dirty="0" smtClean="0"/>
              <a:t>:</a:t>
            </a:r>
          </a:p>
          <a:p>
            <a:pPr>
              <a:buNone/>
            </a:pPr>
            <a:r>
              <a:rPr lang="en-US" sz="2000" dirty="0" smtClean="0"/>
              <a:t>  1. </a:t>
            </a:r>
            <a:r>
              <a:rPr lang="el-GR" sz="2000" dirty="0" smtClean="0"/>
              <a:t>με έκπτωση της μνήμης</a:t>
            </a:r>
          </a:p>
          <a:p>
            <a:pPr>
              <a:buNone/>
            </a:pPr>
            <a:r>
              <a:rPr lang="el-GR" sz="2000" dirty="0" smtClean="0"/>
              <a:t>  2. Με</a:t>
            </a:r>
            <a:r>
              <a:rPr lang="en-US" sz="2000" dirty="0" smtClean="0"/>
              <a:t>: </a:t>
            </a:r>
            <a:r>
              <a:rPr lang="el-GR" sz="2000" dirty="0" smtClean="0"/>
              <a:t>αφασία, απραξία, αγνωσία, διαταραχή στην εκτελεστική λειτουργία</a:t>
            </a:r>
          </a:p>
          <a:p>
            <a:pPr>
              <a:buNone/>
            </a:pPr>
            <a:r>
              <a:rPr lang="el-GR" sz="2000" dirty="0" smtClean="0"/>
              <a:t> Β. Τα </a:t>
            </a:r>
            <a:r>
              <a:rPr lang="el-GR" sz="2000" dirty="0" err="1" smtClean="0"/>
              <a:t>γνωσιακά</a:t>
            </a:r>
            <a:r>
              <a:rPr lang="el-GR" sz="2000" dirty="0" smtClean="0"/>
              <a:t> </a:t>
            </a:r>
            <a:r>
              <a:rPr lang="el-GR" sz="2000" dirty="0" err="1" smtClean="0"/>
              <a:t>ελλείματα</a:t>
            </a:r>
            <a:r>
              <a:rPr lang="el-GR" sz="2000" dirty="0" smtClean="0"/>
              <a:t> δημιουργούν σημαντική έκπτωση στη κοινωνική ή επαγγελματική λειτουργικότητα</a:t>
            </a:r>
          </a:p>
          <a:p>
            <a:pPr>
              <a:buNone/>
            </a:pPr>
            <a:r>
              <a:rPr lang="el-GR" sz="2000" dirty="0" smtClean="0"/>
              <a:t>Γ. Η πορεία χαρακτηρίζεται από βαθμιαία έναρξη και συνεχιζόμενη </a:t>
            </a:r>
            <a:r>
              <a:rPr lang="el-GR" sz="2000" dirty="0" err="1" smtClean="0"/>
              <a:t>γνωσιακή</a:t>
            </a:r>
            <a:r>
              <a:rPr lang="el-GR" sz="2000" dirty="0" smtClean="0"/>
              <a:t> έκπτωση</a:t>
            </a:r>
          </a:p>
          <a:p>
            <a:pPr>
              <a:buNone/>
            </a:pPr>
            <a:r>
              <a:rPr lang="el-GR" sz="2000" dirty="0" smtClean="0"/>
              <a:t>Δ. Τα </a:t>
            </a:r>
            <a:r>
              <a:rPr lang="el-GR" sz="2000" dirty="0" err="1" smtClean="0"/>
              <a:t>γνωσιακά</a:t>
            </a:r>
            <a:r>
              <a:rPr lang="el-GR" sz="2000" dirty="0" smtClean="0"/>
              <a:t> </a:t>
            </a:r>
            <a:r>
              <a:rPr lang="el-GR" sz="2000" dirty="0" err="1" smtClean="0"/>
              <a:t>ελλείματα</a:t>
            </a:r>
            <a:r>
              <a:rPr lang="el-GR" sz="2000" dirty="0" smtClean="0"/>
              <a:t> στα κριτήρια Α1και Α2</a:t>
            </a:r>
            <a:r>
              <a:rPr lang="en-US" sz="2000" dirty="0" smtClean="0"/>
              <a:t> </a:t>
            </a:r>
            <a:r>
              <a:rPr lang="el-GR" sz="2000" dirty="0" smtClean="0"/>
              <a:t>δεν οφείλονται σε άλλες καταστάσεις του ΚΝΣ ή σε συστηματικές νόσους</a:t>
            </a:r>
          </a:p>
          <a:p>
            <a:pPr>
              <a:buNone/>
            </a:pPr>
            <a:r>
              <a:rPr lang="el-GR" sz="2000" dirty="0" smtClean="0"/>
              <a:t>Ε. Τα </a:t>
            </a:r>
            <a:r>
              <a:rPr lang="el-GR" sz="2000" dirty="0" err="1" smtClean="0"/>
              <a:t>ελλείματα</a:t>
            </a:r>
            <a:r>
              <a:rPr lang="el-GR" sz="2000" dirty="0" smtClean="0"/>
              <a:t> δεν συμβαίνουν κατά τη πορεία ενός παραληρήματος</a:t>
            </a:r>
          </a:p>
          <a:p>
            <a:pPr>
              <a:buNone/>
            </a:pPr>
            <a:r>
              <a:rPr lang="el-GR" sz="2000" dirty="0" smtClean="0"/>
              <a:t>Στ. Η διαταραχή δεν εξηγείται καλύτερα από  κάποια άλλη διαταραχή του </a:t>
            </a:r>
            <a:r>
              <a:rPr lang="el-GR" sz="2000" dirty="0" err="1" smtClean="0"/>
              <a:t>Αξονα</a:t>
            </a:r>
            <a:r>
              <a:rPr lang="el-GR" sz="2000" dirty="0" smtClean="0"/>
              <a:t> Ι (π.χ. μείζων καταθλιπτική διαταραχή ή σχιζοφρένεια)</a:t>
            </a:r>
            <a:endParaRPr lang="el-GR"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Άνοια σε άλλους νόσους</a:t>
            </a:r>
            <a:endParaRPr lang="el-GR" dirty="0"/>
          </a:p>
        </p:txBody>
      </p:sp>
      <p:sp>
        <p:nvSpPr>
          <p:cNvPr id="3" name="2 - Θέση περιεχομένου"/>
          <p:cNvSpPr>
            <a:spLocks noGrp="1"/>
          </p:cNvSpPr>
          <p:nvPr>
            <p:ph idx="1"/>
          </p:nvPr>
        </p:nvSpPr>
        <p:spPr/>
        <p:txBody>
          <a:bodyPr/>
          <a:lstStyle/>
          <a:p>
            <a:r>
              <a:rPr lang="el-GR" dirty="0" smtClean="0"/>
              <a:t>Η νόσος του </a:t>
            </a:r>
            <a:r>
              <a:rPr lang="en-US" dirty="0" smtClean="0"/>
              <a:t>Huntington</a:t>
            </a:r>
          </a:p>
          <a:p>
            <a:r>
              <a:rPr lang="en-US" dirty="0" smtClean="0"/>
              <a:t>H </a:t>
            </a:r>
            <a:r>
              <a:rPr lang="el-GR" dirty="0" smtClean="0"/>
              <a:t>νόσος του </a:t>
            </a:r>
            <a:r>
              <a:rPr lang="en-US" dirty="0" smtClean="0"/>
              <a:t>Parkinson</a:t>
            </a:r>
          </a:p>
          <a:p>
            <a:r>
              <a:rPr lang="en-US" dirty="0" smtClean="0"/>
              <a:t>H </a:t>
            </a:r>
            <a:r>
              <a:rPr lang="el-GR" dirty="0" smtClean="0"/>
              <a:t>νόσος του </a:t>
            </a:r>
            <a:r>
              <a:rPr lang="en-US" dirty="0" err="1" smtClean="0"/>
              <a:t>Creutzfeldt</a:t>
            </a:r>
            <a:r>
              <a:rPr lang="en-US" dirty="0" smtClean="0"/>
              <a:t>-Jacob</a:t>
            </a:r>
          </a:p>
          <a:p>
            <a:r>
              <a:rPr lang="en-US" dirty="0" smtClean="0"/>
              <a:t>H </a:t>
            </a:r>
            <a:r>
              <a:rPr lang="el-GR" dirty="0" smtClean="0"/>
              <a:t>νόσος των τρελών αγελάδων</a:t>
            </a:r>
          </a:p>
          <a:p>
            <a:r>
              <a:rPr lang="el-GR" dirty="0" smtClean="0"/>
              <a:t>Η άνοια οφειλόμενη σε ΑΙ</a:t>
            </a:r>
            <a:r>
              <a:rPr lang="en-US" dirty="0" smtClean="0"/>
              <a:t>DS</a:t>
            </a:r>
          </a:p>
          <a:p>
            <a:r>
              <a:rPr lang="en-US" dirty="0" smtClean="0"/>
              <a:t>H </a:t>
            </a:r>
            <a:r>
              <a:rPr lang="el-GR" dirty="0" smtClean="0"/>
              <a:t>άνοια σε αγγειακή νόσο</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ΨΥΧΙΚΕΣ ΔΙΑΤΑΡΑΧΕΣ ΟΦΕΙΛΟΜΕΝΕΣ ΣΕ ΧΡΗΣΗ ΟΥΣΙΩΝ</a:t>
            </a:r>
            <a:endParaRPr lang="el-GR" dirty="0"/>
          </a:p>
        </p:txBody>
      </p:sp>
      <p:sp>
        <p:nvSpPr>
          <p:cNvPr id="3" name="2 - Θέση περιεχομένου"/>
          <p:cNvSpPr>
            <a:spLocks noGrp="1"/>
          </p:cNvSpPr>
          <p:nvPr>
            <p:ph idx="1"/>
          </p:nvPr>
        </p:nvSpPr>
        <p:spPr/>
        <p:txBody>
          <a:bodyPr>
            <a:normAutofit/>
          </a:bodyPr>
          <a:lstStyle/>
          <a:p>
            <a:pPr algn="just"/>
            <a:r>
              <a:rPr lang="el-GR" sz="2800" dirty="0" smtClean="0"/>
              <a:t>Οι διαταραχές αυτές προέρχονται από τη δράση μιας σειράς </a:t>
            </a:r>
            <a:r>
              <a:rPr lang="el-GR" sz="2800" dirty="0" err="1" smtClean="0"/>
              <a:t>ψυχοδραστικών</a:t>
            </a:r>
            <a:r>
              <a:rPr lang="el-GR" sz="2800" dirty="0" smtClean="0"/>
              <a:t> ουσιών στο Κεντρικό Νευρικό Σύστημα οι οποίες προκαλούν συμπτώματα και συμπεριφορές που αποτελούν μία δυσάρεστη εμπειρία για το χρήστη και το περιβάλλον του ενώ από άποψη θεραπευτική συνιστούν ένα πρόβλημα βιολογικό, ψυχοκοινωνικό, νομικό και ψυχολογικό.</a:t>
            </a:r>
            <a:endParaRPr lang="el-G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Ψυχικές διαταραχές οφειλόμενες στη χρήση </a:t>
            </a:r>
            <a:r>
              <a:rPr lang="el-GR" sz="2800" b="1" dirty="0" err="1" smtClean="0"/>
              <a:t>ψυχοδραστικών</a:t>
            </a:r>
            <a:r>
              <a:rPr lang="el-GR" sz="2800" b="1" dirty="0" smtClean="0"/>
              <a:t> ουσιών</a:t>
            </a:r>
            <a:endParaRPr lang="el-GR" sz="2800" b="1" dirty="0"/>
          </a:p>
        </p:txBody>
      </p:sp>
      <p:sp>
        <p:nvSpPr>
          <p:cNvPr id="3" name="2 - Θέση περιεχομένου"/>
          <p:cNvSpPr>
            <a:spLocks noGrp="1"/>
          </p:cNvSpPr>
          <p:nvPr>
            <p:ph idx="1"/>
          </p:nvPr>
        </p:nvSpPr>
        <p:spPr/>
        <p:txBody>
          <a:bodyPr>
            <a:normAutofit fontScale="92500" lnSpcReduction="20000"/>
          </a:bodyPr>
          <a:lstStyle/>
          <a:p>
            <a:r>
              <a:rPr lang="el-GR" dirty="0" smtClean="0"/>
              <a:t>Ψυχικές διαταραχές οφειλόμενες στη χρήση</a:t>
            </a:r>
            <a:r>
              <a:rPr lang="en-US" dirty="0" smtClean="0"/>
              <a:t>:</a:t>
            </a:r>
          </a:p>
          <a:p>
            <a:pPr marL="514350" indent="-514350">
              <a:buAutoNum type="arabicPeriod"/>
            </a:pPr>
            <a:r>
              <a:rPr lang="en-US" dirty="0" smtClean="0"/>
              <a:t>O</a:t>
            </a:r>
            <a:r>
              <a:rPr lang="el-GR" dirty="0" err="1" smtClean="0"/>
              <a:t>ινοπνευματωδών</a:t>
            </a:r>
            <a:endParaRPr lang="el-GR" dirty="0" smtClean="0"/>
          </a:p>
          <a:p>
            <a:pPr marL="514350" indent="-514350">
              <a:buAutoNum type="arabicPeriod"/>
            </a:pPr>
            <a:r>
              <a:rPr lang="el-GR" dirty="0" err="1" smtClean="0"/>
              <a:t>Οπιοειδών</a:t>
            </a:r>
            <a:endParaRPr lang="el-GR" dirty="0" smtClean="0"/>
          </a:p>
          <a:p>
            <a:pPr marL="514350" indent="-514350">
              <a:buAutoNum type="arabicPeriod"/>
            </a:pPr>
            <a:r>
              <a:rPr lang="el-GR" dirty="0" err="1" smtClean="0"/>
              <a:t>Κανναβινοειδών</a:t>
            </a:r>
            <a:endParaRPr lang="el-GR" dirty="0" smtClean="0"/>
          </a:p>
          <a:p>
            <a:pPr marL="514350" indent="-514350">
              <a:buAutoNum type="arabicPeriod" startAt="4"/>
            </a:pPr>
            <a:r>
              <a:rPr lang="el-GR" dirty="0" smtClean="0"/>
              <a:t>Κοκαΐνης</a:t>
            </a:r>
          </a:p>
          <a:p>
            <a:pPr marL="514350" indent="-514350">
              <a:buAutoNum type="arabicPeriod" startAt="4"/>
            </a:pPr>
            <a:r>
              <a:rPr lang="el-GR" dirty="0" err="1" smtClean="0"/>
              <a:t>Καφείνης</a:t>
            </a:r>
            <a:endParaRPr lang="el-GR" dirty="0" smtClean="0"/>
          </a:p>
          <a:p>
            <a:pPr marL="514350" indent="-514350">
              <a:buAutoNum type="arabicPeriod" startAt="4"/>
            </a:pPr>
            <a:r>
              <a:rPr lang="el-GR" dirty="0" smtClean="0"/>
              <a:t>Ψευδαισθησιογόνων</a:t>
            </a:r>
          </a:p>
          <a:p>
            <a:pPr marL="514350" indent="-514350">
              <a:buAutoNum type="arabicPeriod" startAt="4"/>
            </a:pPr>
            <a:r>
              <a:rPr lang="el-GR" dirty="0" smtClean="0"/>
              <a:t>Χρήση καπνού</a:t>
            </a:r>
          </a:p>
          <a:p>
            <a:pPr marL="514350" indent="-514350">
              <a:buAutoNum type="arabicPeriod" startAt="4"/>
            </a:pPr>
            <a:r>
              <a:rPr lang="el-GR" dirty="0" smtClean="0"/>
              <a:t>Πτητικών και διαλυτικών ουσιών</a:t>
            </a:r>
          </a:p>
          <a:p>
            <a:pPr marL="514350" indent="-514350">
              <a:buAutoNum type="arabicPeriod"/>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Κλινικές καταστάσεις από τη χρήση</a:t>
            </a:r>
            <a:endParaRPr lang="el-GR" dirty="0"/>
          </a:p>
        </p:txBody>
      </p:sp>
      <p:sp>
        <p:nvSpPr>
          <p:cNvPr id="3" name="2 - Θέση περιεχομένου"/>
          <p:cNvSpPr>
            <a:spLocks noGrp="1"/>
          </p:cNvSpPr>
          <p:nvPr>
            <p:ph idx="1"/>
          </p:nvPr>
        </p:nvSpPr>
        <p:spPr/>
        <p:txBody>
          <a:bodyPr/>
          <a:lstStyle/>
          <a:p>
            <a:r>
              <a:rPr lang="el-GR" dirty="0" smtClean="0"/>
              <a:t>Οξεία </a:t>
            </a:r>
            <a:r>
              <a:rPr lang="el-GR" dirty="0" err="1" smtClean="0"/>
              <a:t>τοξίκωση</a:t>
            </a:r>
            <a:endParaRPr lang="el-GR" dirty="0" smtClean="0"/>
          </a:p>
          <a:p>
            <a:r>
              <a:rPr lang="el-GR" dirty="0" smtClean="0"/>
              <a:t>Σύνδρομο εξάρτησης</a:t>
            </a:r>
          </a:p>
          <a:p>
            <a:r>
              <a:rPr lang="el-GR" dirty="0" smtClean="0"/>
              <a:t>Κατάσταση απόσυρσης(στέρησης)</a:t>
            </a:r>
          </a:p>
          <a:p>
            <a:r>
              <a:rPr lang="el-GR" dirty="0" err="1" smtClean="0"/>
              <a:t>Ψυχωσική</a:t>
            </a:r>
            <a:r>
              <a:rPr lang="el-GR" dirty="0" smtClean="0"/>
              <a:t> διαταραχή</a:t>
            </a:r>
          </a:p>
          <a:p>
            <a:r>
              <a:rPr lang="el-GR" dirty="0" err="1" smtClean="0"/>
              <a:t>Αμνησιακό</a:t>
            </a:r>
            <a:r>
              <a:rPr lang="el-GR" dirty="0" smtClean="0"/>
              <a:t> σύνδρομο</a:t>
            </a:r>
          </a:p>
          <a:p>
            <a:r>
              <a:rPr lang="el-GR" dirty="0" smtClean="0"/>
              <a:t>Υπολειμματική και όψιμη εγκατάσταση </a:t>
            </a:r>
            <a:r>
              <a:rPr lang="el-GR" dirty="0" err="1" smtClean="0"/>
              <a:t>ψυχωσικής</a:t>
            </a:r>
            <a:r>
              <a:rPr lang="el-GR" dirty="0" smtClean="0"/>
              <a:t> διαταραχής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p:txBody>
          <a:bodyPr/>
          <a:lstStyle/>
          <a:p>
            <a:pPr algn="ctr" eaLnBrk="1" hangingPunct="1"/>
            <a:r>
              <a:rPr lang="el-GR" smtClean="0"/>
              <a:t>Παράγοντες κινδύνου</a:t>
            </a:r>
            <a:r>
              <a:rPr lang="en-US" smtClean="0"/>
              <a:t>-</a:t>
            </a:r>
            <a:r>
              <a:rPr lang="el-GR" smtClean="0"/>
              <a:t>ενδογενεις</a:t>
            </a:r>
          </a:p>
        </p:txBody>
      </p:sp>
      <p:sp>
        <p:nvSpPr>
          <p:cNvPr id="3" name="2 - Θέση περιεχομένου"/>
          <p:cNvSpPr>
            <a:spLocks noGrp="1"/>
          </p:cNvSpPr>
          <p:nvPr>
            <p:ph idx="1"/>
          </p:nvPr>
        </p:nvSpPr>
        <p:spPr/>
        <p:txBody>
          <a:bodyPr>
            <a:normAutofit fontScale="70000" lnSpcReduction="20000"/>
          </a:bodyPr>
          <a:lstStyle/>
          <a:p>
            <a:pPr marL="365760" indent="-256032" eaLnBrk="1" fontAlgn="auto" hangingPunct="1">
              <a:spcAft>
                <a:spcPts val="0"/>
              </a:spcAft>
              <a:buClr>
                <a:schemeClr val="accent3"/>
              </a:buClr>
              <a:buFont typeface="Georgia"/>
              <a:buChar char="•"/>
              <a:defRPr/>
            </a:pPr>
            <a:r>
              <a:rPr lang="el-GR" dirty="0" smtClean="0"/>
              <a:t>Εκφυλιστικές (φλεγμονώδεις</a:t>
            </a:r>
            <a:r>
              <a:rPr lang="en-US" dirty="0" smtClean="0"/>
              <a:t>:</a:t>
            </a:r>
            <a:r>
              <a:rPr lang="el-GR" dirty="0" err="1" smtClean="0"/>
              <a:t>μηνιγγοεγκεφαλίτιδα</a:t>
            </a:r>
            <a:r>
              <a:rPr lang="el-GR" dirty="0" smtClean="0"/>
              <a:t>, </a:t>
            </a:r>
            <a:r>
              <a:rPr lang="el-GR" dirty="0" err="1" smtClean="0"/>
              <a:t>αγγειίτιδα,ΗΙ</a:t>
            </a:r>
            <a:r>
              <a:rPr lang="en-US" dirty="0" smtClean="0"/>
              <a:t>V)</a:t>
            </a:r>
          </a:p>
          <a:p>
            <a:pPr marL="365760" indent="-256032" eaLnBrk="1" fontAlgn="auto" hangingPunct="1">
              <a:spcAft>
                <a:spcPts val="0"/>
              </a:spcAft>
              <a:buClr>
                <a:schemeClr val="accent3"/>
              </a:buClr>
              <a:buFont typeface="Georgia"/>
              <a:buChar char="•"/>
              <a:defRPr/>
            </a:pPr>
            <a:r>
              <a:rPr lang="el-GR" dirty="0" smtClean="0"/>
              <a:t>Τραυματικές</a:t>
            </a:r>
          </a:p>
          <a:p>
            <a:pPr marL="365760" indent="-256032" eaLnBrk="1" fontAlgn="auto" hangingPunct="1">
              <a:spcAft>
                <a:spcPts val="0"/>
              </a:spcAft>
              <a:buClr>
                <a:schemeClr val="accent3"/>
              </a:buClr>
              <a:buFont typeface="Georgia"/>
              <a:buChar char="•"/>
              <a:defRPr/>
            </a:pPr>
            <a:r>
              <a:rPr lang="el-GR" dirty="0" smtClean="0"/>
              <a:t>Αγγειακές (Αγγειακό εγκεφαλικό επεισόδιο, παροδικό ισχαιμικό </a:t>
            </a:r>
            <a:r>
              <a:rPr lang="el-GR" dirty="0" err="1" smtClean="0"/>
              <a:t>επεισόδιο,αιμορραγία</a:t>
            </a:r>
            <a:r>
              <a:rPr lang="el-GR" dirty="0" smtClean="0"/>
              <a:t>).</a:t>
            </a:r>
          </a:p>
          <a:p>
            <a:pPr marL="365760" indent="-256032" eaLnBrk="1" fontAlgn="auto" hangingPunct="1">
              <a:spcAft>
                <a:spcPts val="0"/>
              </a:spcAft>
              <a:buClr>
                <a:schemeClr val="accent3"/>
              </a:buClr>
              <a:buFont typeface="Georgia"/>
              <a:buChar char="•"/>
              <a:defRPr/>
            </a:pPr>
            <a:r>
              <a:rPr lang="el-GR" dirty="0" smtClean="0"/>
              <a:t>Νεοπλάσματα</a:t>
            </a:r>
          </a:p>
          <a:p>
            <a:pPr marL="365760" indent="-256032" eaLnBrk="1" fontAlgn="auto" hangingPunct="1">
              <a:spcAft>
                <a:spcPts val="0"/>
              </a:spcAft>
              <a:buClr>
                <a:schemeClr val="accent3"/>
              </a:buClr>
              <a:buFont typeface="Georgia"/>
              <a:buChar char="•"/>
              <a:defRPr/>
            </a:pPr>
            <a:r>
              <a:rPr lang="el-GR" dirty="0" smtClean="0"/>
              <a:t>Επιληψία</a:t>
            </a:r>
          </a:p>
          <a:p>
            <a:pPr marL="365760" indent="-256032" eaLnBrk="1" fontAlgn="auto" hangingPunct="1">
              <a:spcAft>
                <a:spcPts val="0"/>
              </a:spcAft>
              <a:buClr>
                <a:schemeClr val="accent3"/>
              </a:buClr>
              <a:buFont typeface="Georgia"/>
              <a:buChar char="•"/>
              <a:defRPr/>
            </a:pPr>
            <a:r>
              <a:rPr lang="el-GR" dirty="0" smtClean="0"/>
              <a:t>Αισθητηριακή αποστέρηση(οπτική, ακουστική εξασθένηση)</a:t>
            </a:r>
          </a:p>
          <a:p>
            <a:pPr marL="365760" indent="-256032" eaLnBrk="1" fontAlgn="auto" hangingPunct="1">
              <a:spcAft>
                <a:spcPts val="0"/>
              </a:spcAft>
              <a:buClr>
                <a:schemeClr val="accent3"/>
              </a:buClr>
              <a:buFont typeface="Georgia"/>
              <a:buChar char="•"/>
              <a:defRPr/>
            </a:pPr>
            <a:r>
              <a:rPr lang="el-GR" dirty="0" smtClean="0"/>
              <a:t>Μεταβολικές(υποξία, αναιμία, υπογλυκαιμία, αφυδάτωση, οξείδωση)</a:t>
            </a:r>
          </a:p>
          <a:p>
            <a:pPr marL="365760" indent="-256032" eaLnBrk="1" fontAlgn="auto" hangingPunct="1">
              <a:spcAft>
                <a:spcPts val="0"/>
              </a:spcAft>
              <a:buClr>
                <a:schemeClr val="accent3"/>
              </a:buClr>
              <a:buFont typeface="Georgia"/>
              <a:buChar char="•"/>
              <a:defRPr/>
            </a:pPr>
            <a:r>
              <a:rPr lang="el-GR" dirty="0" smtClean="0"/>
              <a:t>Ενδοκρινικές διαταραχές (</a:t>
            </a:r>
            <a:r>
              <a:rPr lang="el-GR" dirty="0" err="1" smtClean="0"/>
              <a:t>υπο</a:t>
            </a:r>
            <a:r>
              <a:rPr lang="el-GR" dirty="0" smtClean="0"/>
              <a:t> και υπερθυρεοειδισμός)</a:t>
            </a:r>
          </a:p>
          <a:p>
            <a:pPr marL="365760" indent="-256032" eaLnBrk="1" fontAlgn="auto" hangingPunct="1">
              <a:spcAft>
                <a:spcPts val="0"/>
              </a:spcAft>
              <a:buClr>
                <a:schemeClr val="accent3"/>
              </a:buClr>
              <a:buFont typeface="Georgia"/>
              <a:buChar char="•"/>
              <a:defRPr/>
            </a:pPr>
            <a:r>
              <a:rPr lang="el-GR" dirty="0" smtClean="0"/>
              <a:t>Αβιταμινώσεις (Β1,Β2, </a:t>
            </a:r>
            <a:r>
              <a:rPr lang="el-GR" dirty="0" err="1" smtClean="0"/>
              <a:t>φυλλικό</a:t>
            </a:r>
            <a:r>
              <a:rPr lang="el-GR" dirty="0" smtClean="0"/>
              <a:t> οξύ)</a:t>
            </a:r>
          </a:p>
          <a:p>
            <a:pPr marL="365760" indent="-256032" eaLnBrk="1" fontAlgn="auto" hangingPunct="1">
              <a:spcAft>
                <a:spcPts val="0"/>
              </a:spcAft>
              <a:buClr>
                <a:schemeClr val="accent3"/>
              </a:buClr>
              <a:buFont typeface="Georgia"/>
              <a:buChar char="•"/>
              <a:defRPr/>
            </a:pPr>
            <a:r>
              <a:rPr lang="el-GR" dirty="0" smtClean="0"/>
              <a:t>Ανεπάρκεια καρδιακή, αναπνευστική, νεφρική, ηπατική</a:t>
            </a:r>
          </a:p>
          <a:p>
            <a:pPr marL="365760" indent="-256032" eaLnBrk="1" fontAlgn="auto" hangingPunct="1">
              <a:spcAft>
                <a:spcPts val="0"/>
              </a:spcAft>
              <a:buClr>
                <a:schemeClr val="accent3"/>
              </a:buClr>
              <a:buFont typeface="Georgia"/>
              <a:buChar char="•"/>
              <a:defRPr/>
            </a:pPr>
            <a:r>
              <a:rPr lang="el-GR" dirty="0" smtClean="0"/>
              <a:t>Συστηματικές φλεγμονές</a:t>
            </a:r>
            <a:r>
              <a:rPr lang="en-US" dirty="0" smtClean="0"/>
              <a:t>:</a:t>
            </a:r>
            <a:r>
              <a:rPr lang="el-GR" dirty="0" smtClean="0"/>
              <a:t>πνευμονία, περιτονίτιδα, σηψαιμία)</a:t>
            </a:r>
          </a:p>
          <a:p>
            <a:pPr marL="365760" indent="-256032" eaLnBrk="1" fontAlgn="auto" hangingPunct="1">
              <a:spcAft>
                <a:spcPts val="0"/>
              </a:spcAft>
              <a:buClr>
                <a:schemeClr val="accent3"/>
              </a:buClr>
              <a:buFont typeface="Georgia"/>
              <a:buChar char="•"/>
              <a:defRPr/>
            </a:pPr>
            <a:endParaRPr lang="el-GR" dirty="0" smtClean="0"/>
          </a:p>
          <a:p>
            <a:pPr marL="365760" indent="-256032" eaLnBrk="1" fontAlgn="auto" hangingPunct="1">
              <a:spcAft>
                <a:spcPts val="0"/>
              </a:spcAft>
              <a:buClr>
                <a:schemeClr val="accent3"/>
              </a:buClr>
              <a:buFont typeface="Georgia"/>
              <a:buNone/>
              <a:defRPr/>
            </a:pP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Κριτήρια για τη παθολογική </a:t>
            </a:r>
            <a:r>
              <a:rPr lang="el-GR" dirty="0" err="1" smtClean="0"/>
              <a:t>τοξίκωση</a:t>
            </a:r>
            <a:endParaRPr lang="el-GR" dirty="0"/>
          </a:p>
        </p:txBody>
      </p:sp>
      <p:sp>
        <p:nvSpPr>
          <p:cNvPr id="3" name="2 - Θέση περιεχομένου"/>
          <p:cNvSpPr>
            <a:spLocks noGrp="1"/>
          </p:cNvSpPr>
          <p:nvPr>
            <p:ph idx="1"/>
          </p:nvPr>
        </p:nvSpPr>
        <p:spPr/>
        <p:txBody>
          <a:bodyPr>
            <a:normAutofit fontScale="85000" lnSpcReduction="20000"/>
          </a:bodyPr>
          <a:lstStyle/>
          <a:p>
            <a:pPr>
              <a:buNone/>
            </a:pPr>
            <a:r>
              <a:rPr lang="el-GR" dirty="0" smtClean="0"/>
              <a:t>Α. Πληρούνται τα γενικά κριτήρια για την οξεία </a:t>
            </a:r>
            <a:r>
              <a:rPr lang="el-GR" dirty="0" err="1" smtClean="0"/>
              <a:t>τοξίκωση</a:t>
            </a:r>
            <a:r>
              <a:rPr lang="el-GR" dirty="0" smtClean="0"/>
              <a:t> και η παθολογική </a:t>
            </a:r>
            <a:r>
              <a:rPr lang="el-GR" dirty="0" err="1" smtClean="0"/>
              <a:t>τοξίκωση</a:t>
            </a:r>
            <a:r>
              <a:rPr lang="el-GR" dirty="0" smtClean="0"/>
              <a:t> εμφανίζεται με τη κατανάλωση ποσότητας ποτών , η οποία όμως δεν είναι αρκετή για να προκαλέσει </a:t>
            </a:r>
            <a:r>
              <a:rPr lang="el-GR" dirty="0" err="1" smtClean="0"/>
              <a:t>τοξίκωση</a:t>
            </a:r>
            <a:r>
              <a:rPr lang="el-GR" dirty="0" smtClean="0"/>
              <a:t> στα περισσότερα άτομα</a:t>
            </a:r>
          </a:p>
          <a:p>
            <a:pPr>
              <a:buNone/>
            </a:pPr>
            <a:r>
              <a:rPr lang="el-GR" dirty="0" smtClean="0"/>
              <a:t>Β. Υπάρχει λεκτικά επιθετική συμπεριφορά ή φυσική βία που δεν είναι τυπική για το άτομο όταν είναι ξεμέθυστο</a:t>
            </a:r>
          </a:p>
          <a:p>
            <a:pPr>
              <a:buNone/>
            </a:pPr>
            <a:r>
              <a:rPr lang="el-GR" dirty="0" smtClean="0"/>
              <a:t>Γ. Η </a:t>
            </a:r>
            <a:r>
              <a:rPr lang="el-GR" dirty="0" err="1" smtClean="0"/>
              <a:t>τοξίκωση</a:t>
            </a:r>
            <a:r>
              <a:rPr lang="el-GR" dirty="0" smtClean="0"/>
              <a:t> εμφανίζεται λίγα λεπτά μετά τη κατανάλωση οινοπνεύματος</a:t>
            </a:r>
          </a:p>
          <a:p>
            <a:pPr>
              <a:buNone/>
            </a:pPr>
            <a:r>
              <a:rPr lang="el-GR" dirty="0" smtClean="0"/>
              <a:t>Δ. Δεν υπάρχει απόδειξη για οργανική εγκεφαλική διαταραχή ή άλλη ψυχική διαταραχή</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p:spPr>
        <p:txBody>
          <a:bodyPr>
            <a:normAutofit/>
          </a:bodyPr>
          <a:lstStyle/>
          <a:p>
            <a:r>
              <a:rPr lang="el-GR" sz="1800" b="1" dirty="0" smtClean="0"/>
              <a:t>Τα κριτήρια για τη διάγνωση διαταραχής από χρήση ουσιών (Ι)</a:t>
            </a:r>
            <a:endParaRPr lang="el-GR" sz="1800" b="1" dirty="0"/>
          </a:p>
        </p:txBody>
      </p:sp>
      <p:sp>
        <p:nvSpPr>
          <p:cNvPr id="3" name="2 - Θέση περιεχομένου"/>
          <p:cNvSpPr>
            <a:spLocks noGrp="1"/>
          </p:cNvSpPr>
          <p:nvPr>
            <p:ph idx="1"/>
          </p:nvPr>
        </p:nvSpPr>
        <p:spPr>
          <a:xfrm>
            <a:off x="457200" y="1844824"/>
            <a:ext cx="8229600" cy="4281339"/>
          </a:xfrm>
        </p:spPr>
        <p:txBody>
          <a:bodyPr>
            <a:noAutofit/>
          </a:bodyPr>
          <a:lstStyle/>
          <a:p>
            <a:r>
              <a:rPr lang="el-GR" sz="2000" dirty="0" smtClean="0"/>
              <a:t>1. Λήψη συνεχώς αυξανόμενων ποσοτήτων κάποιας ουσίας ή για μεγαλύτερο διάστημα σε σχέση με την πρόθεση του ατόμου </a:t>
            </a:r>
          </a:p>
          <a:p>
            <a:r>
              <a:rPr lang="el-GR" sz="2000" dirty="0" smtClean="0"/>
              <a:t>2. Αποτυχημένες προσπάθειες διακοπής ή τροποποίησης της λήψης κάποιας </a:t>
            </a:r>
            <a:r>
              <a:rPr lang="el-GR" sz="2000" dirty="0" err="1" smtClean="0"/>
              <a:t>ψυχοδραστικής</a:t>
            </a:r>
            <a:r>
              <a:rPr lang="el-GR" sz="2000" dirty="0" smtClean="0"/>
              <a:t> ουσίας </a:t>
            </a:r>
          </a:p>
          <a:p>
            <a:r>
              <a:rPr lang="el-GR" sz="2000" dirty="0" smtClean="0"/>
              <a:t>3. Σπατάλη σημαντικού χρόνου για την απόκτηση, τη χρήση ή την ανάρρωση από την επίδραση της χρήσης </a:t>
            </a:r>
          </a:p>
          <a:p>
            <a:r>
              <a:rPr lang="el-GR" sz="2000" dirty="0" smtClean="0"/>
              <a:t>4. Έντονη επιθυμία ή καταναγκασμός για λήψη κάποιας </a:t>
            </a:r>
            <a:r>
              <a:rPr lang="el-GR" sz="2000" dirty="0" err="1" smtClean="0"/>
              <a:t>ψυχοδραστικής</a:t>
            </a:r>
            <a:r>
              <a:rPr lang="el-GR" sz="2000" dirty="0" smtClean="0"/>
              <a:t> ουσίας </a:t>
            </a:r>
          </a:p>
          <a:p>
            <a:r>
              <a:rPr lang="el-GR" sz="2000" dirty="0" smtClean="0"/>
              <a:t>5. Αδυναμία εκπλήρωσης υποχρεώσεων στην εργασία, στο σπίτι ή στο σχολείο εξαιτίας της χρήσης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r>
              <a:rPr lang="el-GR" sz="2400" b="1" dirty="0" smtClean="0"/>
              <a:t>Τα κριτήρια για τη διάγνωση διαταραχής από χρήση ουσιών (ΙΙ)</a:t>
            </a:r>
            <a:endParaRPr lang="el-GR" sz="2400" dirty="0"/>
          </a:p>
        </p:txBody>
      </p:sp>
      <p:sp>
        <p:nvSpPr>
          <p:cNvPr id="5" name="4 - Θέση περιεχομένου"/>
          <p:cNvSpPr>
            <a:spLocks noGrp="1"/>
          </p:cNvSpPr>
          <p:nvPr>
            <p:ph idx="1"/>
          </p:nvPr>
        </p:nvSpPr>
        <p:spPr/>
        <p:txBody>
          <a:bodyPr>
            <a:normAutofit fontScale="55000" lnSpcReduction="20000"/>
          </a:bodyPr>
          <a:lstStyle/>
          <a:p>
            <a:r>
              <a:rPr lang="el-GR" dirty="0" smtClean="0"/>
              <a:t>6. Εξακολούθηση της χρήσης παρά τα προβλήματα που δημιουργεί στις σχέσεις με τους άλλους </a:t>
            </a:r>
          </a:p>
          <a:p>
            <a:r>
              <a:rPr lang="el-GR" dirty="0" smtClean="0"/>
              <a:t>7. Διακοπή σημαντικών κοινωνικών, επαγγελματικών ή ψυχαγωγικών δραστηριοτήτων εξαιτίας της χρήσης </a:t>
            </a:r>
          </a:p>
          <a:p>
            <a:r>
              <a:rPr lang="el-GR" dirty="0" smtClean="0"/>
              <a:t>8. Επαναλαμβανόμενη χρήση ουσιών παρά τους κινδύνους που αυτή συνεπάγεται </a:t>
            </a:r>
          </a:p>
          <a:p>
            <a:r>
              <a:rPr lang="el-GR" dirty="0" smtClean="0"/>
              <a:t>9. Εξακολούθηση της χρήσης παρά τη γνώση ύπαρξης σωματικού ή ψυχολογικού προβλήματος που προκλήθηκε η επιδεινώθηκε από τη χρήση κάποιας ουσίας </a:t>
            </a:r>
          </a:p>
          <a:p>
            <a:r>
              <a:rPr lang="el-GR" dirty="0" smtClean="0"/>
              <a:t>10. Ανάγκη χρήσης αυξανόμενων ποσοτήτων ουσίας για την επίτευξη του επιθυμητού αποτελέσματος (ανοχή) </a:t>
            </a:r>
          </a:p>
          <a:p>
            <a:r>
              <a:rPr lang="el-GR" dirty="0" smtClean="0"/>
              <a:t>11. Εκδήλωση συμπτωμάτων στέρησης τα οποία ανακουφίζονται με τη λήψη μεγαλύτερης ποσότητας κάποιας ουσίας .</a:t>
            </a:r>
          </a:p>
          <a:p>
            <a:pPr>
              <a:buNone/>
            </a:pPr>
            <a:r>
              <a:rPr lang="el-GR" dirty="0" smtClean="0"/>
              <a:t>       </a:t>
            </a:r>
          </a:p>
          <a:p>
            <a:pPr>
              <a:buNone/>
            </a:pPr>
            <a:r>
              <a:rPr lang="el-GR" i="1" dirty="0" smtClean="0"/>
              <a:t>       Δύο ή τρία από τα παραπάνω συμπτώματα αποτελούν ένδειξη ήπιας διαταραχής χρήσης ουσιών, τέσσερα ή πέντε συμπτώματα υποδηλώνουν μέτρια διαταραχή χρήσης ουσιών και έξι ή περισσότερα συμπτώματα οδηγούν στη διάγνωση σοβαρής διαταραχής χρήσης ουσιών. </a:t>
            </a:r>
          </a:p>
          <a:p>
            <a:endParaRPr lang="el-GR"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r>
              <a:rPr lang="el-GR" sz="3200" b="1" dirty="0" smtClean="0"/>
              <a:t>Διαγνωστικά κριτήρια για τη στέρηση ουσιών</a:t>
            </a:r>
            <a:endParaRPr lang="el-GR" sz="3200" b="1" dirty="0"/>
          </a:p>
        </p:txBody>
      </p:sp>
      <p:sp>
        <p:nvSpPr>
          <p:cNvPr id="5" name="4 - Θέση περιεχομένου"/>
          <p:cNvSpPr>
            <a:spLocks noGrp="1"/>
          </p:cNvSpPr>
          <p:nvPr>
            <p:ph idx="1"/>
          </p:nvPr>
        </p:nvSpPr>
        <p:spPr/>
        <p:txBody>
          <a:bodyPr/>
          <a:lstStyle/>
          <a:p>
            <a:pPr>
              <a:buNone/>
            </a:pPr>
            <a:r>
              <a:rPr lang="el-GR" sz="1800" dirty="0" smtClean="0"/>
              <a:t>Α. Η ανάπτυξη ενός ειδικού για την ουσία συνδρόμου, οφειλόμενη στη διακοπή (ή μείωση)  της χρήσης της ουσίας, η οποία προηγουμένως ήταν βαριά και παρατεταμένη</a:t>
            </a:r>
          </a:p>
          <a:p>
            <a:pPr>
              <a:buNone/>
            </a:pPr>
            <a:endParaRPr lang="el-GR" dirty="0" smtClean="0"/>
          </a:p>
          <a:p>
            <a:pPr>
              <a:buNone/>
            </a:pPr>
            <a:r>
              <a:rPr lang="el-GR" sz="1800" dirty="0" smtClean="0"/>
              <a:t>Β. Το ειδικό για την ουσία σύνδρομο προκαλεί κλινικά σημαντική ενόχληση ή έκπτωση της κοινωνικής, επαγγελματικής ή άλλων σημαντικών περιοχών της λειτουργικότητας</a:t>
            </a:r>
          </a:p>
          <a:p>
            <a:pPr>
              <a:buNone/>
            </a:pPr>
            <a:endParaRPr lang="el-GR" sz="1800" dirty="0" smtClean="0"/>
          </a:p>
          <a:p>
            <a:pPr>
              <a:buNone/>
            </a:pPr>
            <a:r>
              <a:rPr lang="el-GR" sz="1800" dirty="0" smtClean="0"/>
              <a:t>Γ. Τα συμπτώματα δεν οφείλονται σε γενική σωματική κατάσταση και δεν εξηγούνται καλύτερα με άλλη ψυχική διαταραχή.</a:t>
            </a:r>
          </a:p>
          <a:p>
            <a:pPr>
              <a:buNone/>
            </a:pPr>
            <a:endParaRPr lang="el-GR" dirty="0" smtClean="0"/>
          </a:p>
          <a:p>
            <a:pPr>
              <a:buNone/>
            </a:pP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Χρήση οινοπνευματωδών(αλκοόλ)</a:t>
            </a:r>
            <a:endParaRPr lang="el-GR" dirty="0"/>
          </a:p>
        </p:txBody>
      </p:sp>
      <p:sp>
        <p:nvSpPr>
          <p:cNvPr id="3" name="2 - Θέση περιεχομένου"/>
          <p:cNvSpPr>
            <a:spLocks noGrp="1"/>
          </p:cNvSpPr>
          <p:nvPr>
            <p:ph idx="1"/>
          </p:nvPr>
        </p:nvSpPr>
        <p:spPr/>
        <p:txBody>
          <a:bodyPr/>
          <a:lstStyle/>
          <a:p>
            <a:r>
              <a:rPr lang="el-GR" dirty="0" smtClean="0"/>
              <a:t>Τα άτομα τα οποία καταναλώνουν αλκοόλ έχουν κατηγοριοποιηθεί σε τέσσερις τύπους</a:t>
            </a:r>
            <a:r>
              <a:rPr lang="en-US" dirty="0" smtClean="0"/>
              <a:t>:</a:t>
            </a:r>
          </a:p>
          <a:p>
            <a:r>
              <a:rPr lang="en-US" dirty="0" smtClean="0"/>
              <a:t>1. </a:t>
            </a:r>
            <a:r>
              <a:rPr lang="el-GR" dirty="0" smtClean="0"/>
              <a:t>στους κοινωνικούς πότες</a:t>
            </a:r>
          </a:p>
          <a:p>
            <a:r>
              <a:rPr lang="el-GR" dirty="0" smtClean="0"/>
              <a:t>2. στους επεισοδιακά υπερβολικούς πότες</a:t>
            </a:r>
          </a:p>
          <a:p>
            <a:r>
              <a:rPr lang="el-GR" dirty="0" smtClean="0"/>
              <a:t>3. στους προοδευτικά υπερβολικούς πότες</a:t>
            </a:r>
          </a:p>
          <a:p>
            <a:r>
              <a:rPr lang="el-GR" dirty="0" smtClean="0"/>
              <a:t>4. στους χρόνιους αλκοολικούς</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Επιδημιολογία</a:t>
            </a:r>
            <a:endParaRPr lang="el-GR" dirty="0"/>
          </a:p>
        </p:txBody>
      </p:sp>
      <p:sp>
        <p:nvSpPr>
          <p:cNvPr id="3" name="2 - Θέση περιεχομένου"/>
          <p:cNvSpPr>
            <a:spLocks noGrp="1"/>
          </p:cNvSpPr>
          <p:nvPr>
            <p:ph idx="1"/>
          </p:nvPr>
        </p:nvSpPr>
        <p:spPr/>
        <p:txBody>
          <a:bodyPr/>
          <a:lstStyle/>
          <a:p>
            <a:r>
              <a:rPr lang="el-GR" dirty="0" smtClean="0"/>
              <a:t>Η πανελλήνια συγχρονική έρευνα σε 4.300 νοικοκυριά της χώρας μας το 1984 έδειξε</a:t>
            </a:r>
            <a:r>
              <a:rPr lang="en-US" dirty="0" smtClean="0"/>
              <a:t>:</a:t>
            </a:r>
            <a:endParaRPr lang="en-US" dirty="0"/>
          </a:p>
          <a:p>
            <a:r>
              <a:rPr lang="el-GR" dirty="0" smtClean="0"/>
              <a:t>Το 25% των ενηλίκων 18-64 ετών και το 12,8% των εφήβων 12-17 ετών ανέφεραν μία συστηματική χρήση</a:t>
            </a:r>
          </a:p>
          <a:p>
            <a:r>
              <a:rPr lang="el-GR" dirty="0" smtClean="0"/>
              <a:t>Στην ομάδα ηλικιών 18-24% το 14%.</a:t>
            </a: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title"/>
          </p:nvPr>
        </p:nvSpPr>
        <p:spPr/>
        <p:txBody>
          <a:bodyPr/>
          <a:lstStyle/>
          <a:p>
            <a:r>
              <a:rPr lang="el-GR" dirty="0" smtClean="0"/>
              <a:t>ΝΟΣΟΛΟΓΙΑ ΑΛΚΟΟΛΙΣΜΟΥ</a:t>
            </a:r>
            <a:endParaRPr lang="el-GR" dirty="0"/>
          </a:p>
        </p:txBody>
      </p:sp>
      <p:sp>
        <p:nvSpPr>
          <p:cNvPr id="7" name="6 - Θέση περιεχομένου"/>
          <p:cNvSpPr>
            <a:spLocks noGrp="1"/>
          </p:cNvSpPr>
          <p:nvPr>
            <p:ph idx="1"/>
          </p:nvPr>
        </p:nvSpPr>
        <p:spPr/>
        <p:txBody>
          <a:bodyPr>
            <a:normAutofit lnSpcReduction="10000"/>
          </a:bodyPr>
          <a:lstStyle/>
          <a:p>
            <a:r>
              <a:rPr lang="el-GR" dirty="0" smtClean="0"/>
              <a:t>ΕΞΑΡΤΗΣΗ</a:t>
            </a:r>
          </a:p>
          <a:p>
            <a:r>
              <a:rPr lang="el-GR" dirty="0" smtClean="0"/>
              <a:t>ΤΟΞΙΚΩΣΗ =αλκοολική μέθη</a:t>
            </a:r>
            <a:r>
              <a:rPr lang="en-US" dirty="0" smtClean="0"/>
              <a:t>:</a:t>
            </a:r>
            <a:endParaRPr lang="el-GR" dirty="0" smtClean="0"/>
          </a:p>
          <a:p>
            <a:r>
              <a:rPr lang="el-GR" i="1" dirty="0" smtClean="0"/>
              <a:t>Διαταραχές συμπεριφοράς</a:t>
            </a:r>
            <a:r>
              <a:rPr lang="en-US" i="1" dirty="0" smtClean="0"/>
              <a:t>:</a:t>
            </a:r>
            <a:r>
              <a:rPr lang="el-GR" dirty="0" smtClean="0"/>
              <a:t> άρση αναστολών, </a:t>
            </a:r>
            <a:r>
              <a:rPr lang="el-GR" dirty="0" err="1" smtClean="0"/>
              <a:t>ευφορία,διαχυτικότητα,μείωση</a:t>
            </a:r>
            <a:r>
              <a:rPr lang="el-GR" dirty="0" smtClean="0"/>
              <a:t> της κρίσης, </a:t>
            </a:r>
            <a:r>
              <a:rPr lang="el-GR" dirty="0" err="1" smtClean="0"/>
              <a:t>διέγερση,επιθετικότητα</a:t>
            </a:r>
            <a:r>
              <a:rPr lang="el-GR" dirty="0" smtClean="0"/>
              <a:t>)</a:t>
            </a:r>
            <a:endParaRPr lang="en-US" dirty="0" smtClean="0"/>
          </a:p>
          <a:p>
            <a:r>
              <a:rPr lang="en-US" i="1" dirty="0" smtClean="0"/>
              <a:t>N</a:t>
            </a:r>
            <a:r>
              <a:rPr lang="el-GR" i="1" dirty="0" err="1" smtClean="0"/>
              <a:t>ευρολογικές</a:t>
            </a:r>
            <a:r>
              <a:rPr lang="el-GR" i="1" dirty="0" smtClean="0"/>
              <a:t> διαταραχές</a:t>
            </a:r>
            <a:r>
              <a:rPr lang="en-US" dirty="0" smtClean="0"/>
              <a:t>:</a:t>
            </a:r>
            <a:r>
              <a:rPr lang="el-GR" dirty="0" err="1" smtClean="0"/>
              <a:t>δυσαρθρία,αταξία</a:t>
            </a:r>
            <a:r>
              <a:rPr lang="el-GR" dirty="0" smtClean="0"/>
              <a:t>, αστάθεια στο βάδισμα, νυσταγμός</a:t>
            </a:r>
          </a:p>
          <a:p>
            <a:r>
              <a:rPr lang="el-GR" dirty="0" smtClean="0"/>
              <a:t>Σωματικές</a:t>
            </a:r>
            <a:r>
              <a:rPr lang="en-US" dirty="0" smtClean="0"/>
              <a:t>:</a:t>
            </a:r>
            <a:r>
              <a:rPr lang="el-GR" dirty="0" err="1" smtClean="0"/>
              <a:t>εξέρυθρο</a:t>
            </a:r>
            <a:r>
              <a:rPr lang="el-GR" dirty="0" smtClean="0"/>
              <a:t> </a:t>
            </a:r>
            <a:r>
              <a:rPr lang="el-GR" dirty="0" err="1" smtClean="0"/>
              <a:t>πρόσωπο,ταχυκαρδία,υπέρταση</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r>
              <a:rPr lang="el-GR" sz="2000" b="1" dirty="0" err="1" smtClean="0"/>
              <a:t>Διάγνωστικά</a:t>
            </a:r>
            <a:r>
              <a:rPr lang="el-GR" sz="2000" b="1" dirty="0" smtClean="0"/>
              <a:t> κριτήρια  της εξάρτησης από το αλκοόλ</a:t>
            </a:r>
            <a:endParaRPr lang="el-GR" sz="2000" b="1" dirty="0"/>
          </a:p>
        </p:txBody>
      </p:sp>
      <p:sp>
        <p:nvSpPr>
          <p:cNvPr id="5" name="4 - Θέση περιεχομένου"/>
          <p:cNvSpPr>
            <a:spLocks noGrp="1"/>
          </p:cNvSpPr>
          <p:nvPr>
            <p:ph idx="1"/>
          </p:nvPr>
        </p:nvSpPr>
        <p:spPr/>
        <p:txBody>
          <a:bodyPr>
            <a:normAutofit/>
          </a:bodyPr>
          <a:lstStyle/>
          <a:p>
            <a:r>
              <a:rPr lang="el-GR" sz="1400" dirty="0" smtClean="0"/>
              <a:t>1. Παρουσία ανοχής, δηλαδή ανάγκης να αυξάνεται η </a:t>
            </a:r>
            <a:r>
              <a:rPr lang="el-GR" sz="1400" dirty="0" err="1" smtClean="0"/>
              <a:t>καταναλούμενη</a:t>
            </a:r>
            <a:r>
              <a:rPr lang="el-GR" sz="1400" dirty="0" smtClean="0"/>
              <a:t> ποσότητα αλκοόλ ώστε να επιτυγχάνονται τα ίδια αποτελέσματα. Ή επίσης, μειωμένα κλινικά αποτελέσματα με την χρήση της ίδιας ποσότητας αλκοόλ. </a:t>
            </a:r>
          </a:p>
          <a:p>
            <a:r>
              <a:rPr lang="el-GR" sz="1400" dirty="0" smtClean="0"/>
              <a:t>2. Συμπτώματα στέρησης (αδρός τρόμος χειρών, γλώσσας και βλεφάρων, εφίδρωση, ναυτία και έμετος, διέγερση αυτόνομου νευρικού συστήματος, άγχος, ευερεθιστότητα, κεφαλαλγία, αϋπνία, γενικευμένοι </a:t>
            </a:r>
            <a:r>
              <a:rPr lang="el-GR" sz="1400" dirty="0" err="1" smtClean="0"/>
              <a:t>επιληπτοειδείς</a:t>
            </a:r>
            <a:r>
              <a:rPr lang="el-GR" sz="1400" dirty="0" smtClean="0"/>
              <a:t> σπασμοί κλπ) και λήψη της ουσίας –αλκοόλ- ώστε να μειωθούν τα συμπτώματα αυτά. </a:t>
            </a:r>
          </a:p>
          <a:p>
            <a:r>
              <a:rPr lang="el-GR" sz="1400" dirty="0" smtClean="0"/>
              <a:t>3. Λήψη της ουσίας είτε για μεγαλύτερη χρονική περίοδο είτε σε μεγαλύτερες ποσότητες από αυτές που προέβλεπε το άτομο. </a:t>
            </a:r>
          </a:p>
          <a:p>
            <a:r>
              <a:rPr lang="el-GR" sz="1400" dirty="0" smtClean="0"/>
              <a:t>4. Συνεχής επιθυμία για διακοπή ή ελάττωση της κατανάλωσης με επανειλημμένες αποτυχίες. </a:t>
            </a:r>
          </a:p>
          <a:p>
            <a:r>
              <a:rPr lang="el-GR" sz="1400" dirty="0" smtClean="0"/>
              <a:t>5. Μεγάλο μέρος του χρόνου αφιερώνεται από το άτομο στο να </a:t>
            </a:r>
            <a:r>
              <a:rPr lang="el-GR" sz="1400" dirty="0" err="1" smtClean="0"/>
              <a:t>βρεί</a:t>
            </a:r>
            <a:r>
              <a:rPr lang="el-GR" sz="1400" dirty="0" smtClean="0"/>
              <a:t> την ουσία (αλκοόλ), να την καταναλώσει και να συνέλθει από τις συνέπειες της κατανάλωσης.</a:t>
            </a:r>
          </a:p>
          <a:p>
            <a:r>
              <a:rPr lang="el-GR" sz="1400" dirty="0" smtClean="0"/>
              <a:t> 6. Μείωση ή και ελάττωση σημαντικών κοινωνικών, εργασιακών και δραστηριοτήτων αναψυχής λόγω της χρήσης αλκοόλ. </a:t>
            </a:r>
          </a:p>
          <a:p>
            <a:r>
              <a:rPr lang="el-GR" sz="1400" dirty="0" smtClean="0"/>
              <a:t>7. Συνεχής κατανάλωση αλκοόλ παρά το ότι είναι γνωστό ότι υπάρχει φυσικό ή ψυχολογικό πρόβλημα, συνεχές ή υποτροπιάζον, το οποίο προκαλείται ή επιδεινώνεται από το αλκοόλ.</a:t>
            </a:r>
            <a:endParaRPr lang="el-GR"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r>
              <a:rPr lang="el-GR" sz="3200" b="1" dirty="0" smtClean="0"/>
              <a:t>Διαγνωστικά κριτήρια για αλκοολική </a:t>
            </a:r>
            <a:r>
              <a:rPr lang="el-GR" sz="3200" b="1" dirty="0" err="1" smtClean="0"/>
              <a:t>τοξίκωση</a:t>
            </a:r>
            <a:endParaRPr lang="el-GR" sz="3200" b="1" dirty="0"/>
          </a:p>
        </p:txBody>
      </p:sp>
      <p:sp>
        <p:nvSpPr>
          <p:cNvPr id="5" name="4 - Θέση περιεχομένου"/>
          <p:cNvSpPr>
            <a:spLocks noGrp="1"/>
          </p:cNvSpPr>
          <p:nvPr>
            <p:ph idx="1"/>
          </p:nvPr>
        </p:nvSpPr>
        <p:spPr/>
        <p:txBody>
          <a:bodyPr>
            <a:normAutofit/>
          </a:bodyPr>
          <a:lstStyle/>
          <a:p>
            <a:r>
              <a:rPr lang="el-GR" sz="1600" dirty="0" smtClean="0"/>
              <a:t>Α. Πρόσφατη λήψη αλκοόλ</a:t>
            </a:r>
          </a:p>
          <a:p>
            <a:r>
              <a:rPr lang="el-GR" sz="1600" dirty="0" smtClean="0"/>
              <a:t>Β. Κλινικά σημαντικές </a:t>
            </a:r>
            <a:r>
              <a:rPr lang="el-GR" sz="1600" dirty="0" err="1" smtClean="0"/>
              <a:t>δυσπροσαρμοστικές</a:t>
            </a:r>
            <a:r>
              <a:rPr lang="el-GR" sz="1600" dirty="0" smtClean="0"/>
              <a:t> </a:t>
            </a:r>
            <a:r>
              <a:rPr lang="el-GR" sz="1600" dirty="0" err="1" smtClean="0"/>
              <a:t>συμπεριφεριολογικές</a:t>
            </a:r>
            <a:r>
              <a:rPr lang="el-GR" sz="1600" dirty="0" smtClean="0"/>
              <a:t> ή ψυχολογικές </a:t>
            </a:r>
            <a:r>
              <a:rPr lang="el-GR" sz="1600" dirty="0" err="1" smtClean="0"/>
              <a:t>αλλαγέ</a:t>
            </a:r>
            <a:r>
              <a:rPr lang="el-GR" sz="1600" dirty="0" smtClean="0"/>
              <a:t> (π.χ. απρόσφορη σεξουαλική ή επιθετική </a:t>
            </a:r>
            <a:r>
              <a:rPr lang="el-GR" sz="1600" dirty="0" err="1" smtClean="0"/>
              <a:t>συμπεροφορά</a:t>
            </a:r>
            <a:r>
              <a:rPr lang="el-GR" sz="1600" dirty="0" smtClean="0"/>
              <a:t>, αστάθεια της διάθεσης, έκπτωση της κρίσης, έκπτωση της κοινωνικής ή επαγγελματικής λειτουργικότητας ) οι οποίες αναπτύσσονται κατά τη διάρκεια ή λίγο μετά τη λήψη αλκοόλ</a:t>
            </a:r>
          </a:p>
          <a:p>
            <a:r>
              <a:rPr lang="el-GR" sz="1600" dirty="0" smtClean="0"/>
              <a:t>Γ. Ένα ή περισσότερα από τα ακόλουθα σημεία , τα οποία αναπτύσσονται κατά τη διάρκεια ή λίγο μετά </a:t>
            </a:r>
            <a:r>
              <a:rPr lang="el-GR" sz="1600" dirty="0" err="1" smtClean="0"/>
              <a:t>μετά</a:t>
            </a:r>
            <a:r>
              <a:rPr lang="el-GR" sz="1600" dirty="0" smtClean="0"/>
              <a:t> τη χρήση του αλκοόλ</a:t>
            </a:r>
            <a:r>
              <a:rPr lang="en-US" sz="1600" dirty="0" smtClean="0"/>
              <a:t>:</a:t>
            </a:r>
          </a:p>
          <a:p>
            <a:pPr>
              <a:buNone/>
            </a:pPr>
            <a:r>
              <a:rPr lang="en-US" sz="1600" dirty="0" smtClean="0"/>
              <a:t>        1.</a:t>
            </a:r>
            <a:r>
              <a:rPr lang="el-GR" sz="1600" dirty="0" err="1" smtClean="0"/>
              <a:t>δυσαθρική</a:t>
            </a:r>
            <a:r>
              <a:rPr lang="el-GR" sz="1600" dirty="0" smtClean="0"/>
              <a:t> ομιλία</a:t>
            </a:r>
          </a:p>
          <a:p>
            <a:pPr>
              <a:buNone/>
            </a:pPr>
            <a:r>
              <a:rPr lang="el-GR" sz="1600" dirty="0" smtClean="0"/>
              <a:t>        2. </a:t>
            </a:r>
            <a:r>
              <a:rPr lang="el-GR" sz="1600" dirty="0" err="1" smtClean="0"/>
              <a:t>ασυνέργεια</a:t>
            </a:r>
            <a:endParaRPr lang="el-GR" sz="1600" dirty="0" smtClean="0"/>
          </a:p>
          <a:p>
            <a:pPr>
              <a:buNone/>
            </a:pPr>
            <a:r>
              <a:rPr lang="el-GR" sz="1600" dirty="0" smtClean="0"/>
              <a:t>        3. ασταθής βάδιση</a:t>
            </a:r>
          </a:p>
          <a:p>
            <a:pPr>
              <a:buNone/>
            </a:pPr>
            <a:r>
              <a:rPr lang="el-GR" sz="1600" dirty="0" smtClean="0"/>
              <a:t>        4. νυσταγμός</a:t>
            </a:r>
          </a:p>
          <a:p>
            <a:pPr>
              <a:buNone/>
            </a:pPr>
            <a:r>
              <a:rPr lang="el-GR" sz="1600" dirty="0" smtClean="0"/>
              <a:t>        5. έκπτωση της προσοχής ή της μνήμης</a:t>
            </a:r>
          </a:p>
          <a:p>
            <a:pPr>
              <a:buNone/>
            </a:pPr>
            <a:r>
              <a:rPr lang="el-GR" sz="1600" dirty="0" smtClean="0"/>
              <a:t>        6. εμβροντησία ή κώμα</a:t>
            </a:r>
          </a:p>
          <a:p>
            <a:pPr>
              <a:buNone/>
            </a:pPr>
            <a:r>
              <a:rPr lang="el-GR" sz="1600" dirty="0" smtClean="0"/>
              <a:t>      </a:t>
            </a:r>
          </a:p>
          <a:p>
            <a:pPr>
              <a:buNone/>
            </a:pPr>
            <a:r>
              <a:rPr lang="el-GR" sz="1600" dirty="0" smtClean="0"/>
              <a:t>       Δ. Τα συμπτώματα δεν οφείλονται σε γενική σωματική κατάσταση  και δεν εξηγούνται καλύτερα με άλλη ψυχική διαταραχή</a:t>
            </a:r>
            <a:endParaRPr lang="el-GR"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Διαγνωστικά κριτήρια για την αλκοολική στέρηση</a:t>
            </a:r>
            <a:endParaRPr lang="el-GR" sz="2800" dirty="0"/>
          </a:p>
        </p:txBody>
      </p:sp>
      <p:sp>
        <p:nvSpPr>
          <p:cNvPr id="3" name="2 - Θέση περιεχομένου"/>
          <p:cNvSpPr>
            <a:spLocks noGrp="1"/>
          </p:cNvSpPr>
          <p:nvPr>
            <p:ph idx="1"/>
          </p:nvPr>
        </p:nvSpPr>
        <p:spPr/>
        <p:txBody>
          <a:bodyPr>
            <a:normAutofit/>
          </a:bodyPr>
          <a:lstStyle/>
          <a:p>
            <a:pPr>
              <a:buNone/>
            </a:pPr>
            <a:r>
              <a:rPr lang="el-GR" sz="1800" dirty="0" smtClean="0"/>
              <a:t>Α</a:t>
            </a:r>
            <a:r>
              <a:rPr lang="el-GR" sz="1600" dirty="0" smtClean="0"/>
              <a:t>. Διακοπή (ή μείωση) της χρήσης αλκοόλ, η οποία ήταν βαριά και παρατεταμένη</a:t>
            </a:r>
          </a:p>
          <a:p>
            <a:pPr>
              <a:buNone/>
            </a:pPr>
            <a:r>
              <a:rPr lang="el-GR" sz="1600" dirty="0" smtClean="0"/>
              <a:t>Β. Δύο (ή περισσότερα) από τα ακόλουθα τα οποία αναπτύσσονται μερικές ώρες  έως λίγες ημέρες μετά το κριτήριο Α</a:t>
            </a:r>
            <a:r>
              <a:rPr lang="en-US" sz="1600" dirty="0" smtClean="0"/>
              <a:t>:</a:t>
            </a:r>
          </a:p>
          <a:p>
            <a:pPr>
              <a:buNone/>
            </a:pPr>
            <a:r>
              <a:rPr lang="en-US" sz="1600" dirty="0" smtClean="0"/>
              <a:t>            1. </a:t>
            </a:r>
            <a:r>
              <a:rPr lang="el-GR" sz="1600" dirty="0" smtClean="0"/>
              <a:t>αυτόνομη υπερδραστηριότητα</a:t>
            </a:r>
          </a:p>
          <a:p>
            <a:pPr>
              <a:buNone/>
            </a:pPr>
            <a:r>
              <a:rPr lang="el-GR" sz="1600" dirty="0" smtClean="0"/>
              <a:t>            2. αυξημένος τρόμος χεριών</a:t>
            </a:r>
          </a:p>
          <a:p>
            <a:pPr>
              <a:buNone/>
            </a:pPr>
            <a:r>
              <a:rPr lang="el-GR" sz="1600" dirty="0" smtClean="0"/>
              <a:t>            3. </a:t>
            </a:r>
            <a:r>
              <a:rPr lang="el-GR" sz="1600" dirty="0" err="1" smtClean="0"/>
              <a:t>αυπνία</a:t>
            </a:r>
            <a:endParaRPr lang="el-GR" sz="1600" dirty="0" smtClean="0"/>
          </a:p>
          <a:p>
            <a:pPr>
              <a:buNone/>
            </a:pPr>
            <a:r>
              <a:rPr lang="el-GR" sz="1600" dirty="0" smtClean="0"/>
              <a:t>            4. ναυτία ή έμετος</a:t>
            </a:r>
          </a:p>
          <a:p>
            <a:pPr>
              <a:buNone/>
            </a:pPr>
            <a:r>
              <a:rPr lang="el-GR" sz="1600" dirty="0" smtClean="0"/>
              <a:t>            5. παροδικές οπτικές , απτικές ή ακουστικές </a:t>
            </a:r>
            <a:r>
              <a:rPr lang="el-GR" sz="1600" dirty="0" err="1" smtClean="0"/>
              <a:t>ψευδαισήσεις</a:t>
            </a:r>
            <a:r>
              <a:rPr lang="el-GR" sz="1600" dirty="0" smtClean="0"/>
              <a:t> ή παραισθήσεις</a:t>
            </a:r>
          </a:p>
          <a:p>
            <a:pPr>
              <a:buNone/>
            </a:pPr>
            <a:r>
              <a:rPr lang="el-GR" sz="1600" dirty="0" smtClean="0"/>
              <a:t>            6. ψυχοκινητική ανησυχία</a:t>
            </a:r>
          </a:p>
          <a:p>
            <a:pPr>
              <a:buNone/>
            </a:pPr>
            <a:r>
              <a:rPr lang="el-GR" sz="1600" dirty="0" smtClean="0"/>
              <a:t>            7. άγχος</a:t>
            </a:r>
          </a:p>
          <a:p>
            <a:pPr>
              <a:buNone/>
            </a:pPr>
            <a:r>
              <a:rPr lang="el-GR" sz="1600" dirty="0" smtClean="0"/>
              <a:t>            8. σπασμοί τύπου   </a:t>
            </a:r>
            <a:r>
              <a:rPr lang="en-US" sz="1600" dirty="0" smtClean="0"/>
              <a:t>grand mal</a:t>
            </a:r>
          </a:p>
          <a:p>
            <a:pPr>
              <a:buNone/>
            </a:pPr>
            <a:r>
              <a:rPr lang="en-US" sz="1600" dirty="0" smtClean="0"/>
              <a:t>   </a:t>
            </a:r>
            <a:r>
              <a:rPr lang="el-GR" sz="1600" dirty="0" smtClean="0"/>
              <a:t>Γ.  Τα συμπτώματα του κριτηρίου Β προκαλούν κλινικά σημαντική ενόχληση ή έκπτωση της κοινωνικής , επαγγελματικής ή άλλων σημαντικών περιοχών της λειτουργικότητας.</a:t>
            </a:r>
          </a:p>
          <a:p>
            <a:pPr>
              <a:buNone/>
            </a:pPr>
            <a:r>
              <a:rPr lang="el-GR" sz="1600" dirty="0" smtClean="0"/>
              <a:t>  Δ. Τα συμπτώματα δεν οφείλονται σε γενική σωματική κατάσταση και δεν εξηγούνται καλύτερα με άλλη ψυχική διαταραχή</a:t>
            </a:r>
          </a:p>
          <a:p>
            <a:pPr>
              <a:buNone/>
            </a:pPr>
            <a:endParaRPr lang="en-US" sz="1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pPr eaLnBrk="1" hangingPunct="1"/>
            <a:r>
              <a:rPr lang="el-GR" smtClean="0"/>
              <a:t>Παράγοντες κινδύνου-εξωγενείς</a:t>
            </a:r>
          </a:p>
        </p:txBody>
      </p:sp>
      <p:sp>
        <p:nvSpPr>
          <p:cNvPr id="3" name="2 - Θέση περιεχομένου"/>
          <p:cNvSpPr>
            <a:spLocks noGrp="1"/>
          </p:cNvSpPr>
          <p:nvPr>
            <p:ph idx="1"/>
          </p:nvPr>
        </p:nvSpPr>
        <p:spPr/>
        <p:txBody>
          <a:bodyPr>
            <a:normAutofit fontScale="77500" lnSpcReduction="20000"/>
          </a:bodyPr>
          <a:lstStyle/>
          <a:p>
            <a:pPr marL="365760" indent="-256032" eaLnBrk="1" fontAlgn="auto" hangingPunct="1">
              <a:spcAft>
                <a:spcPts val="0"/>
              </a:spcAft>
              <a:buClr>
                <a:schemeClr val="accent3"/>
              </a:buClr>
              <a:buFont typeface="Georgia"/>
              <a:buChar char="•"/>
              <a:defRPr/>
            </a:pPr>
            <a:r>
              <a:rPr lang="el-GR" dirty="0" smtClean="0"/>
              <a:t>Φαρμακευτική αγωγή</a:t>
            </a:r>
            <a:endParaRPr lang="el-GR" dirty="0"/>
          </a:p>
          <a:p>
            <a:pPr marL="365760" indent="-256032" eaLnBrk="1" fontAlgn="auto" hangingPunct="1">
              <a:spcAft>
                <a:spcPts val="0"/>
              </a:spcAft>
              <a:buClr>
                <a:schemeClr val="accent3"/>
              </a:buClr>
              <a:buFont typeface="Georgia"/>
              <a:buChar char="•"/>
              <a:defRPr/>
            </a:pPr>
            <a:r>
              <a:rPr lang="el-GR" dirty="0" err="1" smtClean="0"/>
              <a:t>Ψυχοδραστικές</a:t>
            </a:r>
            <a:r>
              <a:rPr lang="el-GR" dirty="0" smtClean="0"/>
              <a:t> ουσίες</a:t>
            </a:r>
            <a:r>
              <a:rPr lang="en-US" dirty="0" smtClean="0"/>
              <a:t>:</a:t>
            </a:r>
            <a:r>
              <a:rPr lang="el-GR" dirty="0" smtClean="0"/>
              <a:t>κατασταλτικά, </a:t>
            </a:r>
            <a:r>
              <a:rPr lang="el-GR" dirty="0" err="1" smtClean="0"/>
              <a:t>υπνωτικά,αντισπασμικά</a:t>
            </a:r>
            <a:r>
              <a:rPr lang="el-GR" dirty="0" smtClean="0"/>
              <a:t>, </a:t>
            </a:r>
            <a:r>
              <a:rPr lang="el-GR" dirty="0" err="1" smtClean="0"/>
              <a:t>αντιπαρκινσονικά</a:t>
            </a:r>
            <a:r>
              <a:rPr lang="el-GR" dirty="0" smtClean="0"/>
              <a:t>, </a:t>
            </a:r>
            <a:r>
              <a:rPr lang="el-GR" dirty="0" err="1" smtClean="0"/>
              <a:t>λίθιο</a:t>
            </a:r>
            <a:r>
              <a:rPr lang="el-GR" dirty="0" smtClean="0"/>
              <a:t>, αναισθητικά</a:t>
            </a:r>
          </a:p>
          <a:p>
            <a:pPr marL="365760" indent="-256032" eaLnBrk="1" fontAlgn="auto" hangingPunct="1">
              <a:spcAft>
                <a:spcPts val="0"/>
              </a:spcAft>
              <a:buClr>
                <a:schemeClr val="accent3"/>
              </a:buClr>
              <a:buFont typeface="Georgia"/>
              <a:buChar char="•"/>
              <a:defRPr/>
            </a:pPr>
            <a:r>
              <a:rPr lang="el-GR" dirty="0" smtClean="0"/>
              <a:t>Αλλα</a:t>
            </a:r>
            <a:r>
              <a:rPr lang="en-US" dirty="0" smtClean="0"/>
              <a:t>:</a:t>
            </a:r>
            <a:r>
              <a:rPr lang="el-GR" dirty="0" smtClean="0"/>
              <a:t>αντιχολινεργικά,διγοξίνη,στεροειδή,σιμετιδίνη,αναλγητικά,αντιισταμινικά,αντιβιοτικά,αντιυπερτασικά,</a:t>
            </a:r>
          </a:p>
          <a:p>
            <a:pPr marL="365760" indent="-256032" eaLnBrk="1" fontAlgn="auto" hangingPunct="1">
              <a:spcAft>
                <a:spcPts val="0"/>
              </a:spcAft>
              <a:buClr>
                <a:schemeClr val="accent3"/>
              </a:buClr>
              <a:buFont typeface="Georgia"/>
              <a:buNone/>
              <a:defRPr/>
            </a:pPr>
            <a:r>
              <a:rPr lang="el-GR" dirty="0" smtClean="0"/>
              <a:t>    ιντερφερόνη,ινσουλίνη,σαλικυλικά</a:t>
            </a:r>
          </a:p>
          <a:p>
            <a:pPr marL="365760" indent="-256032" eaLnBrk="1" fontAlgn="auto" hangingPunct="1">
              <a:spcAft>
                <a:spcPts val="0"/>
              </a:spcAft>
              <a:buClr>
                <a:schemeClr val="accent3"/>
              </a:buClr>
              <a:buFont typeface="Georgia"/>
              <a:buChar char="•"/>
              <a:defRPr/>
            </a:pPr>
            <a:r>
              <a:rPr lang="el-GR" dirty="0" smtClean="0"/>
              <a:t>Κατάχρηση ουσιών</a:t>
            </a:r>
            <a:r>
              <a:rPr lang="en-US" dirty="0" smtClean="0"/>
              <a:t>(</a:t>
            </a:r>
            <a:r>
              <a:rPr lang="el-GR" dirty="0" err="1" smtClean="0"/>
              <a:t>τοξίκωση</a:t>
            </a:r>
            <a:r>
              <a:rPr lang="el-GR" dirty="0" smtClean="0"/>
              <a:t> ή διακοπή)</a:t>
            </a:r>
            <a:r>
              <a:rPr lang="en-US" dirty="0" smtClean="0"/>
              <a:t>: </a:t>
            </a:r>
            <a:r>
              <a:rPr lang="el-GR" dirty="0" smtClean="0"/>
              <a:t>αλκοόλ, </a:t>
            </a:r>
            <a:r>
              <a:rPr lang="el-GR" dirty="0" err="1" smtClean="0"/>
              <a:t>οπιοειδή</a:t>
            </a:r>
            <a:r>
              <a:rPr lang="el-GR" dirty="0" smtClean="0"/>
              <a:t>, </a:t>
            </a:r>
            <a:r>
              <a:rPr lang="el-GR" dirty="0" err="1" smtClean="0"/>
              <a:t>κοκαίνη</a:t>
            </a:r>
            <a:r>
              <a:rPr lang="el-GR" dirty="0" smtClean="0"/>
              <a:t>, </a:t>
            </a:r>
            <a:r>
              <a:rPr lang="el-GR" dirty="0" err="1" smtClean="0"/>
              <a:t>αμφεταμίνες,ινδική</a:t>
            </a:r>
            <a:r>
              <a:rPr lang="el-GR" dirty="0" smtClean="0"/>
              <a:t> κάνναβη,</a:t>
            </a:r>
            <a:r>
              <a:rPr lang="en-US" dirty="0" smtClean="0"/>
              <a:t>LSD)</a:t>
            </a:r>
          </a:p>
          <a:p>
            <a:pPr marL="365760" indent="-256032" eaLnBrk="1" fontAlgn="auto" hangingPunct="1">
              <a:spcAft>
                <a:spcPts val="0"/>
              </a:spcAft>
              <a:buClr>
                <a:schemeClr val="accent3"/>
              </a:buClr>
              <a:buFont typeface="Georgia"/>
              <a:buChar char="•"/>
              <a:defRPr/>
            </a:pPr>
            <a:r>
              <a:rPr lang="el-GR" dirty="0" smtClean="0"/>
              <a:t>Τοξικές ουσίες</a:t>
            </a:r>
            <a:r>
              <a:rPr lang="en-US" dirty="0" smtClean="0"/>
              <a:t>:</a:t>
            </a:r>
            <a:r>
              <a:rPr lang="el-GR" dirty="0" err="1" smtClean="0"/>
              <a:t>οργανοφωσφορικά</a:t>
            </a:r>
            <a:r>
              <a:rPr lang="el-GR" dirty="0" smtClean="0"/>
              <a:t>, μονοξείδιο άνθρακα, </a:t>
            </a:r>
            <a:r>
              <a:rPr lang="el-GR" dirty="0" err="1" smtClean="0"/>
              <a:t>καυσιμές</a:t>
            </a:r>
            <a:r>
              <a:rPr lang="el-GR" dirty="0" smtClean="0"/>
              <a:t> ύλες, εντομοκτόνα, υδράργυρος, μόλυβδος)</a:t>
            </a:r>
          </a:p>
          <a:p>
            <a:pPr marL="365760" indent="-256032" eaLnBrk="1" fontAlgn="auto" hangingPunct="1">
              <a:spcAft>
                <a:spcPts val="0"/>
              </a:spcAft>
              <a:buClr>
                <a:schemeClr val="accent3"/>
              </a:buClr>
              <a:buFont typeface="Georgia"/>
              <a:buChar char="•"/>
              <a:defRPr/>
            </a:pPr>
            <a:r>
              <a:rPr lang="el-GR" dirty="0" smtClean="0"/>
              <a:t>Διακοπή </a:t>
            </a:r>
            <a:r>
              <a:rPr lang="el-GR" dirty="0" err="1" smtClean="0"/>
              <a:t>ψυχοδραστικών</a:t>
            </a:r>
            <a:r>
              <a:rPr lang="el-GR" dirty="0" smtClean="0"/>
              <a:t> ουσιών</a:t>
            </a:r>
            <a:r>
              <a:rPr lang="en-US" dirty="0" smtClean="0"/>
              <a:t>: </a:t>
            </a:r>
            <a:r>
              <a:rPr lang="el-GR" dirty="0" err="1" smtClean="0"/>
              <a:t>αλκοόλ,βενζοδιαζεπίνες</a:t>
            </a:r>
            <a:r>
              <a:rPr lang="el-GR" dirty="0" smtClean="0"/>
              <a:t>, βαρβιτουρικά, </a:t>
            </a:r>
            <a:r>
              <a:rPr lang="el-GR" dirty="0" err="1" smtClean="0"/>
              <a:t>οπιοειδή</a:t>
            </a:r>
            <a:r>
              <a:rPr lang="el-GR" dirty="0" smtClean="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l-GR" dirty="0" err="1" smtClean="0"/>
              <a:t>Αιτιοπαθογενετικοί</a:t>
            </a:r>
            <a:r>
              <a:rPr lang="el-GR" dirty="0" smtClean="0"/>
              <a:t> μηχανισμοί αλκοολισμού</a:t>
            </a:r>
            <a:endParaRPr lang="el-GR" dirty="0"/>
          </a:p>
        </p:txBody>
      </p:sp>
      <p:sp>
        <p:nvSpPr>
          <p:cNvPr id="5" name="4 - Θέση περιεχομένου"/>
          <p:cNvSpPr>
            <a:spLocks noGrp="1"/>
          </p:cNvSpPr>
          <p:nvPr>
            <p:ph idx="1"/>
          </p:nvPr>
        </p:nvSpPr>
        <p:spPr/>
        <p:txBody>
          <a:bodyPr>
            <a:normAutofit fontScale="92500" lnSpcReduction="10000"/>
          </a:bodyPr>
          <a:lstStyle/>
          <a:p>
            <a:r>
              <a:rPr lang="el-GR" b="1" dirty="0" smtClean="0"/>
              <a:t>Ψυχαναλυτικές θεωρίες</a:t>
            </a:r>
            <a:r>
              <a:rPr lang="en-US" dirty="0" smtClean="0"/>
              <a:t>:</a:t>
            </a:r>
            <a:r>
              <a:rPr lang="el-GR" dirty="0" smtClean="0"/>
              <a:t> ο </a:t>
            </a:r>
            <a:r>
              <a:rPr lang="en-US" dirty="0" smtClean="0"/>
              <a:t>Freud </a:t>
            </a:r>
            <a:r>
              <a:rPr lang="el-GR" dirty="0" smtClean="0"/>
              <a:t>θεωρούσε ότι το αλκοόλ παλινδρομεί τη σκέψη μέσα σε ένα πλαίσιο διαφυγής από τη πραγματικότητα</a:t>
            </a:r>
          </a:p>
          <a:p>
            <a:r>
              <a:rPr lang="el-GR" b="1" dirty="0" smtClean="0"/>
              <a:t>Μαθησιακές θεωρίες</a:t>
            </a:r>
            <a:r>
              <a:rPr lang="en-US" b="1" dirty="0" smtClean="0"/>
              <a:t>: </a:t>
            </a:r>
            <a:r>
              <a:rPr lang="el-GR" dirty="0" smtClean="0"/>
              <a:t>βασίζονται στην εγκατάσταση ενός αντανακλαστικού ενίσχυσης της δράσης του αλκοόλ ως αγχολυτικού</a:t>
            </a:r>
          </a:p>
          <a:p>
            <a:r>
              <a:rPr lang="el-GR" b="1" dirty="0" smtClean="0"/>
              <a:t>Κοινωνιολογικές θεωρίες</a:t>
            </a:r>
            <a:r>
              <a:rPr lang="en-US" dirty="0" smtClean="0"/>
              <a:t>: </a:t>
            </a:r>
            <a:r>
              <a:rPr lang="el-GR" dirty="0" smtClean="0"/>
              <a:t>το πρόβλημα σχετίζεται με την κοινωνική οργάνωση , το πολιτισμό και τις </a:t>
            </a:r>
            <a:r>
              <a:rPr lang="el-GR" dirty="0" err="1" smtClean="0"/>
              <a:t>περιαβλλοντικές</a:t>
            </a:r>
            <a:r>
              <a:rPr lang="el-GR" dirty="0" smtClean="0"/>
              <a:t> συνθήκες όπως το κλίμα</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err="1" smtClean="0"/>
              <a:t>Νευροψυχιατρικές</a:t>
            </a:r>
            <a:r>
              <a:rPr lang="el-GR" dirty="0" smtClean="0"/>
              <a:t> επιπλοκές</a:t>
            </a:r>
            <a:endParaRPr lang="el-GR" dirty="0"/>
          </a:p>
        </p:txBody>
      </p:sp>
      <p:sp>
        <p:nvSpPr>
          <p:cNvPr id="5" name="4 - Θέση περιεχομένου"/>
          <p:cNvSpPr>
            <a:spLocks noGrp="1"/>
          </p:cNvSpPr>
          <p:nvPr>
            <p:ph idx="1"/>
          </p:nvPr>
        </p:nvSpPr>
        <p:spPr/>
        <p:txBody>
          <a:bodyPr/>
          <a:lstStyle/>
          <a:p>
            <a:pPr>
              <a:buNone/>
            </a:pPr>
            <a:r>
              <a:rPr lang="el-GR" dirty="0" smtClean="0"/>
              <a:t>Τρομώδες παραλήρημα λόγω </a:t>
            </a:r>
            <a:r>
              <a:rPr lang="el-GR" dirty="0" err="1" smtClean="0"/>
              <a:t>τοξίκωσης</a:t>
            </a:r>
            <a:endParaRPr lang="el-GR" dirty="0" smtClean="0"/>
          </a:p>
          <a:p>
            <a:pPr>
              <a:buNone/>
            </a:pPr>
            <a:r>
              <a:rPr lang="el-GR" dirty="0" err="1" smtClean="0"/>
              <a:t>Αμνησιακή</a:t>
            </a:r>
            <a:r>
              <a:rPr lang="el-GR" dirty="0" smtClean="0"/>
              <a:t> διαταραχή </a:t>
            </a:r>
          </a:p>
          <a:p>
            <a:pPr>
              <a:buNone/>
            </a:pPr>
            <a:r>
              <a:rPr lang="el-GR" dirty="0" err="1" smtClean="0"/>
              <a:t>Ψυχωσική</a:t>
            </a:r>
            <a:r>
              <a:rPr lang="el-GR" dirty="0" smtClean="0"/>
              <a:t> διαταραχή</a:t>
            </a:r>
          </a:p>
          <a:p>
            <a:pPr>
              <a:buNone/>
            </a:pPr>
            <a:r>
              <a:rPr lang="el-GR" dirty="0" smtClean="0"/>
              <a:t>Συναισθηματική διαταραχή</a:t>
            </a:r>
          </a:p>
          <a:p>
            <a:pPr>
              <a:buNone/>
            </a:pPr>
            <a:r>
              <a:rPr lang="el-GR" dirty="0" smtClean="0"/>
              <a:t>Περιφερική νευροπάθεια</a:t>
            </a:r>
          </a:p>
          <a:p>
            <a:pPr>
              <a:buNone/>
            </a:pPr>
            <a:r>
              <a:rPr lang="el-GR" dirty="0" err="1" smtClean="0"/>
              <a:t>Ανοια</a:t>
            </a:r>
            <a:endParaRPr lang="el-GR" dirty="0" smtClean="0"/>
          </a:p>
          <a:p>
            <a:pPr>
              <a:buNone/>
            </a:pPr>
            <a:r>
              <a:rPr lang="el-GR" dirty="0" smtClean="0"/>
              <a:t>Σεξουαλική δυσλειτουργία</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Άλλες διαταραχές από οινόπνευμα</a:t>
            </a:r>
            <a:endParaRPr lang="el-GR" dirty="0"/>
          </a:p>
        </p:txBody>
      </p:sp>
      <p:sp>
        <p:nvSpPr>
          <p:cNvPr id="5" name="4 - Θέση περιεχομένου"/>
          <p:cNvSpPr>
            <a:spLocks noGrp="1"/>
          </p:cNvSpPr>
          <p:nvPr>
            <p:ph idx="1"/>
          </p:nvPr>
        </p:nvSpPr>
        <p:spPr/>
        <p:txBody>
          <a:bodyPr>
            <a:normAutofit lnSpcReduction="10000"/>
          </a:bodyPr>
          <a:lstStyle/>
          <a:p>
            <a:r>
              <a:rPr lang="el-GR" dirty="0" smtClean="0"/>
              <a:t>Αγγειακό εγκεφαλικό επεισόδιο</a:t>
            </a:r>
          </a:p>
          <a:p>
            <a:r>
              <a:rPr lang="el-GR" dirty="0" smtClean="0"/>
              <a:t>Καρκίνος στοματικής κοιλότητας</a:t>
            </a:r>
          </a:p>
          <a:p>
            <a:r>
              <a:rPr lang="el-GR" dirty="0" smtClean="0"/>
              <a:t>Καρκίνος οισοφάγου</a:t>
            </a:r>
          </a:p>
          <a:p>
            <a:r>
              <a:rPr lang="el-GR" dirty="0" smtClean="0"/>
              <a:t>Καρκίνος ήπατος</a:t>
            </a:r>
          </a:p>
          <a:p>
            <a:r>
              <a:rPr lang="el-GR" dirty="0" smtClean="0"/>
              <a:t>Παγκρεατίτιδα</a:t>
            </a:r>
          </a:p>
          <a:p>
            <a:r>
              <a:rPr lang="el-GR" dirty="0" err="1" smtClean="0"/>
              <a:t>Οστεπόρωση</a:t>
            </a:r>
            <a:endParaRPr lang="el-GR" dirty="0" smtClean="0"/>
          </a:p>
          <a:p>
            <a:r>
              <a:rPr lang="el-GR" dirty="0" smtClean="0"/>
              <a:t>Κίρρωση ήπατος</a:t>
            </a:r>
          </a:p>
          <a:p>
            <a:r>
              <a:rPr lang="el-GR" dirty="0" smtClean="0"/>
              <a:t>Ατυχήματα-τραυματισμοί</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algn="ctr" eaLnBrk="1" hangingPunct="1"/>
            <a:r>
              <a:rPr lang="el-GR" smtClean="0"/>
              <a:t>Παράγοντες κινδύνου</a:t>
            </a:r>
          </a:p>
        </p:txBody>
      </p:sp>
      <p:sp>
        <p:nvSpPr>
          <p:cNvPr id="11267" name="2 - Θέση περιεχομένου"/>
          <p:cNvSpPr>
            <a:spLocks noGrp="1"/>
          </p:cNvSpPr>
          <p:nvPr>
            <p:ph idx="1"/>
          </p:nvPr>
        </p:nvSpPr>
        <p:spPr/>
        <p:txBody>
          <a:bodyPr/>
          <a:lstStyle/>
          <a:p>
            <a:pPr eaLnBrk="1" hangingPunct="1"/>
            <a:r>
              <a:rPr lang="el-GR" smtClean="0"/>
              <a:t>Ηλικία</a:t>
            </a:r>
            <a:r>
              <a:rPr lang="en-US" smtClean="0"/>
              <a:t>: </a:t>
            </a:r>
            <a:r>
              <a:rPr lang="el-GR" smtClean="0"/>
              <a:t>ηλικιωμένους ασθενείς(15-56%) και στους νεότερους ασθενείς (10-40%) </a:t>
            </a:r>
          </a:p>
          <a:p>
            <a:pPr eaLnBrk="1" hangingPunct="1"/>
            <a:r>
              <a:rPr lang="el-GR" smtClean="0"/>
              <a:t>Φύλο</a:t>
            </a:r>
            <a:r>
              <a:rPr lang="en-US" smtClean="0"/>
              <a:t> : </a:t>
            </a:r>
            <a:r>
              <a:rPr lang="el-GR" smtClean="0"/>
              <a:t>ηλικιωμένοι  άνδρες &gt; Ηλικιωμένες γυναίκες</a:t>
            </a:r>
          </a:p>
          <a:p>
            <a:pPr eaLnBrk="1" hangingPunct="1"/>
            <a:r>
              <a:rPr lang="el-GR" smtClean="0"/>
              <a:t>Προυπάρχουσα παθολογική κατάσταση του εγκεφάλου(Ν.</a:t>
            </a:r>
            <a:r>
              <a:rPr lang="en-US" smtClean="0"/>
              <a:t>Parkinson)</a:t>
            </a:r>
          </a:p>
          <a:p>
            <a:pPr eaLnBrk="1" hangingPunct="1"/>
            <a:r>
              <a:rPr lang="el-GR" smtClean="0"/>
              <a:t>Μείζονες χειρουργικές επεμβάσεις (2</a:t>
            </a:r>
            <a:r>
              <a:rPr lang="el-GR" baseline="30000" smtClean="0"/>
              <a:t>η</a:t>
            </a:r>
            <a:r>
              <a:rPr lang="el-GR" smtClean="0"/>
              <a:t> ή 3</a:t>
            </a:r>
            <a:r>
              <a:rPr lang="el-GR" baseline="30000" smtClean="0"/>
              <a:t>η</a:t>
            </a:r>
            <a:r>
              <a:rPr lang="el-GR" smtClean="0"/>
              <a:t> μετεγχειρητική ημέρα σε ποσοστό 32-37%</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algn="ctr" eaLnBrk="1" hangingPunct="1"/>
            <a:r>
              <a:rPr lang="el-GR" smtClean="0"/>
              <a:t>ΚΛΙΝΙΚΑ ΧΑΡΑΚΤΗΡΙΣΤΙΚΑ(Ι)</a:t>
            </a:r>
          </a:p>
        </p:txBody>
      </p:sp>
      <p:sp>
        <p:nvSpPr>
          <p:cNvPr id="3" name="2 - Θέση περιεχομένου"/>
          <p:cNvSpPr>
            <a:spLocks noGrp="1"/>
          </p:cNvSpPr>
          <p:nvPr>
            <p:ph idx="1"/>
          </p:nvPr>
        </p:nvSpPr>
        <p:spPr/>
        <p:txBody>
          <a:bodyPr>
            <a:normAutofit fontScale="77500" lnSpcReduction="20000"/>
          </a:bodyPr>
          <a:lstStyle/>
          <a:p>
            <a:pPr marL="365760" indent="-256032" eaLnBrk="1" fontAlgn="auto" hangingPunct="1">
              <a:spcAft>
                <a:spcPts val="0"/>
              </a:spcAft>
              <a:buClr>
                <a:schemeClr val="accent3"/>
              </a:buClr>
              <a:buFont typeface="Georgia"/>
              <a:buChar char="•"/>
              <a:defRPr/>
            </a:pPr>
            <a:r>
              <a:rPr lang="el-GR" b="1" dirty="0" smtClean="0"/>
              <a:t>ΔΙΑΤΑΡΑΧΗ ΣΥΝΕΙΔΗΣΗΣ </a:t>
            </a:r>
          </a:p>
          <a:p>
            <a:pPr marL="365760" indent="-256032" eaLnBrk="1" fontAlgn="auto" hangingPunct="1">
              <a:spcAft>
                <a:spcPts val="0"/>
              </a:spcAft>
              <a:buClr>
                <a:schemeClr val="accent3"/>
              </a:buClr>
              <a:buFont typeface="Georgia"/>
              <a:buNone/>
              <a:defRPr/>
            </a:pPr>
            <a:r>
              <a:rPr lang="el-GR" dirty="0" smtClean="0"/>
              <a:t>     Αποπροσανατολισμένοι στο χώρο και χρόνο</a:t>
            </a:r>
          </a:p>
          <a:p>
            <a:pPr marL="365760" indent="-256032" eaLnBrk="1" fontAlgn="auto" hangingPunct="1">
              <a:spcAft>
                <a:spcPts val="0"/>
              </a:spcAft>
              <a:buClr>
                <a:schemeClr val="accent3"/>
              </a:buClr>
              <a:buFont typeface="Georgia"/>
              <a:buNone/>
              <a:defRPr/>
            </a:pPr>
            <a:r>
              <a:rPr lang="el-GR" dirty="0" smtClean="0"/>
              <a:t>     Ελαττωμένη προσοχή</a:t>
            </a:r>
          </a:p>
          <a:p>
            <a:pPr marL="365760" indent="-256032" eaLnBrk="1" fontAlgn="auto" hangingPunct="1">
              <a:spcAft>
                <a:spcPts val="0"/>
              </a:spcAft>
              <a:buClr>
                <a:schemeClr val="accent3"/>
              </a:buClr>
              <a:buFont typeface="Georgia"/>
              <a:buNone/>
              <a:defRPr/>
            </a:pPr>
            <a:r>
              <a:rPr lang="el-GR" dirty="0" smtClean="0"/>
              <a:t>     Σύγχυση</a:t>
            </a:r>
          </a:p>
          <a:p>
            <a:pPr marL="365760" indent="-256032" eaLnBrk="1" fontAlgn="auto" hangingPunct="1">
              <a:spcAft>
                <a:spcPts val="0"/>
              </a:spcAft>
              <a:buClr>
                <a:schemeClr val="accent3"/>
              </a:buClr>
              <a:buFont typeface="Georgia"/>
              <a:buNone/>
              <a:defRPr/>
            </a:pPr>
            <a:r>
              <a:rPr lang="el-GR" dirty="0" smtClean="0"/>
              <a:t>     Διαταραγμένη αφαιρετική σκέψη</a:t>
            </a:r>
          </a:p>
          <a:p>
            <a:pPr marL="365760" indent="-256032" eaLnBrk="1" fontAlgn="auto" hangingPunct="1">
              <a:spcAft>
                <a:spcPts val="0"/>
              </a:spcAft>
              <a:buClr>
                <a:schemeClr val="accent3"/>
              </a:buClr>
              <a:buFont typeface="Georgia"/>
              <a:buNone/>
              <a:defRPr/>
            </a:pPr>
            <a:r>
              <a:rPr lang="el-GR" dirty="0" smtClean="0"/>
              <a:t>    </a:t>
            </a:r>
            <a:r>
              <a:rPr lang="en-US" dirty="0" smtClean="0"/>
              <a:t> </a:t>
            </a:r>
            <a:r>
              <a:rPr lang="el-GR" dirty="0" smtClean="0"/>
              <a:t>Διαταραγμένη ικανότητα ροής λόγου</a:t>
            </a:r>
          </a:p>
          <a:p>
            <a:pPr marL="365760" indent="-256032" eaLnBrk="1" fontAlgn="auto" hangingPunct="1">
              <a:spcAft>
                <a:spcPts val="0"/>
              </a:spcAft>
              <a:buClr>
                <a:schemeClr val="accent3"/>
              </a:buClr>
              <a:buFont typeface="Georgia"/>
              <a:buNone/>
              <a:defRPr/>
            </a:pPr>
            <a:r>
              <a:rPr lang="el-GR" dirty="0" smtClean="0"/>
              <a:t>     Διαταραγμένη μνήμη</a:t>
            </a:r>
          </a:p>
          <a:p>
            <a:pPr marL="365760" indent="-256032" eaLnBrk="1" fontAlgn="auto" hangingPunct="1">
              <a:spcAft>
                <a:spcPts val="0"/>
              </a:spcAft>
              <a:buClr>
                <a:schemeClr val="accent3"/>
              </a:buClr>
              <a:buFont typeface="Georgia"/>
              <a:buNone/>
              <a:defRPr/>
            </a:pPr>
            <a:r>
              <a:rPr lang="el-GR" dirty="0" smtClean="0"/>
              <a:t>     </a:t>
            </a:r>
            <a:r>
              <a:rPr lang="el-GR" dirty="0" err="1" smtClean="0"/>
              <a:t>Χάλαση</a:t>
            </a:r>
            <a:r>
              <a:rPr lang="el-GR" dirty="0" smtClean="0"/>
              <a:t> συνειρμού</a:t>
            </a:r>
          </a:p>
          <a:p>
            <a:pPr marL="365760" indent="-256032" eaLnBrk="1" fontAlgn="auto" hangingPunct="1">
              <a:spcAft>
                <a:spcPts val="0"/>
              </a:spcAft>
              <a:buClr>
                <a:schemeClr val="accent3"/>
              </a:buClr>
              <a:buFont typeface="Georgia"/>
              <a:buNone/>
              <a:defRPr/>
            </a:pPr>
            <a:r>
              <a:rPr lang="el-GR" dirty="0" smtClean="0"/>
              <a:t>     Αδυναμία κατανόησης προφορικού και </a:t>
            </a:r>
          </a:p>
          <a:p>
            <a:pPr marL="365760" indent="-256032" eaLnBrk="1" fontAlgn="auto" hangingPunct="1">
              <a:spcAft>
                <a:spcPts val="0"/>
              </a:spcAft>
              <a:buClr>
                <a:schemeClr val="accent3"/>
              </a:buClr>
              <a:buFont typeface="Georgia"/>
              <a:buNone/>
              <a:defRPr/>
            </a:pPr>
            <a:r>
              <a:rPr lang="el-GR" dirty="0" smtClean="0"/>
              <a:t>     γραπτού λόγου</a:t>
            </a:r>
          </a:p>
          <a:p>
            <a:pPr marL="365760" indent="-256032" eaLnBrk="1" fontAlgn="auto" hangingPunct="1">
              <a:spcAft>
                <a:spcPts val="0"/>
              </a:spcAft>
              <a:buClr>
                <a:schemeClr val="accent3"/>
              </a:buClr>
              <a:buFont typeface="Georgia"/>
              <a:buNone/>
              <a:defRPr/>
            </a:pPr>
            <a:r>
              <a:rPr lang="el-GR" dirty="0" smtClean="0"/>
              <a:t>      Στερεότυπες κινήσεις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pPr algn="ctr" eaLnBrk="1" hangingPunct="1"/>
            <a:r>
              <a:rPr lang="el-GR" b="1" smtClean="0"/>
              <a:t>ΚΛΙΝΙΚΑ ΧΑΡΑΚΤΗΡΙΣΤΙΚΑ(ΙΙ)</a:t>
            </a:r>
          </a:p>
        </p:txBody>
      </p:sp>
      <p:sp>
        <p:nvSpPr>
          <p:cNvPr id="3" name="2 - Θέση περιεχομένου"/>
          <p:cNvSpPr>
            <a:spLocks noGrp="1"/>
          </p:cNvSpPr>
          <p:nvPr>
            <p:ph idx="1"/>
          </p:nvPr>
        </p:nvSpPr>
        <p:spPr/>
        <p:txBody>
          <a:bodyPr>
            <a:normAutofit fontScale="77500" lnSpcReduction="20000"/>
          </a:bodyPr>
          <a:lstStyle/>
          <a:p>
            <a:pPr marL="365760" indent="-256032" eaLnBrk="1" fontAlgn="auto" hangingPunct="1">
              <a:spcAft>
                <a:spcPts val="0"/>
              </a:spcAft>
              <a:buClr>
                <a:schemeClr val="accent3"/>
              </a:buClr>
              <a:buFont typeface="Georgia"/>
              <a:buChar char="•"/>
              <a:defRPr/>
            </a:pPr>
            <a:r>
              <a:rPr lang="el-GR" b="1" dirty="0" smtClean="0"/>
              <a:t>ΔΙΑΤΑΡΑΧΕΣ ΑΝΤΙΛΗΨΗΣ</a:t>
            </a:r>
          </a:p>
          <a:p>
            <a:pPr marL="365760" indent="-256032" eaLnBrk="1" fontAlgn="auto" hangingPunct="1">
              <a:spcAft>
                <a:spcPts val="0"/>
              </a:spcAft>
              <a:buClr>
                <a:schemeClr val="accent3"/>
              </a:buClr>
              <a:buFont typeface="Georgia"/>
              <a:buNone/>
              <a:defRPr/>
            </a:pPr>
            <a:r>
              <a:rPr lang="el-GR" b="1" dirty="0" smtClean="0"/>
              <a:t>    </a:t>
            </a:r>
            <a:r>
              <a:rPr lang="el-GR" dirty="0" smtClean="0"/>
              <a:t>Παραισθήσεις</a:t>
            </a:r>
          </a:p>
          <a:p>
            <a:pPr marL="365760" indent="-256032" eaLnBrk="1" fontAlgn="auto" hangingPunct="1">
              <a:spcAft>
                <a:spcPts val="0"/>
              </a:spcAft>
              <a:buClr>
                <a:schemeClr val="accent3"/>
              </a:buClr>
              <a:buFont typeface="Georgia"/>
              <a:buNone/>
              <a:defRPr/>
            </a:pPr>
            <a:r>
              <a:rPr lang="el-GR" dirty="0" smtClean="0"/>
              <a:t>     Ψευδαισθήσεις (οπτικές κυρίως)</a:t>
            </a:r>
          </a:p>
          <a:p>
            <a:pPr marL="365760" indent="-256032" eaLnBrk="1" fontAlgn="auto" hangingPunct="1">
              <a:spcAft>
                <a:spcPts val="0"/>
              </a:spcAft>
              <a:buClr>
                <a:schemeClr val="accent3"/>
              </a:buClr>
              <a:buFont typeface="Georgia"/>
              <a:buNone/>
              <a:defRPr/>
            </a:pPr>
            <a:r>
              <a:rPr lang="el-GR" dirty="0" smtClean="0"/>
              <a:t>   </a:t>
            </a:r>
          </a:p>
          <a:p>
            <a:pPr marL="365760" indent="-256032" eaLnBrk="1" fontAlgn="auto" hangingPunct="1">
              <a:spcAft>
                <a:spcPts val="0"/>
              </a:spcAft>
              <a:buClr>
                <a:schemeClr val="accent3"/>
              </a:buClr>
              <a:buFont typeface="Georgia"/>
              <a:buNone/>
              <a:defRPr/>
            </a:pPr>
            <a:r>
              <a:rPr lang="el-GR" dirty="0" smtClean="0"/>
              <a:t>    </a:t>
            </a:r>
            <a:r>
              <a:rPr lang="el-GR" b="1" dirty="0" smtClean="0"/>
              <a:t>ΔΙΑΤΑΡΑΧΕΣ  ΣΥΝΑΙΣΘΗΜΑΤΟΣ</a:t>
            </a:r>
          </a:p>
          <a:p>
            <a:pPr marL="365760" indent="-256032" eaLnBrk="1" fontAlgn="auto" hangingPunct="1">
              <a:spcAft>
                <a:spcPts val="0"/>
              </a:spcAft>
              <a:buClr>
                <a:schemeClr val="accent3"/>
              </a:buClr>
              <a:buFont typeface="Georgia"/>
              <a:buNone/>
              <a:defRPr/>
            </a:pPr>
            <a:r>
              <a:rPr lang="el-GR" b="1" dirty="0" smtClean="0"/>
              <a:t>     </a:t>
            </a:r>
            <a:r>
              <a:rPr lang="el-GR" dirty="0" smtClean="0"/>
              <a:t>θυμός</a:t>
            </a:r>
          </a:p>
          <a:p>
            <a:pPr marL="365760" indent="-256032" eaLnBrk="1" fontAlgn="auto" hangingPunct="1">
              <a:spcAft>
                <a:spcPts val="0"/>
              </a:spcAft>
              <a:buClr>
                <a:schemeClr val="accent3"/>
              </a:buClr>
              <a:buFont typeface="Georgia"/>
              <a:buNone/>
              <a:defRPr/>
            </a:pPr>
            <a:r>
              <a:rPr lang="el-GR" dirty="0" smtClean="0"/>
              <a:t>     Οργή</a:t>
            </a:r>
          </a:p>
          <a:p>
            <a:pPr marL="365760" indent="-256032" eaLnBrk="1" fontAlgn="auto" hangingPunct="1">
              <a:spcAft>
                <a:spcPts val="0"/>
              </a:spcAft>
              <a:buClr>
                <a:schemeClr val="accent3"/>
              </a:buClr>
              <a:buFont typeface="Georgia"/>
              <a:buNone/>
              <a:defRPr/>
            </a:pPr>
            <a:r>
              <a:rPr lang="el-GR" dirty="0" smtClean="0"/>
              <a:t>     Αδικαιολόγητος φόβος</a:t>
            </a:r>
          </a:p>
          <a:p>
            <a:pPr marL="365760" indent="-256032" eaLnBrk="1" fontAlgn="auto" hangingPunct="1">
              <a:spcAft>
                <a:spcPts val="0"/>
              </a:spcAft>
              <a:buClr>
                <a:schemeClr val="accent3"/>
              </a:buClr>
              <a:buFont typeface="Georgia"/>
              <a:buNone/>
              <a:defRPr/>
            </a:pPr>
            <a:r>
              <a:rPr lang="el-GR" dirty="0" smtClean="0"/>
              <a:t>     Απάθεια </a:t>
            </a:r>
          </a:p>
          <a:p>
            <a:pPr marL="365760" indent="-256032" eaLnBrk="1" fontAlgn="auto" hangingPunct="1">
              <a:spcAft>
                <a:spcPts val="0"/>
              </a:spcAft>
              <a:buClr>
                <a:schemeClr val="accent3"/>
              </a:buClr>
              <a:buFont typeface="Georgia"/>
              <a:buNone/>
              <a:defRPr/>
            </a:pPr>
            <a:r>
              <a:rPr lang="el-GR" dirty="0" smtClean="0"/>
              <a:t>     Κατάθλιψη</a:t>
            </a:r>
          </a:p>
          <a:p>
            <a:pPr marL="365760" indent="-256032" eaLnBrk="1" fontAlgn="auto" hangingPunct="1">
              <a:spcAft>
                <a:spcPts val="0"/>
              </a:spcAft>
              <a:buClr>
                <a:schemeClr val="accent3"/>
              </a:buClr>
              <a:buFont typeface="Georgia"/>
              <a:buNone/>
              <a:defRPr/>
            </a:pPr>
            <a:r>
              <a:rPr lang="el-GR" dirty="0" smtClean="0"/>
              <a:t>     Ευφορία</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algn="ctr" eaLnBrk="1" hangingPunct="1"/>
            <a:r>
              <a:rPr lang="el-GR" smtClean="0"/>
              <a:t>Κλινικά χαρακτηριστικά (ΙΙΙ)</a:t>
            </a:r>
          </a:p>
        </p:txBody>
      </p:sp>
      <p:sp>
        <p:nvSpPr>
          <p:cNvPr id="14339" name="2 - Θέση περιεχομένου"/>
          <p:cNvSpPr>
            <a:spLocks noGrp="1"/>
          </p:cNvSpPr>
          <p:nvPr>
            <p:ph idx="1"/>
          </p:nvPr>
        </p:nvSpPr>
        <p:spPr/>
        <p:txBody>
          <a:bodyPr>
            <a:normAutofit fontScale="92500"/>
          </a:bodyPr>
          <a:lstStyle/>
          <a:p>
            <a:pPr eaLnBrk="1" hangingPunct="1"/>
            <a:r>
              <a:rPr lang="el-GR" smtClean="0"/>
              <a:t>Ψυχοκινητικές διαταραχές</a:t>
            </a:r>
          </a:p>
          <a:p>
            <a:pPr eaLnBrk="1" hangingPunct="1"/>
            <a:r>
              <a:rPr lang="el-GR" smtClean="0"/>
              <a:t>Διαταραχές του κύκλου ύπνου εγρήγορσης</a:t>
            </a:r>
          </a:p>
          <a:p>
            <a:pPr eaLnBrk="1" hangingPunct="1"/>
            <a:r>
              <a:rPr lang="el-GR" smtClean="0"/>
              <a:t>Νευρολογικές εκδηλώσεις (τρόμος, μυοκλονίες, νυσταγμό, αταξία, αδυναμία, ακράτεια ούρων,εστιακά νευρολογικά συμπτώματα)</a:t>
            </a:r>
          </a:p>
          <a:p>
            <a:pPr eaLnBrk="1" hangingPunct="1"/>
            <a:r>
              <a:rPr lang="el-GR" smtClean="0"/>
              <a:t>Εκδηλώσεις από το αυτόνομο νευρικό σύστημα(υπερθερμία, ταχυκαρδία,υπέρταση,ναυτία, διάρροια, δυσκοιλιότητα).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3 - Τίτλος"/>
          <p:cNvSpPr>
            <a:spLocks noGrp="1"/>
          </p:cNvSpPr>
          <p:nvPr>
            <p:ph type="title"/>
          </p:nvPr>
        </p:nvSpPr>
        <p:spPr/>
        <p:txBody>
          <a:bodyPr/>
          <a:lstStyle/>
          <a:p>
            <a:pPr algn="ctr" eaLnBrk="1" hangingPunct="1"/>
            <a:r>
              <a:rPr lang="el-GR" smtClean="0"/>
              <a:t>ΔΙΑΦΟΡΙΚΗ ΔΙΑΓΝΩΣΗ</a:t>
            </a:r>
          </a:p>
        </p:txBody>
      </p:sp>
      <p:sp>
        <p:nvSpPr>
          <p:cNvPr id="15363" name="4 - Θέση περιεχομένου"/>
          <p:cNvSpPr>
            <a:spLocks noGrp="1"/>
          </p:cNvSpPr>
          <p:nvPr>
            <p:ph idx="1"/>
          </p:nvPr>
        </p:nvSpPr>
        <p:spPr/>
        <p:txBody>
          <a:bodyPr/>
          <a:lstStyle/>
          <a:p>
            <a:pPr eaLnBrk="1" hangingPunct="1"/>
            <a:r>
              <a:rPr lang="el-GR" smtClean="0"/>
              <a:t>Άνοια </a:t>
            </a:r>
          </a:p>
          <a:p>
            <a:pPr eaLnBrk="1" hangingPunct="1"/>
            <a:r>
              <a:rPr lang="el-GR" smtClean="0"/>
              <a:t>Σχιζοφρένεια</a:t>
            </a:r>
          </a:p>
          <a:p>
            <a:pPr eaLnBrk="1" hangingPunct="1"/>
            <a:r>
              <a:rPr lang="el-GR" smtClean="0"/>
              <a:t>Συναισθηματικές διαταραχές (με ψυχωσικά στοιχεία)</a:t>
            </a:r>
          </a:p>
          <a:p>
            <a:pPr eaLnBrk="1" hangingPunct="1"/>
            <a:endParaRPr lang="el-GR"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pPr algn="ctr" eaLnBrk="1" hangingPunct="1"/>
            <a:r>
              <a:rPr lang="el-GR" smtClean="0"/>
              <a:t>ΠΟΡΕΙΑ-ΠΡΟΓΝΩΣΗ</a:t>
            </a:r>
          </a:p>
        </p:txBody>
      </p:sp>
      <p:sp>
        <p:nvSpPr>
          <p:cNvPr id="16387" name="2 - Θέση περιεχομένου"/>
          <p:cNvSpPr>
            <a:spLocks noGrp="1"/>
          </p:cNvSpPr>
          <p:nvPr>
            <p:ph idx="1"/>
          </p:nvPr>
        </p:nvSpPr>
        <p:spPr/>
        <p:txBody>
          <a:bodyPr/>
          <a:lstStyle/>
          <a:p>
            <a:pPr eaLnBrk="1" hangingPunct="1"/>
            <a:r>
              <a:rPr lang="el-GR" smtClean="0"/>
              <a:t>Πλήρη ύφεση</a:t>
            </a:r>
          </a:p>
          <a:p>
            <a:pPr eaLnBrk="1" hangingPunct="1"/>
            <a:r>
              <a:rPr lang="el-GR" smtClean="0"/>
              <a:t>Εξέλιξη προς ένα χρόνιο εγκεφαλικό σύνδρομο</a:t>
            </a:r>
          </a:p>
          <a:p>
            <a:pPr eaLnBrk="1" hangingPunct="1"/>
            <a:r>
              <a:rPr lang="el-GR" smtClean="0"/>
              <a:t>Εξέλιξη προς μία λειτουργική ψύχωση</a:t>
            </a:r>
          </a:p>
          <a:p>
            <a:pPr eaLnBrk="1" hangingPunct="1"/>
            <a:r>
              <a:rPr lang="el-GR" smtClean="0"/>
              <a:t>Υφεση ενός οξέος επεισοδίου που επικάθεται σε προυπάρχουσα άνοια</a:t>
            </a:r>
          </a:p>
          <a:p>
            <a:pPr eaLnBrk="1" hangingPunct="1"/>
            <a:r>
              <a:rPr lang="el-GR" smtClean="0"/>
              <a:t>Θάνατο</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1842</Words>
  <Application>Microsoft Office PowerPoint</Application>
  <PresentationFormat>Προβολή στην οθόνη (4:3)</PresentationFormat>
  <Paragraphs>238</Paragraphs>
  <Slides>32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Oργανικό ψυχοσύνδρομο</vt:lpstr>
      <vt:lpstr>Παράγοντες κινδύνου-ενδογενεις</vt:lpstr>
      <vt:lpstr>Παράγοντες κινδύνου-εξωγενείς</vt:lpstr>
      <vt:lpstr>Παράγοντες κινδύνου</vt:lpstr>
      <vt:lpstr>ΚΛΙΝΙΚΑ ΧΑΡΑΚΤΗΡΙΣΤΙΚΑ(Ι)</vt:lpstr>
      <vt:lpstr>ΚΛΙΝΙΚΑ ΧΑΡΑΚΤΗΡΙΣΤΙΚΑ(ΙΙ)</vt:lpstr>
      <vt:lpstr>Κλινικά χαρακτηριστικά (ΙΙΙ)</vt:lpstr>
      <vt:lpstr>ΔΙΑΦΟΡΙΚΗ ΔΙΑΓΝΩΣΗ</vt:lpstr>
      <vt:lpstr>ΠΟΡΕΙΑ-ΠΡΟΓΝΩΣΗ</vt:lpstr>
      <vt:lpstr>ΠΡΟΛΗΨΗ ΤΟΥ ΟΡΓΑΝΙΚΟΥ ΨΥΧΟΣΥΝΔΡΟΜΟΥ</vt:lpstr>
      <vt:lpstr>Φαρμακευτική θεραπεία(Ι)</vt:lpstr>
      <vt:lpstr> Μορφές  Aνοιας</vt:lpstr>
      <vt:lpstr>Διαγνωστικά κριτήρια Νόσου Alzxeimer</vt:lpstr>
      <vt:lpstr>Πρώιμα συμπτώματα άνοιας τύπου Alzxeimer</vt:lpstr>
      <vt:lpstr>Διαγνωστικά κριτήρια άνοιας</vt:lpstr>
      <vt:lpstr> Άνοια σε άλλους νόσους</vt:lpstr>
      <vt:lpstr>ΨΥΧΙΚΕΣ ΔΙΑΤΑΡΑΧΕΣ ΟΦΕΙΛΟΜΕΝΕΣ ΣΕ ΧΡΗΣΗ ΟΥΣΙΩΝ</vt:lpstr>
      <vt:lpstr>Ψυχικές διαταραχές οφειλόμενες στη χρήση ψυχοδραστικών ουσιών</vt:lpstr>
      <vt:lpstr>Κλινικές καταστάσεις από τη χρήση</vt:lpstr>
      <vt:lpstr>Κριτήρια για τη παθολογική τοξίκωση</vt:lpstr>
      <vt:lpstr>Τα κριτήρια για τη διάγνωση διαταραχής από χρήση ουσιών (Ι)</vt:lpstr>
      <vt:lpstr>Τα κριτήρια για τη διάγνωση διαταραχής από χρήση ουσιών (ΙΙ)</vt:lpstr>
      <vt:lpstr>Διαγνωστικά κριτήρια για τη στέρηση ουσιών</vt:lpstr>
      <vt:lpstr>Χρήση οινοπνευματωδών(αλκοόλ)</vt:lpstr>
      <vt:lpstr>Επιδημιολογία</vt:lpstr>
      <vt:lpstr>ΝΟΣΟΛΟΓΙΑ ΑΛΚΟΟΛΙΣΜΟΥ</vt:lpstr>
      <vt:lpstr>Διάγνωστικά κριτήρια  της εξάρτησης από το αλκοόλ</vt:lpstr>
      <vt:lpstr>Διαγνωστικά κριτήρια για αλκοολική τοξίκωση</vt:lpstr>
      <vt:lpstr>Διαγνωστικά κριτήρια για την αλκοολική στέρηση</vt:lpstr>
      <vt:lpstr>Αιτιοπαθογενετικοί μηχανισμοί αλκοολισμού</vt:lpstr>
      <vt:lpstr>Νευροψυχιατρικές επιπλοκές</vt:lpstr>
      <vt:lpstr>Άλλες διαταραχές από οινόπνευμα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Ntinos</dc:creator>
  <cp:lastModifiedBy>user</cp:lastModifiedBy>
  <cp:revision>40</cp:revision>
  <dcterms:created xsi:type="dcterms:W3CDTF">2018-04-22T14:36:15Z</dcterms:created>
  <dcterms:modified xsi:type="dcterms:W3CDTF">2018-06-13T07:25:16Z</dcterms:modified>
</cp:coreProperties>
</file>