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7" r:id="rId2"/>
    <p:sldId id="258" r:id="rId3"/>
    <p:sldId id="262" r:id="rId4"/>
    <p:sldId id="263" r:id="rId5"/>
    <p:sldId id="264" r:id="rId6"/>
    <p:sldId id="265" r:id="rId7"/>
    <p:sldId id="266" r:id="rId8"/>
    <p:sldId id="267" r:id="rId9"/>
    <p:sldId id="268" r:id="rId10"/>
    <p:sldId id="269" r:id="rId11"/>
    <p:sldId id="259" r:id="rId12"/>
    <p:sldId id="260" r:id="rId13"/>
    <p:sldId id="261" r:id="rId14"/>
    <p:sldId id="270" r:id="rId15"/>
    <p:sldId id="271" r:id="rId16"/>
    <p:sldId id="272" r:id="rId17"/>
    <p:sldId id="274" r:id="rId18"/>
    <p:sldId id="275" r:id="rId19"/>
    <p:sldId id="276" r:id="rId20"/>
    <p:sldId id="277" r:id="rId21"/>
    <p:sldId id="278" r:id="rId22"/>
    <p:sldId id="279" r:id="rId23"/>
    <p:sldId id="280" r:id="rId24"/>
    <p:sldId id="287" r:id="rId25"/>
    <p:sldId id="288" r:id="rId26"/>
    <p:sldId id="324" r:id="rId27"/>
    <p:sldId id="289" r:id="rId28"/>
    <p:sldId id="290" r:id="rId29"/>
    <p:sldId id="282" r:id="rId30"/>
    <p:sldId id="283" r:id="rId31"/>
    <p:sldId id="284" r:id="rId32"/>
    <p:sldId id="285" r:id="rId33"/>
    <p:sldId id="286" r:id="rId34"/>
    <p:sldId id="291" r:id="rId35"/>
    <p:sldId id="292" r:id="rId36"/>
    <p:sldId id="293" r:id="rId37"/>
    <p:sldId id="294" r:id="rId38"/>
    <p:sldId id="295" r:id="rId39"/>
    <p:sldId id="297" r:id="rId40"/>
    <p:sldId id="296" r:id="rId41"/>
    <p:sldId id="298" r:id="rId42"/>
    <p:sldId id="300" r:id="rId43"/>
    <p:sldId id="301" r:id="rId44"/>
    <p:sldId id="302" r:id="rId45"/>
    <p:sldId id="303" r:id="rId46"/>
    <p:sldId id="304" r:id="rId47"/>
    <p:sldId id="305" r:id="rId48"/>
    <p:sldId id="299" r:id="rId49"/>
    <p:sldId id="307" r:id="rId50"/>
    <p:sldId id="308" r:id="rId51"/>
    <p:sldId id="309" r:id="rId52"/>
    <p:sldId id="310" r:id="rId53"/>
    <p:sldId id="311" r:id="rId54"/>
    <p:sldId id="325" r:id="rId55"/>
    <p:sldId id="326" r:id="rId56"/>
    <p:sldId id="327" r:id="rId57"/>
    <p:sldId id="328" r:id="rId58"/>
    <p:sldId id="329" r:id="rId59"/>
    <p:sldId id="330" r:id="rId60"/>
    <p:sldId id="331" r:id="rId61"/>
    <p:sldId id="332" r:id="rId6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542" autoAdjust="0"/>
    <p:restoredTop sz="94660"/>
  </p:normalViewPr>
  <p:slideViewPr>
    <p:cSldViewPr>
      <p:cViewPr varScale="1">
        <p:scale>
          <a:sx n="103" d="100"/>
          <a:sy n="103" d="100"/>
        </p:scale>
        <p:origin x="-210"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63A88A-7A53-4A6D-B032-BC73AADC8168}" type="datetimeFigureOut">
              <a:rPr lang="el-GR" smtClean="0"/>
              <a:pPr/>
              <a:t>30/5/2018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4B3E7-AE1F-4B93-AA73-68681634BBD4}" type="slidenum">
              <a:rPr lang="el-GR" smtClean="0"/>
              <a:pPr/>
              <a:t>‹#›</a:t>
            </a:fld>
            <a:endParaRPr lang="el-GR"/>
          </a:p>
        </p:txBody>
      </p:sp>
    </p:spTree>
    <p:extLst>
      <p:ext uri="{BB962C8B-B14F-4D97-AF65-F5344CB8AC3E}">
        <p14:creationId xmlns="" xmlns:p14="http://schemas.microsoft.com/office/powerpoint/2010/main" val="1771493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fld id="{892CC929-B16A-4290-A77B-D7436B5345B0}" type="slidenum">
              <a:rPr lang="el-GR" altLang="el-GR" sz="1200" smtClean="0"/>
              <a:pPr/>
              <a:t>60</a:t>
            </a:fld>
            <a:endParaRPr lang="el-GR" altLang="el-GR" sz="1200"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spcBef>
                <a:spcPct val="0"/>
              </a:spcBef>
            </a:pPr>
            <a:endParaRPr lang="el-GR" altLang="el-GR" sz="240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fld id="{41694491-7BE4-4109-8ADA-C5CB97A2A026}" type="slidenum">
              <a:rPr lang="el-GR" altLang="el-GR" sz="1200" smtClean="0"/>
              <a:pPr/>
              <a:t>61</a:t>
            </a:fld>
            <a:endParaRPr lang="el-GR" altLang="el-GR" sz="120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spcBef>
                <a:spcPct val="0"/>
              </a:spcBef>
            </a:pPr>
            <a:endParaRPr lang="el-GR" altLang="el-GR" sz="240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25E878D-B5AA-4E2D-9D45-1756DA6690E0}" type="datetimeFigureOut">
              <a:rPr lang="el-GR" smtClean="0"/>
              <a:pPr/>
              <a:t>30/5/2018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E878D-B5AA-4E2D-9D45-1756DA6690E0}" type="datetimeFigureOut">
              <a:rPr lang="el-GR" smtClean="0"/>
              <a:pPr/>
              <a:t>30/5/2018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BE82A-D94C-4C3D-B391-4C4454B80EA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ΣΧΙΖΟΦΡΕΝΕΙΑ</a:t>
            </a:r>
            <a:endParaRPr lang="el-GR" dirty="0"/>
          </a:p>
        </p:txBody>
      </p:sp>
      <p:sp>
        <p:nvSpPr>
          <p:cNvPr id="3" name="2 - Θέση περιεχομένου"/>
          <p:cNvSpPr>
            <a:spLocks noGrp="1"/>
          </p:cNvSpPr>
          <p:nvPr>
            <p:ph idx="1"/>
          </p:nvPr>
        </p:nvSpPr>
        <p:spPr/>
        <p:txBody>
          <a:bodyPr/>
          <a:lstStyle/>
          <a:p>
            <a:r>
              <a:rPr lang="el-GR" dirty="0" smtClean="0"/>
              <a:t>Χαρακτηρίζεται από μία ουσιαστική μεταβολή της εσωτερικής και εξωτερικής πραγματικότητας που εκφράζεται με σειρά διαταραχών από τη σκέψη, την αντίληψη, το συναίσθημα , τη βούληση και τη συμπεριφορά.</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Μετανάστευση</a:t>
            </a:r>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dirty="0" err="1" smtClean="0"/>
              <a:t>ψυχοτραυματισμός</a:t>
            </a:r>
            <a:r>
              <a:rPr lang="el-GR" dirty="0" smtClean="0"/>
              <a:t> της μετανάστευσης (απώλεια της πολιτισμικής, προσαρμογή σε νέες και εν πολλοίς άγνωστες ή και συναισθηματικά απρόσφορες)</a:t>
            </a:r>
          </a:p>
          <a:p>
            <a:pPr>
              <a:buNone/>
            </a:pPr>
            <a:r>
              <a:rPr lang="el-GR" dirty="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Κοινωνική τάξη</a:t>
            </a:r>
            <a:endParaRPr lang="el-GR" dirty="0"/>
          </a:p>
        </p:txBody>
      </p:sp>
      <p:sp>
        <p:nvSpPr>
          <p:cNvPr id="3" name="2 - Θέση περιεχομένου"/>
          <p:cNvSpPr>
            <a:spLocks noGrp="1"/>
          </p:cNvSpPr>
          <p:nvPr>
            <p:ph idx="1"/>
          </p:nvPr>
        </p:nvSpPr>
        <p:spPr/>
        <p:txBody>
          <a:bodyPr/>
          <a:lstStyle/>
          <a:p>
            <a:r>
              <a:rPr lang="el-GR" dirty="0" smtClean="0"/>
              <a:t>Η σχιζοφρένεια </a:t>
            </a:r>
            <a:r>
              <a:rPr lang="el-GR" dirty="0" err="1" smtClean="0"/>
              <a:t>υπερεκπροσωπείται</a:t>
            </a:r>
            <a:r>
              <a:rPr lang="el-GR" dirty="0" smtClean="0"/>
              <a:t> στα χαμηλά κοινωνικό-οικονομικά στρώματα</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Χρήση ουσιών</a:t>
            </a:r>
            <a:endParaRPr lang="el-GR" dirty="0"/>
          </a:p>
        </p:txBody>
      </p:sp>
      <p:sp>
        <p:nvSpPr>
          <p:cNvPr id="3" name="2 - Θέση περιεχομένου"/>
          <p:cNvSpPr>
            <a:spLocks noGrp="1"/>
          </p:cNvSpPr>
          <p:nvPr>
            <p:ph idx="1"/>
          </p:nvPr>
        </p:nvSpPr>
        <p:spPr/>
        <p:txBody>
          <a:bodyPr/>
          <a:lstStyle/>
          <a:p>
            <a:r>
              <a:rPr lang="el-GR" dirty="0" smtClean="0"/>
              <a:t>Σχέση ινδικής κάνναβης με σχιζοφρένεια</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dirty="0" smtClean="0"/>
              <a:t>ΑΙΤΙΟΠΑΘΟΓΕΝΕΤΙΚΟΙ ΠΑΡΑΓΟΝΤΕΣ</a:t>
            </a:r>
            <a:endParaRPr lang="el-GR" dirty="0"/>
          </a:p>
        </p:txBody>
      </p:sp>
      <p:sp>
        <p:nvSpPr>
          <p:cNvPr id="5" name="4 - Θέση περιεχομένου"/>
          <p:cNvSpPr>
            <a:spLocks noGrp="1"/>
          </p:cNvSpPr>
          <p:nvPr>
            <p:ph idx="1"/>
          </p:nvPr>
        </p:nvSpPr>
        <p:spPr/>
        <p:txBody>
          <a:bodyPr/>
          <a:lstStyle/>
          <a:p>
            <a:r>
              <a:rPr lang="el-GR" dirty="0" smtClean="0"/>
              <a:t>Κληρονομικότητα</a:t>
            </a:r>
          </a:p>
          <a:p>
            <a:pPr>
              <a:buNone/>
            </a:pPr>
            <a:r>
              <a:rPr lang="el-GR" dirty="0"/>
              <a:t> </a:t>
            </a:r>
            <a:r>
              <a:rPr lang="el-GR" dirty="0" smtClean="0"/>
              <a:t>      γενικός πληθυσμός                              1%</a:t>
            </a:r>
          </a:p>
          <a:p>
            <a:pPr>
              <a:buNone/>
            </a:pPr>
            <a:r>
              <a:rPr lang="el-GR" dirty="0" smtClean="0"/>
              <a:t>      Αδερφός σχιζοφρενούς                       8%</a:t>
            </a:r>
          </a:p>
          <a:p>
            <a:pPr>
              <a:buNone/>
            </a:pPr>
            <a:r>
              <a:rPr lang="el-GR" dirty="0"/>
              <a:t> </a:t>
            </a:r>
            <a:r>
              <a:rPr lang="el-GR" dirty="0" smtClean="0"/>
              <a:t>     Παιδί με ένα σχιζοφρενικό γονέα     12% </a:t>
            </a:r>
          </a:p>
          <a:p>
            <a:pPr>
              <a:buNone/>
            </a:pPr>
            <a:r>
              <a:rPr lang="el-GR" dirty="0"/>
              <a:t> </a:t>
            </a:r>
            <a:r>
              <a:rPr lang="el-GR" dirty="0" smtClean="0"/>
              <a:t>     </a:t>
            </a:r>
            <a:r>
              <a:rPr lang="el-GR" dirty="0" err="1" smtClean="0"/>
              <a:t>Διζυγωτικός</a:t>
            </a:r>
            <a:r>
              <a:rPr lang="el-GR" dirty="0" smtClean="0"/>
              <a:t> δίδυμος σχιζοφρενούς  12%</a:t>
            </a:r>
          </a:p>
          <a:p>
            <a:pPr>
              <a:buNone/>
            </a:pPr>
            <a:r>
              <a:rPr lang="el-GR" dirty="0"/>
              <a:t> </a:t>
            </a:r>
            <a:r>
              <a:rPr lang="el-GR" dirty="0" smtClean="0"/>
              <a:t>     Παιδί και με τους δύο γονείς </a:t>
            </a:r>
            <a:r>
              <a:rPr lang="el-GR" dirty="0" err="1" smtClean="0"/>
              <a:t>σχιζοφ</a:t>
            </a:r>
            <a:r>
              <a:rPr lang="el-GR" dirty="0" smtClean="0"/>
              <a:t> 40% </a:t>
            </a:r>
          </a:p>
          <a:p>
            <a:pPr>
              <a:buNone/>
            </a:pPr>
            <a:r>
              <a:rPr lang="el-GR" dirty="0"/>
              <a:t> </a:t>
            </a:r>
            <a:r>
              <a:rPr lang="el-GR" dirty="0" smtClean="0"/>
              <a:t>     </a:t>
            </a:r>
            <a:r>
              <a:rPr lang="el-GR" dirty="0" err="1" smtClean="0"/>
              <a:t>Μόνοζυγωτικός</a:t>
            </a:r>
            <a:r>
              <a:rPr lang="el-GR" dirty="0" smtClean="0"/>
              <a:t> </a:t>
            </a:r>
            <a:r>
              <a:rPr lang="el-GR" dirty="0" err="1" smtClean="0"/>
              <a:t>διδυμος</a:t>
            </a:r>
            <a:r>
              <a:rPr lang="el-GR" dirty="0" smtClean="0"/>
              <a:t> </a:t>
            </a:r>
            <a:r>
              <a:rPr lang="el-GR" dirty="0" err="1" smtClean="0"/>
              <a:t>σχιζοφρ</a:t>
            </a:r>
            <a:r>
              <a:rPr lang="el-GR" dirty="0" smtClean="0"/>
              <a:t>       47%                      </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Οργανικη</a:t>
            </a:r>
            <a:r>
              <a:rPr lang="el-GR" dirty="0" smtClean="0"/>
              <a:t> </a:t>
            </a:r>
            <a:r>
              <a:rPr lang="el-GR" dirty="0" err="1" smtClean="0"/>
              <a:t>εγκεφαλικη</a:t>
            </a:r>
            <a:r>
              <a:rPr lang="el-GR" dirty="0" smtClean="0"/>
              <a:t> </a:t>
            </a:r>
            <a:r>
              <a:rPr lang="el-GR" dirty="0" err="1" smtClean="0"/>
              <a:t>δυσλειτουργια</a:t>
            </a:r>
            <a:endParaRPr lang="el-GR" dirty="0"/>
          </a:p>
        </p:txBody>
      </p:sp>
      <p:sp>
        <p:nvSpPr>
          <p:cNvPr id="3" name="2 - Θέση περιεχομένου"/>
          <p:cNvSpPr>
            <a:spLocks noGrp="1"/>
          </p:cNvSpPr>
          <p:nvPr>
            <p:ph idx="1"/>
          </p:nvPr>
        </p:nvSpPr>
        <p:spPr/>
        <p:txBody>
          <a:bodyPr/>
          <a:lstStyle/>
          <a:p>
            <a:r>
              <a:rPr lang="el-GR" dirty="0" smtClean="0"/>
              <a:t>Δομική εγκεφαλική βλάβη (βλάβες στα βασικά γάγγλια, </a:t>
            </a:r>
            <a:r>
              <a:rPr lang="el-GR" dirty="0" err="1" smtClean="0"/>
              <a:t>υπερμεσολόβιο</a:t>
            </a:r>
            <a:r>
              <a:rPr lang="el-GR" dirty="0" smtClean="0"/>
              <a:t>)</a:t>
            </a:r>
          </a:p>
          <a:p>
            <a:pPr>
              <a:buNone/>
            </a:pP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Νευροχημική</a:t>
            </a:r>
            <a:r>
              <a:rPr lang="el-GR" dirty="0" smtClean="0"/>
              <a:t> διαταραχή</a:t>
            </a:r>
            <a:endParaRPr lang="el-GR" dirty="0"/>
          </a:p>
        </p:txBody>
      </p:sp>
      <p:sp>
        <p:nvSpPr>
          <p:cNvPr id="3" name="2 - Θέση περιεχομένου"/>
          <p:cNvSpPr>
            <a:spLocks noGrp="1"/>
          </p:cNvSpPr>
          <p:nvPr>
            <p:ph idx="1"/>
          </p:nvPr>
        </p:nvSpPr>
        <p:spPr/>
        <p:txBody>
          <a:bodyPr/>
          <a:lstStyle/>
          <a:p>
            <a:r>
              <a:rPr lang="el-GR" dirty="0" err="1" smtClean="0"/>
              <a:t>Ντοπαμινική</a:t>
            </a:r>
            <a:r>
              <a:rPr lang="el-GR" dirty="0" smtClean="0"/>
              <a:t> υπόθεση (Αυξημένη </a:t>
            </a:r>
            <a:r>
              <a:rPr lang="el-GR" dirty="0" err="1" smtClean="0"/>
              <a:t>ντοπαπαμινεργική</a:t>
            </a:r>
            <a:r>
              <a:rPr lang="el-GR" dirty="0" smtClean="0"/>
              <a:t> δραστηριότητα)</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Ψυχαναλυτική προσέγγιση</a:t>
            </a: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smtClean="0"/>
              <a:t>Ο όρος Σχιζοφρένεια (από το ελληνικό σχίζω και </a:t>
            </a:r>
            <a:r>
              <a:rPr lang="el-GR" dirty="0" err="1" smtClean="0"/>
              <a:t>φρήν</a:t>
            </a:r>
            <a:r>
              <a:rPr lang="el-GR" dirty="0" smtClean="0"/>
              <a:t>) εισήχθη στην ψυχιατρική ορολογία από τον </a:t>
            </a:r>
            <a:r>
              <a:rPr lang="el-GR" dirty="0" err="1" smtClean="0"/>
              <a:t>Bleuler</a:t>
            </a:r>
            <a:r>
              <a:rPr lang="el-GR" dirty="0" smtClean="0"/>
              <a:t>, το 1911, για να δηλώσει µια </a:t>
            </a:r>
            <a:r>
              <a:rPr lang="el-GR" dirty="0" err="1" smtClean="0"/>
              <a:t>οµάδα</a:t>
            </a:r>
            <a:r>
              <a:rPr lang="el-GR" dirty="0" smtClean="0"/>
              <a:t> ψυχώσεων, οι οποίες παρουσιάζουν ένα κοινό </a:t>
            </a:r>
            <a:r>
              <a:rPr lang="el-GR" dirty="0" err="1" smtClean="0"/>
              <a:t>θεµελιώδες</a:t>
            </a:r>
            <a:r>
              <a:rPr lang="el-GR" dirty="0" smtClean="0"/>
              <a:t> </a:t>
            </a:r>
            <a:r>
              <a:rPr lang="el-GR" dirty="0" err="1" smtClean="0"/>
              <a:t>σύµπτωµα</a:t>
            </a:r>
            <a:r>
              <a:rPr lang="el-GR" dirty="0" smtClean="0"/>
              <a:t>, τη Σχάση του Εγώ (ή </a:t>
            </a:r>
            <a:r>
              <a:rPr lang="el-GR" dirty="0" err="1" smtClean="0"/>
              <a:t>∆ιχασµό</a:t>
            </a:r>
            <a:r>
              <a:rPr lang="el-GR" dirty="0" smtClean="0"/>
              <a:t> του Εγώ) (</a:t>
            </a:r>
            <a:r>
              <a:rPr lang="el-GR" dirty="0" err="1" smtClean="0"/>
              <a:t>Splitting</a:t>
            </a:r>
            <a:r>
              <a:rPr lang="el-GR" dirty="0" smtClean="0"/>
              <a:t> </a:t>
            </a:r>
            <a:r>
              <a:rPr lang="el-GR" dirty="0" err="1" smtClean="0"/>
              <a:t>of</a:t>
            </a:r>
            <a:r>
              <a:rPr lang="el-GR" dirty="0" smtClean="0"/>
              <a:t> </a:t>
            </a:r>
            <a:r>
              <a:rPr lang="el-GR" dirty="0" err="1" smtClean="0"/>
              <a:t>the</a:t>
            </a:r>
            <a:r>
              <a:rPr lang="el-GR" dirty="0" smtClean="0"/>
              <a:t> </a:t>
            </a:r>
            <a:r>
              <a:rPr lang="el-GR" dirty="0" err="1" smtClean="0"/>
              <a:t>Ego</a:t>
            </a:r>
            <a:r>
              <a:rPr lang="el-GR" dirty="0" smtClean="0"/>
              <a:t>, </a:t>
            </a:r>
            <a:r>
              <a:rPr lang="el-GR" dirty="0" err="1" smtClean="0"/>
              <a:t>∆ιάσπαση</a:t>
            </a:r>
            <a:r>
              <a:rPr lang="el-GR" dirty="0" smtClean="0"/>
              <a:t>, </a:t>
            </a:r>
            <a:r>
              <a:rPr lang="el-GR" dirty="0" err="1" smtClean="0"/>
              <a:t>∆ιχασµός</a:t>
            </a:r>
            <a:r>
              <a:rPr lang="el-GR" dirty="0" smtClean="0"/>
              <a:t>, </a:t>
            </a:r>
            <a:r>
              <a:rPr lang="el-GR" dirty="0" err="1" smtClean="0"/>
              <a:t>∆ιάσχιση</a:t>
            </a:r>
            <a:r>
              <a:rPr lang="el-GR" dirty="0" smtClean="0"/>
              <a:t>). </a:t>
            </a:r>
            <a:endParaRPr lang="el-GR" smtClean="0"/>
          </a:p>
          <a:p>
            <a:r>
              <a:rPr lang="el-GR" smtClean="0"/>
              <a:t>Ο </a:t>
            </a:r>
            <a:r>
              <a:rPr lang="el-GR" dirty="0" smtClean="0"/>
              <a:t>όρος επικράτησε στην ψυχιατρική και στην ψυχανάλυση, παρ’ όλες τις αποκλίνουσες απόψεις των διαφόρων συγγραφέων, όσον αφορά στο στοιχείο που συνιστά την ιδιοτυπία της σχιζοφρένειας και, κατ’ επέκταση, τα όρια του </a:t>
            </a:r>
            <a:r>
              <a:rPr lang="el-GR" dirty="0" err="1" smtClean="0"/>
              <a:t>νοσογραφικού</a:t>
            </a:r>
            <a:r>
              <a:rPr lang="el-GR" dirty="0" smtClean="0"/>
              <a:t> αυτού πλαισίου. </a:t>
            </a:r>
          </a:p>
          <a:p>
            <a:r>
              <a:rPr lang="el-GR" dirty="0" smtClean="0"/>
              <a:t>Ο όρος εισήχθη από τον Φρόυντ, για να υποδείξει ένα παράδοξο </a:t>
            </a:r>
            <a:r>
              <a:rPr lang="el-GR" dirty="0" err="1" smtClean="0"/>
              <a:t>φαινόµενο</a:t>
            </a:r>
            <a:r>
              <a:rPr lang="el-GR" dirty="0" smtClean="0"/>
              <a:t>, που παρατηρείται κυρίως στον </a:t>
            </a:r>
            <a:r>
              <a:rPr lang="el-GR" dirty="0" err="1" smtClean="0"/>
              <a:t>φετιχισµό</a:t>
            </a:r>
            <a:r>
              <a:rPr lang="el-GR" dirty="0" smtClean="0"/>
              <a:t> και στις ψυχώσεις: την συνύπαρξη στους κόλπους του Εγώ δυο διαφορετικών ψυχικών στάσεων σε σχέση µε την εξωτερική </a:t>
            </a:r>
            <a:r>
              <a:rPr lang="el-GR" dirty="0" err="1" smtClean="0"/>
              <a:t>πραγµατικότητα</a:t>
            </a:r>
            <a:r>
              <a:rPr lang="el-GR" dirty="0" smtClean="0"/>
              <a:t>, όταν αυτή αντιτίθεται σε </a:t>
            </a:r>
            <a:r>
              <a:rPr lang="el-GR" dirty="0" err="1" smtClean="0"/>
              <a:t>ενορµητικές</a:t>
            </a:r>
            <a:r>
              <a:rPr lang="el-GR" dirty="0" smtClean="0"/>
              <a:t> απαιτήσεις. </a:t>
            </a:r>
          </a:p>
          <a:p>
            <a:r>
              <a:rPr lang="el-GR" dirty="0" smtClean="0"/>
              <a:t>Από αυτές, η µ</a:t>
            </a:r>
            <a:r>
              <a:rPr lang="el-GR" dirty="0" err="1" smtClean="0"/>
              <a:t>έν</a:t>
            </a:r>
            <a:r>
              <a:rPr lang="el-GR" dirty="0" smtClean="0"/>
              <a:t> µία </a:t>
            </a:r>
            <a:r>
              <a:rPr lang="el-GR" dirty="0" err="1" smtClean="0"/>
              <a:t>λαµβάνει</a:t>
            </a:r>
            <a:r>
              <a:rPr lang="el-GR" dirty="0" smtClean="0"/>
              <a:t> υπ’ όψιν της την </a:t>
            </a:r>
            <a:r>
              <a:rPr lang="el-GR" dirty="0" err="1" smtClean="0"/>
              <a:t>πραγµατικότητα</a:t>
            </a:r>
            <a:r>
              <a:rPr lang="el-GR" dirty="0" smtClean="0"/>
              <a:t>, η δε άλλη την αρνείται (την απορρίπτει) και βάζει στη θέση της παράγωγα της </a:t>
            </a:r>
            <a:r>
              <a:rPr lang="el-GR" dirty="0" err="1" smtClean="0"/>
              <a:t>επιθυµίας</a:t>
            </a:r>
            <a:r>
              <a:rPr lang="el-GR" dirty="0" smtClean="0"/>
              <a:t>. Οι δυο αυτές στάσεις </a:t>
            </a:r>
            <a:r>
              <a:rPr lang="el-GR" dirty="0" err="1" smtClean="0"/>
              <a:t>συµπαρατάσσονται</a:t>
            </a:r>
            <a:r>
              <a:rPr lang="el-GR" dirty="0" smtClean="0"/>
              <a:t> χωρίς να αλληλοεπηρεάζονται</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K</a:t>
            </a:r>
            <a:r>
              <a:rPr lang="el-GR" dirty="0" smtClean="0"/>
              <a:t>ΛΙΝΙΚΗ ΕΙΚΟΝΑ</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n-US" dirty="0" smtClean="0"/>
              <a:t>1.</a:t>
            </a:r>
            <a:r>
              <a:rPr lang="el-GR" dirty="0" smtClean="0"/>
              <a:t>Διαταραχές της σκέψης</a:t>
            </a:r>
          </a:p>
          <a:p>
            <a:pPr>
              <a:buNone/>
            </a:pPr>
            <a:r>
              <a:rPr lang="el-GR" dirty="0" smtClean="0"/>
              <a:t>  α. Διαταραχές στη δομή και στην οργάνωση της σκέψης (</a:t>
            </a:r>
            <a:r>
              <a:rPr lang="el-GR" dirty="0" err="1" smtClean="0"/>
              <a:t>χάλαση</a:t>
            </a:r>
            <a:r>
              <a:rPr lang="el-GR" dirty="0" smtClean="0"/>
              <a:t> συνειρμών, συνωστισμός ιδεών, συγχώνευση ιδεών).</a:t>
            </a:r>
          </a:p>
          <a:p>
            <a:pPr>
              <a:buNone/>
            </a:pPr>
            <a:endParaRPr lang="el-GR" dirty="0" smtClean="0"/>
          </a:p>
          <a:p>
            <a:pPr>
              <a:buNone/>
            </a:pPr>
            <a:r>
              <a:rPr lang="el-GR" dirty="0" smtClean="0"/>
              <a:t>    Λόγος </a:t>
            </a:r>
            <a:r>
              <a:rPr lang="el-GR" dirty="0" err="1" smtClean="0"/>
              <a:t>αποσυγκεκριμοποιημένος</a:t>
            </a:r>
            <a:r>
              <a:rPr lang="el-GR" dirty="0" smtClean="0"/>
              <a:t>, </a:t>
            </a:r>
            <a:r>
              <a:rPr lang="el-GR" dirty="0" err="1" smtClean="0"/>
              <a:t>κατ’εφαπτομένη</a:t>
            </a:r>
            <a:r>
              <a:rPr lang="el-GR" dirty="0" smtClean="0"/>
              <a:t>, ατέρμων, </a:t>
            </a:r>
            <a:r>
              <a:rPr lang="el-GR" dirty="0" err="1" smtClean="0"/>
              <a:t>πλατυασμένος</a:t>
            </a:r>
            <a:r>
              <a:rPr lang="el-GR" dirty="0" smtClean="0"/>
              <a:t> και παρουσιάζει λεκτικά κενά.</a:t>
            </a:r>
          </a:p>
          <a:p>
            <a:pPr>
              <a:buNone/>
            </a:pPr>
            <a:endParaRPr lang="el-GR" dirty="0" smtClean="0"/>
          </a:p>
          <a:p>
            <a:pPr>
              <a:buNone/>
            </a:pPr>
            <a:r>
              <a:rPr lang="el-GR" dirty="0" smtClean="0"/>
              <a:t>    Ελλιπές νόημα με εμμονές και επαναλήψεις.</a:t>
            </a:r>
          </a:p>
          <a:p>
            <a:pPr>
              <a:buNone/>
            </a:pPr>
            <a:r>
              <a:rPr lang="el-GR" dirty="0" smtClean="0"/>
              <a:t>    Νεολογισμοί.</a:t>
            </a:r>
          </a:p>
          <a:p>
            <a:pPr>
              <a:buNone/>
            </a:pPr>
            <a:r>
              <a:rPr lang="el-GR" dirty="0" smtClean="0"/>
              <a:t>    </a:t>
            </a:r>
            <a:r>
              <a:rPr lang="el-GR" dirty="0" err="1" smtClean="0"/>
              <a:t>Ασχετολογία</a:t>
            </a:r>
            <a:endParaRPr lang="el-GR" dirty="0" smtClean="0"/>
          </a:p>
          <a:p>
            <a:pPr>
              <a:buNone/>
            </a:pPr>
            <a:r>
              <a:rPr lang="el-GR" dirty="0" smtClean="0"/>
              <a:t>    Ακατανόητος λόγος </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lvl="1">
              <a:buNone/>
            </a:pPr>
            <a:r>
              <a:rPr lang="el-GR" dirty="0" smtClean="0"/>
              <a:t>Β. Διαταραχές στη ροή της σκέψης</a:t>
            </a:r>
          </a:p>
          <a:p>
            <a:pPr lvl="1">
              <a:buNone/>
            </a:pPr>
            <a:r>
              <a:rPr lang="el-GR" dirty="0" smtClean="0"/>
              <a:t>Ανακοπή σκέψης</a:t>
            </a:r>
          </a:p>
          <a:p>
            <a:pPr lvl="1">
              <a:buNone/>
            </a:pPr>
            <a:endParaRPr lang="el-GR" dirty="0" smtClean="0"/>
          </a:p>
          <a:p>
            <a:pPr lvl="1">
              <a:buNone/>
            </a:pPr>
            <a:r>
              <a:rPr lang="el-GR" dirty="0" smtClean="0"/>
              <a:t>Γ. Διαταραχές στον έλεγχο και την κατοχή της σκέψης</a:t>
            </a:r>
          </a:p>
          <a:p>
            <a:pPr lvl="1">
              <a:buNone/>
            </a:pPr>
            <a:r>
              <a:rPr lang="el-GR" dirty="0" smtClean="0"/>
              <a:t>  Αίσθημα απώλειας της σκέψης</a:t>
            </a:r>
          </a:p>
          <a:p>
            <a:pPr lvl="1">
              <a:buNone/>
            </a:pPr>
            <a:r>
              <a:rPr lang="el-GR" dirty="0" smtClean="0"/>
              <a:t>  Αίσθημα παρεμβολής ξένων σκέψεων</a:t>
            </a:r>
          </a:p>
          <a:p>
            <a:pPr lvl="1">
              <a:buNone/>
            </a:pPr>
            <a:r>
              <a:rPr lang="el-GR" dirty="0" smtClean="0"/>
              <a:t>  Αίσθημα απώλειας της στεγανότητας της σκέψης</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lvl="1">
              <a:buNone/>
            </a:pPr>
            <a:r>
              <a:rPr lang="el-GR" dirty="0" smtClean="0"/>
              <a:t>Δ. Διαταραχές του περιεχομένου της σκέψης</a:t>
            </a:r>
          </a:p>
          <a:p>
            <a:pPr lvl="1">
              <a:buNone/>
            </a:pPr>
            <a:r>
              <a:rPr lang="el-GR" dirty="0" smtClean="0"/>
              <a:t>     Παραληρητικές ιδέες(διωκτικές,  </a:t>
            </a:r>
          </a:p>
          <a:p>
            <a:pPr lvl="1">
              <a:buNone/>
            </a:pPr>
            <a:r>
              <a:rPr lang="el-GR" dirty="0" smtClean="0"/>
              <a:t>     μεγαλείου, υποχονδριακές, </a:t>
            </a:r>
            <a:r>
              <a:rPr lang="el-GR" dirty="0" err="1" smtClean="0"/>
              <a:t>ερωτομανιακές</a:t>
            </a:r>
            <a:r>
              <a:rPr lang="el-GR" dirty="0" smtClean="0"/>
              <a:t>,  </a:t>
            </a:r>
          </a:p>
          <a:p>
            <a:pPr lvl="1">
              <a:buNone/>
            </a:pPr>
            <a:r>
              <a:rPr lang="el-GR" dirty="0" smtClean="0"/>
              <a:t>     </a:t>
            </a:r>
            <a:r>
              <a:rPr lang="el-GR" dirty="0" err="1" smtClean="0"/>
              <a:t>ζηλοτυπικές</a:t>
            </a:r>
            <a:r>
              <a:rPr lang="el-GR" dirty="0" smtClean="0"/>
              <a:t>).</a:t>
            </a:r>
          </a:p>
          <a:p>
            <a:pPr lvl="1">
              <a:buNone/>
            </a:pPr>
            <a:r>
              <a:rPr lang="el-GR" dirty="0" smtClean="0"/>
              <a:t>     Ιδέες </a:t>
            </a:r>
            <a:r>
              <a:rPr lang="el-GR" dirty="0" err="1" smtClean="0"/>
              <a:t>αυτοαναφοράς</a:t>
            </a:r>
            <a:endParaRPr lang="el-GR" dirty="0" smtClean="0"/>
          </a:p>
          <a:p>
            <a:pPr lvl="1">
              <a:buNone/>
            </a:pPr>
            <a:r>
              <a:rPr lang="el-GR" dirty="0" smtClean="0"/>
              <a:t>     Ιδέες παθητικότητας ή επίδρασης</a:t>
            </a:r>
          </a:p>
          <a:p>
            <a:pPr lvl="1">
              <a:buNone/>
            </a:pP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Προσβάλλει κατά κανόνα νεαρά άτομα κατακερματίζοντας τα πλέον παραγωγικά τους χρόνια</a:t>
            </a:r>
          </a:p>
          <a:p>
            <a:r>
              <a:rPr lang="el-GR" dirty="0" smtClean="0"/>
              <a:t>Αποτελεί ένα από τα σοβαρότερα προβλήματα των υπηρεσιών παγκοσμίως(ΗΠΑ=2000000/ 45δισ </a:t>
            </a:r>
            <a:r>
              <a:rPr lang="el-GR" dirty="0" err="1" smtClean="0"/>
              <a:t>δολαρια</a:t>
            </a:r>
            <a:r>
              <a:rPr lang="el-GR" dirty="0" smtClean="0"/>
              <a:t>)</a:t>
            </a:r>
          </a:p>
          <a:p>
            <a:r>
              <a:rPr lang="el-GR" dirty="0" smtClean="0"/>
              <a:t>Καταλαμβάνουν το 50% των ψυχιατρικών κλινών</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2. Διαταραχές της αντίληψης</a:t>
            </a:r>
            <a:endParaRPr lang="el-GR" dirty="0"/>
          </a:p>
        </p:txBody>
      </p:sp>
      <p:sp>
        <p:nvSpPr>
          <p:cNvPr id="3" name="2 - Θέση περιεχομένου"/>
          <p:cNvSpPr>
            <a:spLocks noGrp="1"/>
          </p:cNvSpPr>
          <p:nvPr>
            <p:ph idx="1"/>
          </p:nvPr>
        </p:nvSpPr>
        <p:spPr/>
        <p:txBody>
          <a:bodyPr/>
          <a:lstStyle/>
          <a:p>
            <a:r>
              <a:rPr lang="el-GR" dirty="0" smtClean="0"/>
              <a:t>Ψευδαισθήσεις (Ακουστικές, οπτικές , οσφρητικές, γευστικές, </a:t>
            </a:r>
            <a:r>
              <a:rPr lang="el-GR" dirty="0" err="1" smtClean="0"/>
              <a:t>κοιναισθητικές</a:t>
            </a:r>
            <a:r>
              <a:rPr lang="el-GR" dirty="0" smtClean="0"/>
              <a:t>)</a:t>
            </a:r>
          </a:p>
          <a:p>
            <a:r>
              <a:rPr lang="el-GR" dirty="0" smtClean="0"/>
              <a:t>Παραισθήσεις</a:t>
            </a:r>
          </a:p>
          <a:p>
            <a:pPr>
              <a:buNone/>
            </a:pP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3.Διαταραχές συναισθήματος</a:t>
            </a:r>
            <a:endParaRPr lang="el-GR" dirty="0"/>
          </a:p>
        </p:txBody>
      </p:sp>
      <p:sp>
        <p:nvSpPr>
          <p:cNvPr id="3" name="2 - Θέση περιεχομένου"/>
          <p:cNvSpPr>
            <a:spLocks noGrp="1"/>
          </p:cNvSpPr>
          <p:nvPr>
            <p:ph idx="1"/>
          </p:nvPr>
        </p:nvSpPr>
        <p:spPr/>
        <p:txBody>
          <a:bodyPr/>
          <a:lstStyle/>
          <a:p>
            <a:r>
              <a:rPr lang="el-GR" dirty="0" smtClean="0"/>
              <a:t>Αμφιθυμία</a:t>
            </a:r>
          </a:p>
          <a:p>
            <a:r>
              <a:rPr lang="el-GR" dirty="0" smtClean="0"/>
              <a:t>Συναισθηματική δυσαρμονία</a:t>
            </a:r>
          </a:p>
          <a:p>
            <a:r>
              <a:rPr lang="el-GR" dirty="0" smtClean="0"/>
              <a:t>Συναισθηματική έκπτωση</a:t>
            </a:r>
          </a:p>
          <a:p>
            <a:r>
              <a:rPr lang="el-GR" dirty="0" smtClean="0"/>
              <a:t>Κατάθλιψη, άγχος, αμηχανία</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4. Διαταραχές βούλησης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Συναίσθημα και βούληση συμπορεύονται</a:t>
            </a:r>
          </a:p>
          <a:p>
            <a:pPr>
              <a:buNone/>
            </a:pPr>
            <a:r>
              <a:rPr lang="el-GR" dirty="0" smtClean="0"/>
              <a:t>     </a:t>
            </a:r>
          </a:p>
          <a:p>
            <a:pPr>
              <a:buNone/>
            </a:pPr>
            <a:r>
              <a:rPr lang="el-GR" dirty="0" smtClean="0"/>
              <a:t>Ομιλία (άχρωμες λέξεις) (Αλαλία)</a:t>
            </a:r>
          </a:p>
          <a:p>
            <a:pPr>
              <a:buNone/>
            </a:pPr>
            <a:endParaRPr lang="el-GR" dirty="0" smtClean="0"/>
          </a:p>
          <a:p>
            <a:pPr>
              <a:buNone/>
            </a:pPr>
            <a:r>
              <a:rPr lang="el-GR" dirty="0" smtClean="0"/>
              <a:t>Μειωμένη εκφραστικότητα</a:t>
            </a:r>
          </a:p>
          <a:p>
            <a:pPr>
              <a:buNone/>
            </a:pPr>
            <a:endParaRPr lang="el-GR" dirty="0" smtClean="0"/>
          </a:p>
          <a:p>
            <a:pPr>
              <a:buNone/>
            </a:pPr>
            <a:r>
              <a:rPr lang="el-GR" dirty="0" smtClean="0"/>
              <a:t>Κατατονική εμβροντησία</a:t>
            </a:r>
          </a:p>
          <a:p>
            <a:pPr>
              <a:buNone/>
            </a:pPr>
            <a:endParaRPr lang="el-GR" dirty="0" smtClean="0"/>
          </a:p>
          <a:p>
            <a:pPr>
              <a:buNone/>
            </a:pPr>
            <a:r>
              <a:rPr lang="el-GR" dirty="0" smtClean="0"/>
              <a:t>Κατατονική διέγερση</a:t>
            </a:r>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5.Διαταραχές από τις άλλες λειτουργίες</a:t>
            </a:r>
            <a:endParaRPr lang="el-GR" dirty="0"/>
          </a:p>
        </p:txBody>
      </p:sp>
      <p:sp>
        <p:nvSpPr>
          <p:cNvPr id="3" name="2 - Θέση περιεχομένου"/>
          <p:cNvSpPr>
            <a:spLocks noGrp="1"/>
          </p:cNvSpPr>
          <p:nvPr>
            <p:ph idx="1"/>
          </p:nvPr>
        </p:nvSpPr>
        <p:spPr/>
        <p:txBody>
          <a:bodyPr/>
          <a:lstStyle/>
          <a:p>
            <a:r>
              <a:rPr lang="el-GR" dirty="0" smtClean="0"/>
              <a:t>Βλάπτεται η μνήμη</a:t>
            </a:r>
          </a:p>
          <a:p>
            <a:r>
              <a:rPr lang="el-GR" dirty="0" smtClean="0"/>
              <a:t>Διαταραχές  της προσοχής</a:t>
            </a:r>
          </a:p>
          <a:p>
            <a:r>
              <a:rPr lang="el-GR" dirty="0" smtClean="0"/>
              <a:t>Αυτισμός</a:t>
            </a:r>
          </a:p>
          <a:p>
            <a:r>
              <a:rPr lang="el-GR" dirty="0" err="1" smtClean="0"/>
              <a:t>Ανηδονία</a:t>
            </a:r>
            <a:endParaRPr lang="el-GR" dirty="0" smtClean="0"/>
          </a:p>
          <a:p>
            <a:r>
              <a:rPr lang="el-GR" dirty="0" smtClean="0"/>
              <a:t>Αντικοινωνικότητα</a:t>
            </a:r>
          </a:p>
          <a:p>
            <a:r>
              <a:rPr lang="el-GR" dirty="0" smtClean="0"/>
              <a:t>Σωματικά ενοχλήματα</a:t>
            </a:r>
          </a:p>
          <a:p>
            <a:pPr>
              <a:buNone/>
            </a:pPr>
            <a:endParaRPr lang="el-GR"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dirty="0" err="1" smtClean="0"/>
              <a:t>Σχιζοφρένεια</a:t>
            </a:r>
            <a:endParaRPr lang="en-GB" dirty="0" smtClean="0"/>
          </a:p>
        </p:txBody>
      </p:sp>
      <p:sp>
        <p:nvSpPr>
          <p:cNvPr id="14339" name="Rectangle 3"/>
          <p:cNvSpPr>
            <a:spLocks noGrp="1" noChangeArrowheads="1"/>
          </p:cNvSpPr>
          <p:nvPr>
            <p:ph type="body" idx="1"/>
          </p:nvPr>
        </p:nvSpPr>
        <p:spPr>
          <a:xfrm>
            <a:off x="0" y="1981200"/>
            <a:ext cx="9144000" cy="4114800"/>
          </a:xfrm>
        </p:spPr>
        <p:txBody>
          <a:bodyPr/>
          <a:lstStyle/>
          <a:p>
            <a:pPr marL="812800" indent="-812800" eaLnBrk="1" hangingPunct="1">
              <a:buFontTx/>
              <a:buAutoNum type="romanUcPeriod"/>
              <a:defRPr/>
            </a:pPr>
            <a:r>
              <a:rPr lang="el-GR" sz="3500" b="1" dirty="0" smtClean="0"/>
              <a:t>Συμπτώματα</a:t>
            </a:r>
            <a:r>
              <a:rPr lang="en-GB" sz="3500" b="1" dirty="0" smtClean="0"/>
              <a:t>: </a:t>
            </a:r>
            <a:r>
              <a:rPr lang="el-GR" sz="3500" b="1" dirty="0" smtClean="0"/>
              <a:t>θετικά</a:t>
            </a:r>
            <a:r>
              <a:rPr lang="en-GB" sz="3500" dirty="0" smtClean="0"/>
              <a:t> </a:t>
            </a:r>
          </a:p>
          <a:p>
            <a:pPr marL="812800" indent="-812800" eaLnBrk="1" hangingPunct="1">
              <a:defRPr/>
            </a:pPr>
            <a:r>
              <a:rPr lang="en-GB" dirty="0" err="1" smtClean="0"/>
              <a:t>Ψευδαισθήσεις</a:t>
            </a:r>
            <a:r>
              <a:rPr lang="en-GB" dirty="0" smtClean="0"/>
              <a:t> </a:t>
            </a:r>
          </a:p>
          <a:p>
            <a:pPr marL="1524000" lvl="2" indent="-609600" eaLnBrk="1" hangingPunct="1">
              <a:buFontTx/>
              <a:buAutoNum type="arabicPeriod"/>
              <a:defRPr/>
            </a:pPr>
            <a:r>
              <a:rPr lang="el-GR" dirty="0" smtClean="0"/>
              <a:t>Οπτικές</a:t>
            </a:r>
            <a:r>
              <a:rPr lang="en-GB" dirty="0" smtClean="0"/>
              <a:t> (</a:t>
            </a:r>
            <a:r>
              <a:rPr lang="el-GR" dirty="0" smtClean="0"/>
              <a:t>αποκλείστε την </a:t>
            </a:r>
            <a:r>
              <a:rPr lang="el-GR" dirty="0" err="1" smtClean="0"/>
              <a:t>οργανικότητα</a:t>
            </a:r>
            <a:r>
              <a:rPr lang="en-GB" dirty="0" smtClean="0"/>
              <a:t>)</a:t>
            </a:r>
            <a:endParaRPr lang="en-US" dirty="0" smtClean="0"/>
          </a:p>
          <a:p>
            <a:pPr marL="1524000" lvl="2" indent="-609600" eaLnBrk="1" hangingPunct="1">
              <a:buFontTx/>
              <a:buAutoNum type="arabicPeriod"/>
              <a:defRPr/>
            </a:pPr>
            <a:r>
              <a:rPr lang="el-GR" dirty="0" smtClean="0"/>
              <a:t>Ακουστικές </a:t>
            </a:r>
            <a:r>
              <a:rPr lang="en-GB" dirty="0" smtClean="0"/>
              <a:t> </a:t>
            </a:r>
          </a:p>
          <a:p>
            <a:pPr marL="1168400" lvl="1" indent="-711200" eaLnBrk="1" hangingPunct="1">
              <a:buFontTx/>
              <a:buChar char="•"/>
              <a:defRPr/>
            </a:pPr>
            <a:r>
              <a:rPr lang="en-GB" sz="3200" dirty="0" err="1" smtClean="0"/>
              <a:t>Παραληρητικές</a:t>
            </a:r>
            <a:r>
              <a:rPr lang="en-GB" sz="3200" dirty="0" smtClean="0"/>
              <a:t> </a:t>
            </a:r>
            <a:r>
              <a:rPr lang="en-GB" sz="3200" dirty="0" err="1" smtClean="0"/>
              <a:t>ιδέες</a:t>
            </a:r>
            <a:r>
              <a:rPr lang="en-GB" sz="3200" dirty="0" smtClean="0"/>
              <a:t> </a:t>
            </a:r>
          </a:p>
          <a:p>
            <a:pPr marL="1168400" lvl="1" indent="-711200" eaLnBrk="1" hangingPunct="1">
              <a:buFontTx/>
              <a:buChar char="•"/>
              <a:defRPr/>
            </a:pPr>
            <a:r>
              <a:rPr lang="el-GR" sz="3200" dirty="0" smtClean="0"/>
              <a:t>Αποδιοργανωμένος λόγος</a:t>
            </a:r>
            <a:r>
              <a:rPr lang="en-GB" sz="3200" dirty="0" smtClean="0"/>
              <a:t> </a:t>
            </a:r>
          </a:p>
          <a:p>
            <a:pPr marL="1168400" lvl="1" indent="-711200" eaLnBrk="1" hangingPunct="1">
              <a:buFontTx/>
              <a:buChar char="•"/>
              <a:defRPr/>
            </a:pPr>
            <a:r>
              <a:rPr lang="el-GR" sz="3200" dirty="0" err="1" smtClean="0"/>
              <a:t>Αποδιοργανωμέη</a:t>
            </a:r>
            <a:r>
              <a:rPr lang="el-GR" sz="3200" dirty="0" smtClean="0"/>
              <a:t> ή κατατονική συμπεριφορά</a:t>
            </a:r>
            <a:r>
              <a:rPr lang="en-GB" sz="3200" dirty="0"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dirty="0" err="1" smtClean="0"/>
              <a:t>Σχιζοφρένεια</a:t>
            </a:r>
            <a:endParaRPr lang="en-GB" dirty="0" smtClean="0"/>
          </a:p>
        </p:txBody>
      </p:sp>
      <p:sp>
        <p:nvSpPr>
          <p:cNvPr id="19459" name="Rectangle 3"/>
          <p:cNvSpPr>
            <a:spLocks noGrp="1" noChangeArrowheads="1"/>
          </p:cNvSpPr>
          <p:nvPr>
            <p:ph type="body" idx="1"/>
          </p:nvPr>
        </p:nvSpPr>
        <p:spPr/>
        <p:txBody>
          <a:bodyPr/>
          <a:lstStyle/>
          <a:p>
            <a:pPr marL="812800" indent="-812800" eaLnBrk="1" hangingPunct="1">
              <a:buFontTx/>
              <a:buAutoNum type="romanUcPeriod"/>
              <a:defRPr/>
            </a:pPr>
            <a:r>
              <a:rPr lang="el-GR" b="1" dirty="0" smtClean="0"/>
              <a:t>Συμπτώματα</a:t>
            </a:r>
            <a:r>
              <a:rPr lang="en-US" b="1" dirty="0" smtClean="0">
                <a:cs typeface="Times New Roman" pitchFamily="18" charset="0"/>
              </a:rPr>
              <a:t>: </a:t>
            </a:r>
            <a:r>
              <a:rPr lang="el-GR" dirty="0" smtClean="0"/>
              <a:t>αρνητικά</a:t>
            </a:r>
            <a:endParaRPr lang="en-GB" dirty="0" smtClean="0"/>
          </a:p>
          <a:p>
            <a:pPr marL="1168400" lvl="1" indent="-711200" eaLnBrk="1" hangingPunct="1">
              <a:buFontTx/>
              <a:buChar char="•"/>
              <a:defRPr/>
            </a:pPr>
            <a:r>
              <a:rPr lang="el-GR" dirty="0" smtClean="0"/>
              <a:t>Συναισθηματική απόσυρση</a:t>
            </a:r>
            <a:r>
              <a:rPr lang="en-GB" dirty="0" smtClean="0">
                <a:cs typeface="Times New Roman" pitchFamily="18" charset="0"/>
              </a:rPr>
              <a:t> </a:t>
            </a:r>
          </a:p>
          <a:p>
            <a:pPr marL="1168400" lvl="1" indent="-711200" eaLnBrk="1" hangingPunct="1">
              <a:buFontTx/>
              <a:buChar char="•"/>
              <a:defRPr/>
            </a:pPr>
            <a:r>
              <a:rPr lang="el-GR" dirty="0" smtClean="0"/>
              <a:t>Πτωχές διαπροσωπικές σχέσεις</a:t>
            </a:r>
            <a:r>
              <a:rPr lang="en-GB" dirty="0" smtClean="0">
                <a:cs typeface="Times New Roman" pitchFamily="18" charset="0"/>
              </a:rPr>
              <a:t> </a:t>
            </a:r>
          </a:p>
          <a:p>
            <a:pPr marL="1168400" lvl="1" indent="-711200" eaLnBrk="1" hangingPunct="1">
              <a:buFontTx/>
              <a:buChar char="•"/>
              <a:defRPr/>
            </a:pPr>
            <a:r>
              <a:rPr lang="el-GR" dirty="0" err="1" smtClean="0"/>
              <a:t>Αλογία</a:t>
            </a:r>
            <a:endParaRPr lang="en-GB" dirty="0" smtClean="0"/>
          </a:p>
          <a:p>
            <a:pPr marL="1168400" lvl="1" indent="-711200" eaLnBrk="1" hangingPunct="1">
              <a:buFontTx/>
              <a:buChar char="•"/>
              <a:defRPr/>
            </a:pPr>
            <a:r>
              <a:rPr lang="el-GR" dirty="0" smtClean="0"/>
              <a:t>Ανεργία</a:t>
            </a:r>
            <a:r>
              <a:rPr lang="en-GB" dirty="0" smtClean="0">
                <a:cs typeface="Times New Roman" pitchFamily="18" charset="0"/>
              </a:rPr>
              <a:t> </a:t>
            </a:r>
          </a:p>
          <a:p>
            <a:pPr marL="1168400" lvl="1" indent="-711200" eaLnBrk="1" hangingPunct="1">
              <a:buFontTx/>
              <a:buChar char="•"/>
              <a:defRPr/>
            </a:pPr>
            <a:r>
              <a:rPr lang="el-GR" dirty="0" smtClean="0"/>
              <a:t>Κοινωνική απόσυρση</a:t>
            </a:r>
            <a:r>
              <a:rPr lang="en-GB" dirty="0" smtClean="0">
                <a:cs typeface="Times New Roman" pitchFamily="18" charset="0"/>
              </a:rPr>
              <a:t> </a:t>
            </a:r>
          </a:p>
          <a:p>
            <a:pPr marL="1168400" lvl="1" indent="-711200" eaLnBrk="1" hangingPunct="1">
              <a:buFontTx/>
              <a:buChar char="•"/>
              <a:defRPr/>
            </a:pPr>
            <a:r>
              <a:rPr lang="el-GR" dirty="0" smtClean="0"/>
              <a:t>Επιπεδωμένο συναίσθημα</a:t>
            </a:r>
            <a:r>
              <a:rPr lang="en-GB" dirty="0" smtClean="0">
                <a:cs typeface="Times New Roman" pitchFamily="18"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914400"/>
          </a:xfrm>
        </p:spPr>
        <p:txBody>
          <a:bodyPr/>
          <a:lstStyle/>
          <a:p>
            <a:r>
              <a:rPr lang="en-US" altLang="el-GR" sz="3200" b="1" smtClean="0"/>
              <a:t>Συμπτώματα συμπεριφοράς</a:t>
            </a:r>
            <a:endParaRPr lang="en-US" altLang="el-GR" sz="3600" b="1" smtClean="0">
              <a:latin typeface="CG Omega" pitchFamily="34" charset="0"/>
            </a:endParaRPr>
          </a:p>
        </p:txBody>
      </p:sp>
      <p:sp>
        <p:nvSpPr>
          <p:cNvPr id="7171" name="Text Box 3"/>
          <p:cNvSpPr txBox="1">
            <a:spLocks noChangeArrowheads="1"/>
          </p:cNvSpPr>
          <p:nvPr/>
        </p:nvSpPr>
        <p:spPr bwMode="auto">
          <a:xfrm>
            <a:off x="0" y="1295400"/>
            <a:ext cx="4114800" cy="2771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solidFill>
                  <a:srgbClr val="FF0066"/>
                </a:solidFill>
                <a:latin typeface="Arial Narrow" pitchFamily="34" charset="0"/>
              </a:rPr>
              <a:t>Θετικά συμπτώματα</a:t>
            </a:r>
            <a:endParaRPr lang="en-US" altLang="el-GR" sz="4000" u="sng">
              <a:solidFill>
                <a:srgbClr val="FF0066"/>
              </a:solidFill>
              <a:latin typeface="Arial Narrow" pitchFamily="34" charset="0"/>
            </a:endParaRPr>
          </a:p>
          <a:p>
            <a:pPr algn="ctr"/>
            <a:r>
              <a:rPr lang="en-US" altLang="el-GR" sz="3200">
                <a:solidFill>
                  <a:srgbClr val="FF0066"/>
                </a:solidFill>
                <a:latin typeface="Arial Narrow" pitchFamily="34" charset="0"/>
              </a:rPr>
              <a:t>Παραλήρημα</a:t>
            </a:r>
          </a:p>
          <a:p>
            <a:pPr algn="ctr"/>
            <a:r>
              <a:rPr lang="en-US" altLang="el-GR" sz="3200">
                <a:solidFill>
                  <a:srgbClr val="FF0066"/>
                </a:solidFill>
                <a:latin typeface="Arial Narrow" pitchFamily="34" charset="0"/>
              </a:rPr>
              <a:t>Ψευδαισθήσεις</a:t>
            </a:r>
          </a:p>
          <a:p>
            <a:pPr algn="ctr"/>
            <a:r>
              <a:rPr lang="en-US" altLang="el-GR" sz="3200">
                <a:solidFill>
                  <a:srgbClr val="FF0066"/>
                </a:solidFill>
                <a:latin typeface="Arial Narrow" pitchFamily="34" charset="0"/>
              </a:rPr>
              <a:t>Αποδιοργανωμένη ομιλία</a:t>
            </a:r>
          </a:p>
          <a:p>
            <a:pPr algn="ctr"/>
            <a:r>
              <a:rPr lang="en-US" altLang="el-GR" sz="3200">
                <a:solidFill>
                  <a:srgbClr val="FF0066"/>
                </a:solidFill>
                <a:latin typeface="Arial Narrow" pitchFamily="34" charset="0"/>
              </a:rPr>
              <a:t>Καχυποψία</a:t>
            </a:r>
          </a:p>
          <a:p>
            <a:pPr algn="ctr"/>
            <a:endParaRPr lang="en-US" altLang="el-GR" sz="3200">
              <a:solidFill>
                <a:srgbClr val="FF0066"/>
              </a:solidFill>
              <a:latin typeface="Arial Narrow" pitchFamily="34" charset="0"/>
            </a:endParaRPr>
          </a:p>
          <a:p>
            <a:pPr algn="ctr"/>
            <a:endParaRPr lang="en-US" altLang="el-GR" sz="3600">
              <a:solidFill>
                <a:srgbClr val="FF0066"/>
              </a:solidFill>
              <a:latin typeface="Arial Narrow" pitchFamily="34" charset="0"/>
            </a:endParaRPr>
          </a:p>
        </p:txBody>
      </p:sp>
      <p:sp>
        <p:nvSpPr>
          <p:cNvPr id="7172" name="Text Box 4"/>
          <p:cNvSpPr txBox="1">
            <a:spLocks noChangeArrowheads="1"/>
          </p:cNvSpPr>
          <p:nvPr/>
        </p:nvSpPr>
        <p:spPr bwMode="auto">
          <a:xfrm>
            <a:off x="4419600" y="4343400"/>
            <a:ext cx="4724400" cy="2227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solidFill>
                  <a:srgbClr val="9F7B09"/>
                </a:solidFill>
                <a:latin typeface="Arial Narrow" pitchFamily="34" charset="0"/>
              </a:rPr>
              <a:t>Γνωσιακές λειτουργίες</a:t>
            </a:r>
            <a:endParaRPr lang="en-US" altLang="el-GR" sz="4000" b="1" u="sng">
              <a:solidFill>
                <a:srgbClr val="9F7B09"/>
              </a:solidFill>
              <a:latin typeface="Arial Narrow" pitchFamily="34" charset="0"/>
            </a:endParaRPr>
          </a:p>
          <a:p>
            <a:pPr algn="ctr"/>
            <a:r>
              <a:rPr lang="en-US" altLang="el-GR" sz="3600">
                <a:solidFill>
                  <a:srgbClr val="9F7B09"/>
                </a:solidFill>
                <a:latin typeface="Arial Narrow" pitchFamily="34" charset="0"/>
              </a:rPr>
              <a:t>Προσοχή, μνήμη, λεκτική ευχέρεια, εκτελεστική λειτουργία, </a:t>
            </a:r>
            <a:r>
              <a:rPr lang="en-US" altLang="el-GR" sz="3600">
                <a:solidFill>
                  <a:srgbClr val="9F7B09"/>
                </a:solidFill>
              </a:rPr>
              <a:t>κινητικές δεξιότητες, </a:t>
            </a:r>
            <a:r>
              <a:rPr lang="en-US" altLang="el-GR" sz="3600">
                <a:solidFill>
                  <a:srgbClr val="9F7B09"/>
                </a:solidFill>
                <a:latin typeface="Arial Narrow" pitchFamily="34" charset="0"/>
              </a:rPr>
              <a:t>επίγνωση</a:t>
            </a:r>
            <a:r>
              <a:rPr lang="en-US" altLang="el-GR" sz="3600"/>
              <a:t> </a:t>
            </a:r>
          </a:p>
        </p:txBody>
      </p:sp>
      <p:sp>
        <p:nvSpPr>
          <p:cNvPr id="7173" name="Text Box 5"/>
          <p:cNvSpPr txBox="1">
            <a:spLocks noChangeArrowheads="1"/>
          </p:cNvSpPr>
          <p:nvPr/>
        </p:nvSpPr>
        <p:spPr bwMode="auto">
          <a:xfrm>
            <a:off x="4419600" y="1295400"/>
            <a:ext cx="4572000" cy="2284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solidFill>
                  <a:srgbClr val="008000"/>
                </a:solidFill>
                <a:latin typeface="Arial Narrow" pitchFamily="34" charset="0"/>
              </a:rPr>
              <a:t>Αρνητικά συμπτώματα</a:t>
            </a:r>
            <a:endParaRPr lang="en-US" altLang="el-GR" sz="4000" u="sng">
              <a:solidFill>
                <a:srgbClr val="008000"/>
              </a:solidFill>
              <a:latin typeface="Arial Narrow" pitchFamily="34" charset="0"/>
            </a:endParaRPr>
          </a:p>
          <a:p>
            <a:pPr algn="ctr"/>
            <a:r>
              <a:rPr lang="en-US" altLang="el-GR" sz="3200">
                <a:solidFill>
                  <a:srgbClr val="008000"/>
                </a:solidFill>
                <a:latin typeface="Arial Narrow" pitchFamily="34" charset="0"/>
              </a:rPr>
              <a:t>Επιπέδωση του συναισθήματος</a:t>
            </a:r>
          </a:p>
          <a:p>
            <a:pPr algn="ctr"/>
            <a:r>
              <a:rPr lang="en-US" altLang="el-GR" sz="3200">
                <a:solidFill>
                  <a:srgbClr val="008000"/>
                </a:solidFill>
                <a:latin typeface="Arial Narrow" pitchFamily="34" charset="0"/>
              </a:rPr>
              <a:t>αβουλία, αλογία, ανηδονία, κοινωνική απόσυρση, έλλειψη ενδιαφερόντων </a:t>
            </a:r>
          </a:p>
          <a:p>
            <a:pPr algn="ctr"/>
            <a:endParaRPr lang="en-US" altLang="el-GR" sz="2800">
              <a:latin typeface="Arial Narrow" pitchFamily="34" charset="0"/>
            </a:endParaRPr>
          </a:p>
        </p:txBody>
      </p:sp>
      <p:sp>
        <p:nvSpPr>
          <p:cNvPr id="7174" name="Text Box 6"/>
          <p:cNvSpPr txBox="1">
            <a:spLocks noChangeArrowheads="1"/>
          </p:cNvSpPr>
          <p:nvPr/>
        </p:nvSpPr>
        <p:spPr bwMode="auto">
          <a:xfrm>
            <a:off x="152400" y="4343400"/>
            <a:ext cx="3962400" cy="2227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latin typeface="Arial Narrow" pitchFamily="34" charset="0"/>
              </a:rPr>
              <a:t>Συναίσθημα</a:t>
            </a:r>
          </a:p>
          <a:p>
            <a:pPr algn="ctr"/>
            <a:r>
              <a:rPr lang="en-US" altLang="el-GR" sz="3600">
                <a:latin typeface="Arial Narrow" pitchFamily="34" charset="0"/>
              </a:rPr>
              <a:t>Κατάθλιψη, άγχος, δυσφορία, ανησυχία, εχθρότητα, απελπισία, αυτοκτονικότητα</a:t>
            </a:r>
          </a:p>
        </p:txBody>
      </p:sp>
      <p:sp>
        <p:nvSpPr>
          <p:cNvPr id="7175" name="Line 7"/>
          <p:cNvSpPr>
            <a:spLocks noChangeShapeType="1"/>
          </p:cNvSpPr>
          <p:nvPr/>
        </p:nvSpPr>
        <p:spPr bwMode="auto">
          <a:xfrm>
            <a:off x="4267200" y="1905000"/>
            <a:ext cx="0" cy="4724400"/>
          </a:xfrm>
          <a:prstGeom prst="line">
            <a:avLst/>
          </a:prstGeom>
          <a:noFill/>
          <a:ln w="50800">
            <a:solidFill>
              <a:srgbClr val="800080"/>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l-GR"/>
          </a:p>
        </p:txBody>
      </p:sp>
      <p:sp>
        <p:nvSpPr>
          <p:cNvPr id="7176" name="Line 8"/>
          <p:cNvSpPr>
            <a:spLocks noChangeShapeType="1"/>
          </p:cNvSpPr>
          <p:nvPr/>
        </p:nvSpPr>
        <p:spPr bwMode="auto">
          <a:xfrm>
            <a:off x="228600" y="4343400"/>
            <a:ext cx="8686800" cy="0"/>
          </a:xfrm>
          <a:prstGeom prst="line">
            <a:avLst/>
          </a:prstGeom>
          <a:noFill/>
          <a:ln w="50800">
            <a:solidFill>
              <a:srgbClr val="800080"/>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l-GR"/>
          </a:p>
        </p:txBody>
      </p:sp>
    </p:spTree>
    <p:extLst>
      <p:ext uri="{BB962C8B-B14F-4D97-AF65-F5344CB8AC3E}">
        <p14:creationId xmlns="" xmlns:p14="http://schemas.microsoft.com/office/powerpoint/2010/main" val="43159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500" fill="hold"/>
                                        <p:tgtEl>
                                          <p:spTgt spid="71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717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717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7171">
                                            <p:txEl>
                                              <p:pRg st="1" end="1"/>
                                            </p:txEl>
                                          </p:spTgt>
                                        </p:tgtEl>
                                        <p:attrNameLst>
                                          <p:attrName>style.visibility</p:attrName>
                                        </p:attrNameLst>
                                      </p:cBhvr>
                                      <p:to>
                                        <p:strVal val="visible"/>
                                      </p:to>
                                    </p:set>
                                    <p:anim calcmode="lin" valueType="num">
                                      <p:cBhvr>
                                        <p:cTn id="15" dur="5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717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7171">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7171">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7171">
                                            <p:txEl>
                                              <p:pRg st="2" end="2"/>
                                            </p:txEl>
                                          </p:spTgt>
                                        </p:tgtEl>
                                        <p:attrNameLst>
                                          <p:attrName>style.visibility</p:attrName>
                                        </p:attrNameLst>
                                      </p:cBhvr>
                                      <p:to>
                                        <p:strVal val="visible"/>
                                      </p:to>
                                    </p:set>
                                    <p:anim calcmode="lin" valueType="num">
                                      <p:cBhvr>
                                        <p:cTn id="23" dur="5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717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7171">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717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7171">
                                            <p:txEl>
                                              <p:pRg st="3" end="3"/>
                                            </p:txEl>
                                          </p:spTgt>
                                        </p:tgtEl>
                                        <p:attrNameLst>
                                          <p:attrName>style.visibility</p:attrName>
                                        </p:attrNameLst>
                                      </p:cBhvr>
                                      <p:to>
                                        <p:strVal val="visible"/>
                                      </p:to>
                                    </p:set>
                                    <p:anim calcmode="lin" valueType="num">
                                      <p:cBhvr>
                                        <p:cTn id="31" dur="500" fill="hold"/>
                                        <p:tgtEl>
                                          <p:spTgt spid="717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717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7171">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7171">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7171">
                                            <p:txEl>
                                              <p:pRg st="4" end="4"/>
                                            </p:txEl>
                                          </p:spTgt>
                                        </p:tgtEl>
                                        <p:attrNameLst>
                                          <p:attrName>style.visibility</p:attrName>
                                        </p:attrNameLst>
                                      </p:cBhvr>
                                      <p:to>
                                        <p:strVal val="visible"/>
                                      </p:to>
                                    </p:set>
                                    <p:anim calcmode="lin" valueType="num">
                                      <p:cBhvr>
                                        <p:cTn id="39" dur="500" fill="hold"/>
                                        <p:tgtEl>
                                          <p:spTgt spid="7171">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7171">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7171">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7171">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528" fill="hold" grpId="0" nodeType="clickEffect">
                                  <p:stCondLst>
                                    <p:cond delay="0"/>
                                  </p:stCondLst>
                                  <p:childTnLst>
                                    <p:set>
                                      <p:cBhvr>
                                        <p:cTn id="46" dur="1" fill="hold">
                                          <p:stCondLst>
                                            <p:cond delay="0"/>
                                          </p:stCondLst>
                                        </p:cTn>
                                        <p:tgtEl>
                                          <p:spTgt spid="7173">
                                            <p:txEl>
                                              <p:pRg st="0" end="0"/>
                                            </p:txEl>
                                          </p:spTgt>
                                        </p:tgtEl>
                                        <p:attrNameLst>
                                          <p:attrName>style.visibility</p:attrName>
                                        </p:attrNameLst>
                                      </p:cBhvr>
                                      <p:to>
                                        <p:strVal val="visible"/>
                                      </p:to>
                                    </p:set>
                                    <p:anim calcmode="lin" valueType="num">
                                      <p:cBhvr>
                                        <p:cTn id="47" dur="500" fill="hold"/>
                                        <p:tgtEl>
                                          <p:spTgt spid="7173">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7173">
                                            <p:txEl>
                                              <p:pRg st="0" end="0"/>
                                            </p:txEl>
                                          </p:spTgt>
                                        </p:tgtEl>
                                        <p:attrNameLst>
                                          <p:attrName>ppt_h</p:attrName>
                                        </p:attrNameLst>
                                      </p:cBhvr>
                                      <p:tavLst>
                                        <p:tav tm="0">
                                          <p:val>
                                            <p:fltVal val="0"/>
                                          </p:val>
                                        </p:tav>
                                        <p:tav tm="100000">
                                          <p:val>
                                            <p:strVal val="#ppt_h"/>
                                          </p:val>
                                        </p:tav>
                                      </p:tavLst>
                                    </p:anim>
                                    <p:anim calcmode="lin" valueType="num">
                                      <p:cBhvr>
                                        <p:cTn id="49" dur="500" fill="hold"/>
                                        <p:tgtEl>
                                          <p:spTgt spid="7173">
                                            <p:txEl>
                                              <p:pRg st="0" end="0"/>
                                            </p:txEl>
                                          </p:spTgt>
                                        </p:tgtEl>
                                        <p:attrNameLst>
                                          <p:attrName>ppt_x</p:attrName>
                                        </p:attrNameLst>
                                      </p:cBhvr>
                                      <p:tavLst>
                                        <p:tav tm="0">
                                          <p:val>
                                            <p:fltVal val="0.5"/>
                                          </p:val>
                                        </p:tav>
                                        <p:tav tm="100000">
                                          <p:val>
                                            <p:strVal val="#ppt_x"/>
                                          </p:val>
                                        </p:tav>
                                      </p:tavLst>
                                    </p:anim>
                                    <p:anim calcmode="lin" valueType="num">
                                      <p:cBhvr>
                                        <p:cTn id="50" dur="500" fill="hold"/>
                                        <p:tgtEl>
                                          <p:spTgt spid="717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528" fill="hold" grpId="0" nodeType="clickEffect">
                                  <p:stCondLst>
                                    <p:cond delay="0"/>
                                  </p:stCondLst>
                                  <p:childTnLst>
                                    <p:set>
                                      <p:cBhvr>
                                        <p:cTn id="54" dur="1" fill="hold">
                                          <p:stCondLst>
                                            <p:cond delay="0"/>
                                          </p:stCondLst>
                                        </p:cTn>
                                        <p:tgtEl>
                                          <p:spTgt spid="7173">
                                            <p:txEl>
                                              <p:pRg st="1" end="1"/>
                                            </p:txEl>
                                          </p:spTgt>
                                        </p:tgtEl>
                                        <p:attrNameLst>
                                          <p:attrName>style.visibility</p:attrName>
                                        </p:attrNameLst>
                                      </p:cBhvr>
                                      <p:to>
                                        <p:strVal val="visible"/>
                                      </p:to>
                                    </p:set>
                                    <p:anim calcmode="lin" valueType="num">
                                      <p:cBhvr>
                                        <p:cTn id="55" dur="500" fill="hold"/>
                                        <p:tgtEl>
                                          <p:spTgt spid="7173">
                                            <p:txEl>
                                              <p:pRg st="1" end="1"/>
                                            </p:txEl>
                                          </p:spTgt>
                                        </p:tgtEl>
                                        <p:attrNameLst>
                                          <p:attrName>ppt_w</p:attrName>
                                        </p:attrNameLst>
                                      </p:cBhvr>
                                      <p:tavLst>
                                        <p:tav tm="0">
                                          <p:val>
                                            <p:fltVal val="0"/>
                                          </p:val>
                                        </p:tav>
                                        <p:tav tm="100000">
                                          <p:val>
                                            <p:strVal val="#ppt_w"/>
                                          </p:val>
                                        </p:tav>
                                      </p:tavLst>
                                    </p:anim>
                                    <p:anim calcmode="lin" valueType="num">
                                      <p:cBhvr>
                                        <p:cTn id="56" dur="500" fill="hold"/>
                                        <p:tgtEl>
                                          <p:spTgt spid="7173">
                                            <p:txEl>
                                              <p:pRg st="1" end="1"/>
                                            </p:txEl>
                                          </p:spTgt>
                                        </p:tgtEl>
                                        <p:attrNameLst>
                                          <p:attrName>ppt_h</p:attrName>
                                        </p:attrNameLst>
                                      </p:cBhvr>
                                      <p:tavLst>
                                        <p:tav tm="0">
                                          <p:val>
                                            <p:fltVal val="0"/>
                                          </p:val>
                                        </p:tav>
                                        <p:tav tm="100000">
                                          <p:val>
                                            <p:strVal val="#ppt_h"/>
                                          </p:val>
                                        </p:tav>
                                      </p:tavLst>
                                    </p:anim>
                                    <p:anim calcmode="lin" valueType="num">
                                      <p:cBhvr>
                                        <p:cTn id="57" dur="500" fill="hold"/>
                                        <p:tgtEl>
                                          <p:spTgt spid="7173">
                                            <p:txEl>
                                              <p:pRg st="1" end="1"/>
                                            </p:txEl>
                                          </p:spTgt>
                                        </p:tgtEl>
                                        <p:attrNameLst>
                                          <p:attrName>ppt_x</p:attrName>
                                        </p:attrNameLst>
                                      </p:cBhvr>
                                      <p:tavLst>
                                        <p:tav tm="0">
                                          <p:val>
                                            <p:fltVal val="0.5"/>
                                          </p:val>
                                        </p:tav>
                                        <p:tav tm="100000">
                                          <p:val>
                                            <p:strVal val="#ppt_x"/>
                                          </p:val>
                                        </p:tav>
                                      </p:tavLst>
                                    </p:anim>
                                    <p:anim calcmode="lin" valueType="num">
                                      <p:cBhvr>
                                        <p:cTn id="58" dur="500" fill="hold"/>
                                        <p:tgtEl>
                                          <p:spTgt spid="717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3" presetClass="entr" presetSubtype="528" fill="hold" grpId="0" nodeType="clickEffect">
                                  <p:stCondLst>
                                    <p:cond delay="0"/>
                                  </p:stCondLst>
                                  <p:childTnLst>
                                    <p:set>
                                      <p:cBhvr>
                                        <p:cTn id="62" dur="1" fill="hold">
                                          <p:stCondLst>
                                            <p:cond delay="0"/>
                                          </p:stCondLst>
                                        </p:cTn>
                                        <p:tgtEl>
                                          <p:spTgt spid="7173">
                                            <p:txEl>
                                              <p:pRg st="2" end="2"/>
                                            </p:txEl>
                                          </p:spTgt>
                                        </p:tgtEl>
                                        <p:attrNameLst>
                                          <p:attrName>style.visibility</p:attrName>
                                        </p:attrNameLst>
                                      </p:cBhvr>
                                      <p:to>
                                        <p:strVal val="visible"/>
                                      </p:to>
                                    </p:set>
                                    <p:anim calcmode="lin" valueType="num">
                                      <p:cBhvr>
                                        <p:cTn id="63" dur="500" fill="hold"/>
                                        <p:tgtEl>
                                          <p:spTgt spid="7173">
                                            <p:txEl>
                                              <p:pRg st="2" end="2"/>
                                            </p:txEl>
                                          </p:spTgt>
                                        </p:tgtEl>
                                        <p:attrNameLst>
                                          <p:attrName>ppt_w</p:attrName>
                                        </p:attrNameLst>
                                      </p:cBhvr>
                                      <p:tavLst>
                                        <p:tav tm="0">
                                          <p:val>
                                            <p:fltVal val="0"/>
                                          </p:val>
                                        </p:tav>
                                        <p:tav tm="100000">
                                          <p:val>
                                            <p:strVal val="#ppt_w"/>
                                          </p:val>
                                        </p:tav>
                                      </p:tavLst>
                                    </p:anim>
                                    <p:anim calcmode="lin" valueType="num">
                                      <p:cBhvr>
                                        <p:cTn id="64" dur="500" fill="hold"/>
                                        <p:tgtEl>
                                          <p:spTgt spid="7173">
                                            <p:txEl>
                                              <p:pRg st="2" end="2"/>
                                            </p:txEl>
                                          </p:spTgt>
                                        </p:tgtEl>
                                        <p:attrNameLst>
                                          <p:attrName>ppt_h</p:attrName>
                                        </p:attrNameLst>
                                      </p:cBhvr>
                                      <p:tavLst>
                                        <p:tav tm="0">
                                          <p:val>
                                            <p:fltVal val="0"/>
                                          </p:val>
                                        </p:tav>
                                        <p:tav tm="100000">
                                          <p:val>
                                            <p:strVal val="#ppt_h"/>
                                          </p:val>
                                        </p:tav>
                                      </p:tavLst>
                                    </p:anim>
                                    <p:anim calcmode="lin" valueType="num">
                                      <p:cBhvr>
                                        <p:cTn id="65" dur="500" fill="hold"/>
                                        <p:tgtEl>
                                          <p:spTgt spid="7173">
                                            <p:txEl>
                                              <p:pRg st="2" end="2"/>
                                            </p:txEl>
                                          </p:spTgt>
                                        </p:tgtEl>
                                        <p:attrNameLst>
                                          <p:attrName>ppt_x</p:attrName>
                                        </p:attrNameLst>
                                      </p:cBhvr>
                                      <p:tavLst>
                                        <p:tav tm="0">
                                          <p:val>
                                            <p:fltVal val="0.5"/>
                                          </p:val>
                                        </p:tav>
                                        <p:tav tm="100000">
                                          <p:val>
                                            <p:strVal val="#ppt_x"/>
                                          </p:val>
                                        </p:tav>
                                      </p:tavLst>
                                    </p:anim>
                                    <p:anim calcmode="lin" valueType="num">
                                      <p:cBhvr>
                                        <p:cTn id="66" dur="500" fill="hold"/>
                                        <p:tgtEl>
                                          <p:spTgt spid="717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3" presetClass="entr" presetSubtype="528" fill="hold" grpId="0" nodeType="clickEffect">
                                  <p:stCondLst>
                                    <p:cond delay="0"/>
                                  </p:stCondLst>
                                  <p:childTnLst>
                                    <p:set>
                                      <p:cBhvr>
                                        <p:cTn id="70" dur="1" fill="hold">
                                          <p:stCondLst>
                                            <p:cond delay="0"/>
                                          </p:stCondLst>
                                        </p:cTn>
                                        <p:tgtEl>
                                          <p:spTgt spid="7172">
                                            <p:txEl>
                                              <p:pRg st="0" end="0"/>
                                            </p:txEl>
                                          </p:spTgt>
                                        </p:tgtEl>
                                        <p:attrNameLst>
                                          <p:attrName>style.visibility</p:attrName>
                                        </p:attrNameLst>
                                      </p:cBhvr>
                                      <p:to>
                                        <p:strVal val="visible"/>
                                      </p:to>
                                    </p:set>
                                    <p:anim calcmode="lin" valueType="num">
                                      <p:cBhvr>
                                        <p:cTn id="71" dur="500" fill="hold"/>
                                        <p:tgtEl>
                                          <p:spTgt spid="7172">
                                            <p:txEl>
                                              <p:pRg st="0" end="0"/>
                                            </p:txEl>
                                          </p:spTgt>
                                        </p:tgtEl>
                                        <p:attrNameLst>
                                          <p:attrName>ppt_w</p:attrName>
                                        </p:attrNameLst>
                                      </p:cBhvr>
                                      <p:tavLst>
                                        <p:tav tm="0">
                                          <p:val>
                                            <p:fltVal val="0"/>
                                          </p:val>
                                        </p:tav>
                                        <p:tav tm="100000">
                                          <p:val>
                                            <p:strVal val="#ppt_w"/>
                                          </p:val>
                                        </p:tav>
                                      </p:tavLst>
                                    </p:anim>
                                    <p:anim calcmode="lin" valueType="num">
                                      <p:cBhvr>
                                        <p:cTn id="72" dur="500" fill="hold"/>
                                        <p:tgtEl>
                                          <p:spTgt spid="7172">
                                            <p:txEl>
                                              <p:pRg st="0" end="0"/>
                                            </p:txEl>
                                          </p:spTgt>
                                        </p:tgtEl>
                                        <p:attrNameLst>
                                          <p:attrName>ppt_h</p:attrName>
                                        </p:attrNameLst>
                                      </p:cBhvr>
                                      <p:tavLst>
                                        <p:tav tm="0">
                                          <p:val>
                                            <p:fltVal val="0"/>
                                          </p:val>
                                        </p:tav>
                                        <p:tav tm="100000">
                                          <p:val>
                                            <p:strVal val="#ppt_h"/>
                                          </p:val>
                                        </p:tav>
                                      </p:tavLst>
                                    </p:anim>
                                    <p:anim calcmode="lin" valueType="num">
                                      <p:cBhvr>
                                        <p:cTn id="73" dur="500" fill="hold"/>
                                        <p:tgtEl>
                                          <p:spTgt spid="7172">
                                            <p:txEl>
                                              <p:pRg st="0" end="0"/>
                                            </p:txEl>
                                          </p:spTgt>
                                        </p:tgtEl>
                                        <p:attrNameLst>
                                          <p:attrName>ppt_x</p:attrName>
                                        </p:attrNameLst>
                                      </p:cBhvr>
                                      <p:tavLst>
                                        <p:tav tm="0">
                                          <p:val>
                                            <p:fltVal val="0.5"/>
                                          </p:val>
                                        </p:tav>
                                        <p:tav tm="100000">
                                          <p:val>
                                            <p:strVal val="#ppt_x"/>
                                          </p:val>
                                        </p:tav>
                                      </p:tavLst>
                                    </p:anim>
                                    <p:anim calcmode="lin" valueType="num">
                                      <p:cBhvr>
                                        <p:cTn id="74" dur="500" fill="hold"/>
                                        <p:tgtEl>
                                          <p:spTgt spid="7172">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3" presetClass="entr" presetSubtype="528" fill="hold" grpId="0" nodeType="clickEffect">
                                  <p:stCondLst>
                                    <p:cond delay="0"/>
                                  </p:stCondLst>
                                  <p:childTnLst>
                                    <p:set>
                                      <p:cBhvr>
                                        <p:cTn id="78" dur="1" fill="hold">
                                          <p:stCondLst>
                                            <p:cond delay="0"/>
                                          </p:stCondLst>
                                        </p:cTn>
                                        <p:tgtEl>
                                          <p:spTgt spid="7172">
                                            <p:txEl>
                                              <p:pRg st="1" end="1"/>
                                            </p:txEl>
                                          </p:spTgt>
                                        </p:tgtEl>
                                        <p:attrNameLst>
                                          <p:attrName>style.visibility</p:attrName>
                                        </p:attrNameLst>
                                      </p:cBhvr>
                                      <p:to>
                                        <p:strVal val="visible"/>
                                      </p:to>
                                    </p:set>
                                    <p:anim calcmode="lin" valueType="num">
                                      <p:cBhvr>
                                        <p:cTn id="79" dur="500" fill="hold"/>
                                        <p:tgtEl>
                                          <p:spTgt spid="7172">
                                            <p:txEl>
                                              <p:pRg st="1" end="1"/>
                                            </p:txEl>
                                          </p:spTgt>
                                        </p:tgtEl>
                                        <p:attrNameLst>
                                          <p:attrName>ppt_w</p:attrName>
                                        </p:attrNameLst>
                                      </p:cBhvr>
                                      <p:tavLst>
                                        <p:tav tm="0">
                                          <p:val>
                                            <p:fltVal val="0"/>
                                          </p:val>
                                        </p:tav>
                                        <p:tav tm="100000">
                                          <p:val>
                                            <p:strVal val="#ppt_w"/>
                                          </p:val>
                                        </p:tav>
                                      </p:tavLst>
                                    </p:anim>
                                    <p:anim calcmode="lin" valueType="num">
                                      <p:cBhvr>
                                        <p:cTn id="80" dur="500" fill="hold"/>
                                        <p:tgtEl>
                                          <p:spTgt spid="7172">
                                            <p:txEl>
                                              <p:pRg st="1" end="1"/>
                                            </p:txEl>
                                          </p:spTgt>
                                        </p:tgtEl>
                                        <p:attrNameLst>
                                          <p:attrName>ppt_h</p:attrName>
                                        </p:attrNameLst>
                                      </p:cBhvr>
                                      <p:tavLst>
                                        <p:tav tm="0">
                                          <p:val>
                                            <p:fltVal val="0"/>
                                          </p:val>
                                        </p:tav>
                                        <p:tav tm="100000">
                                          <p:val>
                                            <p:strVal val="#ppt_h"/>
                                          </p:val>
                                        </p:tav>
                                      </p:tavLst>
                                    </p:anim>
                                    <p:anim calcmode="lin" valueType="num">
                                      <p:cBhvr>
                                        <p:cTn id="81" dur="500" fill="hold"/>
                                        <p:tgtEl>
                                          <p:spTgt spid="7172">
                                            <p:txEl>
                                              <p:pRg st="1" end="1"/>
                                            </p:txEl>
                                          </p:spTgt>
                                        </p:tgtEl>
                                        <p:attrNameLst>
                                          <p:attrName>ppt_x</p:attrName>
                                        </p:attrNameLst>
                                      </p:cBhvr>
                                      <p:tavLst>
                                        <p:tav tm="0">
                                          <p:val>
                                            <p:fltVal val="0.5"/>
                                          </p:val>
                                        </p:tav>
                                        <p:tav tm="100000">
                                          <p:val>
                                            <p:strVal val="#ppt_x"/>
                                          </p:val>
                                        </p:tav>
                                      </p:tavLst>
                                    </p:anim>
                                    <p:anim calcmode="lin" valueType="num">
                                      <p:cBhvr>
                                        <p:cTn id="82" dur="500" fill="hold"/>
                                        <p:tgtEl>
                                          <p:spTgt spid="7172">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3" presetClass="entr" presetSubtype="528" fill="hold" grpId="0" nodeType="clickEffect">
                                  <p:stCondLst>
                                    <p:cond delay="0"/>
                                  </p:stCondLst>
                                  <p:childTnLst>
                                    <p:set>
                                      <p:cBhvr>
                                        <p:cTn id="86" dur="1" fill="hold">
                                          <p:stCondLst>
                                            <p:cond delay="0"/>
                                          </p:stCondLst>
                                        </p:cTn>
                                        <p:tgtEl>
                                          <p:spTgt spid="7174">
                                            <p:txEl>
                                              <p:pRg st="0" end="0"/>
                                            </p:txEl>
                                          </p:spTgt>
                                        </p:tgtEl>
                                        <p:attrNameLst>
                                          <p:attrName>style.visibility</p:attrName>
                                        </p:attrNameLst>
                                      </p:cBhvr>
                                      <p:to>
                                        <p:strVal val="visible"/>
                                      </p:to>
                                    </p:set>
                                    <p:anim calcmode="lin" valueType="num">
                                      <p:cBhvr>
                                        <p:cTn id="87" dur="500" fill="hold"/>
                                        <p:tgtEl>
                                          <p:spTgt spid="7174">
                                            <p:txEl>
                                              <p:pRg st="0" end="0"/>
                                            </p:txEl>
                                          </p:spTgt>
                                        </p:tgtEl>
                                        <p:attrNameLst>
                                          <p:attrName>ppt_w</p:attrName>
                                        </p:attrNameLst>
                                      </p:cBhvr>
                                      <p:tavLst>
                                        <p:tav tm="0">
                                          <p:val>
                                            <p:fltVal val="0"/>
                                          </p:val>
                                        </p:tav>
                                        <p:tav tm="100000">
                                          <p:val>
                                            <p:strVal val="#ppt_w"/>
                                          </p:val>
                                        </p:tav>
                                      </p:tavLst>
                                    </p:anim>
                                    <p:anim calcmode="lin" valueType="num">
                                      <p:cBhvr>
                                        <p:cTn id="88" dur="500" fill="hold"/>
                                        <p:tgtEl>
                                          <p:spTgt spid="7174">
                                            <p:txEl>
                                              <p:pRg st="0" end="0"/>
                                            </p:txEl>
                                          </p:spTgt>
                                        </p:tgtEl>
                                        <p:attrNameLst>
                                          <p:attrName>ppt_h</p:attrName>
                                        </p:attrNameLst>
                                      </p:cBhvr>
                                      <p:tavLst>
                                        <p:tav tm="0">
                                          <p:val>
                                            <p:fltVal val="0"/>
                                          </p:val>
                                        </p:tav>
                                        <p:tav tm="100000">
                                          <p:val>
                                            <p:strVal val="#ppt_h"/>
                                          </p:val>
                                        </p:tav>
                                      </p:tavLst>
                                    </p:anim>
                                    <p:anim calcmode="lin" valueType="num">
                                      <p:cBhvr>
                                        <p:cTn id="89" dur="500" fill="hold"/>
                                        <p:tgtEl>
                                          <p:spTgt spid="7174">
                                            <p:txEl>
                                              <p:pRg st="0" end="0"/>
                                            </p:txEl>
                                          </p:spTgt>
                                        </p:tgtEl>
                                        <p:attrNameLst>
                                          <p:attrName>ppt_x</p:attrName>
                                        </p:attrNameLst>
                                      </p:cBhvr>
                                      <p:tavLst>
                                        <p:tav tm="0">
                                          <p:val>
                                            <p:fltVal val="0.5"/>
                                          </p:val>
                                        </p:tav>
                                        <p:tav tm="100000">
                                          <p:val>
                                            <p:strVal val="#ppt_x"/>
                                          </p:val>
                                        </p:tav>
                                      </p:tavLst>
                                    </p:anim>
                                    <p:anim calcmode="lin" valueType="num">
                                      <p:cBhvr>
                                        <p:cTn id="90" dur="500" fill="hold"/>
                                        <p:tgtEl>
                                          <p:spTgt spid="7174">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3" presetClass="entr" presetSubtype="528" fill="hold" grpId="0" nodeType="clickEffect">
                                  <p:stCondLst>
                                    <p:cond delay="0"/>
                                  </p:stCondLst>
                                  <p:childTnLst>
                                    <p:set>
                                      <p:cBhvr>
                                        <p:cTn id="94" dur="1" fill="hold">
                                          <p:stCondLst>
                                            <p:cond delay="0"/>
                                          </p:stCondLst>
                                        </p:cTn>
                                        <p:tgtEl>
                                          <p:spTgt spid="7174">
                                            <p:txEl>
                                              <p:pRg st="1" end="1"/>
                                            </p:txEl>
                                          </p:spTgt>
                                        </p:tgtEl>
                                        <p:attrNameLst>
                                          <p:attrName>style.visibility</p:attrName>
                                        </p:attrNameLst>
                                      </p:cBhvr>
                                      <p:to>
                                        <p:strVal val="visible"/>
                                      </p:to>
                                    </p:set>
                                    <p:anim calcmode="lin" valueType="num">
                                      <p:cBhvr>
                                        <p:cTn id="95" dur="500" fill="hold"/>
                                        <p:tgtEl>
                                          <p:spTgt spid="7174">
                                            <p:txEl>
                                              <p:pRg st="1" end="1"/>
                                            </p:txEl>
                                          </p:spTgt>
                                        </p:tgtEl>
                                        <p:attrNameLst>
                                          <p:attrName>ppt_w</p:attrName>
                                        </p:attrNameLst>
                                      </p:cBhvr>
                                      <p:tavLst>
                                        <p:tav tm="0">
                                          <p:val>
                                            <p:fltVal val="0"/>
                                          </p:val>
                                        </p:tav>
                                        <p:tav tm="100000">
                                          <p:val>
                                            <p:strVal val="#ppt_w"/>
                                          </p:val>
                                        </p:tav>
                                      </p:tavLst>
                                    </p:anim>
                                    <p:anim calcmode="lin" valueType="num">
                                      <p:cBhvr>
                                        <p:cTn id="96" dur="500" fill="hold"/>
                                        <p:tgtEl>
                                          <p:spTgt spid="7174">
                                            <p:txEl>
                                              <p:pRg st="1" end="1"/>
                                            </p:txEl>
                                          </p:spTgt>
                                        </p:tgtEl>
                                        <p:attrNameLst>
                                          <p:attrName>ppt_h</p:attrName>
                                        </p:attrNameLst>
                                      </p:cBhvr>
                                      <p:tavLst>
                                        <p:tav tm="0">
                                          <p:val>
                                            <p:fltVal val="0"/>
                                          </p:val>
                                        </p:tav>
                                        <p:tav tm="100000">
                                          <p:val>
                                            <p:strVal val="#ppt_h"/>
                                          </p:val>
                                        </p:tav>
                                      </p:tavLst>
                                    </p:anim>
                                    <p:anim calcmode="lin" valueType="num">
                                      <p:cBhvr>
                                        <p:cTn id="97" dur="500" fill="hold"/>
                                        <p:tgtEl>
                                          <p:spTgt spid="7174">
                                            <p:txEl>
                                              <p:pRg st="1" end="1"/>
                                            </p:txEl>
                                          </p:spTgt>
                                        </p:tgtEl>
                                        <p:attrNameLst>
                                          <p:attrName>ppt_x</p:attrName>
                                        </p:attrNameLst>
                                      </p:cBhvr>
                                      <p:tavLst>
                                        <p:tav tm="0">
                                          <p:val>
                                            <p:fltVal val="0.5"/>
                                          </p:val>
                                        </p:tav>
                                        <p:tav tm="100000">
                                          <p:val>
                                            <p:strVal val="#ppt_x"/>
                                          </p:val>
                                        </p:tav>
                                      </p:tavLst>
                                    </p:anim>
                                    <p:anim calcmode="lin" valueType="num">
                                      <p:cBhvr>
                                        <p:cTn id="98" dur="500" fill="hold"/>
                                        <p:tgtEl>
                                          <p:spTgt spid="7174">
                                            <p:txEl>
                                              <p:pRg st="1" end="1"/>
                                            </p:txEl>
                                          </p:spTgt>
                                        </p:tgtEl>
                                        <p:attrNameLst>
                                          <p:attrName>ppt_y</p:attrName>
                                        </p:attrNameLst>
                                      </p:cBhvr>
                                      <p:tavLst>
                                        <p:tav tm="0">
                                          <p:val>
                                            <p:fltVal val="0.5"/>
                                          </p:val>
                                        </p:tav>
                                        <p:tav tm="100000">
                                          <p:val>
                                            <p:strVal val="#ppt_y"/>
                                          </p:val>
                                        </p:tav>
                                      </p:tavLst>
                                    </p:anim>
                                  </p:childTnLst>
                                </p:cTn>
                              </p:par>
                            </p:childTnLst>
                          </p:cTn>
                        </p:par>
                        <p:par>
                          <p:cTn id="99" fill="hold" nodeType="afterGroup">
                            <p:stCondLst>
                              <p:cond delay="500"/>
                            </p:stCondLst>
                            <p:childTnLst>
                              <p:par>
                                <p:cTn id="100" presetID="9" presetClass="entr" presetSubtype="0" fill="hold" grpId="0" nodeType="afterEffect">
                                  <p:stCondLst>
                                    <p:cond delay="1000"/>
                                  </p:stCondLst>
                                  <p:childTnLst>
                                    <p:set>
                                      <p:cBhvr>
                                        <p:cTn id="101" dur="1" fill="hold">
                                          <p:stCondLst>
                                            <p:cond delay="0"/>
                                          </p:stCondLst>
                                        </p:cTn>
                                        <p:tgtEl>
                                          <p:spTgt spid="7175"/>
                                        </p:tgtEl>
                                        <p:attrNameLst>
                                          <p:attrName>style.visibility</p:attrName>
                                        </p:attrNameLst>
                                      </p:cBhvr>
                                      <p:to>
                                        <p:strVal val="visible"/>
                                      </p:to>
                                    </p:set>
                                    <p:animEffect transition="in" filter="dissolve">
                                      <p:cBhvr>
                                        <p:cTn id="102" dur="500"/>
                                        <p:tgtEl>
                                          <p:spTgt spid="7175"/>
                                        </p:tgtEl>
                                      </p:cBhvr>
                                    </p:animEffect>
                                  </p:childTnLst>
                                </p:cTn>
                              </p:par>
                            </p:childTnLst>
                          </p:cTn>
                        </p:par>
                        <p:par>
                          <p:cTn id="103" fill="hold" nodeType="afterGroup">
                            <p:stCondLst>
                              <p:cond delay="2000"/>
                            </p:stCondLst>
                            <p:childTnLst>
                              <p:par>
                                <p:cTn id="104" presetID="9" presetClass="entr" presetSubtype="0" fill="hold" grpId="0" nodeType="afterEffect">
                                  <p:stCondLst>
                                    <p:cond delay="1000"/>
                                  </p:stCondLst>
                                  <p:childTnLst>
                                    <p:set>
                                      <p:cBhvr>
                                        <p:cTn id="105" dur="1" fill="hold">
                                          <p:stCondLst>
                                            <p:cond delay="0"/>
                                          </p:stCondLst>
                                        </p:cTn>
                                        <p:tgtEl>
                                          <p:spTgt spid="7176"/>
                                        </p:tgtEl>
                                        <p:attrNameLst>
                                          <p:attrName>style.visibility</p:attrName>
                                        </p:attrNameLst>
                                      </p:cBhvr>
                                      <p:to>
                                        <p:strVal val="visible"/>
                                      </p:to>
                                    </p:set>
                                    <p:animEffect transition="in" filter="dissolve">
                                      <p:cBhvr>
                                        <p:cTn id="106"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P spid="7172" grpId="0" build="p" autoUpdateAnimBg="0"/>
      <p:bldP spid="7173" grpId="0" build="p" autoUpdateAnimBg="0"/>
      <p:bldP spid="7174" grpId="0" build="p" autoUpdateAnimBg="0"/>
      <p:bldP spid="7175" grpId="0" animBg="1"/>
      <p:bldP spid="717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dirty="0" err="1" smtClean="0"/>
              <a:t>Σχιζοφρένεια</a:t>
            </a:r>
            <a:r>
              <a:rPr lang="en-US" dirty="0" smtClean="0"/>
              <a:t> : </a:t>
            </a:r>
            <a:r>
              <a:rPr lang="en-US" dirty="0" err="1" smtClean="0"/>
              <a:t>Διάγνωση</a:t>
            </a:r>
            <a:endParaRPr lang="en-GB" dirty="0" smtClean="0"/>
          </a:p>
        </p:txBody>
      </p:sp>
      <p:sp>
        <p:nvSpPr>
          <p:cNvPr id="24579" name="Rectangle 3"/>
          <p:cNvSpPr>
            <a:spLocks noGrp="1" noChangeArrowheads="1"/>
          </p:cNvSpPr>
          <p:nvPr>
            <p:ph type="body" idx="1"/>
          </p:nvPr>
        </p:nvSpPr>
        <p:spPr/>
        <p:txBody>
          <a:bodyPr/>
          <a:lstStyle/>
          <a:p>
            <a:pPr marL="812800" indent="-812800" eaLnBrk="1" hangingPunct="1">
              <a:lnSpc>
                <a:spcPct val="90000"/>
              </a:lnSpc>
              <a:defRPr/>
            </a:pPr>
            <a:r>
              <a:rPr lang="el-GR" dirty="0" smtClean="0"/>
              <a:t>Παράδοξη, αποδιοργανωμένη ή κατατονική</a:t>
            </a:r>
            <a:r>
              <a:rPr lang="en-GB" dirty="0" smtClean="0"/>
              <a:t> </a:t>
            </a:r>
            <a:r>
              <a:rPr lang="en-GB" dirty="0" err="1" smtClean="0"/>
              <a:t>συμπεριφορά</a:t>
            </a:r>
            <a:r>
              <a:rPr lang="en-GB" dirty="0" smtClean="0"/>
              <a:t> </a:t>
            </a:r>
          </a:p>
          <a:p>
            <a:pPr marL="1168400" lvl="1" indent="-711200" eaLnBrk="1" hangingPunct="1">
              <a:lnSpc>
                <a:spcPct val="90000"/>
              </a:lnSpc>
              <a:buFontTx/>
              <a:buAutoNum type="arabicPeriod"/>
              <a:defRPr/>
            </a:pPr>
            <a:r>
              <a:rPr lang="en-GB" dirty="0" err="1" smtClean="0"/>
              <a:t>Παραληρητικές</a:t>
            </a:r>
            <a:r>
              <a:rPr lang="en-GB" dirty="0" smtClean="0"/>
              <a:t> </a:t>
            </a:r>
            <a:r>
              <a:rPr lang="en-GB" dirty="0" err="1" smtClean="0"/>
              <a:t>ιδέες</a:t>
            </a:r>
            <a:r>
              <a:rPr lang="en-GB" dirty="0" smtClean="0"/>
              <a:t> </a:t>
            </a:r>
          </a:p>
          <a:p>
            <a:pPr marL="1168400" lvl="1" indent="-711200" eaLnBrk="1" hangingPunct="1">
              <a:lnSpc>
                <a:spcPct val="90000"/>
              </a:lnSpc>
              <a:buFontTx/>
              <a:buAutoNum type="arabicPeriod"/>
              <a:defRPr/>
            </a:pPr>
            <a:r>
              <a:rPr lang="el-GR" dirty="0" smtClean="0"/>
              <a:t>Διέγερση</a:t>
            </a:r>
            <a:r>
              <a:rPr lang="en-GB" dirty="0" smtClean="0"/>
              <a:t> </a:t>
            </a:r>
          </a:p>
          <a:p>
            <a:pPr marL="1168400" lvl="1" indent="-711200" eaLnBrk="1" hangingPunct="1">
              <a:lnSpc>
                <a:spcPct val="90000"/>
              </a:lnSpc>
              <a:buFontTx/>
              <a:buAutoNum type="arabicPeriod"/>
              <a:defRPr/>
            </a:pPr>
            <a:r>
              <a:rPr lang="el-GR" dirty="0" smtClean="0"/>
              <a:t>Ιδέες μεγαλείου</a:t>
            </a:r>
            <a:r>
              <a:rPr lang="en-GB" dirty="0" smtClean="0"/>
              <a:t> </a:t>
            </a:r>
          </a:p>
          <a:p>
            <a:pPr marL="1168400" lvl="1" indent="-711200" eaLnBrk="1" hangingPunct="1">
              <a:lnSpc>
                <a:spcPct val="90000"/>
              </a:lnSpc>
              <a:buFontTx/>
              <a:buAutoNum type="arabicPeriod"/>
              <a:defRPr/>
            </a:pPr>
            <a:r>
              <a:rPr lang="el-GR" dirty="0" smtClean="0"/>
              <a:t>Καχυποψία και ιδέες δίωξης</a:t>
            </a:r>
            <a:r>
              <a:rPr lang="en-GB" dirty="0" smtClean="0"/>
              <a:t> </a:t>
            </a:r>
          </a:p>
          <a:p>
            <a:pPr marL="1168400" lvl="1" indent="-711200" eaLnBrk="1" hangingPunct="1">
              <a:lnSpc>
                <a:spcPct val="90000"/>
              </a:lnSpc>
              <a:buFontTx/>
              <a:buAutoNum type="arabicPeriod"/>
              <a:defRPr/>
            </a:pPr>
            <a:r>
              <a:rPr lang="el-GR" dirty="0" smtClean="0"/>
              <a:t>Επιθετικότητα</a:t>
            </a:r>
            <a:r>
              <a:rPr lang="en-GB" dirty="0" smtClean="0"/>
              <a:t> </a:t>
            </a:r>
          </a:p>
          <a:p>
            <a:pPr marL="1168400" lvl="1" indent="-711200" eaLnBrk="1" hangingPunct="1">
              <a:lnSpc>
                <a:spcPct val="90000"/>
              </a:lnSpc>
              <a:buFontTx/>
              <a:buAutoNum type="arabicPeriod"/>
              <a:defRPr/>
            </a:pPr>
            <a:r>
              <a:rPr lang="en-GB" dirty="0" err="1" smtClean="0"/>
              <a:t>Αρνητικά</a:t>
            </a:r>
            <a:r>
              <a:rPr lang="en-GB" dirty="0" smtClean="0"/>
              <a:t> </a:t>
            </a:r>
            <a:r>
              <a:rPr lang="el-GR" dirty="0" smtClean="0"/>
              <a:t>συμπτώματα</a:t>
            </a:r>
            <a:r>
              <a:rPr lang="en-GB" dirty="0" smtClean="0"/>
              <a:t> </a:t>
            </a:r>
          </a:p>
          <a:p>
            <a:pPr marL="812800" indent="-812800" eaLnBrk="1" hangingPunct="1">
              <a:lnSpc>
                <a:spcPct val="90000"/>
              </a:lnSpc>
              <a:buFontTx/>
              <a:buAutoNum type="romanUcPeriod"/>
              <a:defRPr/>
            </a:pPr>
            <a:endParaRPr lang="en-US" b="1" dirty="0" smtClean="0">
              <a:solidFill>
                <a:srgbClr val="FFFF00"/>
              </a:solidFill>
            </a:endParaRPr>
          </a:p>
          <a:p>
            <a:pPr marL="812800" indent="-812800" eaLnBrk="1" hangingPunct="1">
              <a:lnSpc>
                <a:spcPct val="90000"/>
              </a:lnSpc>
              <a:buFontTx/>
              <a:buAutoNum type="romanUcPeriod"/>
              <a:defRPr/>
            </a:pPr>
            <a:endParaRPr lang="en-US" b="1" dirty="0" smtClean="0">
              <a:solidFill>
                <a:srgbClr val="FFFF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0"/>
            <a:ext cx="7772400" cy="1143000"/>
          </a:xfrm>
        </p:spPr>
        <p:txBody>
          <a:bodyPr/>
          <a:lstStyle/>
          <a:p>
            <a:pPr eaLnBrk="1" hangingPunct="1">
              <a:defRPr/>
            </a:pPr>
            <a:r>
              <a:rPr lang="en-US" dirty="0" err="1" smtClean="0"/>
              <a:t>Σχιζοφρένεια</a:t>
            </a:r>
            <a:r>
              <a:rPr lang="en-US" dirty="0" smtClean="0"/>
              <a:t> : </a:t>
            </a:r>
            <a:r>
              <a:rPr lang="en-US" dirty="0" err="1" smtClean="0"/>
              <a:t>Διάγνωση</a:t>
            </a:r>
            <a:endParaRPr lang="en-GB" dirty="0" smtClean="0"/>
          </a:p>
        </p:txBody>
      </p:sp>
      <p:sp>
        <p:nvSpPr>
          <p:cNvPr id="23555" name="Rectangle 3"/>
          <p:cNvSpPr>
            <a:spLocks noGrp="1" noChangeArrowheads="1"/>
          </p:cNvSpPr>
          <p:nvPr>
            <p:ph type="body" idx="1"/>
          </p:nvPr>
        </p:nvSpPr>
        <p:spPr>
          <a:xfrm>
            <a:off x="685800" y="990600"/>
            <a:ext cx="7772400" cy="4114800"/>
          </a:xfrm>
        </p:spPr>
        <p:txBody>
          <a:bodyPr>
            <a:normAutofit fontScale="85000" lnSpcReduction="10000"/>
          </a:bodyPr>
          <a:lstStyle/>
          <a:p>
            <a:pPr marL="812800" indent="-812800" eaLnBrk="1" hangingPunct="1">
              <a:lnSpc>
                <a:spcPct val="90000"/>
              </a:lnSpc>
              <a:buFontTx/>
              <a:buAutoNum type="alphaUcPeriod"/>
              <a:defRPr/>
            </a:pPr>
            <a:endParaRPr lang="el-GR" sz="2800" dirty="0" smtClean="0"/>
          </a:p>
          <a:p>
            <a:pPr marL="812800" indent="-812800" eaLnBrk="1" hangingPunct="1">
              <a:lnSpc>
                <a:spcPct val="90000"/>
              </a:lnSpc>
              <a:buFontTx/>
              <a:buAutoNum type="alphaUcPeriod"/>
              <a:defRPr/>
            </a:pPr>
            <a:r>
              <a:rPr lang="el-GR" sz="2800" dirty="0" smtClean="0"/>
              <a:t>Συμπτώματα</a:t>
            </a:r>
            <a:r>
              <a:rPr lang="en-GB" sz="2800" dirty="0" smtClean="0"/>
              <a:t> </a:t>
            </a:r>
          </a:p>
          <a:p>
            <a:pPr marL="1168400" lvl="1" indent="-711200" eaLnBrk="1" hangingPunct="1">
              <a:lnSpc>
                <a:spcPct val="90000"/>
              </a:lnSpc>
              <a:buFontTx/>
              <a:buAutoNum type="arabicPeriod"/>
              <a:defRPr/>
            </a:pPr>
            <a:r>
              <a:rPr lang="el-GR" sz="2400" dirty="0" smtClean="0"/>
              <a:t>Δύο ή περισσότερα από τον ακόλουθο κατάλογο</a:t>
            </a:r>
            <a:r>
              <a:rPr lang="en-GB" sz="2400" dirty="0" smtClean="0"/>
              <a:t> </a:t>
            </a:r>
          </a:p>
          <a:p>
            <a:pPr marL="1168400" lvl="1" indent="-711200" eaLnBrk="1" hangingPunct="1">
              <a:lnSpc>
                <a:spcPct val="90000"/>
              </a:lnSpc>
              <a:buFontTx/>
              <a:buAutoNum type="arabicPeriod"/>
              <a:defRPr/>
            </a:pPr>
            <a:r>
              <a:rPr lang="el-GR" sz="2400" dirty="0" smtClean="0"/>
              <a:t>Κάθε σύμπτωμα υφίσταται για τουλάχιστον ένα μήνα</a:t>
            </a:r>
            <a:r>
              <a:rPr lang="en-GB" sz="2400" dirty="0" smtClean="0"/>
              <a:t> </a:t>
            </a:r>
          </a:p>
          <a:p>
            <a:pPr marL="1168400" lvl="1" indent="-711200" eaLnBrk="1" hangingPunct="1">
              <a:lnSpc>
                <a:spcPct val="90000"/>
              </a:lnSpc>
              <a:buFontTx/>
              <a:buAutoNum type="arabicPeriod"/>
              <a:defRPr/>
            </a:pPr>
            <a:r>
              <a:rPr lang="el-GR" sz="2400" dirty="0" smtClean="0"/>
              <a:t>Τα συμπτώματα διαρκούν λιγότερο από ένα μήνα αν αντιμετωπισθούν με επιτυχία</a:t>
            </a:r>
            <a:r>
              <a:rPr lang="en-GB" sz="2400" dirty="0" smtClean="0"/>
              <a:t> </a:t>
            </a:r>
          </a:p>
          <a:p>
            <a:pPr marL="1168400" lvl="1" indent="-711200" eaLnBrk="1" hangingPunct="1">
              <a:lnSpc>
                <a:spcPct val="90000"/>
              </a:lnSpc>
              <a:buFontTx/>
              <a:buAutoNum type="arabicPeriod"/>
              <a:defRPr/>
            </a:pPr>
            <a:r>
              <a:rPr lang="el-GR" sz="2400" dirty="0" smtClean="0"/>
              <a:t>Ένα σύμπτωμα είναι </a:t>
            </a:r>
            <a:r>
              <a:rPr lang="el-GR" sz="2400" dirty="0" err="1" smtClean="0"/>
              <a:t>παραληριτικές</a:t>
            </a:r>
            <a:r>
              <a:rPr lang="el-GR" sz="2400" dirty="0" smtClean="0"/>
              <a:t> ιδέες ή ψευδαισθήσεις</a:t>
            </a:r>
            <a:r>
              <a:rPr lang="en-GB" sz="2400" dirty="0" smtClean="0"/>
              <a:t> </a:t>
            </a:r>
          </a:p>
          <a:p>
            <a:pPr marL="1168400" lvl="1" indent="-711200" eaLnBrk="1" hangingPunct="1">
              <a:lnSpc>
                <a:spcPct val="90000"/>
              </a:lnSpc>
              <a:buFontTx/>
              <a:buAutoNum type="arabicPeriod"/>
              <a:defRPr/>
            </a:pPr>
            <a:r>
              <a:rPr lang="el-GR" sz="2400" dirty="0" smtClean="0"/>
              <a:t>Παράδοξες</a:t>
            </a:r>
            <a:r>
              <a:rPr lang="en-GB" sz="2400" dirty="0" smtClean="0"/>
              <a:t> </a:t>
            </a:r>
            <a:r>
              <a:rPr lang="en-GB" sz="2400" dirty="0" err="1" smtClean="0"/>
              <a:t>Παραληρητικές</a:t>
            </a:r>
            <a:r>
              <a:rPr lang="en-GB" sz="2400" dirty="0" smtClean="0"/>
              <a:t> </a:t>
            </a:r>
            <a:r>
              <a:rPr lang="en-GB" sz="2400" dirty="0" err="1" smtClean="0"/>
              <a:t>ιδέες</a:t>
            </a:r>
            <a:r>
              <a:rPr lang="en-GB" sz="2400" dirty="0" smtClean="0"/>
              <a:t> </a:t>
            </a:r>
          </a:p>
          <a:p>
            <a:pPr marL="1168400" lvl="1" indent="-711200" eaLnBrk="1" hangingPunct="1">
              <a:lnSpc>
                <a:spcPct val="90000"/>
              </a:lnSpc>
              <a:buFontTx/>
              <a:buAutoNum type="arabicPeriod"/>
              <a:defRPr/>
            </a:pPr>
            <a:r>
              <a:rPr lang="el-GR" sz="2400" dirty="0" smtClean="0"/>
              <a:t>Δύο ή περισσότερες φωνές που συνομιλούν μεταξύ τους</a:t>
            </a:r>
            <a:endParaRPr lang="en-US" sz="2400" dirty="0" smtClean="0"/>
          </a:p>
          <a:p>
            <a:pPr marL="1168400" lvl="1" indent="-711200" eaLnBrk="1" hangingPunct="1">
              <a:lnSpc>
                <a:spcPct val="90000"/>
              </a:lnSpc>
              <a:buFontTx/>
              <a:buAutoNum type="arabicPeriod"/>
              <a:defRPr/>
            </a:pPr>
            <a:r>
              <a:rPr lang="el-GR" sz="2400" dirty="0" smtClean="0"/>
              <a:t>Επηρεασμένη κοινωνική και επαγγελματική λειτουργικότητα</a:t>
            </a:r>
            <a:r>
              <a:rPr lang="en-GB" sz="2400" dirty="0" smtClean="0"/>
              <a:t> </a:t>
            </a:r>
            <a:endParaRPr lang="en-US" sz="2400" dirty="0" smtClean="0"/>
          </a:p>
          <a:p>
            <a:pPr marL="1168400" lvl="1" indent="-711200" eaLnBrk="1" hangingPunct="1">
              <a:lnSpc>
                <a:spcPct val="90000"/>
              </a:lnSpc>
              <a:buFontTx/>
              <a:buAutoNum type="arabicPeriod"/>
              <a:defRPr/>
            </a:pPr>
            <a:r>
              <a:rPr lang="el-GR" sz="2400" dirty="0" smtClean="0"/>
              <a:t>Συνεχιζόμενα σημεία και συμπτώματα για τουλάχιστον 6 μήνες</a:t>
            </a:r>
            <a:r>
              <a:rPr lang="en-GB" sz="2400" dirty="0" smtClean="0"/>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Κλινικές μορφές σχιζοφρένειας</a:t>
            </a:r>
            <a:endParaRPr lang="el-GR" dirty="0"/>
          </a:p>
        </p:txBody>
      </p:sp>
      <p:sp>
        <p:nvSpPr>
          <p:cNvPr id="3" name="2 - Θέση περιεχομένου"/>
          <p:cNvSpPr>
            <a:spLocks noGrp="1"/>
          </p:cNvSpPr>
          <p:nvPr>
            <p:ph idx="1"/>
          </p:nvPr>
        </p:nvSpPr>
        <p:spPr/>
        <p:txBody>
          <a:bodyPr>
            <a:noAutofit/>
          </a:bodyPr>
          <a:lstStyle/>
          <a:p>
            <a:r>
              <a:rPr lang="el-GR" sz="1600" dirty="0" smtClean="0"/>
              <a:t>Η έναρξη του παρανοϊκού τύπου είναι συνήθως μετά την ηλικία των 30 ετών, που πλέον έχει παγιώσει μια κοινωνική ζωή που τον βοηθά να αντεπεξέλθει καλύτερα όταν νοσήσει. </a:t>
            </a:r>
          </a:p>
          <a:p>
            <a:r>
              <a:rPr lang="el-GR" sz="1600" dirty="0" smtClean="0"/>
              <a:t>Αντίθετα, το πρώτο επεισόδιο των κατατονικών ή αποδιοργανωμένων εμφανίζεται σε μικρότερη ηλικία. </a:t>
            </a:r>
          </a:p>
          <a:p>
            <a:r>
              <a:rPr lang="el-GR" sz="1600" dirty="0" smtClean="0"/>
              <a:t>Ο παρανοϊκός σχιζοφρενής </a:t>
            </a:r>
            <a:r>
              <a:rPr lang="el-GR" sz="1600" dirty="0" err="1" smtClean="0"/>
              <a:t>υπεραπασχολείται</a:t>
            </a:r>
            <a:r>
              <a:rPr lang="el-GR" sz="1600" dirty="0" smtClean="0"/>
              <a:t> με μια ή περισσότερες παραληρηματικές ιδέες οι οποίες είναι κυρίως δίωξης ή μεγαλείου.</a:t>
            </a:r>
          </a:p>
          <a:p>
            <a:r>
              <a:rPr lang="el-GR" sz="1600" dirty="0" smtClean="0"/>
              <a:t> Αυτές της δίωξης μπορεί να προδιαθέσουν το άτομο για αυτοκτονία και ο συνδυασμός παραληρηματικών ιδεών δίωξης και μεγαλείου μαζί με θυμό μπορεί να τον ωθήσουν σε βία </a:t>
            </a:r>
          </a:p>
          <a:p>
            <a:r>
              <a:rPr lang="el-GR" sz="1600" dirty="0" smtClean="0"/>
              <a:t> Ο παρανοϊκός τύπος συνήθως διαθέτει περισσότερες δυνάμεις του εγώ απ’ ότι ο κατατονικός ή αποδιοργανωτικός τύπος σχιζοφρενή. </a:t>
            </a:r>
          </a:p>
          <a:p>
            <a:r>
              <a:rPr lang="el-GR" sz="1600" dirty="0" smtClean="0"/>
              <a:t>Έτσι ο παρανοϊκός τύπος μπορεί να λειτουργήσει ικανοποιητικά σε κοινωνικές και επαγγελματικές καταστάσεις </a:t>
            </a:r>
          </a:p>
          <a:p>
            <a:r>
              <a:rPr lang="el-GR" sz="1600" dirty="0" smtClean="0"/>
              <a:t>Λεκτική ή σωματική επιθετικότητα, καχυποψία, υπερευαισθησία, θυμός, άγχος, αμφιβολίες για την ταυτότητα του φύλου και ο φόβος ότι θα θεωρηθεί ομοφυλόφιλος συχνά χαρακτηρίζουν αυτό τον τύπο. </a:t>
            </a:r>
          </a:p>
          <a:p>
            <a:r>
              <a:rPr lang="el-GR" sz="1600" dirty="0" smtClean="0"/>
              <a:t>Η πρόγνωση αυτού του τύπου είναι καλύτερη από αυτή των άλλων μορφών πάθησης</a:t>
            </a:r>
            <a:endParaRPr lang="el-GR"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lstStyle/>
          <a:p>
            <a:r>
              <a:rPr lang="el-GR" dirty="0" smtClean="0"/>
              <a:t>Επικράτηση στο γενικό πληθυσμό 1-1.5%</a:t>
            </a:r>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ΙΙ. Αποδιοργανωμένος τύπος (</a:t>
            </a:r>
            <a:r>
              <a:rPr lang="el-GR" dirty="0" err="1" smtClean="0"/>
              <a:t>Ηβηφρενικός</a:t>
            </a:r>
            <a:r>
              <a:rPr lang="el-GR" dirty="0" smtClean="0"/>
              <a:t>) Η έναρξη του αποδιοργανωμένου τύπου τοποθετείται πριν το 25 o έτος. Τα διασπαστικά στοιχεία στη σκέψη, στο λόγο και στο συναίσθημα είναι έντονα. </a:t>
            </a:r>
          </a:p>
          <a:p>
            <a:r>
              <a:rPr lang="el-GR" dirty="0" smtClean="0"/>
              <a:t>Η σκέψη είναι αποδιοργανωμένη, ο λόγος είναι ασυνάρτητος. </a:t>
            </a:r>
          </a:p>
          <a:p>
            <a:r>
              <a:rPr lang="el-GR" dirty="0" smtClean="0"/>
              <a:t>Το συναίσθημα είναι απρόσφορο και η συμπεριφορά βαρύτατα 27 αποδιοργανωμένη, ανεύθυνη και απρόβλεπτη (</a:t>
            </a:r>
            <a:r>
              <a:rPr lang="el-GR" dirty="0" err="1" smtClean="0"/>
              <a:t>π.χ</a:t>
            </a:r>
            <a:r>
              <a:rPr lang="el-GR" dirty="0" smtClean="0"/>
              <a:t> ξεσπά σε γέλια χωρίς φανερή αιτία).</a:t>
            </a:r>
          </a:p>
          <a:p>
            <a:r>
              <a:rPr lang="el-GR" dirty="0" smtClean="0"/>
              <a:t> Εμφανίζονται μικρής μόνο έκτασης και διάρκειας παραληρηματικές ιδέες και ψευδαισθήσεις. </a:t>
            </a:r>
          </a:p>
          <a:p>
            <a:r>
              <a:rPr lang="el-GR" dirty="0" smtClean="0"/>
              <a:t>Η πρόγνωση είναι αρκετά άσχημη</a:t>
            </a:r>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ΙΙΙ. Κατατονικός </a:t>
            </a:r>
            <a:r>
              <a:rPr lang="el-GR" smtClean="0"/>
              <a:t>τύπος </a:t>
            </a:r>
          </a:p>
          <a:p>
            <a:r>
              <a:rPr lang="el-GR" smtClean="0"/>
              <a:t>Αυτός </a:t>
            </a:r>
            <a:r>
              <a:rPr lang="el-GR" dirty="0" smtClean="0"/>
              <a:t>ο τύπος αν και ήταν συχνός πριν μερικές δεκαετίες, σήμερα εμφανίζεται σπάνια τόσο στην Ευρώπη όσο και στην Αμερική.</a:t>
            </a:r>
          </a:p>
          <a:p>
            <a:r>
              <a:rPr lang="el-GR" dirty="0" smtClean="0"/>
              <a:t> Τα χαρακτηριστικά που επικρατούν είναι οι ψυχοκινητικές διαταραχές που συχνά συνδυάζονται με ψευδαισθήσεις.</a:t>
            </a:r>
          </a:p>
          <a:p>
            <a:r>
              <a:rPr lang="el-GR" dirty="0" smtClean="0"/>
              <a:t> Η </a:t>
            </a:r>
            <a:r>
              <a:rPr lang="el-GR" dirty="0" err="1" smtClean="0"/>
              <a:t>ψυχοκινητικότητα</a:t>
            </a:r>
            <a:r>
              <a:rPr lang="el-GR" dirty="0" smtClean="0"/>
              <a:t> χαρακτηρίζεται συχνά από ταχύτατες εναλλαγές ανάμεσα στην </a:t>
            </a:r>
            <a:r>
              <a:rPr lang="el-GR" dirty="0" err="1" smtClean="0"/>
              <a:t>υπερκινητικότητα</a:t>
            </a:r>
            <a:r>
              <a:rPr lang="el-GR" dirty="0" smtClean="0"/>
              <a:t> και στην εμβροντησία ή ανάμεσα στην αυτόματη υπακοή και τον αρνητισμό. </a:t>
            </a:r>
          </a:p>
          <a:p>
            <a:r>
              <a:rPr lang="el-GR" dirty="0" smtClean="0"/>
              <a:t>Μπορεί να συνυπάρχουν επίσης στερεοτυπίες, αλαλία, </a:t>
            </a:r>
            <a:r>
              <a:rPr lang="el-GR" dirty="0" err="1" smtClean="0"/>
              <a:t>ηχοπραξία</a:t>
            </a:r>
            <a:r>
              <a:rPr lang="el-GR" dirty="0" smtClean="0"/>
              <a:t>, ηχολαλία, μανιερισμοί και κηρώδης ευκαμψία (Ζερβής, 2001).</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ΙV. Αδιαφοροποίητος τύπος </a:t>
            </a:r>
          </a:p>
          <a:p>
            <a:pPr marL="0" indent="0">
              <a:buNone/>
            </a:pPr>
            <a:r>
              <a:rPr lang="el-GR" dirty="0" smtClean="0"/>
              <a:t>Συχνά ασθενείς που είναι σχιζοφρενείς και δεν μπορούν να καταταγούν με ευκολία σε έναν από τους άλλους τύπους, το DSM-IV τους ταξινομεί στον αδιαφοροποίητο</a:t>
            </a: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V. Υπολειμματικός τύπος </a:t>
            </a:r>
          </a:p>
          <a:p>
            <a:r>
              <a:rPr lang="el-GR" dirty="0" smtClean="0"/>
              <a:t>Αποτελεί χρόνια μορφή σχιζοφρένειας που προέκυψε συνέχεια ενός πρώιμου σταδίου που περιελάμβανε μια από τις προηγούμενες μορφές.</a:t>
            </a:r>
          </a:p>
          <a:p>
            <a:r>
              <a:rPr lang="el-GR" dirty="0" smtClean="0"/>
              <a:t> Συχνά συμπτώματα αυτού του τύπου είναι «αρνητικά» στοιχεία, όπως συναισθηματική αμβλύτητα, απάθεια, κοινωνική απόσυρση, εκκεντρική συμπεριφορά και παράλογη σκέψη. </a:t>
            </a:r>
          </a:p>
          <a:p>
            <a:r>
              <a:rPr lang="el-GR" dirty="0" smtClean="0"/>
              <a:t>Εάν υπάρχουν παραληρηματικές ιδέες και ψευδαισθήσεις δεν προεξάρχουν και δεν συνοδεύονται από έντονα συναισθήματα</a:t>
            </a: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Διαφορική διάγνωση</a:t>
            </a:r>
            <a:endParaRPr lang="el-GR" dirty="0"/>
          </a:p>
        </p:txBody>
      </p:sp>
      <p:sp>
        <p:nvSpPr>
          <p:cNvPr id="3" name="2 - Θέση περιεχομένου"/>
          <p:cNvSpPr>
            <a:spLocks noGrp="1"/>
          </p:cNvSpPr>
          <p:nvPr>
            <p:ph idx="1"/>
          </p:nvPr>
        </p:nvSpPr>
        <p:spPr/>
        <p:txBody>
          <a:bodyPr/>
          <a:lstStyle/>
          <a:p>
            <a:r>
              <a:rPr lang="el-GR" dirty="0" smtClean="0"/>
              <a:t>Ανάγκη να προσδιοριστεί ο τύπος της σχιζοφρένειας</a:t>
            </a:r>
          </a:p>
          <a:p>
            <a:r>
              <a:rPr lang="el-GR" dirty="0" smtClean="0"/>
              <a:t>Βραχεία ψυχωτική διαταραχή</a:t>
            </a:r>
          </a:p>
          <a:p>
            <a:r>
              <a:rPr lang="el-GR" dirty="0" smtClean="0"/>
              <a:t>Παραληρητική διαταραχή</a:t>
            </a:r>
          </a:p>
          <a:p>
            <a:r>
              <a:rPr lang="el-GR" dirty="0" smtClean="0"/>
              <a:t>Διαταραχές </a:t>
            </a:r>
            <a:r>
              <a:rPr lang="el-GR" dirty="0" err="1" smtClean="0"/>
              <a:t>προσωπικότητας(σχιζοειδική</a:t>
            </a:r>
            <a:r>
              <a:rPr lang="el-GR" dirty="0" smtClean="0"/>
              <a:t>, </a:t>
            </a:r>
            <a:r>
              <a:rPr lang="el-GR" dirty="0" err="1" smtClean="0"/>
              <a:t>σχιζοτυπική</a:t>
            </a:r>
            <a:r>
              <a:rPr lang="el-GR" dirty="0" smtClean="0"/>
              <a:t>, παρανοειδής)</a:t>
            </a:r>
          </a:p>
          <a:p>
            <a:r>
              <a:rPr lang="el-GR" dirty="0" smtClean="0"/>
              <a:t>Έντονες ιδεοληψίες</a:t>
            </a:r>
          </a:p>
          <a:p>
            <a:r>
              <a:rPr lang="el-GR" dirty="0" smtClean="0"/>
              <a:t>Διάχυτες αναπτυξιακές διαταραχές</a:t>
            </a: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Σωματικά νοσήματα</a:t>
            </a:r>
            <a:endParaRPr lang="el-GR" dirty="0"/>
          </a:p>
        </p:txBody>
      </p:sp>
      <p:sp>
        <p:nvSpPr>
          <p:cNvPr id="3" name="2 - Θέση περιεχομένου"/>
          <p:cNvSpPr>
            <a:spLocks noGrp="1"/>
          </p:cNvSpPr>
          <p:nvPr>
            <p:ph idx="1"/>
          </p:nvPr>
        </p:nvSpPr>
        <p:spPr/>
        <p:txBody>
          <a:bodyPr/>
          <a:lstStyle/>
          <a:p>
            <a:r>
              <a:rPr lang="el-GR" dirty="0" smtClean="0"/>
              <a:t>Φλεγμονές του ΚΝΣ</a:t>
            </a:r>
          </a:p>
          <a:p>
            <a:r>
              <a:rPr lang="el-GR" dirty="0" smtClean="0"/>
              <a:t>Όγκοι του ΚΝΣ</a:t>
            </a:r>
          </a:p>
          <a:p>
            <a:r>
              <a:rPr lang="el-GR" dirty="0" smtClean="0"/>
              <a:t>Ενδοκρινικές διαταραχές</a:t>
            </a:r>
          </a:p>
          <a:p>
            <a:r>
              <a:rPr lang="el-GR" dirty="0" smtClean="0"/>
              <a:t>Δηλητηριάσεις με </a:t>
            </a:r>
            <a:r>
              <a:rPr lang="en-US" dirty="0" smtClean="0"/>
              <a:t>CO</a:t>
            </a:r>
          </a:p>
          <a:p>
            <a:r>
              <a:rPr lang="en-US" dirty="0" smtClean="0"/>
              <a:t>O</a:t>
            </a:r>
            <a:r>
              <a:rPr lang="el-GR" dirty="0" err="1" smtClean="0"/>
              <a:t>υσιοεξαρτήσεις</a:t>
            </a:r>
            <a:endParaRPr lang="el-GR" dirty="0" smtClean="0"/>
          </a:p>
          <a:p>
            <a:r>
              <a:rPr lang="el-GR" dirty="0" smtClean="0"/>
              <a:t>Απόσυρση από ουσίες</a:t>
            </a:r>
          </a:p>
          <a:p>
            <a:r>
              <a:rPr lang="el-GR" dirty="0" smtClean="0"/>
              <a:t>Διάφορα φάρμακα</a:t>
            </a:r>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Πορεία</a:t>
            </a:r>
            <a:endParaRPr lang="el-GR" dirty="0"/>
          </a:p>
        </p:txBody>
      </p:sp>
      <p:sp>
        <p:nvSpPr>
          <p:cNvPr id="3" name="2 - Θέση περιεχομένου"/>
          <p:cNvSpPr>
            <a:spLocks noGrp="1"/>
          </p:cNvSpPr>
          <p:nvPr>
            <p:ph idx="1"/>
          </p:nvPr>
        </p:nvSpPr>
        <p:spPr/>
        <p:txBody>
          <a:bodyPr/>
          <a:lstStyle/>
          <a:p>
            <a:r>
              <a:rPr lang="el-GR" dirty="0" smtClean="0"/>
              <a:t>Αιφνίδια εισβολή ή βαθμιαία</a:t>
            </a:r>
          </a:p>
          <a:p>
            <a:r>
              <a:rPr lang="el-GR" dirty="0" smtClean="0"/>
              <a:t>Προηγείται μια πρόδρομη φάση </a:t>
            </a:r>
            <a:r>
              <a:rPr lang="el-GR" dirty="0" err="1" smtClean="0"/>
              <a:t>αμβληχρών</a:t>
            </a:r>
            <a:r>
              <a:rPr lang="el-GR" dirty="0" smtClean="0"/>
              <a:t> κλινικών </a:t>
            </a:r>
            <a:r>
              <a:rPr lang="el-GR" dirty="0" err="1" smtClean="0"/>
              <a:t>εκδηλώσεων(απώλεια</a:t>
            </a:r>
            <a:r>
              <a:rPr lang="el-GR" dirty="0" smtClean="0"/>
              <a:t> ενδιαφερόντων, κοινωνική απόσυρση, αλλαγή συνηθειών)</a:t>
            </a:r>
          </a:p>
          <a:p>
            <a:r>
              <a:rPr lang="el-GR" dirty="0" smtClean="0"/>
              <a:t>Ακολουθεί η ενεργός φάση</a:t>
            </a:r>
          </a:p>
          <a:p>
            <a:r>
              <a:rPr lang="el-GR" dirty="0" smtClean="0"/>
              <a:t>Κλινική πορεία με υφέσεις και εξάρσεις , συνεχής και χρόνια</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Μετά το πρώτο επεισόδιο της νόσου ακολουθεί περίοδος ανάνηψης που φθάνει και τα πέντε χρόνια</a:t>
            </a:r>
          </a:p>
          <a:p>
            <a:r>
              <a:rPr lang="el-GR" dirty="0" smtClean="0"/>
              <a:t>Αποδιοργανωτική και υπολειμματική ακολουθούν περισσότερο συνεχή πορεία</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Πρόγνωση</a:t>
            </a:r>
            <a:endParaRPr lang="el-GR" dirty="0"/>
          </a:p>
        </p:txBody>
      </p:sp>
      <p:sp>
        <p:nvSpPr>
          <p:cNvPr id="3" name="2 - Θέση περιεχομένου"/>
          <p:cNvSpPr>
            <a:spLocks noGrp="1"/>
          </p:cNvSpPr>
          <p:nvPr>
            <p:ph idx="1"/>
          </p:nvPr>
        </p:nvSpPr>
        <p:spPr/>
        <p:txBody>
          <a:bodyPr/>
          <a:lstStyle/>
          <a:p>
            <a:r>
              <a:rPr lang="el-GR" dirty="0" smtClean="0"/>
              <a:t>30% διατηρούν κάποια λειτουργικότητα</a:t>
            </a:r>
          </a:p>
          <a:p>
            <a:r>
              <a:rPr lang="el-GR" dirty="0" smtClean="0"/>
              <a:t>20-30% παρουσιάζουν μετρίου βαθμού συμπτωματολογία που τους επιτρέπει να διατηρούν ένα ικανοποιητικό επίπεδο ποιότητας ζωής</a:t>
            </a:r>
          </a:p>
          <a:p>
            <a:r>
              <a:rPr lang="el-GR" dirty="0" smtClean="0"/>
              <a:t>Οι αναπτυσσόμενες χώρες έχουν υψηλότερα ποσοστά ασθενών με καλή πρόγνωση</a:t>
            </a: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endParaRPr lang="el-GR"/>
          </a:p>
        </p:txBody>
      </p:sp>
      <p:pic>
        <p:nvPicPr>
          <p:cNvPr id="1026" name="Picture 2" descr="C:\Users\Ntinos\Downloads\IMG-20151129-WA000.jpg"/>
          <p:cNvPicPr>
            <a:picLocks noChangeAspect="1" noChangeArrowheads="1"/>
          </p:cNvPicPr>
          <p:nvPr/>
        </p:nvPicPr>
        <p:blipFill>
          <a:blip r:embed="rId2" cstate="print"/>
          <a:srcRect/>
          <a:stretch>
            <a:fillRect/>
          </a:stretch>
        </p:blipFill>
        <p:spPr bwMode="auto">
          <a:xfrm>
            <a:off x="0" y="8701"/>
            <a:ext cx="9144000" cy="684059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Προσβάλλει εξίσου και τα δύο φύλα</a:t>
            </a:r>
          </a:p>
          <a:p>
            <a:r>
              <a:rPr lang="el-GR" dirty="0" smtClean="0"/>
              <a:t>Η κλινική συμπτωματολογία αρχίζει </a:t>
            </a:r>
            <a:r>
              <a:rPr lang="el-GR" dirty="0" err="1" smtClean="0"/>
              <a:t>πρωιμότερα</a:t>
            </a:r>
            <a:r>
              <a:rPr lang="el-GR" dirty="0" smtClean="0"/>
              <a:t> στους άνδρες (μέση ηλικία έναρξης 20 έτη στους άνδρες και 30 στις γυναίκες)</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 </a:t>
            </a:r>
            <a:endParaRPr lang="el-GR" dirty="0"/>
          </a:p>
        </p:txBody>
      </p:sp>
      <p:sp>
        <p:nvSpPr>
          <p:cNvPr id="3" name="2 - Θέση περιεχομένου"/>
          <p:cNvSpPr>
            <a:spLocks noGrp="1"/>
          </p:cNvSpPr>
          <p:nvPr>
            <p:ph idx="1"/>
          </p:nvPr>
        </p:nvSpPr>
        <p:spPr/>
        <p:txBody>
          <a:bodyPr/>
          <a:lstStyle/>
          <a:p>
            <a:r>
              <a:rPr lang="el-GR" dirty="0" smtClean="0"/>
              <a:t>Φαρμακοθεραπεία</a:t>
            </a:r>
          </a:p>
          <a:p>
            <a:r>
              <a:rPr lang="el-GR" dirty="0" err="1" smtClean="0"/>
              <a:t>Ηλεκτροσπασμοθεραπεία</a:t>
            </a:r>
            <a:endParaRPr lang="el-GR" dirty="0" smtClean="0"/>
          </a:p>
          <a:p>
            <a:r>
              <a:rPr lang="el-GR" dirty="0" smtClean="0"/>
              <a:t>Ψυχολογικές θεραπείες</a:t>
            </a:r>
          </a:p>
          <a:p>
            <a:pPr>
              <a:buNone/>
            </a:pPr>
            <a:r>
              <a:rPr lang="el-GR" dirty="0" smtClean="0"/>
              <a:t>           1. </a:t>
            </a:r>
            <a:r>
              <a:rPr lang="el-GR" dirty="0" err="1" smtClean="0"/>
              <a:t>συμπεριφορικη</a:t>
            </a:r>
            <a:endParaRPr lang="el-GR" dirty="0" smtClean="0"/>
          </a:p>
          <a:p>
            <a:pPr>
              <a:buNone/>
            </a:pPr>
            <a:r>
              <a:rPr lang="el-GR" dirty="0" smtClean="0"/>
              <a:t>           2. ομαδική</a:t>
            </a:r>
          </a:p>
          <a:p>
            <a:pPr>
              <a:buNone/>
            </a:pPr>
            <a:r>
              <a:rPr lang="el-GR" dirty="0" smtClean="0"/>
              <a:t>           3. οικογένειας</a:t>
            </a:r>
          </a:p>
          <a:p>
            <a:pPr>
              <a:buNone/>
            </a:pPr>
            <a:r>
              <a:rPr lang="el-GR" dirty="0" smtClean="0"/>
              <a:t>Ψυχοκοινωνική αποκατάσταση</a:t>
            </a:r>
            <a:endParaRPr lang="el-G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a:t>
            </a:r>
            <a:r>
              <a:rPr lang="el-GR" dirty="0" err="1" smtClean="0"/>
              <a:t>ντιψυχωσικά</a:t>
            </a:r>
            <a:r>
              <a:rPr lang="el-GR" dirty="0" smtClean="0"/>
              <a:t> φάρμακα</a:t>
            </a:r>
            <a:endParaRPr lang="el-GR" dirty="0"/>
          </a:p>
        </p:txBody>
      </p:sp>
      <p:sp>
        <p:nvSpPr>
          <p:cNvPr id="3" name="2 - Θέση περιεχομένου"/>
          <p:cNvSpPr>
            <a:spLocks noGrp="1"/>
          </p:cNvSpPr>
          <p:nvPr>
            <p:ph idx="1"/>
          </p:nvPr>
        </p:nvSpPr>
        <p:spPr/>
        <p:txBody>
          <a:bodyPr/>
          <a:lstStyle/>
          <a:p>
            <a:r>
              <a:rPr lang="el-GR" dirty="0" smtClean="0"/>
              <a:t>Είναι η κατηγορία των ψυχοτρόπων με θεραπευτική δράση στα </a:t>
            </a:r>
            <a:r>
              <a:rPr lang="el-GR" dirty="0" err="1" smtClean="0"/>
              <a:t>ψυχωσικά</a:t>
            </a:r>
            <a:r>
              <a:rPr lang="el-GR" dirty="0" smtClean="0"/>
              <a:t> συμπτώματα. </a:t>
            </a:r>
          </a:p>
          <a:p>
            <a:r>
              <a:rPr lang="el-GR" dirty="0" smtClean="0"/>
              <a:t>Η </a:t>
            </a:r>
            <a:r>
              <a:rPr lang="el-GR" dirty="0" err="1" smtClean="0"/>
              <a:t>Χλωροπρομαζίνη</a:t>
            </a:r>
            <a:r>
              <a:rPr lang="el-GR" dirty="0" smtClean="0"/>
              <a:t> είναι το πρώτο </a:t>
            </a:r>
            <a:r>
              <a:rPr lang="el-GR" dirty="0" err="1" smtClean="0"/>
              <a:t>αντιψυχωσικό</a:t>
            </a:r>
            <a:r>
              <a:rPr lang="el-GR" dirty="0" smtClean="0"/>
              <a:t> που συντέθηκε</a:t>
            </a:r>
          </a:p>
          <a:p>
            <a:pPr>
              <a:buNone/>
            </a:pPr>
            <a:endParaRPr lang="el-G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Ταξινόμηση</a:t>
            </a:r>
            <a:endParaRPr lang="el-GR" dirty="0"/>
          </a:p>
        </p:txBody>
      </p:sp>
      <p:sp>
        <p:nvSpPr>
          <p:cNvPr id="3" name="2 - Θέση περιεχομένου"/>
          <p:cNvSpPr>
            <a:spLocks noGrp="1"/>
          </p:cNvSpPr>
          <p:nvPr>
            <p:ph idx="1"/>
          </p:nvPr>
        </p:nvSpPr>
        <p:spPr/>
        <p:txBody>
          <a:bodyPr>
            <a:normAutofit lnSpcReduction="10000"/>
          </a:bodyPr>
          <a:lstStyle/>
          <a:p>
            <a:r>
              <a:rPr lang="en-US" dirty="0" smtClean="0"/>
              <a:t>FGAs  A</a:t>
            </a:r>
            <a:r>
              <a:rPr lang="el-GR" dirty="0" err="1" smtClean="0"/>
              <a:t>λοπεριδόλη</a:t>
            </a:r>
            <a:r>
              <a:rPr lang="el-GR" dirty="0" smtClean="0"/>
              <a:t>(</a:t>
            </a:r>
            <a:r>
              <a:rPr lang="en-US" dirty="0" err="1" smtClean="0"/>
              <a:t>aloperidin</a:t>
            </a:r>
            <a:r>
              <a:rPr lang="en-US" dirty="0" smtClean="0"/>
              <a:t>)                </a:t>
            </a:r>
            <a:r>
              <a:rPr lang="el-GR" dirty="0" smtClean="0"/>
              <a:t>30</a:t>
            </a:r>
            <a:r>
              <a:rPr lang="en-US" dirty="0" smtClean="0"/>
              <a:t>mg    </a:t>
            </a:r>
          </a:p>
          <a:p>
            <a:pPr>
              <a:buNone/>
            </a:pPr>
            <a:r>
              <a:rPr lang="en-US" dirty="0" smtClean="0"/>
              <a:t>              </a:t>
            </a:r>
            <a:r>
              <a:rPr lang="en-US" dirty="0" err="1" smtClean="0"/>
              <a:t>Zo</a:t>
            </a:r>
            <a:r>
              <a:rPr lang="el-GR" dirty="0" err="1" smtClean="0"/>
              <a:t>υκλοπενθιξόλη</a:t>
            </a:r>
            <a:r>
              <a:rPr lang="el-GR" dirty="0" smtClean="0"/>
              <a:t>(</a:t>
            </a:r>
            <a:r>
              <a:rPr lang="en-US" dirty="0" err="1" smtClean="0"/>
              <a:t>clopixol</a:t>
            </a:r>
            <a:r>
              <a:rPr lang="en-US" dirty="0" smtClean="0"/>
              <a:t>)             150mg</a:t>
            </a:r>
          </a:p>
          <a:p>
            <a:pPr>
              <a:buNone/>
            </a:pPr>
            <a:r>
              <a:rPr lang="en-US" dirty="0" smtClean="0"/>
              <a:t>             </a:t>
            </a:r>
            <a:r>
              <a:rPr lang="el-GR" dirty="0" err="1" smtClean="0"/>
              <a:t>θειοριδαζίνη</a:t>
            </a:r>
            <a:r>
              <a:rPr lang="en-US" dirty="0" smtClean="0"/>
              <a:t> (</a:t>
            </a:r>
            <a:r>
              <a:rPr lang="el-GR" dirty="0" smtClean="0"/>
              <a:t>Μ</a:t>
            </a:r>
            <a:r>
              <a:rPr lang="en-US" dirty="0" err="1" smtClean="0"/>
              <a:t>elleril</a:t>
            </a:r>
            <a:r>
              <a:rPr lang="en-US" dirty="0" smtClean="0"/>
              <a:t>)                    800mg</a:t>
            </a:r>
          </a:p>
          <a:p>
            <a:pPr>
              <a:buNone/>
            </a:pPr>
            <a:r>
              <a:rPr lang="en-US" dirty="0" smtClean="0"/>
              <a:t>             </a:t>
            </a:r>
            <a:r>
              <a:rPr lang="el-GR" dirty="0" err="1" smtClean="0"/>
              <a:t>Περφαιναζίνη</a:t>
            </a:r>
            <a:r>
              <a:rPr lang="el-GR" dirty="0" smtClean="0"/>
              <a:t>(</a:t>
            </a:r>
            <a:r>
              <a:rPr lang="en-US" dirty="0" err="1" smtClean="0"/>
              <a:t>Minitran</a:t>
            </a:r>
            <a:r>
              <a:rPr lang="en-US" dirty="0" smtClean="0"/>
              <a:t>)                  64mg</a:t>
            </a:r>
          </a:p>
          <a:p>
            <a:pPr>
              <a:buNone/>
            </a:pPr>
            <a:r>
              <a:rPr lang="en-US" dirty="0" smtClean="0"/>
              <a:t>             </a:t>
            </a:r>
            <a:r>
              <a:rPr lang="el-GR" dirty="0" err="1" smtClean="0"/>
              <a:t>Πιμοζίδη</a:t>
            </a:r>
            <a:r>
              <a:rPr lang="el-GR" dirty="0" smtClean="0"/>
              <a:t> (</a:t>
            </a:r>
            <a:r>
              <a:rPr lang="en-US" dirty="0" err="1" smtClean="0"/>
              <a:t>Pirium</a:t>
            </a:r>
            <a:r>
              <a:rPr lang="en-US" dirty="0" smtClean="0"/>
              <a:t>)                              20mg</a:t>
            </a:r>
          </a:p>
          <a:p>
            <a:pPr>
              <a:buNone/>
            </a:pPr>
            <a:r>
              <a:rPr lang="en-US" dirty="0" smtClean="0"/>
              <a:t>             </a:t>
            </a:r>
            <a:r>
              <a:rPr lang="el-GR" dirty="0" err="1" smtClean="0"/>
              <a:t>Σουλπιριδη</a:t>
            </a:r>
            <a:r>
              <a:rPr lang="en-US" dirty="0" smtClean="0"/>
              <a:t>(</a:t>
            </a:r>
            <a:r>
              <a:rPr lang="en-US" dirty="0" err="1" smtClean="0"/>
              <a:t>Dogmatyl</a:t>
            </a:r>
            <a:r>
              <a:rPr lang="en-US" dirty="0" smtClean="0"/>
              <a:t>)                  1800mg</a:t>
            </a:r>
          </a:p>
          <a:p>
            <a:pPr>
              <a:buNone/>
            </a:pPr>
            <a:r>
              <a:rPr lang="en-US" dirty="0" smtClean="0"/>
              <a:t>             T</a:t>
            </a:r>
            <a:r>
              <a:rPr lang="el-GR" dirty="0" err="1" smtClean="0"/>
              <a:t>ριφθοριοπεραζίνη</a:t>
            </a:r>
            <a:r>
              <a:rPr lang="el-GR" dirty="0" smtClean="0"/>
              <a:t>(</a:t>
            </a:r>
            <a:r>
              <a:rPr lang="en-US" dirty="0" err="1" smtClean="0"/>
              <a:t>Stelazine</a:t>
            </a:r>
            <a:r>
              <a:rPr lang="en-US" dirty="0" smtClean="0"/>
              <a:t>)         40mg</a:t>
            </a:r>
          </a:p>
          <a:p>
            <a:pPr>
              <a:buNone/>
            </a:pPr>
            <a:r>
              <a:rPr lang="en-US" dirty="0" smtClean="0"/>
              <a:t>              X</a:t>
            </a:r>
            <a:r>
              <a:rPr lang="el-GR" dirty="0" err="1" smtClean="0"/>
              <a:t>λωροπρομαζίνη</a:t>
            </a:r>
            <a:r>
              <a:rPr lang="el-GR" dirty="0" smtClean="0"/>
              <a:t>(</a:t>
            </a:r>
            <a:r>
              <a:rPr lang="en-US" dirty="0" err="1" smtClean="0"/>
              <a:t>Laragactil</a:t>
            </a:r>
            <a:r>
              <a:rPr lang="en-US" dirty="0" smtClean="0"/>
              <a:t>)       1600mg</a:t>
            </a:r>
            <a:endParaRPr lang="el-G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n-US" dirty="0" smtClean="0"/>
              <a:t>SGAs A</a:t>
            </a:r>
            <a:r>
              <a:rPr lang="el-GR" dirty="0" err="1" smtClean="0"/>
              <a:t>μισουλπριδη</a:t>
            </a:r>
            <a:r>
              <a:rPr lang="el-GR" dirty="0" smtClean="0"/>
              <a:t> (</a:t>
            </a:r>
            <a:r>
              <a:rPr lang="en-US" dirty="0" err="1" smtClean="0"/>
              <a:t>solian</a:t>
            </a:r>
            <a:r>
              <a:rPr lang="en-US" dirty="0" smtClean="0"/>
              <a:t>)                 1200mg</a:t>
            </a:r>
          </a:p>
          <a:p>
            <a:pPr>
              <a:buNone/>
            </a:pPr>
            <a:r>
              <a:rPr lang="en-US" dirty="0" smtClean="0"/>
              <a:t>              A</a:t>
            </a:r>
            <a:r>
              <a:rPr lang="el-GR" dirty="0" err="1" smtClean="0"/>
              <a:t>ριπιπραζόλη</a:t>
            </a:r>
            <a:r>
              <a:rPr lang="el-GR" dirty="0" smtClean="0"/>
              <a:t>(Α</a:t>
            </a:r>
            <a:r>
              <a:rPr lang="en-US" dirty="0" err="1" smtClean="0"/>
              <a:t>bilify</a:t>
            </a:r>
            <a:r>
              <a:rPr lang="en-US" dirty="0" smtClean="0"/>
              <a:t>)                      30mg</a:t>
            </a:r>
          </a:p>
          <a:p>
            <a:pPr>
              <a:buNone/>
            </a:pPr>
            <a:r>
              <a:rPr lang="en-US" dirty="0" smtClean="0"/>
              <a:t>              Z</a:t>
            </a:r>
            <a:r>
              <a:rPr lang="el-GR" dirty="0" err="1" smtClean="0"/>
              <a:t>ιπρασιδόνη</a:t>
            </a:r>
            <a:r>
              <a:rPr lang="el-GR" dirty="0" smtClean="0"/>
              <a:t>(</a:t>
            </a:r>
            <a:r>
              <a:rPr lang="en-US" dirty="0" err="1" smtClean="0"/>
              <a:t>Geodon</a:t>
            </a:r>
            <a:r>
              <a:rPr lang="en-US" dirty="0" smtClean="0"/>
              <a:t>)                    160mg</a:t>
            </a:r>
          </a:p>
          <a:p>
            <a:pPr>
              <a:buNone/>
            </a:pPr>
            <a:r>
              <a:rPr lang="en-US" dirty="0" smtClean="0"/>
              <a:t>              </a:t>
            </a:r>
            <a:r>
              <a:rPr lang="en-US" dirty="0" err="1" smtClean="0"/>
              <a:t>Ko</a:t>
            </a:r>
            <a:r>
              <a:rPr lang="el-GR" dirty="0" err="1" smtClean="0"/>
              <a:t>υετιαπίνη</a:t>
            </a:r>
            <a:r>
              <a:rPr lang="el-GR" dirty="0" smtClean="0"/>
              <a:t> (</a:t>
            </a:r>
            <a:r>
              <a:rPr lang="en-US" dirty="0" err="1" smtClean="0"/>
              <a:t>seroquel</a:t>
            </a:r>
            <a:r>
              <a:rPr lang="en-US" dirty="0" smtClean="0"/>
              <a:t>)                   800mg</a:t>
            </a:r>
          </a:p>
          <a:p>
            <a:pPr>
              <a:buNone/>
            </a:pPr>
            <a:r>
              <a:rPr lang="en-US" dirty="0" smtClean="0"/>
              <a:t>              K</a:t>
            </a:r>
            <a:r>
              <a:rPr lang="el-GR" dirty="0" err="1" smtClean="0"/>
              <a:t>λοζαπίνη</a:t>
            </a:r>
            <a:r>
              <a:rPr lang="el-GR" dirty="0" smtClean="0"/>
              <a:t> (</a:t>
            </a:r>
            <a:r>
              <a:rPr lang="en-US" dirty="0" err="1" smtClean="0"/>
              <a:t>Leponex</a:t>
            </a:r>
            <a:r>
              <a:rPr lang="en-US" dirty="0" smtClean="0"/>
              <a:t>)                       900mg</a:t>
            </a:r>
          </a:p>
          <a:p>
            <a:pPr>
              <a:buNone/>
            </a:pPr>
            <a:r>
              <a:rPr lang="en-US" dirty="0" smtClean="0"/>
              <a:t>              O</a:t>
            </a:r>
            <a:r>
              <a:rPr lang="el-GR" dirty="0" err="1" smtClean="0"/>
              <a:t>λανζαπίνη</a:t>
            </a:r>
            <a:r>
              <a:rPr lang="el-GR" dirty="0" smtClean="0"/>
              <a:t>(</a:t>
            </a:r>
            <a:r>
              <a:rPr lang="en-US" dirty="0" err="1" smtClean="0"/>
              <a:t>Zyprexa</a:t>
            </a:r>
            <a:r>
              <a:rPr lang="en-US" dirty="0" smtClean="0"/>
              <a:t>)                         30mg</a:t>
            </a:r>
          </a:p>
          <a:p>
            <a:pPr>
              <a:buNone/>
            </a:pPr>
            <a:r>
              <a:rPr lang="en-US" dirty="0" smtClean="0"/>
              <a:t>             </a:t>
            </a:r>
            <a:r>
              <a:rPr lang="el-GR" dirty="0" smtClean="0"/>
              <a:t> </a:t>
            </a:r>
            <a:r>
              <a:rPr lang="el-GR" dirty="0" err="1" smtClean="0"/>
              <a:t>Παλιπεριδόνη</a:t>
            </a:r>
            <a:r>
              <a:rPr lang="el-GR" dirty="0" smtClean="0"/>
              <a:t>(Ι</a:t>
            </a:r>
            <a:r>
              <a:rPr lang="en-US" dirty="0" err="1" smtClean="0"/>
              <a:t>nvega</a:t>
            </a:r>
            <a:r>
              <a:rPr lang="en-US" dirty="0" smtClean="0"/>
              <a:t>)                      12mg</a:t>
            </a:r>
          </a:p>
          <a:p>
            <a:pPr>
              <a:buNone/>
            </a:pPr>
            <a:r>
              <a:rPr lang="en-US" dirty="0" smtClean="0"/>
              <a:t>              </a:t>
            </a:r>
            <a:r>
              <a:rPr lang="el-GR" dirty="0" err="1" smtClean="0"/>
              <a:t>Ρισπεριδόνη</a:t>
            </a:r>
            <a:r>
              <a:rPr lang="el-GR" dirty="0" smtClean="0"/>
              <a:t>(</a:t>
            </a:r>
            <a:r>
              <a:rPr lang="en-US" dirty="0" err="1" smtClean="0"/>
              <a:t>Risperdal</a:t>
            </a:r>
            <a:r>
              <a:rPr lang="en-US" dirty="0" smtClean="0"/>
              <a:t>)                    16mg</a:t>
            </a:r>
          </a:p>
          <a:p>
            <a:pPr>
              <a:buNone/>
            </a:pPr>
            <a:r>
              <a:rPr lang="en-US" dirty="0" smtClean="0"/>
              <a:t>              </a:t>
            </a:r>
            <a:r>
              <a:rPr lang="el-GR" dirty="0" err="1" smtClean="0"/>
              <a:t>Σερτινδόλη</a:t>
            </a:r>
            <a:r>
              <a:rPr lang="el-GR" dirty="0" smtClean="0"/>
              <a:t> </a:t>
            </a:r>
            <a:r>
              <a:rPr lang="en-US" dirty="0" smtClean="0"/>
              <a:t>(</a:t>
            </a:r>
            <a:r>
              <a:rPr lang="en-US" dirty="0" err="1" smtClean="0"/>
              <a:t>Serdolect</a:t>
            </a:r>
            <a:r>
              <a:rPr lang="en-US" dirty="0" smtClean="0"/>
              <a:t>)                      24mg</a:t>
            </a:r>
            <a:endParaRPr lang="el-G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Ανεπιθύμητες ενέργειες</a:t>
            </a:r>
            <a:endParaRPr lang="el-GR" dirty="0"/>
          </a:p>
        </p:txBody>
      </p:sp>
      <p:sp>
        <p:nvSpPr>
          <p:cNvPr id="3" name="2 - Θέση περιεχομένου"/>
          <p:cNvSpPr>
            <a:spLocks noGrp="1"/>
          </p:cNvSpPr>
          <p:nvPr>
            <p:ph idx="1"/>
          </p:nvPr>
        </p:nvSpPr>
        <p:spPr/>
        <p:txBody>
          <a:bodyPr/>
          <a:lstStyle/>
          <a:p>
            <a:r>
              <a:rPr lang="el-GR" dirty="0" smtClean="0"/>
              <a:t>Οξεία δυστονία</a:t>
            </a:r>
            <a:endParaRPr lang="en-US" dirty="0" smtClean="0"/>
          </a:p>
          <a:p>
            <a:pPr>
              <a:buNone/>
            </a:pPr>
            <a:endParaRPr lang="en-US" dirty="0" smtClean="0"/>
          </a:p>
          <a:p>
            <a:pPr>
              <a:buNone/>
            </a:pPr>
            <a:r>
              <a:rPr lang="el-GR" dirty="0" smtClean="0"/>
              <a:t>   </a:t>
            </a:r>
            <a:r>
              <a:rPr lang="en-US" dirty="0" smtClean="0"/>
              <a:t>E</a:t>
            </a:r>
            <a:r>
              <a:rPr lang="el-GR" dirty="0" smtClean="0"/>
              <a:t>επώδυνοι μυϊκοί σπασμοί στη περιοχή της κεφαλής, του αυχένα της  ή της ράχης που οδηγούν σε ασυντόνιστες ακούσιες κινήσεις. Ειδικές μορφές είναι  ο βλεφαρόσπασμος , ο </a:t>
            </a:r>
            <a:r>
              <a:rPr lang="el-GR" dirty="0" err="1" smtClean="0"/>
              <a:t>οπισθότονος</a:t>
            </a:r>
            <a:r>
              <a:rPr lang="el-GR" dirty="0" smtClean="0"/>
              <a:t>,  το ραιβόκρανο, ο τριγμός των οδόντων.</a:t>
            </a:r>
            <a:endParaRPr lang="el-G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Φαρμακευτικός </a:t>
            </a:r>
            <a:r>
              <a:rPr lang="el-GR" dirty="0" err="1" smtClean="0"/>
              <a:t>παρκινσονισμός</a:t>
            </a:r>
            <a:endParaRPr lang="el-GR" dirty="0"/>
          </a:p>
        </p:txBody>
      </p:sp>
      <p:sp>
        <p:nvSpPr>
          <p:cNvPr id="3" name="2 - Θέση περιεχομένου"/>
          <p:cNvSpPr>
            <a:spLocks noGrp="1"/>
          </p:cNvSpPr>
          <p:nvPr>
            <p:ph idx="1"/>
          </p:nvPr>
        </p:nvSpPr>
        <p:spPr/>
        <p:txBody>
          <a:bodyPr/>
          <a:lstStyle/>
          <a:p>
            <a:r>
              <a:rPr lang="el-GR" dirty="0" smtClean="0"/>
              <a:t>Χαρακτηρίζεται από δυσκαμψία, βραδυκινησία, τρόμος, συρτό βάδισμα, </a:t>
            </a:r>
            <a:r>
              <a:rPr lang="el-GR" dirty="0" err="1" smtClean="0"/>
              <a:t>σιλεόρροια</a:t>
            </a:r>
            <a:r>
              <a:rPr lang="el-GR" dirty="0" smtClean="0"/>
              <a:t>, κύρτωση κορμού.</a:t>
            </a:r>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Ακαθισία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Υποκειμενικό βασανιστικό αίσθημα ανησυχίας ή και συναφή αντικειμενικά σημεία (π.χ. αδυναμία του ασθενούς να κρατήσει τα πόδια του ακίνητα, να παραμείνει καθιστός ή στάσιμος σε σταθερό σημείο).</a:t>
            </a:r>
            <a:endParaRPr 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Οψιμη</a:t>
            </a:r>
            <a:r>
              <a:rPr lang="el-GR" dirty="0" smtClean="0"/>
              <a:t> δυσκινησία</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Χαρακτηρίζεται από ακούσιες χορειακές(τινάγματα), </a:t>
            </a:r>
            <a:r>
              <a:rPr lang="el-GR" dirty="0" err="1" smtClean="0"/>
              <a:t>αθετωσικές</a:t>
            </a:r>
            <a:r>
              <a:rPr lang="el-GR" dirty="0" smtClean="0"/>
              <a:t> ή ρυθμικές κινήσεις που εμφανίζονται μήνες ή χρόνια μετά από τη θεραπεία με ΑΨ. </a:t>
            </a:r>
          </a:p>
          <a:p>
            <a:r>
              <a:rPr lang="el-GR" dirty="0" smtClean="0"/>
              <a:t>Οι ακούσιες κινήσεις αυξάνονται με το στρες, μειώνονται  στη χαλάρωση και παύουν στον ύπνο.</a:t>
            </a:r>
            <a:endParaRPr lang="el-G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Κακόηθες νευροληπτικό σύνδρομο</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Πολύ σπάνια αλλά δυνητικά θανάσιμη επιπλοκή της </a:t>
            </a:r>
            <a:r>
              <a:rPr lang="el-GR" dirty="0" err="1" smtClean="0"/>
              <a:t>αντιψυσωσικής</a:t>
            </a:r>
            <a:r>
              <a:rPr lang="el-GR" dirty="0" smtClean="0"/>
              <a:t> θεραπείας. </a:t>
            </a:r>
          </a:p>
          <a:p>
            <a:pPr>
              <a:buNone/>
            </a:pPr>
            <a:r>
              <a:rPr lang="el-GR" dirty="0" smtClean="0"/>
              <a:t>    </a:t>
            </a:r>
            <a:r>
              <a:rPr lang="el-GR" dirty="0" err="1" smtClean="0"/>
              <a:t>Υπερπυρεξία</a:t>
            </a:r>
            <a:endParaRPr lang="el-GR" dirty="0" smtClean="0"/>
          </a:p>
          <a:p>
            <a:pPr>
              <a:buNone/>
            </a:pPr>
            <a:r>
              <a:rPr lang="el-GR" dirty="0" smtClean="0"/>
              <a:t>    Μυϊκή δυσκαμψία</a:t>
            </a:r>
          </a:p>
          <a:p>
            <a:pPr>
              <a:buNone/>
            </a:pPr>
            <a:r>
              <a:rPr lang="el-GR" dirty="0" smtClean="0"/>
              <a:t>    Αυτονομική αστάθεια</a:t>
            </a:r>
          </a:p>
          <a:p>
            <a:pPr>
              <a:buNone/>
            </a:pPr>
            <a:r>
              <a:rPr lang="el-GR" dirty="0" smtClean="0"/>
              <a:t>    Ταχύπνοια</a:t>
            </a:r>
          </a:p>
          <a:p>
            <a:pPr>
              <a:buNone/>
            </a:pPr>
            <a:r>
              <a:rPr lang="el-GR" dirty="0" smtClean="0"/>
              <a:t>     Μεταβολές του επιπέδου συνείδησης</a:t>
            </a:r>
          </a:p>
          <a:p>
            <a:pPr>
              <a:buNone/>
            </a:pPr>
            <a:r>
              <a:rPr lang="el-GR" dirty="0" smtClean="0"/>
              <a:t>     Αύξηση </a:t>
            </a:r>
            <a:r>
              <a:rPr lang="en-US" dirty="0" smtClean="0"/>
              <a:t>CPK</a:t>
            </a:r>
            <a:endParaRPr lang="el-GR" dirty="0" smtClean="0"/>
          </a:p>
          <a:p>
            <a:pPr>
              <a:buNone/>
            </a:pPr>
            <a:r>
              <a:rPr lang="el-GR" dirty="0" smtClean="0"/>
              <a:t>  </a:t>
            </a:r>
            <a:endParaRPr lang="el-G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Επίδραση στους ενδοκρινείς αδένες</a:t>
            </a:r>
            <a:endParaRPr lang="el-GR" dirty="0"/>
          </a:p>
        </p:txBody>
      </p:sp>
      <p:sp>
        <p:nvSpPr>
          <p:cNvPr id="3" name="2 - Θέση περιεχομένου"/>
          <p:cNvSpPr>
            <a:spLocks noGrp="1"/>
          </p:cNvSpPr>
          <p:nvPr>
            <p:ph idx="1"/>
          </p:nvPr>
        </p:nvSpPr>
        <p:spPr/>
        <p:txBody>
          <a:bodyPr/>
          <a:lstStyle/>
          <a:p>
            <a:r>
              <a:rPr lang="en-US" dirty="0" smtClean="0"/>
              <a:t>Y</a:t>
            </a:r>
            <a:r>
              <a:rPr lang="el-GR" dirty="0" err="1" smtClean="0"/>
              <a:t>περπρολακτιναιμία</a:t>
            </a:r>
            <a:r>
              <a:rPr lang="el-GR" dirty="0" smtClean="0"/>
              <a:t> (</a:t>
            </a:r>
            <a:r>
              <a:rPr lang="el-GR" dirty="0" err="1" smtClean="0"/>
              <a:t>κυριως</a:t>
            </a:r>
            <a:r>
              <a:rPr lang="el-GR" dirty="0" smtClean="0"/>
              <a:t> </a:t>
            </a:r>
            <a:r>
              <a:rPr lang="el-GR" dirty="0" err="1" smtClean="0"/>
              <a:t>ρισπεριδόνη</a:t>
            </a:r>
            <a:r>
              <a:rPr lang="el-GR" dirty="0" smtClean="0"/>
              <a:t>)</a:t>
            </a:r>
          </a:p>
          <a:p>
            <a:r>
              <a:rPr lang="el-GR" dirty="0" err="1" smtClean="0"/>
              <a:t>Κουετιαπίνη</a:t>
            </a:r>
            <a:r>
              <a:rPr lang="el-GR" dirty="0" smtClean="0"/>
              <a:t> προκαλεί μικρές και αναστρέψιμες </a:t>
            </a:r>
            <a:r>
              <a:rPr lang="el-GR" dirty="0" err="1" smtClean="0"/>
              <a:t>δοσοεξαρτώμενες</a:t>
            </a:r>
            <a:r>
              <a:rPr lang="el-GR" dirty="0" smtClean="0"/>
              <a:t> μειώσεις των </a:t>
            </a:r>
            <a:r>
              <a:rPr lang="el-GR" dirty="0" err="1" smtClean="0"/>
              <a:t>θυρεοειδικών</a:t>
            </a:r>
            <a:r>
              <a:rPr lang="el-GR" dirty="0" smtClean="0"/>
              <a:t> ορμονών </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Γεωγραφική κατανομή</a:t>
            </a:r>
            <a:endParaRPr lang="el-GR" dirty="0"/>
          </a:p>
        </p:txBody>
      </p:sp>
      <p:sp>
        <p:nvSpPr>
          <p:cNvPr id="3" name="2 - Θέση περιεχομένου"/>
          <p:cNvSpPr>
            <a:spLocks noGrp="1"/>
          </p:cNvSpPr>
          <p:nvPr>
            <p:ph idx="1"/>
          </p:nvPr>
        </p:nvSpPr>
        <p:spPr/>
        <p:txBody>
          <a:bodyPr/>
          <a:lstStyle/>
          <a:p>
            <a:r>
              <a:rPr lang="el-GR" dirty="0" smtClean="0"/>
              <a:t>Ορισμένοι νομοί ορεινοί και απομονωμένοι </a:t>
            </a:r>
          </a:p>
          <a:p>
            <a:r>
              <a:rPr lang="el-GR" dirty="0" smtClean="0"/>
              <a:t>Με κτηνοτροφική οικονομία και </a:t>
            </a:r>
            <a:r>
              <a:rPr lang="el-GR" dirty="0" err="1" smtClean="0"/>
              <a:t>ενδογαμικό</a:t>
            </a:r>
            <a:r>
              <a:rPr lang="el-GR" dirty="0" smtClean="0"/>
              <a:t> σύστημα ενδοοικογενειακών σχέσεων παρουσιάζουν υψηλότερα ποσοστά κυρίως στους άνδρες</a:t>
            </a:r>
          </a:p>
          <a:p>
            <a:r>
              <a:rPr lang="el-GR" dirty="0" smtClean="0"/>
              <a:t>Η	 συχνότητα της νόσου είναι μεγαλύτερη προς τα μεγάλα αστικά κέντρα</a:t>
            </a:r>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Επιληπτογόνος</a:t>
            </a:r>
            <a:r>
              <a:rPr lang="el-GR" dirty="0" smtClean="0"/>
              <a:t> δράση</a:t>
            </a:r>
            <a:endParaRPr lang="el-GR" dirty="0"/>
          </a:p>
        </p:txBody>
      </p:sp>
      <p:sp>
        <p:nvSpPr>
          <p:cNvPr id="3" name="2 - Θέση περιεχομένου"/>
          <p:cNvSpPr>
            <a:spLocks noGrp="1"/>
          </p:cNvSpPr>
          <p:nvPr>
            <p:ph idx="1"/>
          </p:nvPr>
        </p:nvSpPr>
        <p:spPr/>
        <p:txBody>
          <a:bodyPr/>
          <a:lstStyle/>
          <a:p>
            <a:r>
              <a:rPr lang="el-GR" dirty="0" smtClean="0"/>
              <a:t>Όλα τα </a:t>
            </a:r>
            <a:r>
              <a:rPr lang="el-GR" dirty="0" err="1" smtClean="0"/>
              <a:t>αντιψυχωσικα</a:t>
            </a:r>
            <a:r>
              <a:rPr lang="el-GR" dirty="0" smtClean="0"/>
              <a:t> μειώνουν τον επιληπτικό ουδό.</a:t>
            </a:r>
          </a:p>
          <a:p>
            <a:pPr>
              <a:buNone/>
            </a:pPr>
            <a:r>
              <a:rPr lang="el-GR" dirty="0" smtClean="0"/>
              <a:t>    Η </a:t>
            </a:r>
            <a:r>
              <a:rPr lang="el-GR" dirty="0" err="1" smtClean="0"/>
              <a:t>κλοζαπίνη</a:t>
            </a:r>
            <a:r>
              <a:rPr lang="el-GR" dirty="0" smtClean="0"/>
              <a:t> προκαλεί επιληπτικές κρίσεις με </a:t>
            </a:r>
            <a:r>
              <a:rPr lang="el-GR" dirty="0" err="1" smtClean="0"/>
              <a:t>δοσοεξαρτώμενο</a:t>
            </a:r>
            <a:r>
              <a:rPr lang="el-GR" dirty="0" smtClean="0"/>
              <a:t> τρόπο. (κίνδυνος σε δόση άνω των 300</a:t>
            </a:r>
            <a:r>
              <a:rPr lang="en-US" dirty="0" smtClean="0"/>
              <a:t>mg)</a:t>
            </a:r>
            <a:endParaRPr lang="el-G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Καρδιοτοξικότητα</a:t>
            </a:r>
            <a:endParaRPr lang="el-GR" dirty="0"/>
          </a:p>
        </p:txBody>
      </p:sp>
      <p:sp>
        <p:nvSpPr>
          <p:cNvPr id="3" name="2 - Θέση περιεχομένου"/>
          <p:cNvSpPr>
            <a:spLocks noGrp="1"/>
          </p:cNvSpPr>
          <p:nvPr>
            <p:ph idx="1"/>
          </p:nvPr>
        </p:nvSpPr>
        <p:spPr/>
        <p:txBody>
          <a:bodyPr/>
          <a:lstStyle/>
          <a:p>
            <a:r>
              <a:rPr lang="en-US" dirty="0" smtClean="0"/>
              <a:t>H </a:t>
            </a:r>
            <a:r>
              <a:rPr lang="el-GR" dirty="0" err="1" smtClean="0"/>
              <a:t>πιμοζίδη</a:t>
            </a:r>
            <a:r>
              <a:rPr lang="el-GR" dirty="0" smtClean="0"/>
              <a:t>, η </a:t>
            </a:r>
            <a:r>
              <a:rPr lang="el-GR" dirty="0" err="1" smtClean="0"/>
              <a:t>θειοριδαζίνη</a:t>
            </a:r>
            <a:r>
              <a:rPr lang="el-GR" dirty="0" smtClean="0"/>
              <a:t>, και η </a:t>
            </a:r>
            <a:r>
              <a:rPr lang="el-GR" dirty="0" err="1" smtClean="0"/>
              <a:t>χλωροπρομαζίνη</a:t>
            </a:r>
            <a:r>
              <a:rPr lang="el-GR" dirty="0" smtClean="0"/>
              <a:t> </a:t>
            </a:r>
            <a:r>
              <a:rPr lang="el-GR" dirty="0" err="1" smtClean="0"/>
              <a:t>αλλα</a:t>
            </a:r>
            <a:r>
              <a:rPr lang="el-GR" dirty="0" smtClean="0"/>
              <a:t> και η </a:t>
            </a:r>
            <a:r>
              <a:rPr lang="el-GR" dirty="0" err="1" smtClean="0"/>
              <a:t>αλοπεριδόλη</a:t>
            </a:r>
            <a:r>
              <a:rPr lang="el-GR" dirty="0" smtClean="0"/>
              <a:t> </a:t>
            </a:r>
            <a:r>
              <a:rPr lang="en-US" dirty="0" smtClean="0"/>
              <a:t>iv </a:t>
            </a:r>
            <a:r>
              <a:rPr lang="el-GR" dirty="0" smtClean="0"/>
              <a:t>προκαλούν </a:t>
            </a:r>
            <a:r>
              <a:rPr lang="el-GR" dirty="0" err="1" smtClean="0"/>
              <a:t>αλλαγες</a:t>
            </a:r>
            <a:r>
              <a:rPr lang="el-GR" dirty="0" smtClean="0"/>
              <a:t> στο ΗΚΓ. (</a:t>
            </a:r>
            <a:r>
              <a:rPr lang="en-US" dirty="0" smtClean="0"/>
              <a:t>PR. KAI </a:t>
            </a:r>
            <a:r>
              <a:rPr lang="el-GR" dirty="0" smtClean="0"/>
              <a:t> </a:t>
            </a:r>
            <a:r>
              <a:rPr lang="en-US" dirty="0" err="1" smtClean="0"/>
              <a:t>QTc</a:t>
            </a:r>
            <a:r>
              <a:rPr lang="en-US" dirty="0" smtClean="0"/>
              <a:t>)</a:t>
            </a:r>
            <a:endParaRPr lang="el-G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Επιδράσεις στο μεταβολισμό και το σωματικό βάρος</a:t>
            </a:r>
            <a:endParaRPr lang="el-GR" dirty="0"/>
          </a:p>
        </p:txBody>
      </p:sp>
      <p:sp>
        <p:nvSpPr>
          <p:cNvPr id="3" name="2 - Θέση περιεχομένου"/>
          <p:cNvSpPr>
            <a:spLocks noGrp="1"/>
          </p:cNvSpPr>
          <p:nvPr>
            <p:ph idx="1"/>
          </p:nvPr>
        </p:nvSpPr>
        <p:spPr/>
        <p:txBody>
          <a:bodyPr/>
          <a:lstStyle/>
          <a:p>
            <a:r>
              <a:rPr lang="en-US" dirty="0" smtClean="0"/>
              <a:t>A</a:t>
            </a:r>
            <a:r>
              <a:rPr lang="el-GR" dirty="0" err="1" smtClean="0"/>
              <a:t>ύξηση</a:t>
            </a:r>
            <a:r>
              <a:rPr lang="el-GR" dirty="0" smtClean="0"/>
              <a:t> βάρους προκαλείται κυρίως από τη </a:t>
            </a:r>
            <a:r>
              <a:rPr lang="el-GR" dirty="0" err="1" smtClean="0"/>
              <a:t>ολανζαπίνη</a:t>
            </a:r>
            <a:r>
              <a:rPr lang="el-GR" dirty="0" smtClean="0"/>
              <a:t> και τη </a:t>
            </a:r>
            <a:r>
              <a:rPr lang="el-GR" dirty="0" err="1" smtClean="0"/>
              <a:t>κλοζαπίνη</a:t>
            </a:r>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Άλλες ανεπιθύμητες ενέργειες</a:t>
            </a:r>
            <a:endParaRPr lang="el-GR" dirty="0"/>
          </a:p>
        </p:txBody>
      </p:sp>
      <p:sp>
        <p:nvSpPr>
          <p:cNvPr id="3" name="2 - Θέση περιεχομένου"/>
          <p:cNvSpPr>
            <a:spLocks noGrp="1"/>
          </p:cNvSpPr>
          <p:nvPr>
            <p:ph idx="1"/>
          </p:nvPr>
        </p:nvSpPr>
        <p:spPr/>
        <p:txBody>
          <a:bodyPr/>
          <a:lstStyle/>
          <a:p>
            <a:r>
              <a:rPr lang="el-GR" dirty="0" err="1" smtClean="0"/>
              <a:t>Δερματικα</a:t>
            </a:r>
            <a:r>
              <a:rPr lang="el-GR" dirty="0" smtClean="0"/>
              <a:t> εξανθήματα </a:t>
            </a:r>
          </a:p>
          <a:p>
            <a:r>
              <a:rPr lang="el-GR" dirty="0" smtClean="0"/>
              <a:t>Πρόκληση καταρράκτη </a:t>
            </a:r>
          </a:p>
          <a:p>
            <a:r>
              <a:rPr lang="el-GR" dirty="0" smtClean="0"/>
              <a:t>Παροδική αύξηση των ηπατικών ενζύμων</a:t>
            </a:r>
          </a:p>
          <a:p>
            <a:r>
              <a:rPr lang="el-GR" dirty="0" smtClean="0"/>
              <a:t>Παροδική </a:t>
            </a:r>
            <a:r>
              <a:rPr lang="el-GR" dirty="0" err="1" smtClean="0"/>
              <a:t>λευκοπενία</a:t>
            </a:r>
            <a:r>
              <a:rPr lang="el-GR" dirty="0" smtClean="0"/>
              <a:t>, αιμολυτική αναιμία</a:t>
            </a:r>
            <a:endParaRPr lang="el-G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0"/>
            <a:ext cx="9144000" cy="1417638"/>
          </a:xfrm>
        </p:spPr>
        <p:txBody>
          <a:bodyPr/>
          <a:lstStyle/>
          <a:p>
            <a:r>
              <a:rPr lang="el-GR" altLang="el-GR" sz="5400" smtClean="0"/>
              <a:t>ΘΕΡΑΠΕΙΑ</a:t>
            </a:r>
            <a:endParaRPr lang="el-GR" altLang="el-GR" sz="8000" smtClean="0"/>
          </a:p>
        </p:txBody>
      </p:sp>
      <p:sp>
        <p:nvSpPr>
          <p:cNvPr id="31747" name="Rectangle 3"/>
          <p:cNvSpPr>
            <a:spLocks noGrp="1" noChangeArrowheads="1"/>
          </p:cNvSpPr>
          <p:nvPr>
            <p:ph idx="1"/>
          </p:nvPr>
        </p:nvSpPr>
        <p:spPr>
          <a:xfrm>
            <a:off x="0" y="1600200"/>
            <a:ext cx="9144000" cy="5257800"/>
          </a:xfrm>
        </p:spPr>
        <p:txBody>
          <a:bodyPr/>
          <a:lstStyle/>
          <a:p>
            <a:pPr algn="ctr">
              <a:buFontTx/>
              <a:buNone/>
            </a:pPr>
            <a:endParaRPr lang="el-GR" altLang="el-GR" sz="5400" smtClean="0"/>
          </a:p>
          <a:p>
            <a:pPr algn="ctr">
              <a:buFontTx/>
              <a:buNone/>
            </a:pPr>
            <a:r>
              <a:rPr lang="el-GR" altLang="el-GR" sz="5400" smtClean="0"/>
              <a:t>ΠΑΡΕΜΒΑΣΗ ΚΑΤΑ ΤΗΝ ΥΠΟΤΡΟΠΗ</a:t>
            </a:r>
            <a:endParaRPr lang="el-GR" altLang="el-GR" sz="6000" smtClean="0"/>
          </a:p>
          <a:p>
            <a:pPr algn="ctr">
              <a:buFontTx/>
              <a:buNone/>
            </a:pPr>
            <a:r>
              <a:rPr lang="el-GR" altLang="el-GR" sz="5400" smtClean="0"/>
              <a:t>ΚΑΙ ΣΤΟΧΟΙ ΜΑΚΡΟΧΡΟΝΗΣ ΑΓΩΓΗΣ</a:t>
            </a:r>
            <a:endParaRPr lang="el-GR" altLang="el-GR" sz="6000" smtClean="0"/>
          </a:p>
          <a:p>
            <a:endParaRPr lang="el-GR" altLang="el-GR" smtClean="0"/>
          </a:p>
        </p:txBody>
      </p:sp>
    </p:spTree>
    <p:extLst>
      <p:ext uri="{BB962C8B-B14F-4D97-AF65-F5344CB8AC3E}">
        <p14:creationId xmlns="" xmlns:p14="http://schemas.microsoft.com/office/powerpoint/2010/main" val="338217478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63538" y="76200"/>
            <a:ext cx="8458200" cy="1066800"/>
          </a:xfrm>
        </p:spPr>
        <p:txBody>
          <a:bodyPr rtlCol="0">
            <a:normAutofit fontScale="90000"/>
          </a:bodyPr>
          <a:lstStyle/>
          <a:p>
            <a:pPr fontAlgn="auto">
              <a:spcAft>
                <a:spcPts val="0"/>
              </a:spcAft>
              <a:defRPr/>
            </a:pPr>
            <a:r>
              <a:rPr lang="el-GR" sz="3600" b="1" smtClean="0">
                <a:effectLst>
                  <a:outerShdw blurRad="38100" dist="38100" dir="2700000" algn="tl">
                    <a:srgbClr val="FFFFFF"/>
                  </a:outerShdw>
                </a:effectLst>
              </a:rPr>
              <a:t>Προσδοκίες από την φαρμακευτική θεραπεία στη σχιζοφρένεια</a:t>
            </a:r>
            <a:endParaRPr lang="en-US" b="1" smtClean="0">
              <a:effectLst>
                <a:outerShdw blurRad="38100" dist="38100" dir="2700000" algn="tl">
                  <a:srgbClr val="FFFFFF"/>
                </a:outerShdw>
              </a:effectLst>
            </a:endParaRPr>
          </a:p>
        </p:txBody>
      </p:sp>
      <p:sp>
        <p:nvSpPr>
          <p:cNvPr id="32771" name="Rectangle 3"/>
          <p:cNvSpPr>
            <a:spLocks noGrp="1" noChangeArrowheads="1"/>
          </p:cNvSpPr>
          <p:nvPr>
            <p:ph sz="half" idx="1"/>
          </p:nvPr>
        </p:nvSpPr>
        <p:spPr>
          <a:xfrm>
            <a:off x="477838" y="2057400"/>
            <a:ext cx="4040187" cy="3962400"/>
          </a:xfrm>
        </p:spPr>
        <p:txBody>
          <a:bodyPr rtlCol="0">
            <a:normAutofit fontScale="92500" lnSpcReduction="10000"/>
          </a:bodyPr>
          <a:lstStyle/>
          <a:p>
            <a:pPr marL="230188" indent="-230188" defTabSz="762000" fontAlgn="auto">
              <a:lnSpc>
                <a:spcPct val="90000"/>
              </a:lnSpc>
              <a:spcAft>
                <a:spcPts val="0"/>
              </a:spcAft>
              <a:buFont typeface="Arial" pitchFamily="34" charset="0"/>
              <a:buChar char="•"/>
              <a:defRPr/>
            </a:pPr>
            <a:r>
              <a:rPr lang="el-GR" sz="2000" b="1" smtClean="0"/>
              <a:t>Αποτελεσματικότητα</a:t>
            </a:r>
          </a:p>
          <a:p>
            <a:pPr marL="230188" indent="-230188" defTabSz="762000" fontAlgn="auto">
              <a:lnSpc>
                <a:spcPct val="90000"/>
              </a:lnSpc>
              <a:spcAft>
                <a:spcPts val="0"/>
              </a:spcAft>
              <a:buFont typeface="Arial" pitchFamily="34" charset="0"/>
              <a:buChar char="•"/>
              <a:defRPr/>
            </a:pPr>
            <a:endParaRPr lang="en-US" sz="2000" b="1" smtClean="0"/>
          </a:p>
          <a:p>
            <a:pPr marL="230188" indent="-230188" defTabSz="762000" fontAlgn="auto">
              <a:lnSpc>
                <a:spcPct val="90000"/>
              </a:lnSpc>
              <a:spcAft>
                <a:spcPts val="0"/>
              </a:spcAft>
              <a:buFont typeface="Arial" pitchFamily="34" charset="0"/>
              <a:buChar char="•"/>
              <a:defRPr/>
            </a:pPr>
            <a:r>
              <a:rPr lang="el-GR" sz="2000" b="1" smtClean="0"/>
              <a:t>Λίγες ανεπιθύμητες ενέργειες:</a:t>
            </a:r>
            <a:endParaRPr lang="de-DE" sz="2000" b="1" smtClean="0"/>
          </a:p>
          <a:p>
            <a:pPr marL="519113" lvl="1" indent="-174625" defTabSz="762000" fontAlgn="auto">
              <a:lnSpc>
                <a:spcPct val="90000"/>
              </a:lnSpc>
              <a:spcBef>
                <a:spcPct val="0"/>
              </a:spcBef>
              <a:spcAft>
                <a:spcPts val="0"/>
              </a:spcAft>
              <a:buFontTx/>
              <a:buChar char="-"/>
              <a:defRPr/>
            </a:pPr>
            <a:r>
              <a:rPr lang="el-GR" sz="1800" smtClean="0"/>
              <a:t>ΕΠΣ</a:t>
            </a:r>
            <a:r>
              <a:rPr lang="de-DE" sz="1800" smtClean="0"/>
              <a:t>, </a:t>
            </a:r>
            <a:r>
              <a:rPr lang="el-GR" sz="1800" smtClean="0"/>
              <a:t>ΟΔ</a:t>
            </a:r>
            <a:r>
              <a:rPr lang="de-DE" sz="1800" smtClean="0"/>
              <a:t>, </a:t>
            </a:r>
            <a:r>
              <a:rPr lang="el-GR" sz="1800" smtClean="0"/>
              <a:t>αύξηση βάρους</a:t>
            </a:r>
            <a:r>
              <a:rPr lang="de-DE" sz="1800" smtClean="0"/>
              <a:t>, </a:t>
            </a:r>
            <a:r>
              <a:rPr lang="el-GR" sz="1800" smtClean="0"/>
              <a:t>συναισθηματικές και γνωστικές</a:t>
            </a:r>
            <a:r>
              <a:rPr lang="de-DE" sz="1800" smtClean="0"/>
              <a:t> </a:t>
            </a:r>
            <a:r>
              <a:rPr lang="el-GR" sz="1800" smtClean="0"/>
              <a:t>διαταραχές</a:t>
            </a:r>
            <a:r>
              <a:rPr lang="de-DE" sz="1800" smtClean="0"/>
              <a:t>, </a:t>
            </a:r>
            <a:r>
              <a:rPr lang="el-GR" sz="1800" smtClean="0"/>
              <a:t>σεξουαλική δυσλειτουργία</a:t>
            </a:r>
            <a:endParaRPr lang="de-DE" sz="1800" smtClean="0"/>
          </a:p>
          <a:p>
            <a:pPr marL="230188" indent="-230188" defTabSz="762000" fontAlgn="auto">
              <a:lnSpc>
                <a:spcPct val="90000"/>
              </a:lnSpc>
              <a:spcBef>
                <a:spcPct val="0"/>
              </a:spcBef>
              <a:spcAft>
                <a:spcPts val="0"/>
              </a:spcAft>
              <a:buFont typeface="Arial" pitchFamily="34" charset="0"/>
              <a:buChar char="•"/>
              <a:defRPr/>
            </a:pPr>
            <a:r>
              <a:rPr lang="el-GR" sz="2000" b="1" smtClean="0"/>
              <a:t>Ποιότητα ζωής</a:t>
            </a:r>
            <a:endParaRPr lang="de-DE" sz="2000" b="1" smtClean="0"/>
          </a:p>
          <a:p>
            <a:pPr marL="519113" lvl="1" indent="-174625" defTabSz="762000" fontAlgn="auto">
              <a:lnSpc>
                <a:spcPct val="90000"/>
              </a:lnSpc>
              <a:spcBef>
                <a:spcPct val="0"/>
              </a:spcBef>
              <a:spcAft>
                <a:spcPts val="0"/>
              </a:spcAft>
              <a:buFontTx/>
              <a:buChar char="-"/>
              <a:defRPr/>
            </a:pPr>
            <a:r>
              <a:rPr lang="el-GR" sz="1800" smtClean="0"/>
              <a:t>Κοινωνική επανένταξη</a:t>
            </a:r>
            <a:r>
              <a:rPr lang="de-DE" sz="1800" smtClean="0"/>
              <a:t> (</a:t>
            </a:r>
            <a:r>
              <a:rPr lang="el-GR" sz="1800" smtClean="0"/>
              <a:t>κοινωνικές επαφές</a:t>
            </a:r>
            <a:r>
              <a:rPr lang="de-DE" sz="1800" smtClean="0"/>
              <a:t>, </a:t>
            </a:r>
            <a:r>
              <a:rPr lang="el-GR" sz="1800" smtClean="0"/>
              <a:t>οικογένεια</a:t>
            </a:r>
            <a:r>
              <a:rPr lang="de-DE" sz="1800" smtClean="0"/>
              <a:t>,</a:t>
            </a:r>
            <a:r>
              <a:rPr lang="el-GR" sz="1800" smtClean="0"/>
              <a:t>εργασία</a:t>
            </a:r>
            <a:r>
              <a:rPr lang="de-DE" sz="1800" smtClean="0"/>
              <a:t>, </a:t>
            </a:r>
            <a:r>
              <a:rPr lang="el-GR" sz="1800" smtClean="0"/>
              <a:t>κοινωνική αποδοχή</a:t>
            </a:r>
            <a:r>
              <a:rPr lang="de-DE" sz="1800" smtClean="0"/>
              <a:t>, </a:t>
            </a:r>
            <a:r>
              <a:rPr lang="el-GR" sz="1800" smtClean="0"/>
              <a:t>χόμπυ</a:t>
            </a:r>
            <a:r>
              <a:rPr lang="de-DE" sz="1800" smtClean="0"/>
              <a:t>)</a:t>
            </a:r>
          </a:p>
          <a:p>
            <a:pPr marL="230188" indent="-230188" defTabSz="762000" fontAlgn="auto">
              <a:lnSpc>
                <a:spcPct val="90000"/>
              </a:lnSpc>
              <a:spcBef>
                <a:spcPct val="0"/>
              </a:spcBef>
              <a:spcAft>
                <a:spcPts val="0"/>
              </a:spcAft>
              <a:buFont typeface="Arial" pitchFamily="34" charset="0"/>
              <a:buChar char="•"/>
              <a:defRPr/>
            </a:pPr>
            <a:r>
              <a:rPr lang="el-GR" sz="2000" b="1" smtClean="0"/>
              <a:t>Απλές επιλογές θεραπείας</a:t>
            </a:r>
            <a:endParaRPr lang="de-DE" sz="2000" b="1" smtClean="0"/>
          </a:p>
          <a:p>
            <a:pPr marL="519113" lvl="1" indent="-174625" defTabSz="762000" fontAlgn="auto">
              <a:lnSpc>
                <a:spcPct val="90000"/>
              </a:lnSpc>
              <a:spcBef>
                <a:spcPct val="0"/>
              </a:spcBef>
              <a:spcAft>
                <a:spcPts val="0"/>
              </a:spcAft>
              <a:buFontTx/>
              <a:buChar char="-"/>
              <a:defRPr/>
            </a:pPr>
            <a:r>
              <a:rPr lang="el-GR" sz="1800" smtClean="0"/>
              <a:t>Προτίμηση</a:t>
            </a:r>
            <a:r>
              <a:rPr lang="de-DE" sz="1800" smtClean="0"/>
              <a:t> </a:t>
            </a:r>
            <a:r>
              <a:rPr lang="el-GR" sz="1800" smtClean="0"/>
              <a:t>σε σχήματα μακρόχρονης δράσης</a:t>
            </a:r>
            <a:endParaRPr lang="de-DE" sz="1800" smtClean="0"/>
          </a:p>
          <a:p>
            <a:pPr marL="519113" lvl="1" indent="-174625" defTabSz="762000" fontAlgn="auto">
              <a:lnSpc>
                <a:spcPct val="90000"/>
              </a:lnSpc>
              <a:spcBef>
                <a:spcPct val="0"/>
              </a:spcBef>
              <a:spcAft>
                <a:spcPts val="0"/>
              </a:spcAft>
              <a:buFontTx/>
              <a:buChar char="-"/>
              <a:defRPr/>
            </a:pPr>
            <a:r>
              <a:rPr lang="el-GR" sz="1800" smtClean="0"/>
              <a:t>Όχι αναγκαστικά καθημερινή χορήγηση φαρμάκου,</a:t>
            </a:r>
            <a:r>
              <a:rPr lang="de-DE" sz="1800" smtClean="0"/>
              <a:t> </a:t>
            </a:r>
            <a:r>
              <a:rPr lang="el-GR" sz="1800" smtClean="0"/>
              <a:t>αυξημένη</a:t>
            </a:r>
            <a:r>
              <a:rPr lang="de-DE" sz="1800" smtClean="0"/>
              <a:t> </a:t>
            </a:r>
            <a:r>
              <a:rPr lang="el-GR" sz="1800" smtClean="0"/>
              <a:t>αυτονομία του ασθενή</a:t>
            </a:r>
            <a:endParaRPr lang="de-DE" sz="1800" smtClean="0"/>
          </a:p>
          <a:p>
            <a:pPr marL="519113" lvl="1" indent="-174625" defTabSz="762000" fontAlgn="auto">
              <a:lnSpc>
                <a:spcPct val="90000"/>
              </a:lnSpc>
              <a:spcBef>
                <a:spcPct val="0"/>
              </a:spcBef>
              <a:spcAft>
                <a:spcPts val="0"/>
              </a:spcAft>
              <a:buFontTx/>
              <a:buChar char="-"/>
              <a:defRPr/>
            </a:pPr>
            <a:endParaRPr lang="en-US" sz="2000" smtClean="0"/>
          </a:p>
        </p:txBody>
      </p:sp>
      <p:sp>
        <p:nvSpPr>
          <p:cNvPr id="32772" name="Rectangle 4"/>
          <p:cNvSpPr>
            <a:spLocks noGrp="1" noChangeArrowheads="1"/>
          </p:cNvSpPr>
          <p:nvPr>
            <p:ph sz="half" idx="2"/>
          </p:nvPr>
        </p:nvSpPr>
        <p:spPr>
          <a:xfrm>
            <a:off x="4518025" y="2057400"/>
            <a:ext cx="4625975" cy="3962400"/>
          </a:xfrm>
        </p:spPr>
        <p:txBody>
          <a:bodyPr rtlCol="0">
            <a:normAutofit fontScale="92500" lnSpcReduction="10000"/>
          </a:bodyPr>
          <a:lstStyle/>
          <a:p>
            <a:pPr defTabSz="762000" fontAlgn="auto">
              <a:lnSpc>
                <a:spcPct val="90000"/>
              </a:lnSpc>
              <a:spcAft>
                <a:spcPts val="0"/>
              </a:spcAft>
              <a:buFont typeface="Arial" pitchFamily="34" charset="0"/>
              <a:buChar char="•"/>
              <a:defRPr/>
            </a:pPr>
            <a:r>
              <a:rPr lang="el-GR" sz="1800" smtClean="0"/>
              <a:t>Αποτελεσματικότητα στα αρνητικά συμπτώματα</a:t>
            </a:r>
            <a:endParaRPr lang="en-US" sz="1800" smtClean="0"/>
          </a:p>
          <a:p>
            <a:pPr defTabSz="762000" fontAlgn="auto">
              <a:lnSpc>
                <a:spcPct val="90000"/>
              </a:lnSpc>
              <a:spcAft>
                <a:spcPts val="0"/>
              </a:spcAft>
              <a:buFont typeface="Arial" pitchFamily="34" charset="0"/>
              <a:buChar char="•"/>
              <a:defRPr/>
            </a:pPr>
            <a:r>
              <a:rPr lang="el-GR" sz="1800" smtClean="0"/>
              <a:t>Βελτίωση των γνωστικών ελλειμμάτων και συναισθηματικών συμπτωμάτων</a:t>
            </a:r>
            <a:endParaRPr lang="de-DE" sz="1800" smtClean="0"/>
          </a:p>
          <a:p>
            <a:pPr defTabSz="762000" fontAlgn="auto">
              <a:lnSpc>
                <a:spcPct val="90000"/>
              </a:lnSpc>
              <a:spcAft>
                <a:spcPts val="0"/>
              </a:spcAft>
              <a:buFont typeface="Arial" pitchFamily="34" charset="0"/>
              <a:buChar char="•"/>
              <a:defRPr/>
            </a:pPr>
            <a:r>
              <a:rPr lang="el-GR" sz="1800" smtClean="0"/>
              <a:t>Καλύτερη ανοχή, ασφάλεια στην μακροχρόνια χορήγηση</a:t>
            </a:r>
            <a:endParaRPr lang="de-DE" sz="1800" smtClean="0"/>
          </a:p>
          <a:p>
            <a:pPr defTabSz="762000" fontAlgn="auto">
              <a:lnSpc>
                <a:spcPct val="90000"/>
              </a:lnSpc>
              <a:spcAft>
                <a:spcPts val="0"/>
              </a:spcAft>
              <a:buFont typeface="Arial" pitchFamily="34" charset="0"/>
              <a:buChar char="•"/>
              <a:defRPr/>
            </a:pPr>
            <a:endParaRPr lang="el-GR" sz="1800" smtClean="0"/>
          </a:p>
          <a:p>
            <a:pPr defTabSz="762000" fontAlgn="auto">
              <a:lnSpc>
                <a:spcPct val="90000"/>
              </a:lnSpc>
              <a:spcAft>
                <a:spcPts val="0"/>
              </a:spcAft>
              <a:buFont typeface="Arial" pitchFamily="34" charset="0"/>
              <a:buChar char="•"/>
              <a:defRPr/>
            </a:pPr>
            <a:r>
              <a:rPr lang="el-GR" sz="1800" smtClean="0"/>
              <a:t>Καλύτερη αποδοχή από τον ασθενή</a:t>
            </a:r>
            <a:endParaRPr lang="de-DE" sz="1800" smtClean="0"/>
          </a:p>
          <a:p>
            <a:pPr defTabSz="762000" fontAlgn="auto">
              <a:lnSpc>
                <a:spcPct val="90000"/>
              </a:lnSpc>
              <a:spcAft>
                <a:spcPts val="0"/>
              </a:spcAft>
              <a:buFont typeface="Arial" pitchFamily="34" charset="0"/>
              <a:buChar char="•"/>
              <a:defRPr/>
            </a:pPr>
            <a:endParaRPr lang="de-DE" sz="1800" smtClean="0"/>
          </a:p>
          <a:p>
            <a:pPr defTabSz="762000" fontAlgn="auto">
              <a:lnSpc>
                <a:spcPct val="90000"/>
              </a:lnSpc>
              <a:spcAft>
                <a:spcPts val="0"/>
              </a:spcAft>
              <a:buFont typeface="Arial" pitchFamily="34" charset="0"/>
              <a:buChar char="•"/>
              <a:defRPr/>
            </a:pPr>
            <a:endParaRPr lang="de-DE" sz="1000" smtClean="0"/>
          </a:p>
          <a:p>
            <a:pPr defTabSz="762000" fontAlgn="auto">
              <a:lnSpc>
                <a:spcPct val="90000"/>
              </a:lnSpc>
              <a:spcAft>
                <a:spcPts val="0"/>
              </a:spcAft>
              <a:buFontTx/>
              <a:buNone/>
              <a:defRPr/>
            </a:pPr>
            <a:r>
              <a:rPr lang="de-DE" sz="1000" smtClean="0"/>
              <a:t>	</a:t>
            </a:r>
            <a:r>
              <a:rPr lang="el-GR" sz="1800" smtClean="0"/>
              <a:t>Μειωμένος κίνδυνος υποτροπής</a:t>
            </a:r>
            <a:endParaRPr lang="de-DE" sz="1800" smtClean="0"/>
          </a:p>
          <a:p>
            <a:pPr defTabSz="762000" fontAlgn="auto">
              <a:lnSpc>
                <a:spcPct val="90000"/>
              </a:lnSpc>
              <a:spcAft>
                <a:spcPts val="0"/>
              </a:spcAft>
              <a:buFontTx/>
              <a:buNone/>
              <a:defRPr/>
            </a:pPr>
            <a:endParaRPr lang="de-DE" sz="1800" smtClean="0"/>
          </a:p>
          <a:p>
            <a:pPr defTabSz="762000" fontAlgn="auto">
              <a:lnSpc>
                <a:spcPct val="90000"/>
              </a:lnSpc>
              <a:spcAft>
                <a:spcPts val="0"/>
              </a:spcAft>
              <a:buFontTx/>
              <a:buNone/>
              <a:defRPr/>
            </a:pPr>
            <a:r>
              <a:rPr lang="de-DE" sz="1800" smtClean="0"/>
              <a:t>		</a:t>
            </a:r>
            <a:r>
              <a:rPr lang="el-GR" sz="1800" smtClean="0"/>
              <a:t>Μειωμένες ενδονοσοκομειακές 	νοσηλείες</a:t>
            </a:r>
            <a:endParaRPr lang="de-DE" sz="1800" smtClean="0"/>
          </a:p>
          <a:p>
            <a:pPr defTabSz="762000" fontAlgn="auto">
              <a:lnSpc>
                <a:spcPct val="90000"/>
              </a:lnSpc>
              <a:spcAft>
                <a:spcPts val="0"/>
              </a:spcAft>
              <a:buFontTx/>
              <a:buNone/>
              <a:defRPr/>
            </a:pPr>
            <a:endParaRPr lang="de-DE" sz="1800" smtClean="0"/>
          </a:p>
          <a:p>
            <a:pPr defTabSz="762000" fontAlgn="auto">
              <a:lnSpc>
                <a:spcPct val="90000"/>
              </a:lnSpc>
              <a:spcAft>
                <a:spcPts val="0"/>
              </a:spcAft>
              <a:buFontTx/>
              <a:buNone/>
              <a:defRPr/>
            </a:pPr>
            <a:r>
              <a:rPr lang="el-GR" sz="1800" smtClean="0"/>
              <a:t>		Κοινωνική επανένταξη</a:t>
            </a:r>
            <a:endParaRPr lang="de-DE" sz="1800" smtClean="0"/>
          </a:p>
          <a:p>
            <a:pPr marL="758825" lvl="1" indent="-192088" defTabSz="762000" fontAlgn="auto">
              <a:lnSpc>
                <a:spcPct val="90000"/>
              </a:lnSpc>
              <a:spcBef>
                <a:spcPct val="0"/>
              </a:spcBef>
              <a:spcAft>
                <a:spcPts val="0"/>
              </a:spcAft>
              <a:buFontTx/>
              <a:buChar char="-"/>
              <a:defRPr/>
            </a:pPr>
            <a:endParaRPr lang="en-US" sz="1800" smtClean="0"/>
          </a:p>
          <a:p>
            <a:pPr marL="758825" lvl="1" indent="-192088" defTabSz="762000" fontAlgn="auto">
              <a:lnSpc>
                <a:spcPct val="90000"/>
              </a:lnSpc>
              <a:spcBef>
                <a:spcPct val="0"/>
              </a:spcBef>
              <a:spcAft>
                <a:spcPts val="0"/>
              </a:spcAft>
              <a:buFontTx/>
              <a:buChar char="-"/>
              <a:defRPr/>
            </a:pPr>
            <a:endParaRPr lang="en-US" sz="2000" smtClean="0"/>
          </a:p>
        </p:txBody>
      </p:sp>
      <p:sp>
        <p:nvSpPr>
          <p:cNvPr id="32773" name="Text Box 5"/>
          <p:cNvSpPr txBox="1">
            <a:spLocks noChangeArrowheads="1"/>
          </p:cNvSpPr>
          <p:nvPr/>
        </p:nvSpPr>
        <p:spPr bwMode="auto">
          <a:xfrm>
            <a:off x="5935663" y="6553200"/>
            <a:ext cx="3208337" cy="244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2075" tIns="46038" rIns="92075" bIns="46038">
            <a:spAutoFit/>
          </a:bodyPr>
          <a:lstStyle>
            <a:lvl1pPr defTabSz="762000">
              <a:defRPr sz="2400">
                <a:solidFill>
                  <a:schemeClr val="tx1"/>
                </a:solidFill>
                <a:latin typeface="Times New Roman" pitchFamily="18" charset="0"/>
                <a:cs typeface="Arial" charset="0"/>
              </a:defRPr>
            </a:lvl1pPr>
            <a:lvl2pPr marL="742950" indent="-285750" defTabSz="762000">
              <a:defRPr sz="2400">
                <a:solidFill>
                  <a:schemeClr val="tx1"/>
                </a:solidFill>
                <a:latin typeface="Times New Roman" pitchFamily="18" charset="0"/>
                <a:cs typeface="Arial" charset="0"/>
              </a:defRPr>
            </a:lvl2pPr>
            <a:lvl3pPr marL="1143000" indent="-228600" defTabSz="762000">
              <a:defRPr sz="2400">
                <a:solidFill>
                  <a:schemeClr val="tx1"/>
                </a:solidFill>
                <a:latin typeface="Times New Roman" pitchFamily="18" charset="0"/>
                <a:cs typeface="Arial" charset="0"/>
              </a:defRPr>
            </a:lvl3pPr>
            <a:lvl4pPr marL="1600200" indent="-228600" defTabSz="762000">
              <a:defRPr sz="2400">
                <a:solidFill>
                  <a:schemeClr val="tx1"/>
                </a:solidFill>
                <a:latin typeface="Times New Roman" pitchFamily="18" charset="0"/>
                <a:cs typeface="Arial" charset="0"/>
              </a:defRPr>
            </a:lvl4pPr>
            <a:lvl5pPr marL="2057400" indent="-228600" defTabSz="762000">
              <a:defRPr sz="2400">
                <a:solidFill>
                  <a:schemeClr val="tx1"/>
                </a:solidFill>
                <a:latin typeface="Times New Roman" pitchFamily="18" charset="0"/>
                <a:cs typeface="Arial"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de-DE" altLang="el-GR" sz="1400">
                <a:solidFill>
                  <a:srgbClr val="FD0D2A"/>
                </a:solidFill>
              </a:rPr>
              <a:t>Angermayer MC </a:t>
            </a:r>
            <a:r>
              <a:rPr lang="de-DE" altLang="el-GR" sz="1400" i="1">
                <a:solidFill>
                  <a:srgbClr val="FD0D2A"/>
                </a:solidFill>
              </a:rPr>
              <a:t>et al.</a:t>
            </a:r>
            <a:r>
              <a:rPr lang="de-DE" altLang="el-GR" sz="1400">
                <a:solidFill>
                  <a:srgbClr val="FD0D2A"/>
                </a:solidFill>
              </a:rPr>
              <a:t> Psychiatr Prax 1999; 26: 56</a:t>
            </a:r>
            <a:r>
              <a:rPr lang="de-DE" altLang="el-GR" sz="1400">
                <a:solidFill>
                  <a:srgbClr val="FD0D2A"/>
                </a:solidFill>
                <a:latin typeface="Arial" charset="0"/>
              </a:rPr>
              <a:t>–</a:t>
            </a:r>
            <a:r>
              <a:rPr lang="de-DE" altLang="el-GR" sz="1400">
                <a:solidFill>
                  <a:srgbClr val="FD0D2A"/>
                </a:solidFill>
              </a:rPr>
              <a:t>60</a:t>
            </a:r>
            <a:endParaRPr lang="en-US" altLang="el-GR" sz="1400">
              <a:solidFill>
                <a:schemeClr val="bg1"/>
              </a:solidFill>
            </a:endParaRPr>
          </a:p>
        </p:txBody>
      </p:sp>
      <p:sp>
        <p:nvSpPr>
          <p:cNvPr id="32774" name="AutoShape 6"/>
          <p:cNvSpPr>
            <a:spLocks noChangeArrowheads="1"/>
          </p:cNvSpPr>
          <p:nvPr/>
        </p:nvSpPr>
        <p:spPr bwMode="auto">
          <a:xfrm>
            <a:off x="5867400" y="4143375"/>
            <a:ext cx="304800" cy="381000"/>
          </a:xfrm>
          <a:prstGeom prst="leftArrow">
            <a:avLst>
              <a:gd name="adj1" fmla="val 50000"/>
              <a:gd name="adj2" fmla="val 25000"/>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5" name="AutoShape 7"/>
          <p:cNvSpPr>
            <a:spLocks noChangeArrowheads="1"/>
          </p:cNvSpPr>
          <p:nvPr/>
        </p:nvSpPr>
        <p:spPr bwMode="auto">
          <a:xfrm>
            <a:off x="5943600" y="3990975"/>
            <a:ext cx="457200" cy="609600"/>
          </a:xfrm>
          <a:prstGeom prst="downArrow">
            <a:avLst>
              <a:gd name="adj1" fmla="val 50000"/>
              <a:gd name="adj2" fmla="val 33333"/>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6" name="AutoShape 8"/>
          <p:cNvSpPr>
            <a:spLocks noChangeArrowheads="1"/>
          </p:cNvSpPr>
          <p:nvPr/>
        </p:nvSpPr>
        <p:spPr bwMode="auto">
          <a:xfrm>
            <a:off x="5867400" y="4143375"/>
            <a:ext cx="685800" cy="1524000"/>
          </a:xfrm>
          <a:prstGeom prst="downArrow">
            <a:avLst>
              <a:gd name="adj1" fmla="val 50000"/>
              <a:gd name="adj2" fmla="val 55556"/>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7" name="AutoShape 9"/>
          <p:cNvSpPr>
            <a:spLocks noChangeArrowheads="1"/>
          </p:cNvSpPr>
          <p:nvPr/>
        </p:nvSpPr>
        <p:spPr bwMode="auto">
          <a:xfrm>
            <a:off x="6553200" y="4267200"/>
            <a:ext cx="457200" cy="533400"/>
          </a:xfrm>
          <a:prstGeom prst="downArrow">
            <a:avLst>
              <a:gd name="adj1" fmla="val 50000"/>
              <a:gd name="adj2" fmla="val 29167"/>
            </a:avLst>
          </a:prstGeom>
          <a:gradFill rotWithShape="0">
            <a:gsLst>
              <a:gs pos="0">
                <a:srgbClr val="767600"/>
              </a:gs>
              <a:gs pos="50000">
                <a:srgbClr val="FFFF00"/>
              </a:gs>
              <a:gs pos="100000">
                <a:srgbClr val="767600"/>
              </a:gs>
            </a:gsLst>
            <a:lin ang="0" scaled="1"/>
          </a:gradFill>
          <a:ln w="15875">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8" name="AutoShape 10"/>
          <p:cNvSpPr>
            <a:spLocks noChangeArrowheads="1"/>
          </p:cNvSpPr>
          <p:nvPr/>
        </p:nvSpPr>
        <p:spPr bwMode="auto">
          <a:xfrm>
            <a:off x="6553200" y="5181600"/>
            <a:ext cx="455613" cy="257175"/>
          </a:xfrm>
          <a:prstGeom prst="downArrow">
            <a:avLst>
              <a:gd name="adj1" fmla="val 50000"/>
              <a:gd name="adj2" fmla="val 25000"/>
            </a:avLst>
          </a:prstGeom>
          <a:gradFill rotWithShape="0">
            <a:gsLst>
              <a:gs pos="0">
                <a:srgbClr val="767600"/>
              </a:gs>
              <a:gs pos="50000">
                <a:srgbClr val="FFFF00"/>
              </a:gs>
              <a:gs pos="100000">
                <a:srgbClr val="767600"/>
              </a:gs>
            </a:gsLst>
            <a:lin ang="0" scaled="1"/>
          </a:gradFill>
          <a:ln w="15875">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9" name="AutoShape 11"/>
          <p:cNvSpPr>
            <a:spLocks noChangeArrowheads="1"/>
          </p:cNvSpPr>
          <p:nvPr/>
        </p:nvSpPr>
        <p:spPr bwMode="auto">
          <a:xfrm>
            <a:off x="6553200" y="5867400"/>
            <a:ext cx="457200" cy="304800"/>
          </a:xfrm>
          <a:prstGeom prst="downArrow">
            <a:avLst>
              <a:gd name="adj1" fmla="val 50000"/>
              <a:gd name="adj2" fmla="val 25000"/>
            </a:avLst>
          </a:prstGeom>
          <a:gradFill rotWithShape="0">
            <a:gsLst>
              <a:gs pos="0">
                <a:srgbClr val="767600"/>
              </a:gs>
              <a:gs pos="50000">
                <a:srgbClr val="FFFF00"/>
              </a:gs>
              <a:gs pos="100000">
                <a:srgbClr val="767600"/>
              </a:gs>
            </a:gsLst>
            <a:lin ang="0" scaled="1"/>
          </a:gradFill>
          <a:ln w="15875">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80" name="Text Box 12"/>
          <p:cNvSpPr txBox="1">
            <a:spLocks noChangeArrowheads="1"/>
          </p:cNvSpPr>
          <p:nvPr/>
        </p:nvSpPr>
        <p:spPr bwMode="auto">
          <a:xfrm>
            <a:off x="292100" y="1476375"/>
            <a:ext cx="40798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l-GR" altLang="el-GR" b="1">
                <a:solidFill>
                  <a:srgbClr val="FF3300"/>
                </a:solidFill>
                <a:latin typeface="Tahoma" pitchFamily="34" charset="0"/>
              </a:rPr>
              <a:t>Προσδοκίες των ασθενών</a:t>
            </a:r>
            <a:endParaRPr lang="en-US" altLang="el-GR" b="1">
              <a:solidFill>
                <a:srgbClr val="FF3300"/>
              </a:solidFill>
              <a:latin typeface="Tahoma" pitchFamily="34" charset="0"/>
            </a:endParaRPr>
          </a:p>
        </p:txBody>
      </p:sp>
      <p:sp>
        <p:nvSpPr>
          <p:cNvPr id="32781" name="Text Box 13"/>
          <p:cNvSpPr txBox="1">
            <a:spLocks noChangeArrowheads="1"/>
          </p:cNvSpPr>
          <p:nvPr/>
        </p:nvSpPr>
        <p:spPr bwMode="auto">
          <a:xfrm>
            <a:off x="4589463" y="1476375"/>
            <a:ext cx="43942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l-GR" altLang="el-GR" b="1">
                <a:solidFill>
                  <a:srgbClr val="FF3300"/>
                </a:solidFill>
                <a:latin typeface="Tahoma" pitchFamily="34" charset="0"/>
              </a:rPr>
              <a:t>Προσδοκίες των γιατρών</a:t>
            </a:r>
            <a:endParaRPr lang="en-US" altLang="el-GR" b="1">
              <a:solidFill>
                <a:srgbClr val="FF3300"/>
              </a:solidFill>
              <a:latin typeface="Tahoma" pitchFamily="34" charset="0"/>
            </a:endParaRPr>
          </a:p>
        </p:txBody>
      </p:sp>
    </p:spTree>
    <p:extLst>
      <p:ext uri="{BB962C8B-B14F-4D97-AF65-F5344CB8AC3E}">
        <p14:creationId xmlns="" xmlns:p14="http://schemas.microsoft.com/office/powerpoint/2010/main" val="2185336106"/>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1417638"/>
          </a:xfrm>
        </p:spPr>
        <p:txBody>
          <a:bodyPr/>
          <a:lstStyle/>
          <a:p>
            <a:r>
              <a:rPr lang="el-GR" altLang="el-GR" sz="3200" b="1" dirty="0" smtClean="0"/>
              <a:t>Παράγοντες αρνητικής έκβασης που σχετίζονται με τις ανεπιθύμητες ενέργειες</a:t>
            </a:r>
            <a:r>
              <a:rPr lang="el-GR" altLang="el-GR" sz="3200" b="1" baseline="30000" dirty="0" smtClean="0"/>
              <a:t>1</a:t>
            </a:r>
            <a:endParaRPr lang="el-GR" altLang="el-GR" dirty="0" smtClean="0"/>
          </a:p>
        </p:txBody>
      </p:sp>
      <p:sp>
        <p:nvSpPr>
          <p:cNvPr id="40963" name="Rectangle 3"/>
          <p:cNvSpPr>
            <a:spLocks noChangeArrowheads="1"/>
          </p:cNvSpPr>
          <p:nvPr/>
        </p:nvSpPr>
        <p:spPr bwMode="auto">
          <a:xfrm>
            <a:off x="152400" y="2971800"/>
            <a:ext cx="12192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Νοσηρότητα</a:t>
            </a:r>
          </a:p>
          <a:p>
            <a:pPr algn="ctr"/>
            <a:r>
              <a:rPr lang="el-GR" altLang="el-GR" sz="1800">
                <a:solidFill>
                  <a:srgbClr val="003399"/>
                </a:solidFill>
              </a:rPr>
              <a:t>Θνησιμότητα</a:t>
            </a:r>
          </a:p>
        </p:txBody>
      </p:sp>
      <p:sp>
        <p:nvSpPr>
          <p:cNvPr id="40964" name="Rectangle 4"/>
          <p:cNvSpPr>
            <a:spLocks noChangeArrowheads="1"/>
          </p:cNvSpPr>
          <p:nvPr/>
        </p:nvSpPr>
        <p:spPr bwMode="auto">
          <a:xfrm>
            <a:off x="1600200" y="2971800"/>
            <a:ext cx="15240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Αυτοκτονικότητα</a:t>
            </a:r>
            <a:endParaRPr lang="el-GR" altLang="el-GR" sz="3200">
              <a:solidFill>
                <a:srgbClr val="003399"/>
              </a:solidFill>
            </a:endParaRPr>
          </a:p>
        </p:txBody>
      </p:sp>
      <p:sp>
        <p:nvSpPr>
          <p:cNvPr id="40965" name="Rectangle 5"/>
          <p:cNvSpPr>
            <a:spLocks noChangeArrowheads="1"/>
          </p:cNvSpPr>
          <p:nvPr/>
        </p:nvSpPr>
        <p:spPr bwMode="auto">
          <a:xfrm>
            <a:off x="2895600" y="1524000"/>
            <a:ext cx="3505200" cy="8382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3200">
                <a:solidFill>
                  <a:srgbClr val="003399"/>
                </a:solidFill>
              </a:rPr>
              <a:t>Ανεπιθύμητες Ενέργειες</a:t>
            </a:r>
          </a:p>
        </p:txBody>
      </p:sp>
      <p:sp>
        <p:nvSpPr>
          <p:cNvPr id="40966" name="Rectangle 6"/>
          <p:cNvSpPr>
            <a:spLocks noChangeArrowheads="1"/>
          </p:cNvSpPr>
          <p:nvPr/>
        </p:nvSpPr>
        <p:spPr bwMode="auto">
          <a:xfrm>
            <a:off x="3352800" y="2971800"/>
            <a:ext cx="12192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Μη </a:t>
            </a:r>
          </a:p>
          <a:p>
            <a:pPr algn="ctr"/>
            <a:r>
              <a:rPr lang="el-GR" altLang="el-GR" sz="2000">
                <a:solidFill>
                  <a:srgbClr val="003399"/>
                </a:solidFill>
              </a:rPr>
              <a:t>εμπιστοσύνη</a:t>
            </a:r>
            <a:endParaRPr lang="el-GR" altLang="el-GR">
              <a:solidFill>
                <a:srgbClr val="003399"/>
              </a:solidFill>
            </a:endParaRPr>
          </a:p>
        </p:txBody>
      </p:sp>
      <p:sp>
        <p:nvSpPr>
          <p:cNvPr id="40967" name="Rectangle 7"/>
          <p:cNvSpPr>
            <a:spLocks noChangeArrowheads="1"/>
          </p:cNvSpPr>
          <p:nvPr/>
        </p:nvSpPr>
        <p:spPr bwMode="auto">
          <a:xfrm>
            <a:off x="4724400" y="2971800"/>
            <a:ext cx="11430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Μη </a:t>
            </a:r>
          </a:p>
          <a:p>
            <a:pPr algn="ctr"/>
            <a:r>
              <a:rPr lang="el-GR" altLang="el-GR" sz="2000">
                <a:solidFill>
                  <a:srgbClr val="003399"/>
                </a:solidFill>
              </a:rPr>
              <a:t>συμμόρφωση</a:t>
            </a:r>
          </a:p>
        </p:txBody>
      </p:sp>
      <p:sp>
        <p:nvSpPr>
          <p:cNvPr id="40968" name="Rectangle 8"/>
          <p:cNvSpPr>
            <a:spLocks noChangeArrowheads="1"/>
          </p:cNvSpPr>
          <p:nvPr/>
        </p:nvSpPr>
        <p:spPr bwMode="auto">
          <a:xfrm>
            <a:off x="6019800" y="2971800"/>
            <a:ext cx="9144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Μη ανοχή</a:t>
            </a:r>
            <a:endParaRPr lang="el-GR" altLang="el-GR" sz="3200">
              <a:solidFill>
                <a:srgbClr val="003399"/>
              </a:solidFill>
            </a:endParaRPr>
          </a:p>
        </p:txBody>
      </p:sp>
      <p:sp>
        <p:nvSpPr>
          <p:cNvPr id="40969" name="Rectangle 9"/>
          <p:cNvSpPr>
            <a:spLocks noChangeArrowheads="1"/>
          </p:cNvSpPr>
          <p:nvPr/>
        </p:nvSpPr>
        <p:spPr bwMode="auto">
          <a:xfrm>
            <a:off x="1981200" y="4724400"/>
            <a:ext cx="2667000" cy="6858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3200">
                <a:solidFill>
                  <a:srgbClr val="003399"/>
                </a:solidFill>
              </a:rPr>
              <a:t>Διακοπή θεραπείας</a:t>
            </a:r>
          </a:p>
        </p:txBody>
      </p:sp>
      <p:sp>
        <p:nvSpPr>
          <p:cNvPr id="40970" name="Rectangle 10"/>
          <p:cNvSpPr>
            <a:spLocks noChangeArrowheads="1"/>
          </p:cNvSpPr>
          <p:nvPr/>
        </p:nvSpPr>
        <p:spPr bwMode="auto">
          <a:xfrm>
            <a:off x="8229600" y="2971800"/>
            <a:ext cx="9144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Στίγμα</a:t>
            </a:r>
          </a:p>
        </p:txBody>
      </p:sp>
      <p:sp>
        <p:nvSpPr>
          <p:cNvPr id="40971" name="Rectangle 11"/>
          <p:cNvSpPr>
            <a:spLocks noChangeArrowheads="1"/>
          </p:cNvSpPr>
          <p:nvPr/>
        </p:nvSpPr>
        <p:spPr bwMode="auto">
          <a:xfrm>
            <a:off x="7162800" y="2971800"/>
            <a:ext cx="9144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Κακή </a:t>
            </a:r>
          </a:p>
          <a:p>
            <a:pPr algn="ctr"/>
            <a:r>
              <a:rPr lang="el-GR" altLang="el-GR" sz="2000">
                <a:solidFill>
                  <a:srgbClr val="003399"/>
                </a:solidFill>
              </a:rPr>
              <a:t>ποιότητα </a:t>
            </a:r>
          </a:p>
          <a:p>
            <a:pPr algn="ctr"/>
            <a:r>
              <a:rPr lang="el-GR" altLang="el-GR" sz="2000">
                <a:solidFill>
                  <a:srgbClr val="003399"/>
                </a:solidFill>
              </a:rPr>
              <a:t>ζωής</a:t>
            </a:r>
          </a:p>
        </p:txBody>
      </p:sp>
      <p:sp>
        <p:nvSpPr>
          <p:cNvPr id="40972" name="Rectangle 12"/>
          <p:cNvSpPr>
            <a:spLocks noChangeArrowheads="1"/>
          </p:cNvSpPr>
          <p:nvPr/>
        </p:nvSpPr>
        <p:spPr bwMode="auto">
          <a:xfrm>
            <a:off x="7391400" y="6096000"/>
            <a:ext cx="16002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Υπολειμματικότητα</a:t>
            </a:r>
          </a:p>
        </p:txBody>
      </p:sp>
      <p:sp>
        <p:nvSpPr>
          <p:cNvPr id="40973" name="Rectangle 13"/>
          <p:cNvSpPr>
            <a:spLocks noChangeArrowheads="1"/>
          </p:cNvSpPr>
          <p:nvPr/>
        </p:nvSpPr>
        <p:spPr bwMode="auto">
          <a:xfrm>
            <a:off x="6248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Αντοχή</a:t>
            </a:r>
            <a:endParaRPr lang="el-GR" altLang="el-GR" sz="3200">
              <a:solidFill>
                <a:srgbClr val="003399"/>
              </a:solidFill>
            </a:endParaRPr>
          </a:p>
        </p:txBody>
      </p:sp>
      <p:sp>
        <p:nvSpPr>
          <p:cNvPr id="40974" name="Rectangle 14"/>
          <p:cNvSpPr>
            <a:spLocks noChangeArrowheads="1"/>
          </p:cNvSpPr>
          <p:nvPr/>
        </p:nvSpPr>
        <p:spPr bwMode="auto">
          <a:xfrm>
            <a:off x="3962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στίγματος</a:t>
            </a:r>
            <a:endParaRPr lang="el-GR" altLang="el-GR" sz="3200"/>
          </a:p>
        </p:txBody>
      </p:sp>
      <p:sp>
        <p:nvSpPr>
          <p:cNvPr id="40975" name="Rectangle 15"/>
          <p:cNvSpPr>
            <a:spLocks noChangeArrowheads="1"/>
          </p:cNvSpPr>
          <p:nvPr/>
        </p:nvSpPr>
        <p:spPr bwMode="auto">
          <a:xfrm>
            <a:off x="2819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ποιότητας </a:t>
            </a:r>
          </a:p>
          <a:p>
            <a:pPr algn="ctr"/>
            <a:r>
              <a:rPr lang="el-GR" altLang="el-GR" sz="1800">
                <a:solidFill>
                  <a:srgbClr val="003399"/>
                </a:solidFill>
              </a:rPr>
              <a:t>ζωής</a:t>
            </a:r>
          </a:p>
        </p:txBody>
      </p:sp>
      <p:sp>
        <p:nvSpPr>
          <p:cNvPr id="40976" name="Rectangle 16"/>
          <p:cNvSpPr>
            <a:spLocks noChangeArrowheads="1"/>
          </p:cNvSpPr>
          <p:nvPr/>
        </p:nvSpPr>
        <p:spPr bwMode="auto">
          <a:xfrm>
            <a:off x="1295400" y="6096000"/>
            <a:ext cx="1447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Αυτοκτονικότητας</a:t>
            </a:r>
          </a:p>
        </p:txBody>
      </p:sp>
      <p:sp>
        <p:nvSpPr>
          <p:cNvPr id="40977" name="Rectangle 17"/>
          <p:cNvSpPr>
            <a:spLocks noChangeArrowheads="1"/>
          </p:cNvSpPr>
          <p:nvPr/>
        </p:nvSpPr>
        <p:spPr bwMode="auto">
          <a:xfrm>
            <a:off x="0" y="6096000"/>
            <a:ext cx="12192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Νοσηρότητας</a:t>
            </a:r>
          </a:p>
          <a:p>
            <a:pPr algn="ctr"/>
            <a:r>
              <a:rPr lang="el-GR" altLang="el-GR" sz="1800">
                <a:solidFill>
                  <a:srgbClr val="003399"/>
                </a:solidFill>
              </a:rPr>
              <a:t>Θνησιμότητας</a:t>
            </a:r>
          </a:p>
        </p:txBody>
      </p:sp>
      <p:sp>
        <p:nvSpPr>
          <p:cNvPr id="40978" name="Line 18"/>
          <p:cNvSpPr>
            <a:spLocks noChangeShapeType="1"/>
          </p:cNvSpPr>
          <p:nvPr/>
        </p:nvSpPr>
        <p:spPr bwMode="auto">
          <a:xfrm>
            <a:off x="838200" y="2590800"/>
            <a:ext cx="7772400"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l-GR"/>
          </a:p>
        </p:txBody>
      </p:sp>
      <p:sp>
        <p:nvSpPr>
          <p:cNvPr id="40979" name="AutoShape 19"/>
          <p:cNvSpPr>
            <a:spLocks noChangeArrowheads="1"/>
          </p:cNvSpPr>
          <p:nvPr/>
        </p:nvSpPr>
        <p:spPr bwMode="auto">
          <a:xfrm>
            <a:off x="6858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0" name="AutoShape 20"/>
          <p:cNvSpPr>
            <a:spLocks noChangeArrowheads="1"/>
          </p:cNvSpPr>
          <p:nvPr/>
        </p:nvSpPr>
        <p:spPr bwMode="auto">
          <a:xfrm rot="-3093996">
            <a:off x="2247900" y="3924300"/>
            <a:ext cx="381000" cy="762000"/>
          </a:xfrm>
          <a:prstGeom prst="downArrow">
            <a:avLst>
              <a:gd name="adj1" fmla="val 18296"/>
              <a:gd name="adj2" fmla="val 15125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1" name="AutoShape 21"/>
          <p:cNvSpPr>
            <a:spLocks noChangeArrowheads="1"/>
          </p:cNvSpPr>
          <p:nvPr/>
        </p:nvSpPr>
        <p:spPr bwMode="auto">
          <a:xfrm rot="1042943">
            <a:off x="4765675" y="3956050"/>
            <a:ext cx="381000" cy="609600"/>
          </a:xfrm>
          <a:prstGeom prst="downArrow">
            <a:avLst>
              <a:gd name="adj1" fmla="val 18296"/>
              <a:gd name="adj2" fmla="val 121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2" name="AutoShape 22"/>
          <p:cNvSpPr>
            <a:spLocks noChangeArrowheads="1"/>
          </p:cNvSpPr>
          <p:nvPr/>
        </p:nvSpPr>
        <p:spPr bwMode="auto">
          <a:xfrm rot="-4036629">
            <a:off x="1428750" y="3448050"/>
            <a:ext cx="381000" cy="1714500"/>
          </a:xfrm>
          <a:prstGeom prst="downArrow">
            <a:avLst>
              <a:gd name="adj1" fmla="val 18296"/>
              <a:gd name="adj2" fmla="val 34031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3" name="AutoShape 23"/>
          <p:cNvSpPr>
            <a:spLocks noChangeArrowheads="1"/>
          </p:cNvSpPr>
          <p:nvPr/>
        </p:nvSpPr>
        <p:spPr bwMode="auto">
          <a:xfrm rot="2251444">
            <a:off x="5715000" y="3886200"/>
            <a:ext cx="381000" cy="571500"/>
          </a:xfrm>
          <a:prstGeom prst="downArrow">
            <a:avLst>
              <a:gd name="adj1" fmla="val 18296"/>
              <a:gd name="adj2" fmla="val 113438"/>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4" name="AutoShape 24"/>
          <p:cNvSpPr>
            <a:spLocks noChangeArrowheads="1"/>
          </p:cNvSpPr>
          <p:nvPr/>
        </p:nvSpPr>
        <p:spPr bwMode="auto">
          <a:xfrm rot="4635064">
            <a:off x="7150100" y="3060700"/>
            <a:ext cx="254000" cy="2514600"/>
          </a:xfrm>
          <a:prstGeom prst="downArrow">
            <a:avLst>
              <a:gd name="adj1" fmla="val 18296"/>
              <a:gd name="adj2" fmla="val 748688"/>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5" name="AutoShape 25"/>
          <p:cNvSpPr>
            <a:spLocks noChangeArrowheads="1"/>
          </p:cNvSpPr>
          <p:nvPr/>
        </p:nvSpPr>
        <p:spPr bwMode="auto">
          <a:xfrm>
            <a:off x="21336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6" name="AutoShape 26"/>
          <p:cNvSpPr>
            <a:spLocks noChangeArrowheads="1"/>
          </p:cNvSpPr>
          <p:nvPr/>
        </p:nvSpPr>
        <p:spPr bwMode="auto">
          <a:xfrm>
            <a:off x="37338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7" name="AutoShape 27"/>
          <p:cNvSpPr>
            <a:spLocks noChangeArrowheads="1"/>
          </p:cNvSpPr>
          <p:nvPr/>
        </p:nvSpPr>
        <p:spPr bwMode="auto">
          <a:xfrm>
            <a:off x="51054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8" name="AutoShape 28"/>
          <p:cNvSpPr>
            <a:spLocks noChangeArrowheads="1"/>
          </p:cNvSpPr>
          <p:nvPr/>
        </p:nvSpPr>
        <p:spPr bwMode="auto">
          <a:xfrm>
            <a:off x="62484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9" name="AutoShape 29"/>
          <p:cNvSpPr>
            <a:spLocks noChangeArrowheads="1"/>
          </p:cNvSpPr>
          <p:nvPr/>
        </p:nvSpPr>
        <p:spPr bwMode="auto">
          <a:xfrm>
            <a:off x="83820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0" name="AutoShape 30"/>
          <p:cNvSpPr>
            <a:spLocks noChangeArrowheads="1"/>
          </p:cNvSpPr>
          <p:nvPr/>
        </p:nvSpPr>
        <p:spPr bwMode="auto">
          <a:xfrm>
            <a:off x="73914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1" name="AutoShape 31"/>
          <p:cNvSpPr>
            <a:spLocks noChangeArrowheads="1"/>
          </p:cNvSpPr>
          <p:nvPr/>
        </p:nvSpPr>
        <p:spPr bwMode="auto">
          <a:xfrm rot="4041669">
            <a:off x="6293644" y="3459956"/>
            <a:ext cx="381000" cy="1538288"/>
          </a:xfrm>
          <a:prstGeom prst="downArrow">
            <a:avLst>
              <a:gd name="adj1" fmla="val 18296"/>
              <a:gd name="adj2" fmla="val 305336"/>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2" name="AutoShape 32"/>
          <p:cNvSpPr>
            <a:spLocks noChangeArrowheads="1"/>
          </p:cNvSpPr>
          <p:nvPr/>
        </p:nvSpPr>
        <p:spPr bwMode="auto">
          <a:xfrm>
            <a:off x="3733800" y="3962400"/>
            <a:ext cx="381000" cy="685800"/>
          </a:xfrm>
          <a:prstGeom prst="downArrow">
            <a:avLst>
              <a:gd name="adj1" fmla="val 18296"/>
              <a:gd name="adj2" fmla="val 1361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3" name="Rectangle 33"/>
          <p:cNvSpPr>
            <a:spLocks noChangeArrowheads="1"/>
          </p:cNvSpPr>
          <p:nvPr/>
        </p:nvSpPr>
        <p:spPr bwMode="auto">
          <a:xfrm>
            <a:off x="5105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Χρονιότητα</a:t>
            </a:r>
          </a:p>
        </p:txBody>
      </p:sp>
      <p:sp>
        <p:nvSpPr>
          <p:cNvPr id="40994" name="Rectangle 34"/>
          <p:cNvSpPr>
            <a:spLocks noChangeArrowheads="1"/>
          </p:cNvSpPr>
          <p:nvPr/>
        </p:nvSpPr>
        <p:spPr bwMode="auto">
          <a:xfrm>
            <a:off x="6324600" y="4648200"/>
            <a:ext cx="2667000" cy="6858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3200">
                <a:solidFill>
                  <a:srgbClr val="003399"/>
                </a:solidFill>
              </a:rPr>
              <a:t>Υποτροπή</a:t>
            </a:r>
          </a:p>
        </p:txBody>
      </p:sp>
      <p:sp>
        <p:nvSpPr>
          <p:cNvPr id="40995" name="AutoShape 35"/>
          <p:cNvSpPr>
            <a:spLocks noChangeArrowheads="1"/>
          </p:cNvSpPr>
          <p:nvPr/>
        </p:nvSpPr>
        <p:spPr bwMode="auto">
          <a:xfrm rot="-5404580">
            <a:off x="5334000" y="4267200"/>
            <a:ext cx="381000" cy="1447800"/>
          </a:xfrm>
          <a:prstGeom prst="downArrow">
            <a:avLst>
              <a:gd name="adj1" fmla="val 18296"/>
              <a:gd name="adj2" fmla="val 28737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6" name="Line 36"/>
          <p:cNvSpPr>
            <a:spLocks noChangeShapeType="1"/>
          </p:cNvSpPr>
          <p:nvPr/>
        </p:nvSpPr>
        <p:spPr bwMode="auto">
          <a:xfrm>
            <a:off x="685800" y="5638800"/>
            <a:ext cx="7467600"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l-GR"/>
          </a:p>
        </p:txBody>
      </p:sp>
      <p:sp>
        <p:nvSpPr>
          <p:cNvPr id="40997" name="AutoShape 37"/>
          <p:cNvSpPr>
            <a:spLocks noChangeArrowheads="1"/>
          </p:cNvSpPr>
          <p:nvPr/>
        </p:nvSpPr>
        <p:spPr bwMode="auto">
          <a:xfrm>
            <a:off x="7239000" y="53340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8" name="AutoShape 38"/>
          <p:cNvSpPr>
            <a:spLocks noChangeArrowheads="1"/>
          </p:cNvSpPr>
          <p:nvPr/>
        </p:nvSpPr>
        <p:spPr bwMode="auto">
          <a:xfrm>
            <a:off x="5334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9" name="AutoShape 39"/>
          <p:cNvSpPr>
            <a:spLocks noChangeArrowheads="1"/>
          </p:cNvSpPr>
          <p:nvPr/>
        </p:nvSpPr>
        <p:spPr bwMode="auto">
          <a:xfrm>
            <a:off x="18288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0" name="AutoShape 40"/>
          <p:cNvSpPr>
            <a:spLocks noChangeArrowheads="1"/>
          </p:cNvSpPr>
          <p:nvPr/>
        </p:nvSpPr>
        <p:spPr bwMode="auto">
          <a:xfrm>
            <a:off x="32004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1" name="AutoShape 41"/>
          <p:cNvSpPr>
            <a:spLocks noChangeArrowheads="1"/>
          </p:cNvSpPr>
          <p:nvPr/>
        </p:nvSpPr>
        <p:spPr bwMode="auto">
          <a:xfrm>
            <a:off x="42672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2" name="AutoShape 42"/>
          <p:cNvSpPr>
            <a:spLocks noChangeArrowheads="1"/>
          </p:cNvSpPr>
          <p:nvPr/>
        </p:nvSpPr>
        <p:spPr bwMode="auto">
          <a:xfrm>
            <a:off x="54102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3" name="AutoShape 43"/>
          <p:cNvSpPr>
            <a:spLocks noChangeArrowheads="1"/>
          </p:cNvSpPr>
          <p:nvPr/>
        </p:nvSpPr>
        <p:spPr bwMode="auto">
          <a:xfrm>
            <a:off x="65532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4" name="AutoShape 44"/>
          <p:cNvSpPr>
            <a:spLocks noChangeArrowheads="1"/>
          </p:cNvSpPr>
          <p:nvPr/>
        </p:nvSpPr>
        <p:spPr bwMode="auto">
          <a:xfrm>
            <a:off x="79248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Tree>
    <p:extLst>
      <p:ext uri="{BB962C8B-B14F-4D97-AF65-F5344CB8AC3E}">
        <p14:creationId xmlns="" xmlns:p14="http://schemas.microsoft.com/office/powerpoint/2010/main" val="218813437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0" y="0"/>
            <a:ext cx="9144000" cy="1417638"/>
          </a:xfrm>
        </p:spPr>
        <p:txBody>
          <a:bodyPr>
            <a:normAutofit fontScale="90000"/>
          </a:bodyPr>
          <a:lstStyle/>
          <a:p>
            <a:r>
              <a:rPr lang="el-GR" altLang="el-GR" smtClean="0"/>
              <a:t/>
            </a:r>
            <a:br>
              <a:rPr lang="el-GR" altLang="el-GR" smtClean="0"/>
            </a:br>
            <a:r>
              <a:rPr lang="el-GR" altLang="el-GR" smtClean="0"/>
              <a:t/>
            </a:r>
            <a:br>
              <a:rPr lang="el-GR" altLang="el-GR" smtClean="0"/>
            </a:br>
            <a:r>
              <a:rPr lang="el-GR" altLang="el-GR" sz="6000" smtClean="0"/>
              <a:t>ΘΕΡΑΠΕΙΑ</a:t>
            </a:r>
            <a:endParaRPr lang="el-GR" altLang="el-GR" smtClean="0"/>
          </a:p>
        </p:txBody>
      </p:sp>
      <p:sp>
        <p:nvSpPr>
          <p:cNvPr id="76803" name="Rectangle 3"/>
          <p:cNvSpPr>
            <a:spLocks noGrp="1" noChangeArrowheads="1"/>
          </p:cNvSpPr>
          <p:nvPr>
            <p:ph idx="1"/>
          </p:nvPr>
        </p:nvSpPr>
        <p:spPr>
          <a:xfrm>
            <a:off x="0" y="2133600"/>
            <a:ext cx="9144000" cy="5257800"/>
          </a:xfrm>
        </p:spPr>
        <p:txBody>
          <a:bodyPr/>
          <a:lstStyle/>
          <a:p>
            <a:pPr algn="ctr">
              <a:buFontTx/>
              <a:buNone/>
            </a:pPr>
            <a:endParaRPr lang="el-GR" altLang="el-GR" sz="2000" b="1" smtClean="0"/>
          </a:p>
          <a:p>
            <a:pPr algn="ctr">
              <a:buFontTx/>
              <a:buNone/>
            </a:pPr>
            <a:endParaRPr lang="el-GR" altLang="el-GR" sz="2000" b="1" smtClean="0"/>
          </a:p>
          <a:p>
            <a:pPr algn="ctr">
              <a:buFontTx/>
              <a:buNone/>
            </a:pPr>
            <a:endParaRPr lang="el-GR" altLang="el-GR" sz="2000" b="1" smtClean="0"/>
          </a:p>
          <a:p>
            <a:pPr algn="ctr">
              <a:buFontTx/>
              <a:buNone/>
            </a:pPr>
            <a:endParaRPr lang="el-GR" altLang="el-GR" sz="2000" b="1" smtClean="0"/>
          </a:p>
          <a:p>
            <a:pPr algn="ctr">
              <a:buFontTx/>
              <a:buNone/>
            </a:pPr>
            <a:endParaRPr lang="el-GR" altLang="el-GR" sz="2000" b="1" smtClean="0"/>
          </a:p>
          <a:p>
            <a:pPr algn="ctr">
              <a:buFontTx/>
              <a:buNone/>
            </a:pPr>
            <a:r>
              <a:rPr lang="el-GR" altLang="el-GR" sz="6000" smtClean="0"/>
              <a:t>ΨΥΧΟΚΟΙΝΩΝΙΚΕΣ ΠΑΡΕΜΒΑΣΕΙΣ</a:t>
            </a:r>
            <a:endParaRPr lang="el-GR" altLang="el-GR" sz="6000" b="1" smtClean="0"/>
          </a:p>
        </p:txBody>
      </p:sp>
    </p:spTree>
    <p:extLst>
      <p:ext uri="{BB962C8B-B14F-4D97-AF65-F5344CB8AC3E}">
        <p14:creationId xmlns="" xmlns:p14="http://schemas.microsoft.com/office/powerpoint/2010/main" val="28594243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l-GR" altLang="el-GR" sz="3200" b="1" smtClean="0"/>
              <a:t>ΨΥΧΟΚΟΙΝΩΝΙΚΕΣ ΠΑΡΕΜΒΑΣΕΙΣ ΣΕ ΑΣΘΕΝΕΙΣ Α΄ΨΥΧΩΣΙΚΟΥ ΕΠΕΙΣΟΔΙΟΥ: ΣΤΟΧΟΙ</a:t>
            </a:r>
          </a:p>
        </p:txBody>
      </p:sp>
      <p:sp>
        <p:nvSpPr>
          <p:cNvPr id="77827" name="Rectangle 3"/>
          <p:cNvSpPr>
            <a:spLocks noGrp="1" noChangeArrowheads="1"/>
          </p:cNvSpPr>
          <p:nvPr>
            <p:ph idx="1"/>
          </p:nvPr>
        </p:nvSpPr>
        <p:spPr/>
        <p:txBody>
          <a:bodyPr/>
          <a:lstStyle/>
          <a:p>
            <a:r>
              <a:rPr lang="el-GR" altLang="el-GR" smtClean="0"/>
              <a:t>Συμβολή στην κατανόηση της φύσης της ψυχικής διαταραχής</a:t>
            </a:r>
          </a:p>
          <a:p>
            <a:r>
              <a:rPr lang="el-GR" altLang="el-GR" smtClean="0"/>
              <a:t>Συμβολή στην καλύτερη «συνεργασιμότητα» ασθενούς και οικογένειας</a:t>
            </a:r>
          </a:p>
          <a:p>
            <a:r>
              <a:rPr lang="el-GR" altLang="el-GR" smtClean="0"/>
              <a:t>Καλύτερη «συμμόρφωση» στα θεραπευτικά σχήματα</a:t>
            </a:r>
          </a:p>
        </p:txBody>
      </p:sp>
    </p:spTree>
    <p:extLst>
      <p:ext uri="{BB962C8B-B14F-4D97-AF65-F5344CB8AC3E}">
        <p14:creationId xmlns="" xmlns:p14="http://schemas.microsoft.com/office/powerpoint/2010/main" val="3809256733"/>
      </p:ext>
    </p:extLst>
  </p:cSld>
  <p:clrMapOvr>
    <a:masterClrMapping/>
  </p:clrMapOvr>
  <p:transition spd="med">
    <p:wheel spokes="8"/>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l-GR" altLang="el-GR" sz="3200" b="1" smtClean="0"/>
              <a:t>ΨΥΧΟΚΟΙΝΩΝΙΚΕΣ ΠΑΡΕΜΒΑΣΕΙΣ ΣΕ ΑΣΘΕΝΕΙΣ Α΄ΨΥΧΩΣΙΚΟΥ ΕΠΕΙΣΟΔΙΟΥ: ΕΦΑΡΜΟΓΕΣ</a:t>
            </a:r>
          </a:p>
        </p:txBody>
      </p:sp>
      <p:sp>
        <p:nvSpPr>
          <p:cNvPr id="78851" name="Rectangle 3"/>
          <p:cNvSpPr>
            <a:spLocks noGrp="1" noChangeArrowheads="1"/>
          </p:cNvSpPr>
          <p:nvPr>
            <p:ph idx="1"/>
          </p:nvPr>
        </p:nvSpPr>
        <p:spPr/>
        <p:txBody>
          <a:bodyPr/>
          <a:lstStyle/>
          <a:p>
            <a:r>
              <a:rPr lang="el-GR" altLang="el-GR" smtClean="0"/>
              <a:t>Ψυχοθεραπευτικές παρεμβάσεις προς τον ασθενή (κυρίως συμπεριφορικού-γνωσιακού τύπου)</a:t>
            </a:r>
          </a:p>
          <a:p>
            <a:r>
              <a:rPr lang="el-GR" altLang="el-GR" smtClean="0"/>
              <a:t>Ψυχοεκπαίδευση της οικογένειας</a:t>
            </a:r>
          </a:p>
          <a:p>
            <a:r>
              <a:rPr lang="el-GR" altLang="el-GR" smtClean="0"/>
              <a:t>Οικογενειακή ψυχοθεραπεία</a:t>
            </a:r>
          </a:p>
          <a:p>
            <a:r>
              <a:rPr lang="el-GR" altLang="el-GR" smtClean="0"/>
              <a:t>Λειτουργία κοινωνικών ομάδων ενημερωτικού-υποστηρικτικού τύπου</a:t>
            </a:r>
          </a:p>
        </p:txBody>
      </p:sp>
    </p:spTree>
    <p:extLst>
      <p:ext uri="{BB962C8B-B14F-4D97-AF65-F5344CB8AC3E}">
        <p14:creationId xmlns="" xmlns:p14="http://schemas.microsoft.com/office/powerpoint/2010/main" val="258501275"/>
      </p:ext>
    </p:extLst>
  </p:cSld>
  <p:clrMapOvr>
    <a:masterClrMapping/>
  </p:clrMapOvr>
  <p:transition spd="med">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Παράγοντες επικινδυνότητας</a:t>
            </a:r>
            <a:endParaRPr lang="el-GR" dirty="0"/>
          </a:p>
        </p:txBody>
      </p:sp>
      <p:sp>
        <p:nvSpPr>
          <p:cNvPr id="3" name="2 - Θέση περιεχομένου"/>
          <p:cNvSpPr>
            <a:spLocks noGrp="1"/>
          </p:cNvSpPr>
          <p:nvPr>
            <p:ph idx="1"/>
          </p:nvPr>
        </p:nvSpPr>
        <p:spPr/>
        <p:txBody>
          <a:bodyPr/>
          <a:lstStyle/>
          <a:p>
            <a:r>
              <a:rPr lang="el-GR" dirty="0" smtClean="0"/>
              <a:t>Προ και </a:t>
            </a:r>
            <a:r>
              <a:rPr lang="el-GR" dirty="0" err="1" smtClean="0"/>
              <a:t>περιγεννητικές</a:t>
            </a:r>
            <a:r>
              <a:rPr lang="el-GR" dirty="0" smtClean="0"/>
              <a:t> επιπλοκές (</a:t>
            </a:r>
            <a:r>
              <a:rPr lang="el-GR" dirty="0" err="1" smtClean="0"/>
              <a:t>Ανοξαιμία,προεκλαμψία</a:t>
            </a:r>
            <a:r>
              <a:rPr lang="el-GR" dirty="0" smtClean="0"/>
              <a:t>, τροφική στέρηση, προγεννητικό στρες, </a:t>
            </a:r>
            <a:r>
              <a:rPr lang="el-GR" dirty="0" err="1" smtClean="0"/>
              <a:t>ιωσεις</a:t>
            </a:r>
            <a:r>
              <a:rPr lang="el-GR" dirty="0" smtClean="0"/>
              <a:t>), οι σπασμοί, </a:t>
            </a:r>
          </a:p>
          <a:p>
            <a:pPr>
              <a:buNone/>
            </a:pPr>
            <a:r>
              <a:rPr lang="el-GR" dirty="0"/>
              <a:t> </a:t>
            </a:r>
            <a:r>
              <a:rPr lang="el-GR" dirty="0" smtClean="0"/>
              <a:t>   το μειωμένο βάρος του εμβρύου,</a:t>
            </a:r>
          </a:p>
          <a:p>
            <a:pPr>
              <a:buNone/>
            </a:pPr>
            <a:r>
              <a:rPr lang="el-GR" dirty="0"/>
              <a:t> </a:t>
            </a:r>
            <a:r>
              <a:rPr lang="el-GR" dirty="0" smtClean="0"/>
              <a:t>   μικρότερη </a:t>
            </a:r>
            <a:r>
              <a:rPr lang="el-GR" dirty="0" err="1" smtClean="0"/>
              <a:t>περιμετρος</a:t>
            </a:r>
            <a:r>
              <a:rPr lang="el-GR" dirty="0" smtClean="0"/>
              <a:t> κεφαλής</a:t>
            </a:r>
          </a:p>
          <a:p>
            <a:pPr>
              <a:buNone/>
            </a:pPr>
            <a:r>
              <a:rPr lang="el-GR" dirty="0"/>
              <a:t> </a:t>
            </a:r>
            <a:r>
              <a:rPr lang="el-GR" dirty="0" smtClean="0"/>
              <a:t>   μειωμένο βάρος μητέρας</a:t>
            </a:r>
            <a:endParaRPr lang="el-G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0" y="0"/>
            <a:ext cx="9144000" cy="1485900"/>
          </a:xfrm>
        </p:spPr>
        <p:txBody>
          <a:bodyPr/>
          <a:lstStyle/>
          <a:p>
            <a:r>
              <a:rPr lang="el-GR" altLang="el-GR" smtClean="0"/>
              <a:t>Ψυχοκοινωνικές θεραπείες στην σχιζοφρένεια (για τον ασθενή)</a:t>
            </a:r>
          </a:p>
        </p:txBody>
      </p:sp>
      <p:sp>
        <p:nvSpPr>
          <p:cNvPr id="79875" name="Rectangle 3"/>
          <p:cNvSpPr>
            <a:spLocks noGrp="1" noChangeArrowheads="1"/>
          </p:cNvSpPr>
          <p:nvPr>
            <p:ph idx="1"/>
          </p:nvPr>
        </p:nvSpPr>
        <p:spPr>
          <a:xfrm>
            <a:off x="0" y="1981200"/>
            <a:ext cx="9144000" cy="4876800"/>
          </a:xfrm>
        </p:spPr>
        <p:txBody>
          <a:bodyPr/>
          <a:lstStyle/>
          <a:p>
            <a:r>
              <a:rPr lang="el-GR" altLang="el-GR" smtClean="0"/>
              <a:t>Γνωσιακή-συμπεριφορική</a:t>
            </a:r>
          </a:p>
          <a:p>
            <a:pPr>
              <a:buFont typeface="Monotype Sorts" pitchFamily="2" charset="2"/>
              <a:buChar char="4"/>
            </a:pPr>
            <a:r>
              <a:rPr lang="el-GR" altLang="el-GR" smtClean="0"/>
              <a:t>	Ενίσχυση μέσω ανταμοιβής (</a:t>
            </a:r>
            <a:r>
              <a:rPr lang="en-US" altLang="el-GR" smtClean="0"/>
              <a:t>Token 			economies)</a:t>
            </a:r>
          </a:p>
          <a:p>
            <a:pPr>
              <a:buFont typeface="Monotype Sorts" pitchFamily="2" charset="2"/>
              <a:buChar char="4"/>
            </a:pPr>
            <a:r>
              <a:rPr lang="el-GR" altLang="el-GR" smtClean="0"/>
              <a:t>Εκπαίδευση σε κοινωνικές δεξιότητες</a:t>
            </a:r>
          </a:p>
          <a:p>
            <a:r>
              <a:rPr lang="el-GR" altLang="el-GR" smtClean="0"/>
              <a:t>Ψυχοεκπαίδευση</a:t>
            </a:r>
          </a:p>
          <a:p>
            <a:r>
              <a:rPr lang="el-GR" altLang="el-GR" smtClean="0"/>
              <a:t>Ψυχοκοινωνική αποκατάσταση</a:t>
            </a:r>
          </a:p>
          <a:p>
            <a:endParaRPr lang="el-GR" altLang="el-GR" smtClean="0"/>
          </a:p>
        </p:txBody>
      </p:sp>
    </p:spTree>
    <p:extLst>
      <p:ext uri="{BB962C8B-B14F-4D97-AF65-F5344CB8AC3E}">
        <p14:creationId xmlns="" xmlns:p14="http://schemas.microsoft.com/office/powerpoint/2010/main" val="3159275393"/>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143000" y="0"/>
            <a:ext cx="7772400" cy="1485900"/>
          </a:xfrm>
        </p:spPr>
        <p:txBody>
          <a:bodyPr/>
          <a:lstStyle/>
          <a:p>
            <a:r>
              <a:rPr lang="el-GR" altLang="el-GR" sz="3600" smtClean="0"/>
              <a:t>Ψυχολογικές και ψυχοκοινωνικές θεραπείες στην οικογένεια</a:t>
            </a:r>
          </a:p>
        </p:txBody>
      </p:sp>
      <p:sp>
        <p:nvSpPr>
          <p:cNvPr id="80899" name="Rectangle 3"/>
          <p:cNvSpPr>
            <a:spLocks noGrp="1" noChangeArrowheads="1"/>
          </p:cNvSpPr>
          <p:nvPr>
            <p:ph idx="1"/>
          </p:nvPr>
        </p:nvSpPr>
        <p:spPr>
          <a:xfrm>
            <a:off x="0" y="1981200"/>
            <a:ext cx="9144000" cy="4572000"/>
          </a:xfrm>
        </p:spPr>
        <p:txBody>
          <a:bodyPr/>
          <a:lstStyle/>
          <a:p>
            <a:pPr>
              <a:lnSpc>
                <a:spcPct val="130000"/>
              </a:lnSpc>
            </a:pPr>
            <a:r>
              <a:rPr lang="el-GR" altLang="el-GR" smtClean="0"/>
              <a:t>Ψυχοδυναμική θεραπεία</a:t>
            </a:r>
          </a:p>
          <a:p>
            <a:pPr>
              <a:lnSpc>
                <a:spcPct val="130000"/>
              </a:lnSpc>
            </a:pPr>
            <a:r>
              <a:rPr lang="el-GR" altLang="el-GR" smtClean="0"/>
              <a:t>Συμπεριφερική θεραπεία</a:t>
            </a:r>
          </a:p>
          <a:p>
            <a:pPr>
              <a:lnSpc>
                <a:spcPct val="130000"/>
              </a:lnSpc>
            </a:pPr>
            <a:r>
              <a:rPr lang="el-GR" altLang="el-GR" smtClean="0"/>
              <a:t>Ομάδες συγγενών</a:t>
            </a:r>
          </a:p>
          <a:p>
            <a:pPr>
              <a:lnSpc>
                <a:spcPct val="130000"/>
              </a:lnSpc>
            </a:pPr>
            <a:r>
              <a:rPr lang="el-GR" altLang="el-GR" smtClean="0"/>
              <a:t>Ψυχοεκπαίδευση οικογένειας</a:t>
            </a:r>
          </a:p>
          <a:p>
            <a:endParaRPr lang="el-GR" altLang="el-GR" smtClean="0"/>
          </a:p>
        </p:txBody>
      </p:sp>
    </p:spTree>
    <p:extLst>
      <p:ext uri="{BB962C8B-B14F-4D97-AF65-F5344CB8AC3E}">
        <p14:creationId xmlns="" xmlns:p14="http://schemas.microsoft.com/office/powerpoint/2010/main" val="26531166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Εποχή, τόπος και σειρά γέννησης</a:t>
            </a:r>
            <a:endParaRPr lang="el-GR" dirty="0"/>
          </a:p>
        </p:txBody>
      </p:sp>
      <p:sp>
        <p:nvSpPr>
          <p:cNvPr id="3" name="2 - Θέση περιεχομένου"/>
          <p:cNvSpPr>
            <a:spLocks noGrp="1"/>
          </p:cNvSpPr>
          <p:nvPr>
            <p:ph idx="1"/>
          </p:nvPr>
        </p:nvSpPr>
        <p:spPr/>
        <p:txBody>
          <a:bodyPr/>
          <a:lstStyle/>
          <a:p>
            <a:r>
              <a:rPr lang="el-GR" dirty="0" smtClean="0"/>
              <a:t>Γέννηση κυρίως τους χειμερινούς μήνες</a:t>
            </a:r>
          </a:p>
          <a:p>
            <a:r>
              <a:rPr lang="el-GR" dirty="0" smtClean="0"/>
              <a:t>Ενοχοποιείται το αστικό περιβάλλον</a:t>
            </a:r>
          </a:p>
          <a:p>
            <a:r>
              <a:rPr lang="el-GR" dirty="0" smtClean="0"/>
              <a:t>Πρωτότοκους ολιγομελών οικογενειών</a:t>
            </a:r>
          </a:p>
          <a:p>
            <a:pPr>
              <a:buNone/>
            </a:pPr>
            <a:r>
              <a:rPr lang="el-GR" dirty="0" smtClean="0"/>
              <a:t> </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Αναπτυξιακές ανωμαλίες</a:t>
            </a:r>
            <a:endParaRPr lang="el-GR" dirty="0"/>
          </a:p>
        </p:txBody>
      </p:sp>
      <p:sp>
        <p:nvSpPr>
          <p:cNvPr id="3" name="2 - Θέση περιεχομένου"/>
          <p:cNvSpPr>
            <a:spLocks noGrp="1"/>
          </p:cNvSpPr>
          <p:nvPr>
            <p:ph idx="1"/>
          </p:nvPr>
        </p:nvSpPr>
        <p:spPr/>
        <p:txBody>
          <a:bodyPr/>
          <a:lstStyle/>
          <a:p>
            <a:r>
              <a:rPr lang="el-GR" dirty="0" smtClean="0"/>
              <a:t>Παιδιά αυξημένης επικινδυνότητας παρουσιάζουν υποτονία</a:t>
            </a:r>
          </a:p>
          <a:p>
            <a:pPr>
              <a:buNone/>
            </a:pPr>
            <a:r>
              <a:rPr lang="el-GR" dirty="0" smtClean="0"/>
              <a:t>                               </a:t>
            </a:r>
            <a:r>
              <a:rPr lang="el-GR" dirty="0" err="1" smtClean="0"/>
              <a:t>αβληχρα</a:t>
            </a:r>
            <a:r>
              <a:rPr lang="el-GR" dirty="0" smtClean="0"/>
              <a:t> νευρολογικά σημεία</a:t>
            </a:r>
          </a:p>
          <a:p>
            <a:pPr>
              <a:buNone/>
            </a:pPr>
            <a:r>
              <a:rPr lang="el-GR" dirty="0"/>
              <a:t> </a:t>
            </a:r>
            <a:r>
              <a:rPr lang="el-GR" dirty="0" smtClean="0"/>
              <a:t>                              διαταραχές προσοχής</a:t>
            </a:r>
          </a:p>
          <a:p>
            <a:pPr>
              <a:buNone/>
            </a:pPr>
            <a:r>
              <a:rPr lang="el-GR" dirty="0"/>
              <a:t> </a:t>
            </a:r>
            <a:r>
              <a:rPr lang="el-GR" dirty="0" smtClean="0"/>
              <a:t>                              διαταραχές ομιλίας</a:t>
            </a:r>
          </a:p>
          <a:p>
            <a:pPr>
              <a:buNone/>
            </a:pPr>
            <a:r>
              <a:rPr lang="el-GR" dirty="0"/>
              <a:t> </a:t>
            </a:r>
            <a:r>
              <a:rPr lang="el-GR" dirty="0" smtClean="0"/>
              <a:t>                              διαταραχές σχολικής επίδοσης</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Φυλετικές διαταραχές</a:t>
            </a:r>
            <a:endParaRPr lang="el-GR" dirty="0"/>
          </a:p>
        </p:txBody>
      </p:sp>
      <p:sp>
        <p:nvSpPr>
          <p:cNvPr id="3" name="2 - Θέση περιεχομένου"/>
          <p:cNvSpPr>
            <a:spLocks noGrp="1"/>
          </p:cNvSpPr>
          <p:nvPr>
            <p:ph idx="1"/>
          </p:nvPr>
        </p:nvSpPr>
        <p:spPr/>
        <p:txBody>
          <a:bodyPr/>
          <a:lstStyle/>
          <a:p>
            <a:r>
              <a:rPr lang="el-GR" dirty="0" smtClean="0"/>
              <a:t>Αυξημένες συχνότητα σε εθνικές μειονότητες</a:t>
            </a:r>
          </a:p>
          <a:p>
            <a:r>
              <a:rPr lang="el-GR" dirty="0" smtClean="0"/>
              <a:t>Η σε φυλετικές ομάδες</a:t>
            </a:r>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1047</TotalTime>
  <Words>2095</Words>
  <Application>Microsoft Office PowerPoint</Application>
  <PresentationFormat>Προβολή στην οθόνη (4:3)</PresentationFormat>
  <Paragraphs>354</Paragraphs>
  <Slides>61</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61</vt:i4>
      </vt:variant>
    </vt:vector>
  </HeadingPairs>
  <TitlesOfParts>
    <vt:vector size="62" baseType="lpstr">
      <vt:lpstr>Θέμα του Office</vt:lpstr>
      <vt:lpstr>ΣΧΙΖΟΦΡΕΝΕΙΑ</vt:lpstr>
      <vt:lpstr>Διαφάνεια 2</vt:lpstr>
      <vt:lpstr>Επιδημιολογία</vt:lpstr>
      <vt:lpstr>Διαφάνεια 4</vt:lpstr>
      <vt:lpstr>Γεωγραφική κατανομή</vt:lpstr>
      <vt:lpstr>Παράγοντες επικινδυνότητας</vt:lpstr>
      <vt:lpstr>Εποχή, τόπος και σειρά γέννησης</vt:lpstr>
      <vt:lpstr>Αναπτυξιακές ανωμαλίες</vt:lpstr>
      <vt:lpstr>Φυλετικές διαταραχές</vt:lpstr>
      <vt:lpstr>Μετανάστευση</vt:lpstr>
      <vt:lpstr>Κοινωνική τάξη</vt:lpstr>
      <vt:lpstr>Χρήση ουσιών</vt:lpstr>
      <vt:lpstr>ΑΙΤΙΟΠΑΘΟΓΕΝΕΤΙΚΟΙ ΠΑΡΑΓΟΝΤΕΣ</vt:lpstr>
      <vt:lpstr>Οργανικη εγκεφαλικη δυσλειτουργια</vt:lpstr>
      <vt:lpstr>Νευροχημική διαταραχή</vt:lpstr>
      <vt:lpstr>Ψυχαναλυτική προσέγγιση</vt:lpstr>
      <vt:lpstr>KΛΙΝΙΚΗ ΕΙΚΟΝΑ</vt:lpstr>
      <vt:lpstr>Διαφάνεια 18</vt:lpstr>
      <vt:lpstr>Διαφάνεια 19</vt:lpstr>
      <vt:lpstr>2. Διαταραχές της αντίληψης</vt:lpstr>
      <vt:lpstr>3.Διαταραχές συναισθήματος</vt:lpstr>
      <vt:lpstr>4. Διαταραχές βούλησης</vt:lpstr>
      <vt:lpstr>5.Διαταραχές από τις άλλες λειτουργίες</vt:lpstr>
      <vt:lpstr>Σχιζοφρένεια</vt:lpstr>
      <vt:lpstr>Σχιζοφρένεια</vt:lpstr>
      <vt:lpstr>Συμπτώματα συμπεριφοράς</vt:lpstr>
      <vt:lpstr>Σχιζοφρένεια : Διάγνωση</vt:lpstr>
      <vt:lpstr>Σχιζοφρένεια : Διάγνωση</vt:lpstr>
      <vt:lpstr>Κλινικές μορφές σχιζοφρένειας</vt:lpstr>
      <vt:lpstr>Διαφάνεια 30</vt:lpstr>
      <vt:lpstr>Διαφάνεια 31</vt:lpstr>
      <vt:lpstr>Διαφάνεια 32</vt:lpstr>
      <vt:lpstr>Διαφάνεια 33</vt:lpstr>
      <vt:lpstr>Διαφορική διάγνωση</vt:lpstr>
      <vt:lpstr>Σωματικά νοσήματα</vt:lpstr>
      <vt:lpstr>Πορεία</vt:lpstr>
      <vt:lpstr>Διαφάνεια 37</vt:lpstr>
      <vt:lpstr>Πρόγνωση</vt:lpstr>
      <vt:lpstr>Διαφάνεια 39</vt:lpstr>
      <vt:lpstr>Θεραπεία </vt:lpstr>
      <vt:lpstr>Aντιψυχωσικά φάρμακα</vt:lpstr>
      <vt:lpstr>Ταξινόμηση</vt:lpstr>
      <vt:lpstr>Διαφάνεια 43</vt:lpstr>
      <vt:lpstr>Ανεπιθύμητες ενέργειες</vt:lpstr>
      <vt:lpstr>Φαρμακευτικός παρκινσονισμός</vt:lpstr>
      <vt:lpstr>Ακαθισία </vt:lpstr>
      <vt:lpstr>Οψιμη δυσκινησία </vt:lpstr>
      <vt:lpstr>Κακόηθες νευροληπτικό σύνδρομο</vt:lpstr>
      <vt:lpstr>Επίδραση στους ενδοκρινείς αδένες</vt:lpstr>
      <vt:lpstr>Επιληπτογόνος δράση</vt:lpstr>
      <vt:lpstr>Καρδιοτοξικότητα</vt:lpstr>
      <vt:lpstr>Επιδράσεις στο μεταβολισμό και το σωματικό βάρος</vt:lpstr>
      <vt:lpstr>Άλλες ανεπιθύμητες ενέργειες</vt:lpstr>
      <vt:lpstr>ΘΕΡΑΠΕΙΑ</vt:lpstr>
      <vt:lpstr>Προσδοκίες από την φαρμακευτική θεραπεία στη σχιζοφρένεια</vt:lpstr>
      <vt:lpstr>Παράγοντες αρνητικής έκβασης που σχετίζονται με τις ανεπιθύμητες ενέργειες1</vt:lpstr>
      <vt:lpstr>  ΘΕΡΑΠΕΙΑ</vt:lpstr>
      <vt:lpstr>ΨΥΧΟΚΟΙΝΩΝΙΚΕΣ ΠΑΡΕΜΒΑΣΕΙΣ ΣΕ ΑΣΘΕΝΕΙΣ Α΄ΨΥΧΩΣΙΚΟΥ ΕΠΕΙΣΟΔΙΟΥ: ΣΤΟΧΟΙ</vt:lpstr>
      <vt:lpstr>ΨΥΧΟΚΟΙΝΩΝΙΚΕΣ ΠΑΡΕΜΒΑΣΕΙΣ ΣΕ ΑΣΘΕΝΕΙΣ Α΄ΨΥΧΩΣΙΚΟΥ ΕΠΕΙΣΟΔΙΟΥ: ΕΦΑΡΜΟΓΕΣ</vt:lpstr>
      <vt:lpstr>Ψυχοκοινωνικές θεραπείες στην σχιζοφρένεια (για τον ασθενή)</vt:lpstr>
      <vt:lpstr>Ψυχολογικές και ψυχοκοινωνικές θεραπείες στην οικογένεια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ΣΧΙΖΟΦΡΕΝΕΙΑ</dc:title>
  <dc:creator>Ntinos</dc:creator>
  <cp:lastModifiedBy>user</cp:lastModifiedBy>
  <cp:revision>71</cp:revision>
  <dcterms:created xsi:type="dcterms:W3CDTF">2015-11-09T19:51:23Z</dcterms:created>
  <dcterms:modified xsi:type="dcterms:W3CDTF">2018-05-30T05:35:19Z</dcterms:modified>
</cp:coreProperties>
</file>