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notesSlides/notesSlide17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Default Extension="wav" ContentType="audio/wav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notesSlides/notesSlide13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6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5" r:id="rId1"/>
  </p:sldMasterIdLst>
  <p:notesMasterIdLst>
    <p:notesMasterId r:id="rId46"/>
  </p:notesMasterIdLst>
  <p:handoutMasterIdLst>
    <p:handoutMasterId r:id="rId47"/>
  </p:handoutMasterIdLst>
  <p:sldIdLst>
    <p:sldId id="429" r:id="rId2"/>
    <p:sldId id="430" r:id="rId3"/>
    <p:sldId id="271" r:id="rId4"/>
    <p:sldId id="272" r:id="rId5"/>
    <p:sldId id="273" r:id="rId6"/>
    <p:sldId id="274" r:id="rId7"/>
    <p:sldId id="438" r:id="rId8"/>
    <p:sldId id="439" r:id="rId9"/>
    <p:sldId id="445" r:id="rId10"/>
    <p:sldId id="447" r:id="rId11"/>
    <p:sldId id="437" r:id="rId12"/>
    <p:sldId id="441" r:id="rId13"/>
    <p:sldId id="282" r:id="rId14"/>
    <p:sldId id="288" r:id="rId15"/>
    <p:sldId id="448" r:id="rId16"/>
    <p:sldId id="291" r:id="rId17"/>
    <p:sldId id="304" r:id="rId18"/>
    <p:sldId id="462" r:id="rId19"/>
    <p:sldId id="463" r:id="rId20"/>
    <p:sldId id="464" r:id="rId21"/>
    <p:sldId id="465" r:id="rId22"/>
    <p:sldId id="466" r:id="rId23"/>
    <p:sldId id="467" r:id="rId24"/>
    <p:sldId id="468" r:id="rId25"/>
    <p:sldId id="469" r:id="rId26"/>
    <p:sldId id="470" r:id="rId27"/>
    <p:sldId id="471" r:id="rId28"/>
    <p:sldId id="472" r:id="rId29"/>
    <p:sldId id="473" r:id="rId30"/>
    <p:sldId id="474" r:id="rId31"/>
    <p:sldId id="475" r:id="rId32"/>
    <p:sldId id="476" r:id="rId33"/>
    <p:sldId id="477" r:id="rId34"/>
    <p:sldId id="478" r:id="rId35"/>
    <p:sldId id="479" r:id="rId36"/>
    <p:sldId id="480" r:id="rId37"/>
    <p:sldId id="500" r:id="rId38"/>
    <p:sldId id="501" r:id="rId39"/>
    <p:sldId id="502" r:id="rId40"/>
    <p:sldId id="503" r:id="rId41"/>
    <p:sldId id="504" r:id="rId42"/>
    <p:sldId id="505" r:id="rId43"/>
    <p:sldId id="482" r:id="rId44"/>
    <p:sldId id="499" r:id="rId45"/>
  </p:sldIdLst>
  <p:sldSz cx="9144000" cy="6858000" type="screen4x3"/>
  <p:notesSz cx="6858000" cy="9650413"/>
  <p:defaultTextStyle>
    <a:defPPr>
      <a:defRPr lang="el-G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90482"/>
    <a:srgbClr val="FC5F34"/>
    <a:srgbClr val="8508EC"/>
    <a:srgbClr val="009900"/>
    <a:srgbClr val="F03704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showOutlineIcons="0">
    <p:restoredLeft sz="16618" autoAdjust="0"/>
    <p:restoredTop sz="90929"/>
  </p:normalViewPr>
  <p:slideViewPr>
    <p:cSldViewPr>
      <p:cViewPr>
        <p:scale>
          <a:sx n="66" d="100"/>
          <a:sy n="66" d="100"/>
        </p:scale>
        <p:origin x="-1248" y="-6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handoutMaster" Target="handoutMasters/handoutMaster1.xml"/><Relationship Id="rId50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11673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11674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67813"/>
            <a:ext cx="297180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11674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9167813"/>
            <a:ext cx="297180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6665DC1A-F813-4D15-9D86-E84A45F5CCB7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47108" name="Rectangle 4"/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1016000" y="723900"/>
            <a:ext cx="4826000" cy="36195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584700"/>
            <a:ext cx="5029200" cy="4341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l-GR" noProof="0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noProof="0" smtClean="0"/>
              <a:t>Δεύτερου επιπέδου</a:t>
            </a:r>
          </a:p>
          <a:p>
            <a:pPr lvl="2"/>
            <a:r>
              <a:rPr lang="el-GR" noProof="0" smtClean="0"/>
              <a:t>Τρίτου επιπέδου</a:t>
            </a:r>
          </a:p>
          <a:p>
            <a:pPr lvl="3"/>
            <a:r>
              <a:rPr lang="el-GR" noProof="0" smtClean="0"/>
              <a:t>Τέταρτου επιπέδου</a:t>
            </a:r>
          </a:p>
          <a:p>
            <a:pPr lvl="4"/>
            <a:r>
              <a:rPr lang="el-GR" noProof="0" smtClean="0"/>
              <a:t>Πέμπτου επιπέδου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67813"/>
            <a:ext cx="297180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9167813"/>
            <a:ext cx="297180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32C89379-6081-4B93-8920-F508B5FB65A2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9FF56D2-103D-4EF1-A5EC-6DBD97C637F2}" type="slidenum">
              <a:rPr lang="el-GR" smtClean="0"/>
              <a:pPr>
                <a:defRPr/>
              </a:pPr>
              <a:t>1</a:t>
            </a:fld>
            <a:endParaRPr lang="el-GR" smtClean="0"/>
          </a:p>
        </p:txBody>
      </p:sp>
      <p:sp>
        <p:nvSpPr>
          <p:cNvPr id="48131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1033463" y="719138"/>
            <a:ext cx="4799012" cy="3598862"/>
          </a:xfrm>
          <a:solidFill>
            <a:srgbClr val="FFFFFF"/>
          </a:solidFill>
          <a:ln/>
        </p:spPr>
      </p:sp>
      <p:sp>
        <p:nvSpPr>
          <p:cNvPr id="48132" name="Rectangle 3"/>
          <p:cNvSpPr>
            <a:spLocks noChangeArrowheads="1"/>
          </p:cNvSpPr>
          <p:nvPr>
            <p:ph type="body" idx="1"/>
          </p:nvPr>
        </p:nvSpPr>
        <p:spPr>
          <a:xfrm>
            <a:off x="915988" y="4557713"/>
            <a:ext cx="5038725" cy="4398962"/>
          </a:xfrm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l-GR" altLang="el-GR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1035050" y="719138"/>
            <a:ext cx="4799013" cy="3598862"/>
          </a:xfrm>
          <a:ln/>
        </p:spPr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5988" y="4557713"/>
            <a:ext cx="5038725" cy="4398962"/>
          </a:xfrm>
          <a:noFill/>
          <a:ln/>
        </p:spPr>
        <p:txBody>
          <a:bodyPr/>
          <a:lstStyle/>
          <a:p>
            <a:pPr eaLnBrk="1" hangingPunct="1"/>
            <a:endParaRPr lang="el-GR" altLang="el-GR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8BD22B70-7FD4-4C22-AAE2-715AF0875291}" type="slidenum">
              <a:rPr lang="el-GR" smtClean="0"/>
              <a:pPr>
                <a:defRPr/>
              </a:pPr>
              <a:t>11</a:t>
            </a:fld>
            <a:endParaRPr lang="el-GR" smtClean="0"/>
          </a:p>
        </p:txBody>
      </p:sp>
      <p:sp>
        <p:nvSpPr>
          <p:cNvPr id="58371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1035050" y="719138"/>
            <a:ext cx="4799013" cy="3598862"/>
          </a:xfrm>
          <a:solidFill>
            <a:srgbClr val="FFFFFF"/>
          </a:solidFill>
          <a:ln/>
        </p:spPr>
      </p:sp>
      <p:sp>
        <p:nvSpPr>
          <p:cNvPr id="58372" name="Rectangle 3"/>
          <p:cNvSpPr>
            <a:spLocks noChangeArrowheads="1"/>
          </p:cNvSpPr>
          <p:nvPr>
            <p:ph type="body" idx="1"/>
          </p:nvPr>
        </p:nvSpPr>
        <p:spPr>
          <a:xfrm>
            <a:off x="915988" y="4557713"/>
            <a:ext cx="5038725" cy="4398962"/>
          </a:xfrm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l-GR" altLang="el-GR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FBA0E4D6-E42C-4CC1-8B8A-EE8772A4013A}" type="slidenum">
              <a:rPr lang="el-GR" smtClean="0"/>
              <a:pPr>
                <a:defRPr/>
              </a:pPr>
              <a:t>12</a:t>
            </a:fld>
            <a:endParaRPr lang="el-GR" smtClean="0"/>
          </a:p>
        </p:txBody>
      </p:sp>
      <p:sp>
        <p:nvSpPr>
          <p:cNvPr id="59395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1033463" y="719138"/>
            <a:ext cx="4799012" cy="3598862"/>
          </a:xfrm>
          <a:solidFill>
            <a:srgbClr val="FFFFFF"/>
          </a:solidFill>
          <a:ln/>
        </p:spPr>
      </p:sp>
      <p:sp>
        <p:nvSpPr>
          <p:cNvPr id="59396" name="Rectangle 3"/>
          <p:cNvSpPr>
            <a:spLocks noChangeArrowheads="1"/>
          </p:cNvSpPr>
          <p:nvPr>
            <p:ph type="body" idx="1"/>
          </p:nvPr>
        </p:nvSpPr>
        <p:spPr>
          <a:xfrm>
            <a:off x="915988" y="4557713"/>
            <a:ext cx="5038725" cy="4398962"/>
          </a:xfrm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l-GR" altLang="el-GR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84695C4-EA6E-437C-871C-EEFDCECF453B}" type="slidenum">
              <a:rPr lang="el-GR" smtClean="0"/>
              <a:pPr>
                <a:defRPr/>
              </a:pPr>
              <a:t>13</a:t>
            </a:fld>
            <a:endParaRPr lang="el-GR" smtClean="0"/>
          </a:p>
        </p:txBody>
      </p:sp>
      <p:sp>
        <p:nvSpPr>
          <p:cNvPr id="60419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1033463" y="719138"/>
            <a:ext cx="4799012" cy="3598862"/>
          </a:xfrm>
          <a:solidFill>
            <a:srgbClr val="FFFFFF"/>
          </a:solidFill>
          <a:ln/>
        </p:spPr>
      </p:sp>
      <p:sp>
        <p:nvSpPr>
          <p:cNvPr id="60420" name="Rectangle 3"/>
          <p:cNvSpPr>
            <a:spLocks noChangeArrowheads="1"/>
          </p:cNvSpPr>
          <p:nvPr>
            <p:ph type="body" idx="1"/>
          </p:nvPr>
        </p:nvSpPr>
        <p:spPr>
          <a:xfrm>
            <a:off x="915988" y="4557713"/>
            <a:ext cx="5038725" cy="4398962"/>
          </a:xfrm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l-GR" altLang="el-GR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118150B-7C3D-41F9-B892-9313D913F820}" type="slidenum">
              <a:rPr lang="el-GR" smtClean="0"/>
              <a:pPr>
                <a:defRPr/>
              </a:pPr>
              <a:t>14</a:t>
            </a:fld>
            <a:endParaRPr lang="el-GR" smtClean="0"/>
          </a:p>
        </p:txBody>
      </p:sp>
      <p:sp>
        <p:nvSpPr>
          <p:cNvPr id="61443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1033463" y="719138"/>
            <a:ext cx="4799012" cy="3598862"/>
          </a:xfrm>
          <a:solidFill>
            <a:srgbClr val="FFFFFF"/>
          </a:solidFill>
          <a:ln/>
        </p:spPr>
      </p:sp>
      <p:sp>
        <p:nvSpPr>
          <p:cNvPr id="61444" name="Rectangle 3"/>
          <p:cNvSpPr>
            <a:spLocks noChangeArrowheads="1"/>
          </p:cNvSpPr>
          <p:nvPr>
            <p:ph type="body" idx="1"/>
          </p:nvPr>
        </p:nvSpPr>
        <p:spPr>
          <a:xfrm>
            <a:off x="915988" y="4557713"/>
            <a:ext cx="5038725" cy="4398962"/>
          </a:xfrm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l-GR" altLang="el-GR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C2FE5B4-34BB-4B63-A128-5EB310AEB75A}" type="slidenum">
              <a:rPr lang="el-GR" smtClean="0"/>
              <a:pPr>
                <a:defRPr/>
              </a:pPr>
              <a:t>16</a:t>
            </a:fld>
            <a:endParaRPr lang="el-GR" smtClean="0"/>
          </a:p>
        </p:txBody>
      </p:sp>
      <p:sp>
        <p:nvSpPr>
          <p:cNvPr id="62467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1033463" y="719138"/>
            <a:ext cx="4799012" cy="3598862"/>
          </a:xfrm>
          <a:solidFill>
            <a:srgbClr val="FFFFFF"/>
          </a:solidFill>
          <a:ln/>
        </p:spPr>
      </p:sp>
      <p:sp>
        <p:nvSpPr>
          <p:cNvPr id="62468" name="Rectangle 3"/>
          <p:cNvSpPr>
            <a:spLocks noChangeArrowheads="1"/>
          </p:cNvSpPr>
          <p:nvPr>
            <p:ph type="body" idx="1"/>
          </p:nvPr>
        </p:nvSpPr>
        <p:spPr>
          <a:xfrm>
            <a:off x="915988" y="4557713"/>
            <a:ext cx="5038725" cy="4398962"/>
          </a:xfrm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l-GR" altLang="el-GR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97A3B02-46C8-4464-961F-47AC5C8CB174}" type="slidenum">
              <a:rPr lang="el-GR" smtClean="0"/>
              <a:pPr>
                <a:defRPr/>
              </a:pPr>
              <a:t>17</a:t>
            </a:fld>
            <a:endParaRPr lang="el-GR" smtClean="0"/>
          </a:p>
        </p:txBody>
      </p:sp>
      <p:sp>
        <p:nvSpPr>
          <p:cNvPr id="63491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1033463" y="719138"/>
            <a:ext cx="4799012" cy="3598862"/>
          </a:xfrm>
          <a:solidFill>
            <a:srgbClr val="FFFFFF"/>
          </a:solidFill>
          <a:ln/>
        </p:spPr>
      </p:sp>
      <p:sp>
        <p:nvSpPr>
          <p:cNvPr id="63492" name="Rectangle 3"/>
          <p:cNvSpPr>
            <a:spLocks noChangeArrowheads="1"/>
          </p:cNvSpPr>
          <p:nvPr>
            <p:ph type="body" idx="1"/>
          </p:nvPr>
        </p:nvSpPr>
        <p:spPr>
          <a:xfrm>
            <a:off x="915988" y="4557713"/>
            <a:ext cx="5038725" cy="4398962"/>
          </a:xfrm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l-GR" altLang="el-GR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937FA83-ECDA-4B8A-A189-FAADE05AD66A}" type="slidenum">
              <a:rPr lang="el-GR" altLang="el-GR" smtClean="0">
                <a:cs typeface="Arial" charset="0"/>
              </a:rPr>
              <a:pPr/>
              <a:t>44</a:t>
            </a:fld>
            <a:endParaRPr lang="el-GR" altLang="el-GR" smtClean="0">
              <a:cs typeface="Arial" charset="0"/>
            </a:endParaRPr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>
              <a:spcBef>
                <a:spcPct val="0"/>
              </a:spcBef>
            </a:pPr>
            <a:endParaRPr lang="el-GR" altLang="el-GR" sz="240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CB14765C-0A52-467D-B32C-6EF3DED86A6C}" type="slidenum">
              <a:rPr lang="el-GR" smtClean="0"/>
              <a:pPr>
                <a:defRPr/>
              </a:pPr>
              <a:t>2</a:t>
            </a:fld>
            <a:endParaRPr lang="el-GR" smtClean="0"/>
          </a:p>
        </p:txBody>
      </p:sp>
      <p:sp>
        <p:nvSpPr>
          <p:cNvPr id="49155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1033463" y="719138"/>
            <a:ext cx="4799012" cy="3598862"/>
          </a:xfrm>
          <a:solidFill>
            <a:srgbClr val="FFFFFF"/>
          </a:solidFill>
          <a:ln/>
        </p:spPr>
      </p:sp>
      <p:sp>
        <p:nvSpPr>
          <p:cNvPr id="49156" name="Rectangle 3"/>
          <p:cNvSpPr>
            <a:spLocks noChangeArrowheads="1"/>
          </p:cNvSpPr>
          <p:nvPr>
            <p:ph type="body" idx="1"/>
          </p:nvPr>
        </p:nvSpPr>
        <p:spPr>
          <a:xfrm>
            <a:off x="915988" y="4557713"/>
            <a:ext cx="5038725" cy="4398962"/>
          </a:xfrm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l-GR" altLang="el-GR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CEC1CA08-4B26-4275-8639-7C9B2AB1BCF2}" type="slidenum">
              <a:rPr lang="el-GR" smtClean="0"/>
              <a:pPr>
                <a:defRPr/>
              </a:pPr>
              <a:t>3</a:t>
            </a:fld>
            <a:endParaRPr lang="el-GR" smtClean="0"/>
          </a:p>
        </p:txBody>
      </p:sp>
      <p:sp>
        <p:nvSpPr>
          <p:cNvPr id="50179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1033463" y="719138"/>
            <a:ext cx="4799012" cy="3598862"/>
          </a:xfrm>
          <a:solidFill>
            <a:srgbClr val="FFFFFF"/>
          </a:solidFill>
          <a:ln/>
        </p:spPr>
      </p:sp>
      <p:sp>
        <p:nvSpPr>
          <p:cNvPr id="50180" name="Rectangle 3"/>
          <p:cNvSpPr>
            <a:spLocks noChangeArrowheads="1"/>
          </p:cNvSpPr>
          <p:nvPr>
            <p:ph type="body" idx="1"/>
          </p:nvPr>
        </p:nvSpPr>
        <p:spPr>
          <a:xfrm>
            <a:off x="915988" y="4557713"/>
            <a:ext cx="5038725" cy="4398962"/>
          </a:xfrm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l-GR" altLang="el-GR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27B5F761-F218-4EC1-847F-9F5CC7C92D50}" type="slidenum">
              <a:rPr lang="el-GR" smtClean="0"/>
              <a:pPr>
                <a:defRPr/>
              </a:pPr>
              <a:t>4</a:t>
            </a:fld>
            <a:endParaRPr lang="el-GR" smtClean="0"/>
          </a:p>
        </p:txBody>
      </p:sp>
      <p:sp>
        <p:nvSpPr>
          <p:cNvPr id="51203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1033463" y="719138"/>
            <a:ext cx="4799012" cy="3598862"/>
          </a:xfrm>
          <a:solidFill>
            <a:srgbClr val="FFFFFF"/>
          </a:solidFill>
          <a:ln/>
        </p:spPr>
      </p:sp>
      <p:sp>
        <p:nvSpPr>
          <p:cNvPr id="51204" name="Rectangle 3"/>
          <p:cNvSpPr>
            <a:spLocks noChangeArrowheads="1"/>
          </p:cNvSpPr>
          <p:nvPr>
            <p:ph type="body" idx="1"/>
          </p:nvPr>
        </p:nvSpPr>
        <p:spPr>
          <a:xfrm>
            <a:off x="915988" y="4557713"/>
            <a:ext cx="5038725" cy="4398962"/>
          </a:xfrm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l-GR" altLang="el-GR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2D98B59-A683-4A4A-BEBB-CE320034427C}" type="slidenum">
              <a:rPr lang="el-GR" smtClean="0"/>
              <a:pPr>
                <a:defRPr/>
              </a:pPr>
              <a:t>5</a:t>
            </a:fld>
            <a:endParaRPr lang="el-GR" smtClean="0"/>
          </a:p>
        </p:txBody>
      </p:sp>
      <p:sp>
        <p:nvSpPr>
          <p:cNvPr id="52227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1033463" y="719138"/>
            <a:ext cx="4799012" cy="3598862"/>
          </a:xfrm>
          <a:solidFill>
            <a:srgbClr val="FFFFFF"/>
          </a:solidFill>
          <a:ln/>
        </p:spPr>
      </p:sp>
      <p:sp>
        <p:nvSpPr>
          <p:cNvPr id="52228" name="Rectangle 3"/>
          <p:cNvSpPr>
            <a:spLocks noChangeArrowheads="1"/>
          </p:cNvSpPr>
          <p:nvPr>
            <p:ph type="body" idx="1"/>
          </p:nvPr>
        </p:nvSpPr>
        <p:spPr>
          <a:xfrm>
            <a:off x="915988" y="4557713"/>
            <a:ext cx="5038725" cy="4398962"/>
          </a:xfrm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l-GR" altLang="el-GR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31AE894E-A69D-4784-83E8-1B9C68DF9705}" type="slidenum">
              <a:rPr lang="el-GR" smtClean="0"/>
              <a:pPr>
                <a:defRPr/>
              </a:pPr>
              <a:t>6</a:t>
            </a:fld>
            <a:endParaRPr lang="el-GR" smtClean="0"/>
          </a:p>
        </p:txBody>
      </p:sp>
      <p:sp>
        <p:nvSpPr>
          <p:cNvPr id="53251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1033463" y="719138"/>
            <a:ext cx="4799012" cy="3598862"/>
          </a:xfrm>
          <a:solidFill>
            <a:srgbClr val="FFFFFF"/>
          </a:solidFill>
          <a:ln/>
        </p:spPr>
      </p:sp>
      <p:sp>
        <p:nvSpPr>
          <p:cNvPr id="53252" name="Rectangle 3"/>
          <p:cNvSpPr>
            <a:spLocks noChangeArrowheads="1"/>
          </p:cNvSpPr>
          <p:nvPr>
            <p:ph type="body" idx="1"/>
          </p:nvPr>
        </p:nvSpPr>
        <p:spPr>
          <a:xfrm>
            <a:off x="915988" y="4557713"/>
            <a:ext cx="5038725" cy="4398962"/>
          </a:xfrm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l-GR" altLang="el-GR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03D212B1-B86F-43AD-BC88-16BEA3AA4DD2}" type="slidenum">
              <a:rPr lang="el-GR" smtClean="0"/>
              <a:pPr>
                <a:defRPr/>
              </a:pPr>
              <a:t>7</a:t>
            </a:fld>
            <a:endParaRPr lang="el-GR" smtClean="0"/>
          </a:p>
        </p:txBody>
      </p:sp>
      <p:sp>
        <p:nvSpPr>
          <p:cNvPr id="54275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1035050" y="719138"/>
            <a:ext cx="4799013" cy="3598862"/>
          </a:xfrm>
          <a:solidFill>
            <a:srgbClr val="FFFFFF"/>
          </a:solidFill>
          <a:ln/>
        </p:spPr>
      </p:sp>
      <p:sp>
        <p:nvSpPr>
          <p:cNvPr id="54276" name="Rectangle 3"/>
          <p:cNvSpPr>
            <a:spLocks noChangeArrowheads="1"/>
          </p:cNvSpPr>
          <p:nvPr>
            <p:ph type="body" idx="1"/>
          </p:nvPr>
        </p:nvSpPr>
        <p:spPr>
          <a:xfrm>
            <a:off x="915988" y="4557713"/>
            <a:ext cx="5038725" cy="4398962"/>
          </a:xfrm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l-GR" altLang="el-GR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F00691E-FC04-4FC1-8933-7088BE2DD3D8}" type="slidenum">
              <a:rPr lang="el-GR" smtClean="0"/>
              <a:pPr>
                <a:defRPr/>
              </a:pPr>
              <a:t>8</a:t>
            </a:fld>
            <a:endParaRPr lang="el-GR" smtClean="0"/>
          </a:p>
        </p:txBody>
      </p:sp>
      <p:sp>
        <p:nvSpPr>
          <p:cNvPr id="55299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1035050" y="719138"/>
            <a:ext cx="4799013" cy="3598862"/>
          </a:xfrm>
          <a:solidFill>
            <a:srgbClr val="FFFFFF"/>
          </a:solidFill>
          <a:ln/>
        </p:spPr>
      </p:sp>
      <p:sp>
        <p:nvSpPr>
          <p:cNvPr id="55300" name="Rectangle 3"/>
          <p:cNvSpPr>
            <a:spLocks noChangeArrowheads="1"/>
          </p:cNvSpPr>
          <p:nvPr>
            <p:ph type="body" idx="1"/>
          </p:nvPr>
        </p:nvSpPr>
        <p:spPr>
          <a:xfrm>
            <a:off x="915988" y="4557713"/>
            <a:ext cx="5038725" cy="4398962"/>
          </a:xfrm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l-GR" altLang="el-GR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1035050" y="719138"/>
            <a:ext cx="4799013" cy="3598862"/>
          </a:xfrm>
          <a:ln/>
        </p:spPr>
      </p:sp>
      <p:sp>
        <p:nvSpPr>
          <p:cNvPr id="563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5988" y="4557713"/>
            <a:ext cx="5038725" cy="4398962"/>
          </a:xfrm>
          <a:noFill/>
          <a:ln/>
        </p:spPr>
        <p:txBody>
          <a:bodyPr/>
          <a:lstStyle/>
          <a:p>
            <a:pPr eaLnBrk="1" hangingPunct="1"/>
            <a:endParaRPr lang="el-GR" altLang="el-GR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4A3F45-3966-4963-8A10-3F4CC8E95D8E}" type="datetimeFigureOut">
              <a:rPr lang="el-GR"/>
              <a:pPr>
                <a:defRPr/>
              </a:pPr>
              <a:t>7/6/2018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67023D-FB3C-427C-9A0D-4ABDCF103720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3827B0-617E-42B8-884A-13847E4F89E4}" type="datetimeFigureOut">
              <a:rPr lang="el-GR"/>
              <a:pPr>
                <a:defRPr/>
              </a:pPr>
              <a:t>7/6/2018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D10C72-94C0-44B9-92D3-E21ED9A80401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517560-865C-4FA5-8F7F-8D12622E3F6D}" type="datetimeFigureOut">
              <a:rPr lang="el-GR"/>
              <a:pPr>
                <a:defRPr/>
              </a:pPr>
              <a:t>7/6/2018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C14906-F77A-4278-8807-2BCEBD9E74DD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DCBAD0-3042-4B0C-B75D-10D37994AE4D}" type="datetimeFigureOut">
              <a:rPr lang="el-GR"/>
              <a:pPr>
                <a:defRPr/>
              </a:pPr>
              <a:t>7/6/2018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4737EE-3A44-49D3-9FAF-FE024F2E0ACB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9AA684-EBBD-4AAB-862C-621603AE20E7}" type="datetimeFigureOut">
              <a:rPr lang="el-GR"/>
              <a:pPr>
                <a:defRPr/>
              </a:pPr>
              <a:t>7/6/2018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AD7023-F022-402C-91F8-04921C23099F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5CAB07-0B8F-4E39-BEF2-88FFBAF3E5CF}" type="datetimeFigureOut">
              <a:rPr lang="el-GR"/>
              <a:pPr>
                <a:defRPr/>
              </a:pPr>
              <a:t>7/6/2018</a:t>
            </a:fld>
            <a:endParaRPr lang="el-GR"/>
          </a:p>
        </p:txBody>
      </p:sp>
      <p:sp>
        <p:nvSpPr>
          <p:cNvPr id="6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7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A42D95-F921-4577-805B-261DF0D4A8B4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17B8E7-CE1D-4BBD-8E5E-DDF57375A997}" type="datetimeFigureOut">
              <a:rPr lang="el-GR"/>
              <a:pPr>
                <a:defRPr/>
              </a:pPr>
              <a:t>7/6/2018</a:t>
            </a:fld>
            <a:endParaRPr lang="el-GR"/>
          </a:p>
        </p:txBody>
      </p:sp>
      <p:sp>
        <p:nvSpPr>
          <p:cNvPr id="8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9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386512-62CE-4603-A365-1E8F3183E89B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5981BE-65C0-4291-9E4B-3802B59C5960}" type="datetimeFigureOut">
              <a:rPr lang="el-GR"/>
              <a:pPr>
                <a:defRPr/>
              </a:pPr>
              <a:t>7/6/2018</a:t>
            </a:fld>
            <a:endParaRPr lang="el-GR"/>
          </a:p>
        </p:txBody>
      </p:sp>
      <p:sp>
        <p:nvSpPr>
          <p:cNvPr id="4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5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EC9FA1-7636-4ED1-9E0E-049B48FF59E9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24F220-67F9-4937-9E67-C738BCD26035}" type="datetimeFigureOut">
              <a:rPr lang="el-GR"/>
              <a:pPr>
                <a:defRPr/>
              </a:pPr>
              <a:t>7/6/2018</a:t>
            </a:fld>
            <a:endParaRPr lang="el-GR"/>
          </a:p>
        </p:txBody>
      </p:sp>
      <p:sp>
        <p:nvSpPr>
          <p:cNvPr id="3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4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7156AF-7490-45D5-AD8B-5C917FD05F99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BEC221-2984-4C76-826D-8944F902BBEC}" type="datetimeFigureOut">
              <a:rPr lang="el-GR"/>
              <a:pPr>
                <a:defRPr/>
              </a:pPr>
              <a:t>7/6/2018</a:t>
            </a:fld>
            <a:endParaRPr lang="el-GR"/>
          </a:p>
        </p:txBody>
      </p:sp>
      <p:sp>
        <p:nvSpPr>
          <p:cNvPr id="6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7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43747C-0848-4989-AF0D-0C210972CC2C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l-GR" noProof="0" smtClean="0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547812-78D3-45AF-B0F5-C5F24AEF7295}" type="datetimeFigureOut">
              <a:rPr lang="el-GR"/>
              <a:pPr>
                <a:defRPr/>
              </a:pPr>
              <a:t>7/6/2018</a:t>
            </a:fld>
            <a:endParaRPr lang="el-GR"/>
          </a:p>
        </p:txBody>
      </p:sp>
      <p:sp>
        <p:nvSpPr>
          <p:cNvPr id="6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7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836ABC-3A5D-4986-8FC2-552453AE38FC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1 - Θέση τίτλου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l-GR" altLang="el-GR" smtClean="0"/>
              <a:t>Kλικ για επεξεργασία του τίτλου</a:t>
            </a:r>
          </a:p>
        </p:txBody>
      </p:sp>
      <p:sp>
        <p:nvSpPr>
          <p:cNvPr id="1027" name="2 - Θέση κειμένου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l-GR" altLang="el-GR" smtClean="0"/>
              <a:t>Kλικ για επεξεργασία των στυλ του υποδείγματος</a:t>
            </a:r>
          </a:p>
          <a:p>
            <a:pPr lvl="1"/>
            <a:r>
              <a:rPr lang="el-GR" altLang="el-GR" smtClean="0"/>
              <a:t>Δεύτερου επιπέδου</a:t>
            </a:r>
          </a:p>
          <a:p>
            <a:pPr lvl="2"/>
            <a:r>
              <a:rPr lang="el-GR" altLang="el-GR" smtClean="0"/>
              <a:t>Τρίτου επιπέδου</a:t>
            </a:r>
          </a:p>
          <a:p>
            <a:pPr lvl="3"/>
            <a:r>
              <a:rPr lang="el-GR" altLang="el-GR" smtClean="0"/>
              <a:t>Τέταρτου επιπέδου</a:t>
            </a:r>
          </a:p>
          <a:p>
            <a:pPr lvl="4"/>
            <a:r>
              <a:rPr lang="el-GR" altLang="el-GR" smtClean="0"/>
              <a:t>Πέμπτου επιπέδου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ED9D25EC-3D8B-4ACC-9826-4C364F0A5A62}" type="datetimeFigureOut">
              <a:rPr lang="el-GR"/>
              <a:pPr>
                <a:defRPr/>
              </a:pPr>
              <a:t>7/6/2018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40BDDA35-2AD0-4970-8A2D-913DE7848FB4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6" r:id="rId1"/>
    <p:sldLayoutId id="2147483747" r:id="rId2"/>
    <p:sldLayoutId id="2147483748" r:id="rId3"/>
    <p:sldLayoutId id="2147483749" r:id="rId4"/>
    <p:sldLayoutId id="2147483750" r:id="rId5"/>
    <p:sldLayoutId id="2147483751" r:id="rId6"/>
    <p:sldLayoutId id="2147483752" r:id="rId7"/>
    <p:sldLayoutId id="2147483753" r:id="rId8"/>
    <p:sldLayoutId id="2147483754" r:id="rId9"/>
    <p:sldLayoutId id="2147483755" r:id="rId10"/>
    <p:sldLayoutId id="2147483756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image" Target="http://www.fotosearch.com/bthumb/CSP/CSP082/k0825537.jpg" TargetMode="Externa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http://www.fotosearch.com/bthumb/IMZ/IMZ166/vmo0122.jpg" TargetMode="Externa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http://www.fotosearch.com/bthumb/DSN/DSN024/1822850.jpg" TargetMode="Externa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http://www.fotosearch.com/bthumb/CSP/CSP014/k0142883.jpg" TargetMode="Externa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Relationship Id="rId5" Type="http://schemas.openxmlformats.org/officeDocument/2006/relationships/image" Target="http://www.fotosearch.com/bthumb/CLT/CLT004/r19561.jpg" TargetMode="External"/><Relationship Id="rId4" Type="http://schemas.openxmlformats.org/officeDocument/2006/relationships/image" Target="../media/image13.jpe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image" Target="http://www.fotosearch.com/bthumb/CSP/CSP082/k0825537.jpg" TargetMode="Externa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http://www.fotosearch.com/bthumb/CSP/CSP135/k1357792.jpg" TargetMode="Externa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http://www.fotosearch.com/bthumb/DNV/DNV224/061c0503ll.jpg" TargetMode="Externa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http://www.fotosearch.com/bthumb/CSP/CSP161/k1610502.jpg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http://www.fotosearch.com/bthumb/BDX/BDX315/bxp57034.jpg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image" Target="http://www.fotosearch.com/bthumb/PHT/PHT258/PAA258000034.jpg" TargetMode="External"/><Relationship Id="rId5" Type="http://schemas.openxmlformats.org/officeDocument/2006/relationships/image" Target="../media/image9.jpe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ttp://www.fotosearch.com/bthumb/CSP/CSP082/k0825537.jpg"/>
          <p:cNvPicPr>
            <a:picLocks noChangeAspect="1" noChangeArrowheads="1"/>
          </p:cNvPicPr>
          <p:nvPr/>
        </p:nvPicPr>
        <p:blipFill>
          <a:blip r:embed="rId3" r:link="rId4">
            <a:lum bright="46000" contrast="-68000"/>
          </a:blip>
          <a:srcRect/>
          <a:stretch>
            <a:fillRect/>
          </a:stretch>
        </p:blipFill>
        <p:spPr bwMode="auto">
          <a:xfrm>
            <a:off x="0" y="0"/>
            <a:ext cx="9144000" cy="7086600"/>
          </a:xfrm>
          <a:prstGeom prst="rect">
            <a:avLst/>
          </a:prstGeom>
          <a:solidFill>
            <a:schemeClr val="hlink"/>
          </a:solidFill>
          <a:ln w="9525">
            <a:noFill/>
            <a:miter lim="800000"/>
            <a:headEnd/>
            <a:tailEnd/>
          </a:ln>
        </p:spPr>
      </p:pic>
      <p:sp>
        <p:nvSpPr>
          <p:cNvPr id="7171" name="Rectangle 5"/>
          <p:cNvSpPr>
            <a:spLocks noGrp="1" noChangeArrowheads="1"/>
          </p:cNvSpPr>
          <p:nvPr>
            <p:ph type="title" idx="4294967295"/>
          </p:nvPr>
        </p:nvSpPr>
        <p:spPr>
          <a:xfrm>
            <a:off x="2276475" y="76200"/>
            <a:ext cx="6867525" cy="1219200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l-GR" sz="2500" smtClean="0">
                <a:latin typeface="Tahoma" pitchFamily="34" charset="0"/>
                <a:cs typeface="Tahoma" pitchFamily="34" charset="0"/>
              </a:rPr>
              <a:t> </a:t>
            </a:r>
            <a:r>
              <a:rPr lang="el-GR" sz="2500" smtClean="0">
                <a:latin typeface="Tahoma" pitchFamily="34" charset="0"/>
                <a:cs typeface="Times New Roman" pitchFamily="18" charset="0"/>
              </a:rPr>
              <a:t/>
            </a:r>
            <a:br>
              <a:rPr lang="el-GR" sz="2500" smtClean="0">
                <a:latin typeface="Tahoma" pitchFamily="34" charset="0"/>
                <a:cs typeface="Times New Roman" pitchFamily="18" charset="0"/>
              </a:rPr>
            </a:br>
            <a:r>
              <a:rPr lang="el-GR" sz="2500" b="1" smtClean="0">
                <a:latin typeface="Tahoma" pitchFamily="34" charset="0"/>
                <a:cs typeface="Tahoma" pitchFamily="34" charset="0"/>
              </a:rPr>
              <a:t>Η κατάθλιψη σε αριθµούς</a:t>
            </a:r>
            <a:r>
              <a:rPr lang="en-US" sz="2500" b="1" smtClean="0">
                <a:latin typeface="Tahoma" pitchFamily="34" charset="0"/>
                <a:cs typeface="Tahoma" pitchFamily="34" charset="0"/>
              </a:rPr>
              <a:t> (I)</a:t>
            </a:r>
            <a:r>
              <a:rPr lang="el-GR" sz="2500" smtClean="0">
                <a:latin typeface="Tahoma" pitchFamily="34" charset="0"/>
                <a:cs typeface="Tahoma" pitchFamily="34" charset="0"/>
              </a:rPr>
              <a:t> </a:t>
            </a:r>
            <a:r>
              <a:rPr lang="el-GR" sz="2500" smtClean="0">
                <a:latin typeface="Tahoma" pitchFamily="34" charset="0"/>
                <a:cs typeface="Times New Roman" pitchFamily="18" charset="0"/>
              </a:rPr>
              <a:t/>
            </a:r>
            <a:br>
              <a:rPr lang="el-GR" sz="2500" smtClean="0">
                <a:latin typeface="Tahoma" pitchFamily="34" charset="0"/>
                <a:cs typeface="Times New Roman" pitchFamily="18" charset="0"/>
              </a:rPr>
            </a:br>
            <a:endParaRPr lang="el-GR" sz="2500" smtClean="0">
              <a:latin typeface="Tahoma" pitchFamily="34" charset="0"/>
              <a:cs typeface="Times New Roman" pitchFamily="18" charset="0"/>
            </a:endParaRPr>
          </a:p>
        </p:txBody>
      </p:sp>
      <p:sp>
        <p:nvSpPr>
          <p:cNvPr id="2052" name="Rectangle 6"/>
          <p:cNvSpPr>
            <a:spLocks noChangeArrowheads="1"/>
          </p:cNvSpPr>
          <p:nvPr/>
        </p:nvSpPr>
        <p:spPr bwMode="auto">
          <a:xfrm>
            <a:off x="304800" y="1143000"/>
            <a:ext cx="8382000" cy="5578475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just">
              <a:buFont typeface="Wingdings" pitchFamily="2" charset="2"/>
              <a:buChar char="§"/>
            </a:pPr>
            <a:r>
              <a:rPr kumimoji="1" lang="el-GR" altLang="el-GR" sz="2000" b="1">
                <a:solidFill>
                  <a:srgbClr val="202020"/>
                </a:solidFill>
                <a:latin typeface="Tahoma" pitchFamily="34" charset="0"/>
              </a:rPr>
              <a:t> </a:t>
            </a:r>
            <a:r>
              <a:rPr kumimoji="1" lang="en-US" altLang="el-GR" sz="2000" b="1">
                <a:solidFill>
                  <a:srgbClr val="F03704"/>
                </a:solidFill>
                <a:latin typeface="Tahoma" pitchFamily="34" charset="0"/>
                <a:cs typeface="Tahoma" pitchFamily="34" charset="0"/>
              </a:rPr>
              <a:t>1 στους 6 ανθρώπους</a:t>
            </a:r>
            <a:r>
              <a:rPr kumimoji="1" lang="en-US" altLang="el-GR" sz="2000" b="1">
                <a:solidFill>
                  <a:srgbClr val="202020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kumimoji="1" lang="en-US" altLang="el-GR" sz="2000" b="1">
                <a:solidFill>
                  <a:srgbClr val="490482"/>
                </a:solidFill>
                <a:latin typeface="Tahoma" pitchFamily="34" charset="0"/>
                <a:cs typeface="Tahoma" pitchFamily="34" charset="0"/>
              </a:rPr>
              <a:t>θα παρουσιάσει σοβαρή κατάθλιψη σε κάποια στιγµή της ζωής του.</a:t>
            </a:r>
            <a:endParaRPr kumimoji="1" lang="en-US" altLang="el-GR" sz="2000" b="1">
              <a:solidFill>
                <a:srgbClr val="490482"/>
              </a:solidFill>
              <a:latin typeface="Tahoma" pitchFamily="34" charset="0"/>
            </a:endParaRPr>
          </a:p>
          <a:p>
            <a:pPr algn="just" eaLnBrk="0" hangingPunct="0">
              <a:buFont typeface="Wingdings" pitchFamily="2" charset="2"/>
              <a:buChar char="§"/>
            </a:pPr>
            <a:endParaRPr kumimoji="1" lang="en-US" altLang="el-GR" sz="2000" b="1">
              <a:solidFill>
                <a:srgbClr val="490482"/>
              </a:solidFill>
              <a:latin typeface="Tahoma" pitchFamily="34" charset="0"/>
            </a:endParaRPr>
          </a:p>
          <a:p>
            <a:pPr algn="just" eaLnBrk="0" hangingPunct="0">
              <a:buFont typeface="Wingdings" pitchFamily="2" charset="2"/>
              <a:buChar char="§"/>
            </a:pPr>
            <a:r>
              <a:rPr kumimoji="1" lang="el-GR" altLang="el-GR" sz="2000" b="1">
                <a:solidFill>
                  <a:srgbClr val="202020"/>
                </a:solidFill>
                <a:latin typeface="Tahoma" pitchFamily="34" charset="0"/>
              </a:rPr>
              <a:t> </a:t>
            </a:r>
            <a:r>
              <a:rPr kumimoji="1" lang="en-US" altLang="el-GR" sz="2000" b="1">
                <a:solidFill>
                  <a:srgbClr val="F03704"/>
                </a:solidFill>
                <a:latin typeface="Tahoma" pitchFamily="34" charset="0"/>
                <a:cs typeface="Tahoma" pitchFamily="34" charset="0"/>
              </a:rPr>
              <a:t>6-8% του γενικού πληθυσµού διεθνώς,</a:t>
            </a:r>
            <a:r>
              <a:rPr kumimoji="1" lang="en-US" altLang="el-GR" sz="2000" b="1">
                <a:solidFill>
                  <a:srgbClr val="202020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kumimoji="1" lang="en-US" altLang="el-GR" sz="2000" b="1">
                <a:solidFill>
                  <a:srgbClr val="490482"/>
                </a:solidFill>
                <a:latin typeface="Tahoma" pitchFamily="34" charset="0"/>
                <a:cs typeface="Tahoma" pitchFamily="34" charset="0"/>
              </a:rPr>
              <a:t>σε δεδοµένη στιγµή του χρόνου, εµφανίζει κάποιας µορφής κατάθλιψη.</a:t>
            </a:r>
            <a:endParaRPr kumimoji="1" lang="el-GR" altLang="el-GR" sz="2000" b="1">
              <a:solidFill>
                <a:srgbClr val="490482"/>
              </a:solidFill>
              <a:latin typeface="Tahoma" pitchFamily="34" charset="0"/>
            </a:endParaRPr>
          </a:p>
          <a:p>
            <a:pPr algn="just" eaLnBrk="0" hangingPunct="0">
              <a:buFont typeface="Wingdings" pitchFamily="2" charset="2"/>
              <a:buChar char="§"/>
            </a:pPr>
            <a:endParaRPr kumimoji="1" lang="el-GR" altLang="el-GR" sz="2000" b="1">
              <a:solidFill>
                <a:srgbClr val="490482"/>
              </a:solidFill>
              <a:latin typeface="Tahoma" pitchFamily="34" charset="0"/>
            </a:endParaRPr>
          </a:p>
          <a:p>
            <a:pPr algn="just" eaLnBrk="0" hangingPunct="0">
              <a:buClr>
                <a:schemeClr val="tx1"/>
              </a:buClr>
              <a:buFont typeface="Wingdings" pitchFamily="2" charset="2"/>
              <a:buChar char="§"/>
            </a:pPr>
            <a:r>
              <a:rPr lang="el-GR" altLang="el-GR" sz="2000" b="1">
                <a:solidFill>
                  <a:srgbClr val="F03704"/>
                </a:solidFill>
                <a:latin typeface="Tahoma" pitchFamily="34" charset="0"/>
              </a:rPr>
              <a:t> </a:t>
            </a:r>
            <a:r>
              <a:rPr lang="el-GR" altLang="el-GR" sz="2000" b="1">
                <a:solidFill>
                  <a:srgbClr val="F03704"/>
                </a:solidFill>
                <a:latin typeface="Tahoma" pitchFamily="34" charset="0"/>
                <a:cs typeface="Tahoma" pitchFamily="34" charset="0"/>
              </a:rPr>
              <a:t>800.000 Έλληνες και Ελληνίδες (8% του πληθυσμού)</a:t>
            </a:r>
            <a:r>
              <a:rPr lang="el-GR" altLang="el-GR" sz="2000" b="1">
                <a:solidFill>
                  <a:srgbClr val="490482"/>
                </a:solidFill>
                <a:latin typeface="Tahoma" pitchFamily="34" charset="0"/>
              </a:rPr>
              <a:t> </a:t>
            </a:r>
            <a:r>
              <a:rPr lang="el-GR" altLang="el-GR" sz="2000" b="1">
                <a:solidFill>
                  <a:srgbClr val="490482"/>
                </a:solidFill>
                <a:latin typeface="Tahoma" pitchFamily="34" charset="0"/>
                <a:cs typeface="Tahoma" pitchFamily="34" charset="0"/>
              </a:rPr>
              <a:t>υπολογίζεται ότι πάσχουν από κατάθλιψη αυτή τη στιγμή</a:t>
            </a:r>
            <a:endParaRPr kumimoji="1" lang="en-US" altLang="el-GR" sz="2000" b="1">
              <a:solidFill>
                <a:srgbClr val="490482"/>
              </a:solidFill>
              <a:latin typeface="Tahoma" pitchFamily="34" charset="0"/>
            </a:endParaRPr>
          </a:p>
          <a:p>
            <a:pPr algn="just" eaLnBrk="0" hangingPunct="0">
              <a:buFont typeface="Wingdings" pitchFamily="2" charset="2"/>
              <a:buChar char="§"/>
            </a:pPr>
            <a:endParaRPr kumimoji="1" lang="en-US" altLang="el-GR" sz="2000" b="1">
              <a:solidFill>
                <a:srgbClr val="490482"/>
              </a:solidFill>
              <a:latin typeface="Tahoma" pitchFamily="34" charset="0"/>
            </a:endParaRPr>
          </a:p>
          <a:p>
            <a:pPr algn="just" eaLnBrk="0" hangingPunct="0">
              <a:buClr>
                <a:schemeClr val="tx1"/>
              </a:buClr>
              <a:buFont typeface="Wingdings" pitchFamily="2" charset="2"/>
              <a:buChar char="§"/>
            </a:pPr>
            <a:r>
              <a:rPr kumimoji="1" lang="el-GR" altLang="el-GR" sz="2000" b="1">
                <a:solidFill>
                  <a:srgbClr val="FF3300"/>
                </a:solidFill>
                <a:latin typeface="Tahoma" pitchFamily="34" charset="0"/>
              </a:rPr>
              <a:t> </a:t>
            </a:r>
            <a:r>
              <a:rPr kumimoji="1" lang="en-US" altLang="el-GR" sz="2000" b="1">
                <a:solidFill>
                  <a:srgbClr val="F03704"/>
                </a:solidFill>
                <a:latin typeface="Tahoma" pitchFamily="34" charset="0"/>
                <a:cs typeface="Tahoma" pitchFamily="34" charset="0"/>
              </a:rPr>
              <a:t>400-500 εκατοµµύρια άνθρωποι</a:t>
            </a:r>
            <a:r>
              <a:rPr kumimoji="1" lang="en-US" altLang="el-GR" sz="2000" b="1">
                <a:solidFill>
                  <a:srgbClr val="202020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kumimoji="1" lang="en-US" altLang="el-GR" sz="2000" b="1">
                <a:solidFill>
                  <a:srgbClr val="490482"/>
                </a:solidFill>
                <a:latin typeface="Tahoma" pitchFamily="34" charset="0"/>
                <a:cs typeface="Tahoma" pitchFamily="34" charset="0"/>
              </a:rPr>
              <a:t>σε όλο τον κόσµο παρουσιάζουν κλινικά διαπιστωµένη κατάθλιψη.</a:t>
            </a:r>
            <a:endParaRPr kumimoji="1" lang="en-US" altLang="el-GR" sz="2000" b="1">
              <a:solidFill>
                <a:srgbClr val="490482"/>
              </a:solidFill>
              <a:latin typeface="Tahoma" pitchFamily="34" charset="0"/>
            </a:endParaRPr>
          </a:p>
          <a:p>
            <a:pPr algn="just" eaLnBrk="0" hangingPunct="0">
              <a:buClr>
                <a:schemeClr val="tx1"/>
              </a:buClr>
              <a:buFont typeface="Wingdings" pitchFamily="2" charset="2"/>
              <a:buChar char="§"/>
            </a:pPr>
            <a:endParaRPr kumimoji="1" lang="en-US" altLang="el-GR" sz="2000" b="1">
              <a:solidFill>
                <a:srgbClr val="490482"/>
              </a:solidFill>
              <a:latin typeface="Tahoma" pitchFamily="34" charset="0"/>
            </a:endParaRPr>
          </a:p>
          <a:p>
            <a:pPr algn="just" eaLnBrk="0" hangingPunct="0">
              <a:buFont typeface="Wingdings" pitchFamily="2" charset="2"/>
              <a:buChar char="§"/>
            </a:pPr>
            <a:r>
              <a:rPr kumimoji="1" lang="el-GR" altLang="el-GR" sz="2000" b="1">
                <a:solidFill>
                  <a:srgbClr val="202020"/>
                </a:solidFill>
                <a:latin typeface="Tahoma" pitchFamily="34" charset="0"/>
              </a:rPr>
              <a:t> </a:t>
            </a:r>
            <a:r>
              <a:rPr kumimoji="1" lang="el-GR" altLang="el-GR" sz="2000" b="1">
                <a:solidFill>
                  <a:srgbClr val="202020"/>
                </a:solidFill>
                <a:latin typeface="Tahoma" pitchFamily="34" charset="0"/>
                <a:cs typeface="Tahoma" pitchFamily="34" charset="0"/>
              </a:rPr>
              <a:t>ο</a:t>
            </a:r>
            <a:r>
              <a:rPr kumimoji="1" lang="en-US" altLang="el-GR" sz="2000" b="1">
                <a:solidFill>
                  <a:srgbClr val="202020"/>
                </a:solidFill>
                <a:latin typeface="Tahoma" pitchFamily="34" charset="0"/>
                <a:cs typeface="Tahoma" pitchFamily="34" charset="0"/>
              </a:rPr>
              <a:t>ι </a:t>
            </a:r>
            <a:r>
              <a:rPr kumimoji="1" lang="en-US" altLang="el-GR" sz="2000" b="1">
                <a:solidFill>
                  <a:srgbClr val="F03704"/>
                </a:solidFill>
                <a:latin typeface="Tahoma" pitchFamily="34" charset="0"/>
                <a:cs typeface="Tahoma" pitchFamily="34" charset="0"/>
              </a:rPr>
              <a:t>γυναίκες </a:t>
            </a:r>
            <a:r>
              <a:rPr kumimoji="1" lang="en-US" altLang="el-GR" sz="2000" b="1">
                <a:solidFill>
                  <a:srgbClr val="490482"/>
                </a:solidFill>
                <a:latin typeface="Tahoma" pitchFamily="34" charset="0"/>
                <a:cs typeface="Tahoma" pitchFamily="34" charset="0"/>
              </a:rPr>
              <a:t>υποφέρουν από κατάθλιψη</a:t>
            </a:r>
            <a:r>
              <a:rPr kumimoji="1" lang="en-US" altLang="el-GR" sz="2000" b="1">
                <a:solidFill>
                  <a:srgbClr val="202020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kumimoji="1" lang="en-US" altLang="el-GR" sz="2000" b="1">
                <a:solidFill>
                  <a:srgbClr val="F03704"/>
                </a:solidFill>
                <a:latin typeface="Tahoma" pitchFamily="34" charset="0"/>
                <a:cs typeface="Tahoma" pitchFamily="34" charset="0"/>
              </a:rPr>
              <a:t>2 φορές συχνότερα</a:t>
            </a:r>
            <a:r>
              <a:rPr kumimoji="1" lang="en-US" altLang="el-GR" sz="2000" b="1">
                <a:solidFill>
                  <a:srgbClr val="202020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kumimoji="1" lang="en-US" altLang="el-GR" sz="2000" b="1">
                <a:solidFill>
                  <a:srgbClr val="490482"/>
                </a:solidFill>
                <a:latin typeface="Tahoma" pitchFamily="34" charset="0"/>
                <a:cs typeface="Tahoma" pitchFamily="34" charset="0"/>
              </a:rPr>
              <a:t>από τους άντρες.</a:t>
            </a:r>
            <a:endParaRPr kumimoji="1" lang="en-US" altLang="el-GR" sz="2000" b="1">
              <a:solidFill>
                <a:srgbClr val="490482"/>
              </a:solidFill>
              <a:latin typeface="Tahoma" pitchFamily="34" charset="0"/>
            </a:endParaRPr>
          </a:p>
          <a:p>
            <a:pPr algn="just" eaLnBrk="0" hangingPunct="0">
              <a:buFont typeface="Wingdings" pitchFamily="2" charset="2"/>
              <a:buChar char="§"/>
            </a:pPr>
            <a:endParaRPr kumimoji="1" lang="en-US" altLang="el-GR" sz="2000" b="1">
              <a:solidFill>
                <a:srgbClr val="490482"/>
              </a:solidFill>
              <a:latin typeface="Tahoma" pitchFamily="34" charset="0"/>
            </a:endParaRPr>
          </a:p>
          <a:p>
            <a:pPr algn="just" eaLnBrk="0" hangingPunct="0">
              <a:buFont typeface="Wingdings" pitchFamily="2" charset="2"/>
              <a:buChar char="§"/>
            </a:pPr>
            <a:r>
              <a:rPr kumimoji="1" lang="el-GR" altLang="el-GR" sz="2000" b="1">
                <a:solidFill>
                  <a:srgbClr val="202020"/>
                </a:solidFill>
                <a:latin typeface="Tahoma" pitchFamily="34" charset="0"/>
              </a:rPr>
              <a:t> </a:t>
            </a:r>
            <a:r>
              <a:rPr kumimoji="1" lang="el-GR" altLang="el-GR" sz="2000" b="1">
                <a:solidFill>
                  <a:srgbClr val="490482"/>
                </a:solidFill>
                <a:latin typeface="Tahoma" pitchFamily="34" charset="0"/>
                <a:cs typeface="Tahoma" pitchFamily="34" charset="0"/>
              </a:rPr>
              <a:t>η</a:t>
            </a:r>
            <a:r>
              <a:rPr kumimoji="1" lang="en-US" altLang="el-GR" sz="2000" b="1">
                <a:solidFill>
                  <a:srgbClr val="490482"/>
                </a:solidFill>
                <a:latin typeface="Tahoma" pitchFamily="34" charset="0"/>
                <a:cs typeface="Tahoma" pitchFamily="34" charset="0"/>
              </a:rPr>
              <a:t> κατάθλιψη ενοχοποιείται για την</a:t>
            </a:r>
            <a:r>
              <a:rPr kumimoji="1" lang="en-US" altLang="el-GR" sz="2000" b="1">
                <a:solidFill>
                  <a:srgbClr val="202020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kumimoji="1" lang="en-US" altLang="el-GR" sz="2000" b="1">
                <a:solidFill>
                  <a:srgbClr val="F03704"/>
                </a:solidFill>
                <a:latin typeface="Tahoma" pitchFamily="34" charset="0"/>
                <a:cs typeface="Tahoma" pitchFamily="34" charset="0"/>
              </a:rPr>
              <a:t>αυξηµένη χρήση αλκοόλ και ψυχοδραστικών ουσιών</a:t>
            </a:r>
            <a:endParaRPr kumimoji="1" lang="en-US" altLang="el-GR" sz="2000" b="1">
              <a:solidFill>
                <a:srgbClr val="F03704"/>
              </a:solidFill>
              <a:latin typeface="Tahoma" pitchFamily="34" charset="0"/>
            </a:endParaRPr>
          </a:p>
          <a:p>
            <a:pPr eaLnBrk="0" hangingPunct="0">
              <a:buFont typeface="Wingdings" pitchFamily="2" charset="2"/>
              <a:buChar char="§"/>
            </a:pPr>
            <a:endParaRPr kumimoji="1" lang="en-US" altLang="el-GR" sz="2000" b="1">
              <a:solidFill>
                <a:srgbClr val="F03704"/>
              </a:solidFill>
              <a:latin typeface="Tahoma" pitchFamily="34" charset="0"/>
            </a:endParaRPr>
          </a:p>
        </p:txBody>
      </p:sp>
      <p:sp>
        <p:nvSpPr>
          <p:cNvPr id="2053" name="Rectangle 7"/>
          <p:cNvSpPr>
            <a:spLocks noChangeArrowheads="1"/>
          </p:cNvSpPr>
          <p:nvPr/>
        </p:nvSpPr>
        <p:spPr bwMode="auto">
          <a:xfrm>
            <a:off x="3786188" y="2619375"/>
            <a:ext cx="9144000" cy="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endParaRPr lang="el-GR" altLang="el-GR" sz="2400">
              <a:latin typeface="Times New Roman" pitchFamily="18" charset="0"/>
            </a:endParaRPr>
          </a:p>
        </p:txBody>
      </p:sp>
      <p:sp>
        <p:nvSpPr>
          <p:cNvPr id="2054" name="Rectangle 8"/>
          <p:cNvSpPr>
            <a:spLocks noChangeArrowheads="1"/>
          </p:cNvSpPr>
          <p:nvPr/>
        </p:nvSpPr>
        <p:spPr bwMode="auto">
          <a:xfrm>
            <a:off x="3952875" y="28098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l-GR" altLang="el-GR" sz="2400">
              <a:latin typeface="Times New Roman" pitchFamily="18" charset="0"/>
            </a:endParaRPr>
          </a:p>
        </p:txBody>
      </p:sp>
      <p:pic>
        <p:nvPicPr>
          <p:cNvPr id="2055" name="Picture 8" descr="EΠIΨY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027988" y="6248400"/>
            <a:ext cx="5588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 descr="new_logo_f2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28600" y="533400"/>
            <a:ext cx="1101725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67" name="Picture 3" descr="EΠIΨY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037513" y="6248400"/>
            <a:ext cx="5588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268" name="Rectangle 5"/>
          <p:cNvSpPr>
            <a:spLocks noGrp="1" noChangeArrowheads="1"/>
          </p:cNvSpPr>
          <p:nvPr>
            <p:ph type="title"/>
          </p:nvPr>
        </p:nvSpPr>
        <p:spPr>
          <a:xfrm>
            <a:off x="2063750" y="-228600"/>
            <a:ext cx="7156450" cy="1219200"/>
          </a:xfrm>
          <a:noFill/>
        </p:spPr>
        <p:txBody>
          <a:bodyPr lIns="92075" tIns="46038" rIns="92075" bIns="46038"/>
          <a:lstStyle/>
          <a:p>
            <a:pPr eaLnBrk="1" hangingPunct="1"/>
            <a:r>
              <a:rPr lang="el-GR" altLang="el-GR" sz="3400" b="1" smtClean="0">
                <a:cs typeface="Times New Roman" pitchFamily="18" charset="0"/>
              </a:rPr>
              <a:t>Οι τρεις βασικοί τύποι της κατάθλιψης </a:t>
            </a:r>
          </a:p>
        </p:txBody>
      </p:sp>
      <p:sp>
        <p:nvSpPr>
          <p:cNvPr id="11269" name="Rectangle 4"/>
          <p:cNvSpPr>
            <a:spLocks noGrp="1" noChangeArrowheads="1"/>
          </p:cNvSpPr>
          <p:nvPr>
            <p:ph idx="1"/>
          </p:nvPr>
        </p:nvSpPr>
        <p:spPr>
          <a:xfrm>
            <a:off x="1476375" y="1557338"/>
            <a:ext cx="7391400" cy="4843462"/>
          </a:xfrm>
        </p:spPr>
        <p:txBody>
          <a:bodyPr/>
          <a:lstStyle/>
          <a:p>
            <a:pPr algn="just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l-GR" altLang="el-GR" sz="2600" b="1" smtClean="0">
                <a:solidFill>
                  <a:srgbClr val="202020"/>
                </a:solidFill>
                <a:latin typeface="Tahoma" pitchFamily="34" charset="0"/>
              </a:rPr>
              <a:t>	</a:t>
            </a:r>
            <a:r>
              <a:rPr lang="el-GR" altLang="el-GR" sz="2000" b="1" smtClean="0">
                <a:solidFill>
                  <a:schemeClr val="tx2"/>
                </a:solidFill>
                <a:latin typeface="Tahoma" pitchFamily="34" charset="0"/>
                <a:cs typeface="Tahoma" pitchFamily="34" charset="0"/>
              </a:rPr>
              <a:t>2. Ήπια ή ελλάσσων κατάθλιψη.</a:t>
            </a:r>
            <a:r>
              <a:rPr lang="el-GR" altLang="el-GR" sz="2000" smtClean="0">
                <a:solidFill>
                  <a:srgbClr val="202020"/>
                </a:solidFill>
                <a:latin typeface="Tahoma" pitchFamily="34" charset="0"/>
                <a:cs typeface="Tahoma" pitchFamily="34" charset="0"/>
              </a:rPr>
              <a:t> </a:t>
            </a:r>
          </a:p>
          <a:p>
            <a:pPr lvl="2" algn="just" eaLnBrk="1" hangingPunct="1">
              <a:lnSpc>
                <a:spcPct val="80000"/>
              </a:lnSpc>
              <a:buClr>
                <a:schemeClr val="tx1"/>
              </a:buClr>
              <a:buFontTx/>
              <a:buChar char="•"/>
            </a:pPr>
            <a:r>
              <a:rPr lang="el-GR" altLang="el-GR" sz="2000" smtClean="0">
                <a:latin typeface="Tahoma" pitchFamily="34" charset="0"/>
                <a:cs typeface="Tahoma" pitchFamily="34" charset="0"/>
              </a:rPr>
              <a:t>Τα συµπτώµατά της είναι πιο ήπια</a:t>
            </a:r>
            <a:r>
              <a:rPr lang="el-GR" altLang="el-GR" sz="2000" smtClean="0">
                <a:solidFill>
                  <a:srgbClr val="202020"/>
                </a:solidFill>
                <a:latin typeface="Tahoma" pitchFamily="34" charset="0"/>
                <a:cs typeface="Tahoma" pitchFamily="34" charset="0"/>
              </a:rPr>
              <a:t> από αυτά της κατάθλιψης στο πλαίσιο της µονοπολικής ή διπολικής συναισθηµατικής διαταραχής. </a:t>
            </a:r>
          </a:p>
          <a:p>
            <a:pPr lvl="2" algn="just" eaLnBrk="1" hangingPunct="1">
              <a:lnSpc>
                <a:spcPct val="80000"/>
              </a:lnSpc>
              <a:buClr>
                <a:schemeClr val="tx1"/>
              </a:buClr>
              <a:buFontTx/>
              <a:buNone/>
            </a:pPr>
            <a:endParaRPr lang="el-GR" altLang="el-GR" sz="2000" smtClean="0">
              <a:solidFill>
                <a:srgbClr val="202020"/>
              </a:solidFill>
              <a:latin typeface="Tahoma" pitchFamily="34" charset="0"/>
              <a:cs typeface="Tahoma" pitchFamily="34" charset="0"/>
            </a:endParaRPr>
          </a:p>
          <a:p>
            <a:pPr lvl="2" algn="just" eaLnBrk="1" hangingPunct="1">
              <a:lnSpc>
                <a:spcPct val="80000"/>
              </a:lnSpc>
              <a:buClr>
                <a:schemeClr val="tx1"/>
              </a:buClr>
              <a:buFontTx/>
              <a:buChar char="•"/>
            </a:pPr>
            <a:r>
              <a:rPr lang="el-GR" altLang="el-GR" sz="2000" smtClean="0">
                <a:solidFill>
                  <a:srgbClr val="202020"/>
                </a:solidFill>
                <a:latin typeface="Tahoma" pitchFamily="34" charset="0"/>
                <a:cs typeface="Tahoma" pitchFamily="34" charset="0"/>
              </a:rPr>
              <a:t>Το καταθλιπτικό συναίσθηµα είναι </a:t>
            </a:r>
            <a:r>
              <a:rPr lang="el-GR" altLang="el-GR" sz="2000" smtClean="0">
                <a:solidFill>
                  <a:schemeClr val="tx2"/>
                </a:solidFill>
                <a:latin typeface="Tahoma" pitchFamily="34" charset="0"/>
                <a:cs typeface="Tahoma" pitchFamily="34" charset="0"/>
              </a:rPr>
              <a:t>ευµετάβλητο</a:t>
            </a:r>
            <a:r>
              <a:rPr lang="el-GR" altLang="el-GR" sz="2000" smtClean="0">
                <a:solidFill>
                  <a:srgbClr val="202020"/>
                </a:solidFill>
                <a:latin typeface="Tahoma" pitchFamily="34" charset="0"/>
                <a:cs typeface="Tahoma" pitchFamily="34" charset="0"/>
              </a:rPr>
              <a:t> και</a:t>
            </a:r>
          </a:p>
          <a:p>
            <a:pPr lvl="2" algn="just" eaLnBrk="1" hangingPunct="1">
              <a:lnSpc>
                <a:spcPct val="80000"/>
              </a:lnSpc>
              <a:buClr>
                <a:schemeClr val="tx1"/>
              </a:buClr>
              <a:buFontTx/>
              <a:buNone/>
            </a:pPr>
            <a:r>
              <a:rPr lang="el-GR" altLang="el-GR" sz="2000" smtClean="0">
                <a:solidFill>
                  <a:srgbClr val="202020"/>
                </a:solidFill>
                <a:latin typeface="Tahoma" pitchFamily="34" charset="0"/>
                <a:cs typeface="Tahoma" pitchFamily="34" charset="0"/>
              </a:rPr>
              <a:t>    επηρεάζεται από τα γεγονότα της ζωής.</a:t>
            </a:r>
            <a:endParaRPr lang="el-GR" altLang="el-GR" sz="2000" smtClean="0">
              <a:latin typeface="Arial" charset="0"/>
            </a:endParaRPr>
          </a:p>
          <a:p>
            <a:pPr algn="just" eaLnBrk="1" hangingPunct="1">
              <a:lnSpc>
                <a:spcPct val="80000"/>
              </a:lnSpc>
            </a:pPr>
            <a:r>
              <a:rPr lang="en-US" altLang="el-GR" sz="2000" smtClean="0">
                <a:solidFill>
                  <a:srgbClr val="202020"/>
                </a:solidFill>
                <a:latin typeface="Tahoma" pitchFamily="34" charset="0"/>
                <a:cs typeface="Tahoma" pitchFamily="34" charset="0"/>
              </a:rPr>
              <a:t> </a:t>
            </a:r>
            <a:endParaRPr lang="el-GR" altLang="el-GR" sz="2000" smtClean="0">
              <a:latin typeface="Arial" charset="0"/>
            </a:endParaRPr>
          </a:p>
          <a:p>
            <a:pPr algn="just" eaLnBrk="1" hangingPunct="1">
              <a:lnSpc>
                <a:spcPct val="80000"/>
              </a:lnSpc>
            </a:pPr>
            <a:r>
              <a:rPr lang="el-GR" altLang="el-GR" sz="2000" b="1" smtClean="0">
                <a:solidFill>
                  <a:schemeClr val="tx2"/>
                </a:solidFill>
                <a:latin typeface="Tahoma" pitchFamily="34" charset="0"/>
                <a:cs typeface="Tahoma" pitchFamily="34" charset="0"/>
              </a:rPr>
              <a:t>3. Δυσθυµική διαταραχή (δυσθυµία).</a:t>
            </a:r>
            <a:r>
              <a:rPr lang="el-GR" altLang="el-GR" sz="2000" smtClean="0">
                <a:solidFill>
                  <a:schemeClr val="tx2"/>
                </a:solidFill>
                <a:latin typeface="Tahoma" pitchFamily="34" charset="0"/>
                <a:cs typeface="Tahoma" pitchFamily="34" charset="0"/>
              </a:rPr>
              <a:t> </a:t>
            </a:r>
          </a:p>
          <a:p>
            <a:pPr algn="just" eaLnBrk="1" hangingPunct="1">
              <a:lnSpc>
                <a:spcPct val="80000"/>
              </a:lnSpc>
            </a:pPr>
            <a:r>
              <a:rPr lang="el-GR" altLang="el-GR" sz="2000" smtClean="0">
                <a:solidFill>
                  <a:srgbClr val="202020"/>
                </a:solidFill>
                <a:latin typeface="Tahoma" pitchFamily="34" charset="0"/>
                <a:cs typeface="Tahoma" pitchFamily="34" charset="0"/>
              </a:rPr>
              <a:t>Όταν τα συµπτώµατα που χαρακτηρίζουν την ήπια κατάθλιψη </a:t>
            </a:r>
            <a:r>
              <a:rPr lang="el-GR" altLang="el-GR" sz="2000" smtClean="0">
                <a:solidFill>
                  <a:schemeClr val="tx2"/>
                </a:solidFill>
                <a:latin typeface="Tahoma" pitchFamily="34" charset="0"/>
                <a:cs typeface="Tahoma" pitchFamily="34" charset="0"/>
              </a:rPr>
              <a:t>επιµένουν και διαρκούν περισσότερο από δύο χρόνια</a:t>
            </a:r>
            <a:r>
              <a:rPr lang="el-GR" altLang="el-GR" sz="2000" smtClean="0">
                <a:solidFill>
                  <a:schemeClr val="tx2"/>
                </a:solidFill>
                <a:latin typeface="Tahoma" pitchFamily="34" charset="0"/>
              </a:rPr>
              <a:t>.</a:t>
            </a:r>
            <a:endParaRPr lang="el-GR" altLang="el-GR" sz="2000" smtClean="0">
              <a:solidFill>
                <a:srgbClr val="202020"/>
              </a:solidFill>
              <a:latin typeface="Tahoma" pitchFamily="34" charset="0"/>
            </a:endParaRPr>
          </a:p>
          <a:p>
            <a:pPr algn="just" eaLnBrk="1" hangingPunct="1">
              <a:lnSpc>
                <a:spcPct val="80000"/>
              </a:lnSpc>
              <a:buFont typeface="Wingdings" pitchFamily="2" charset="2"/>
              <a:buNone/>
            </a:pPr>
            <a:endParaRPr lang="el-GR" altLang="el-GR" sz="2000" smtClean="0">
              <a:solidFill>
                <a:srgbClr val="202020"/>
              </a:solidFill>
              <a:latin typeface="Tahoma" pitchFamily="34" charset="0"/>
            </a:endParaRPr>
          </a:p>
          <a:p>
            <a:pPr algn="just" eaLnBrk="1" hangingPunct="1">
              <a:lnSpc>
                <a:spcPct val="80000"/>
              </a:lnSpc>
            </a:pPr>
            <a:r>
              <a:rPr lang="el-GR" altLang="el-GR" sz="2000" smtClean="0">
                <a:solidFill>
                  <a:srgbClr val="202020"/>
                </a:solidFill>
                <a:latin typeface="Tahoma" pitchFamily="34" charset="0"/>
                <a:cs typeface="Tahoma" pitchFamily="34" charset="0"/>
              </a:rPr>
              <a:t>Τα συµπτώµατα στη δυσθυµία µπορεί να είναι </a:t>
            </a:r>
            <a:r>
              <a:rPr lang="el-GR" altLang="el-GR" sz="2000" smtClean="0">
                <a:solidFill>
                  <a:schemeClr val="tx2"/>
                </a:solidFill>
                <a:latin typeface="Tahoma" pitchFamily="34" charset="0"/>
                <a:cs typeface="Tahoma" pitchFamily="34" charset="0"/>
              </a:rPr>
              <a:t>ήπια,</a:t>
            </a:r>
            <a:r>
              <a:rPr lang="el-GR" altLang="el-GR" sz="2000" smtClean="0">
                <a:solidFill>
                  <a:srgbClr val="202020"/>
                </a:solidFill>
                <a:latin typeface="Tahoma" pitchFamily="34" charset="0"/>
                <a:cs typeface="Tahoma" pitchFamily="34" charset="0"/>
              </a:rPr>
              <a:t> δηµιουργούν όµως στο άτοµο ένα </a:t>
            </a:r>
            <a:r>
              <a:rPr lang="el-GR" altLang="el-GR" sz="2000" smtClean="0">
                <a:solidFill>
                  <a:schemeClr val="tx2"/>
                </a:solidFill>
                <a:latin typeface="Tahoma" pitchFamily="34" charset="0"/>
                <a:cs typeface="Tahoma" pitchFamily="34" charset="0"/>
              </a:rPr>
              <a:t>αίσθηµα ανεπάρκειας, το εµποδίζουν να νιώθει καλά και να λειτουργεί φυσιολογικά.</a:t>
            </a:r>
            <a:endParaRPr lang="el-GR" altLang="el-GR" sz="2000" smtClean="0">
              <a:solidFill>
                <a:schemeClr val="tx2"/>
              </a:solidFill>
              <a:latin typeface="Arial" charset="0"/>
            </a:endParaRPr>
          </a:p>
          <a:p>
            <a:pPr eaLnBrk="1" hangingPunct="1">
              <a:lnSpc>
                <a:spcPct val="80000"/>
              </a:lnSpc>
            </a:pPr>
            <a:endParaRPr lang="el-GR" altLang="el-GR" sz="2000" smtClean="0">
              <a:solidFill>
                <a:schemeClr val="tx2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4"/>
          <p:cNvSpPr>
            <a:spLocks noGrp="1" noChangeArrowheads="1"/>
          </p:cNvSpPr>
          <p:nvPr>
            <p:ph type="body" idx="4294967295"/>
          </p:nvPr>
        </p:nvSpPr>
        <p:spPr>
          <a:xfrm>
            <a:off x="0" y="2003425"/>
            <a:ext cx="7262813" cy="3910013"/>
          </a:xfrm>
        </p:spPr>
        <p:txBody>
          <a:bodyPr/>
          <a:lstStyle/>
          <a:p>
            <a:pPr algn="just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l-GR" altLang="el-GR" sz="2100" smtClean="0">
                <a:solidFill>
                  <a:srgbClr val="490482"/>
                </a:solidFill>
                <a:latin typeface="Tahoma" pitchFamily="34" charset="0"/>
              </a:rPr>
              <a:t>	</a:t>
            </a:r>
            <a:endParaRPr lang="el-GR" altLang="el-GR" sz="2100" smtClean="0">
              <a:solidFill>
                <a:srgbClr val="490482"/>
              </a:solidFill>
              <a:latin typeface="Tahoma" pitchFamily="34" charset="0"/>
              <a:cs typeface="Tahoma" pitchFamily="34" charset="0"/>
            </a:endParaRPr>
          </a:p>
          <a:p>
            <a:pPr algn="just" eaLnBrk="1" hangingPunct="1">
              <a:lnSpc>
                <a:spcPct val="80000"/>
              </a:lnSpc>
              <a:buClr>
                <a:srgbClr val="F03704"/>
              </a:buClr>
              <a:buFont typeface="Wingdings" pitchFamily="2" charset="2"/>
              <a:buChar char="§"/>
            </a:pPr>
            <a:r>
              <a:rPr lang="el-GR" altLang="el-GR" sz="2100" smtClean="0">
                <a:solidFill>
                  <a:srgbClr val="490482"/>
                </a:solidFill>
                <a:latin typeface="Tahoma" pitchFamily="34" charset="0"/>
                <a:cs typeface="Tahoma" pitchFamily="34" charset="0"/>
              </a:rPr>
              <a:t> τουλάχιστον </a:t>
            </a:r>
            <a:r>
              <a:rPr lang="el-GR" altLang="el-GR" sz="2100" b="1" smtClean="0">
                <a:solidFill>
                  <a:srgbClr val="F03704"/>
                </a:solidFill>
                <a:latin typeface="Tahoma" pitchFamily="34" charset="0"/>
                <a:cs typeface="Tahoma" pitchFamily="34" charset="0"/>
              </a:rPr>
              <a:t>5 από τα παρα</a:t>
            </a:r>
            <a:r>
              <a:rPr lang="el-GR" altLang="el-GR" sz="2100" b="1" smtClean="0">
                <a:solidFill>
                  <a:srgbClr val="F03704"/>
                </a:solidFill>
                <a:latin typeface="Tahoma" pitchFamily="34" charset="0"/>
              </a:rPr>
              <a:t>πάνω</a:t>
            </a:r>
            <a:r>
              <a:rPr lang="el-GR" altLang="el-GR" sz="2100" smtClean="0">
                <a:solidFill>
                  <a:srgbClr val="490482"/>
                </a:solidFill>
                <a:latin typeface="Tahoma" pitchFamily="34" charset="0"/>
                <a:cs typeface="Tahoma" pitchFamily="34" charset="0"/>
              </a:rPr>
              <a:t> συµπτώµατα</a:t>
            </a:r>
          </a:p>
          <a:p>
            <a:pPr algn="just" eaLnBrk="1" hangingPunct="1">
              <a:lnSpc>
                <a:spcPct val="80000"/>
              </a:lnSpc>
              <a:buClr>
                <a:srgbClr val="F03704"/>
              </a:buClr>
              <a:buFont typeface="Wingdings" pitchFamily="2" charset="2"/>
              <a:buChar char="§"/>
            </a:pPr>
            <a:r>
              <a:rPr lang="el-GR" altLang="el-GR" sz="2100" smtClean="0">
                <a:solidFill>
                  <a:srgbClr val="490482"/>
                </a:solidFill>
                <a:latin typeface="Tahoma" pitchFamily="34" charset="0"/>
                <a:cs typeface="Tahoma" pitchFamily="34" charset="0"/>
              </a:rPr>
              <a:t> τουλάχιστον </a:t>
            </a:r>
            <a:r>
              <a:rPr lang="el-GR" altLang="el-GR" sz="2100" b="1" smtClean="0">
                <a:solidFill>
                  <a:srgbClr val="F03704"/>
                </a:solidFill>
                <a:latin typeface="Tahoma" pitchFamily="34" charset="0"/>
                <a:cs typeface="Tahoma" pitchFamily="34" charset="0"/>
              </a:rPr>
              <a:t>για</a:t>
            </a:r>
            <a:r>
              <a:rPr lang="el-GR" altLang="el-GR" sz="2100" smtClean="0">
                <a:solidFill>
                  <a:srgbClr val="490482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el-GR" altLang="el-GR" sz="2100" b="1" smtClean="0">
                <a:solidFill>
                  <a:srgbClr val="F03704"/>
                </a:solidFill>
                <a:latin typeface="Tahoma" pitchFamily="34" charset="0"/>
                <a:cs typeface="Tahoma" pitchFamily="34" charset="0"/>
              </a:rPr>
              <a:t>15 µέρες συνεχώς</a:t>
            </a:r>
            <a:r>
              <a:rPr lang="el-GR" altLang="el-GR" sz="2100" smtClean="0">
                <a:solidFill>
                  <a:srgbClr val="490482"/>
                </a:solidFill>
                <a:latin typeface="Tahoma" pitchFamily="34" charset="0"/>
                <a:cs typeface="Tahoma" pitchFamily="34" charset="0"/>
              </a:rPr>
              <a:t> </a:t>
            </a:r>
          </a:p>
          <a:p>
            <a:pPr algn="just" eaLnBrk="1" hangingPunct="1">
              <a:lnSpc>
                <a:spcPct val="80000"/>
              </a:lnSpc>
              <a:buClr>
                <a:srgbClr val="F03704"/>
              </a:buClr>
              <a:buFont typeface="Wingdings" pitchFamily="2" charset="2"/>
              <a:buChar char="§"/>
            </a:pPr>
            <a:r>
              <a:rPr lang="el-GR" altLang="el-GR" sz="2100" smtClean="0">
                <a:solidFill>
                  <a:srgbClr val="490482"/>
                </a:solidFill>
                <a:latin typeface="Tahoma" pitchFamily="34" charset="0"/>
                <a:cs typeface="Tahoma" pitchFamily="34" charset="0"/>
              </a:rPr>
              <a:t> µέσα σε αυτά να περιλαµβάνεται τουλάχιστον το    </a:t>
            </a:r>
          </a:p>
          <a:p>
            <a:pPr algn="just" eaLnBrk="1" hangingPunct="1">
              <a:lnSpc>
                <a:spcPct val="80000"/>
              </a:lnSpc>
              <a:buClr>
                <a:srgbClr val="F03704"/>
              </a:buClr>
              <a:buFont typeface="Wingdings" pitchFamily="2" charset="2"/>
              <a:buNone/>
            </a:pPr>
            <a:r>
              <a:rPr lang="el-GR" altLang="el-GR" sz="2100" smtClean="0">
                <a:solidFill>
                  <a:srgbClr val="490482"/>
                </a:solidFill>
                <a:latin typeface="Tahoma" pitchFamily="34" charset="0"/>
              </a:rPr>
              <a:t>	 </a:t>
            </a:r>
            <a:r>
              <a:rPr lang="el-GR" altLang="el-GR" sz="2100" smtClean="0">
                <a:solidFill>
                  <a:srgbClr val="490482"/>
                </a:solidFill>
                <a:latin typeface="Tahoma" pitchFamily="34" charset="0"/>
                <a:cs typeface="Tahoma" pitchFamily="34" charset="0"/>
              </a:rPr>
              <a:t>ένα από τα δύο πρώτα. </a:t>
            </a:r>
          </a:p>
          <a:p>
            <a:pPr algn="just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l-GR" altLang="el-GR" sz="2100" smtClean="0">
                <a:solidFill>
                  <a:srgbClr val="490482"/>
                </a:solidFill>
                <a:latin typeface="Tahoma" pitchFamily="34" charset="0"/>
              </a:rPr>
              <a:t>και</a:t>
            </a:r>
          </a:p>
          <a:p>
            <a:pPr algn="just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l-GR" altLang="el-GR" sz="2100" smtClean="0">
                <a:solidFill>
                  <a:srgbClr val="490482"/>
                </a:solidFill>
                <a:latin typeface="Tahoma" pitchFamily="34" charset="0"/>
              </a:rPr>
              <a:t>	θ</a:t>
            </a:r>
            <a:r>
              <a:rPr lang="el-GR" altLang="el-GR" sz="2100" smtClean="0">
                <a:solidFill>
                  <a:srgbClr val="490482"/>
                </a:solidFill>
                <a:latin typeface="Tahoma" pitchFamily="34" charset="0"/>
                <a:cs typeface="Tahoma" pitchFamily="34" charset="0"/>
              </a:rPr>
              <a:t>α πρέπει να έχουν αποκλειστεί οι περιπτώσεις σωµατικών νόσων ή οι επιδράσεις κάποιων ουσιών ή φαρµάκων που προκαλούν κατάθλιψη. </a:t>
            </a:r>
          </a:p>
        </p:txBody>
      </p:sp>
      <p:sp>
        <p:nvSpPr>
          <p:cNvPr id="12291" name="Rectangle 5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533400"/>
            <a:ext cx="6867525" cy="1219200"/>
          </a:xfrm>
        </p:spPr>
        <p:txBody>
          <a:bodyPr/>
          <a:lstStyle/>
          <a:p>
            <a:pPr eaLnBrk="1" hangingPunct="1"/>
            <a:r>
              <a:rPr lang="el-GR" altLang="el-GR" sz="2100" b="1" smtClean="0">
                <a:solidFill>
                  <a:srgbClr val="490482"/>
                </a:solidFill>
                <a:latin typeface="Tahoma" pitchFamily="34" charset="0"/>
                <a:cs typeface="Tahoma" pitchFamily="34" charset="0"/>
              </a:rPr>
              <a:t>Για </a:t>
            </a:r>
            <a:r>
              <a:rPr lang="el-GR" altLang="el-GR" sz="2100" b="1" smtClean="0">
                <a:solidFill>
                  <a:srgbClr val="490482"/>
                </a:solidFill>
                <a:latin typeface="Tahoma" pitchFamily="34" charset="0"/>
              </a:rPr>
              <a:t>να </a:t>
            </a:r>
            <a:r>
              <a:rPr lang="el-GR" altLang="el-GR" sz="2100" b="1" smtClean="0">
                <a:solidFill>
                  <a:srgbClr val="490482"/>
                </a:solidFill>
                <a:latin typeface="Tahoma" pitchFamily="34" charset="0"/>
                <a:cs typeface="Tahoma" pitchFamily="34" charset="0"/>
              </a:rPr>
              <a:t>τεθεί διάγνωση κατάθλιψης </a:t>
            </a:r>
            <a:r>
              <a:rPr lang="el-GR" altLang="el-GR" sz="2100" b="1" smtClean="0">
                <a:solidFill>
                  <a:srgbClr val="490482"/>
                </a:solidFill>
                <a:latin typeface="Tahoma" pitchFamily="34" charset="0"/>
              </a:rPr>
              <a:t/>
            </a:r>
            <a:br>
              <a:rPr lang="el-GR" altLang="el-GR" sz="2100" b="1" smtClean="0">
                <a:solidFill>
                  <a:srgbClr val="490482"/>
                </a:solidFill>
                <a:latin typeface="Tahoma" pitchFamily="34" charset="0"/>
              </a:rPr>
            </a:br>
            <a:r>
              <a:rPr lang="el-GR" altLang="el-GR" sz="2100" b="1" smtClean="0">
                <a:solidFill>
                  <a:srgbClr val="490482"/>
                </a:solidFill>
                <a:latin typeface="Tahoma" pitchFamily="34" charset="0"/>
                <a:cs typeface="Tahoma" pitchFamily="34" charset="0"/>
              </a:rPr>
              <a:t>θα πρέπει να παρουσιάζονται:</a:t>
            </a:r>
            <a:br>
              <a:rPr lang="el-GR" altLang="el-GR" sz="2100" b="1" smtClean="0">
                <a:solidFill>
                  <a:srgbClr val="490482"/>
                </a:solidFill>
                <a:latin typeface="Tahoma" pitchFamily="34" charset="0"/>
                <a:cs typeface="Tahoma" pitchFamily="34" charset="0"/>
              </a:rPr>
            </a:br>
            <a:endParaRPr lang="el-GR" altLang="el-GR" sz="2100" b="1" smtClean="0">
              <a:solidFill>
                <a:srgbClr val="490482"/>
              </a:solidFill>
              <a:latin typeface="Tahoma" pitchFamily="34" charset="0"/>
              <a:cs typeface="Tahoma" pitchFamily="34" charset="0"/>
            </a:endParaRPr>
          </a:p>
        </p:txBody>
      </p:sp>
      <p:sp>
        <p:nvSpPr>
          <p:cNvPr id="12292" name="Rectangle 6"/>
          <p:cNvSpPr>
            <a:spLocks noChangeArrowheads="1"/>
          </p:cNvSpPr>
          <p:nvPr/>
        </p:nvSpPr>
        <p:spPr bwMode="auto">
          <a:xfrm>
            <a:off x="3786188" y="2619375"/>
            <a:ext cx="9144000" cy="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endParaRPr lang="el-GR" altLang="el-GR" sz="2400">
              <a:latin typeface="Times New Roman" pitchFamily="18" charset="0"/>
            </a:endParaRPr>
          </a:p>
        </p:txBody>
      </p:sp>
      <p:pic>
        <p:nvPicPr>
          <p:cNvPr id="12293" name="Picture 6" descr="EΠIΨY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027988" y="5876925"/>
            <a:ext cx="558800" cy="72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-228600"/>
            <a:ext cx="8915400" cy="1219200"/>
          </a:xfrm>
          <a:noFill/>
        </p:spPr>
        <p:txBody>
          <a:bodyPr lIns="92075" tIns="46038" rIns="92075" bIns="46038"/>
          <a:lstStyle/>
          <a:p>
            <a:pPr eaLnBrk="1" hangingPunct="1"/>
            <a:r>
              <a:rPr lang="el-GR" altLang="el-GR" sz="3000" b="1" smtClean="0">
                <a:solidFill>
                  <a:srgbClr val="490482"/>
                </a:solidFill>
                <a:latin typeface="Tahoma" pitchFamily="34" charset="0"/>
              </a:rPr>
              <a:t>Άγχος και κατάθλιψη</a:t>
            </a:r>
            <a:endParaRPr lang="el-GR" altLang="el-GR" sz="2500" smtClean="0">
              <a:latin typeface="Tahoma" pitchFamily="34" charset="0"/>
            </a:endParaRPr>
          </a:p>
        </p:txBody>
      </p:sp>
      <p:sp>
        <p:nvSpPr>
          <p:cNvPr id="13315" name="Rectangle 7"/>
          <p:cNvSpPr>
            <a:spLocks noGrp="1" noChangeArrowheads="1"/>
          </p:cNvSpPr>
          <p:nvPr>
            <p:ph type="body" idx="4294967295"/>
          </p:nvPr>
        </p:nvSpPr>
        <p:spPr>
          <a:xfrm>
            <a:off x="685800" y="1700213"/>
            <a:ext cx="8458200" cy="411480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l-GR" altLang="el-GR" sz="2500" smtClean="0">
                <a:solidFill>
                  <a:srgbClr val="490482"/>
                </a:solidFill>
                <a:latin typeface="Tahoma" pitchFamily="34" charset="0"/>
              </a:rPr>
              <a:t>	Η συνύπαρξη συμπτωμάτων άγχους και κατάθλιψης είναι πολύ συχνή.</a:t>
            </a:r>
          </a:p>
          <a:p>
            <a:pPr eaLnBrk="1" hangingPunct="1">
              <a:buFont typeface="Wingdings" pitchFamily="2" charset="2"/>
              <a:buNone/>
            </a:pPr>
            <a:r>
              <a:rPr lang="el-GR" altLang="el-GR" sz="2500" smtClean="0">
                <a:solidFill>
                  <a:srgbClr val="490482"/>
                </a:solidFill>
                <a:latin typeface="Tahoma" pitchFamily="34" charset="0"/>
              </a:rPr>
              <a:t>	</a:t>
            </a:r>
          </a:p>
          <a:p>
            <a:pPr eaLnBrk="1" hangingPunct="1">
              <a:buFont typeface="Wingdings" pitchFamily="2" charset="2"/>
              <a:buNone/>
            </a:pPr>
            <a:r>
              <a:rPr lang="el-GR" altLang="el-GR" sz="2500" smtClean="0">
                <a:solidFill>
                  <a:srgbClr val="490482"/>
                </a:solidFill>
                <a:latin typeface="Tahoma" pitchFamily="34" charset="0"/>
              </a:rPr>
              <a:t>	Το άγχος αποτελεί βασική συνιστώσα της κατάθλιψης.</a:t>
            </a:r>
          </a:p>
          <a:p>
            <a:pPr eaLnBrk="1" hangingPunct="1">
              <a:buFont typeface="Wingdings" pitchFamily="2" charset="2"/>
              <a:buNone/>
            </a:pPr>
            <a:endParaRPr lang="el-GR" altLang="el-GR" sz="2500" smtClean="0">
              <a:solidFill>
                <a:srgbClr val="490482"/>
              </a:solidFill>
              <a:latin typeface="Tahoma" pitchFamily="34" charset="0"/>
            </a:endParaRPr>
          </a:p>
          <a:p>
            <a:pPr algn="just" eaLnBrk="1" hangingPunct="1">
              <a:buFont typeface="Wingdings" pitchFamily="2" charset="2"/>
              <a:buNone/>
            </a:pPr>
            <a:r>
              <a:rPr lang="el-GR" altLang="el-GR" sz="2500" smtClean="0">
                <a:solidFill>
                  <a:srgbClr val="490482"/>
                </a:solidFill>
                <a:latin typeface="Tahoma" pitchFamily="34" charset="0"/>
              </a:rPr>
              <a:t>	</a:t>
            </a:r>
            <a:r>
              <a:rPr lang="el-GR" altLang="el-GR" sz="2500" b="1" smtClean="0">
                <a:solidFill>
                  <a:srgbClr val="490482"/>
                </a:solidFill>
                <a:latin typeface="Tahoma" pitchFamily="34" charset="0"/>
              </a:rPr>
              <a:t>Οι περισσότεροι ασθενείς με κατάθλιψη είναι ταυτόχρονα αγχώδεις και οι περισσότεροι ασθενείς με άγχος είναι ταυτόχρονα καταθλιπτικοί.</a:t>
            </a:r>
          </a:p>
        </p:txBody>
      </p:sp>
      <p:sp>
        <p:nvSpPr>
          <p:cNvPr id="13316" name="AutoShape 8"/>
          <p:cNvSpPr>
            <a:spLocks noChangeArrowheads="1"/>
          </p:cNvSpPr>
          <p:nvPr/>
        </p:nvSpPr>
        <p:spPr bwMode="auto">
          <a:xfrm>
            <a:off x="152400" y="1828800"/>
            <a:ext cx="457200" cy="2286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F03704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l-GR" altLang="el-GR" sz="2400">
              <a:latin typeface="Times New Roman" pitchFamily="18" charset="0"/>
            </a:endParaRPr>
          </a:p>
        </p:txBody>
      </p:sp>
      <p:sp>
        <p:nvSpPr>
          <p:cNvPr id="13317" name="AutoShape 9"/>
          <p:cNvSpPr>
            <a:spLocks noChangeArrowheads="1"/>
          </p:cNvSpPr>
          <p:nvPr/>
        </p:nvSpPr>
        <p:spPr bwMode="auto">
          <a:xfrm>
            <a:off x="152400" y="3048000"/>
            <a:ext cx="457200" cy="2286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F03704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l-GR" altLang="el-GR" sz="2400">
              <a:latin typeface="Times New Roman" pitchFamily="18" charset="0"/>
            </a:endParaRPr>
          </a:p>
        </p:txBody>
      </p:sp>
      <p:pic>
        <p:nvPicPr>
          <p:cNvPr id="13318" name="Picture 7" descr="EΠIΨY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172450" y="5876925"/>
            <a:ext cx="558800" cy="72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4"/>
          <p:cNvSpPr>
            <a:spLocks noGrp="1" noChangeArrowheads="1"/>
          </p:cNvSpPr>
          <p:nvPr>
            <p:ph type="body" idx="4294967295"/>
          </p:nvPr>
        </p:nvSpPr>
        <p:spPr>
          <a:xfrm>
            <a:off x="1508125" y="1792288"/>
            <a:ext cx="7635875" cy="3935412"/>
          </a:xfrm>
        </p:spPr>
        <p:txBody>
          <a:bodyPr/>
          <a:lstStyle/>
          <a:p>
            <a:pPr marL="0" indent="0" algn="ctr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l-GR" altLang="el-GR" sz="2100" b="1" smtClean="0">
                <a:solidFill>
                  <a:srgbClr val="F03704"/>
                </a:solidFill>
                <a:latin typeface="Tahoma" pitchFamily="34" charset="0"/>
                <a:cs typeface="Tahoma" pitchFamily="34" charset="0"/>
              </a:rPr>
              <a:t>Δεν υπάρχει ένα και µοναδικό αίτιο που να εξηγεί την εµφάνιση της κατάθλιψης.</a:t>
            </a:r>
            <a:r>
              <a:rPr lang="el-GR" altLang="el-GR" sz="2100" b="1" smtClean="0">
                <a:solidFill>
                  <a:srgbClr val="490482"/>
                </a:solidFill>
                <a:latin typeface="Tahoma" pitchFamily="34" charset="0"/>
                <a:cs typeface="Tahoma" pitchFamily="34" charset="0"/>
              </a:rPr>
              <a:t> </a:t>
            </a:r>
          </a:p>
          <a:p>
            <a:pPr marL="0" indent="0" algn="just" eaLnBrk="1" hangingPunct="1">
              <a:lnSpc>
                <a:spcPct val="80000"/>
              </a:lnSpc>
              <a:buFont typeface="Wingdings" pitchFamily="2" charset="2"/>
              <a:buNone/>
            </a:pPr>
            <a:endParaRPr lang="el-GR" altLang="el-GR" sz="2100" b="1" smtClean="0">
              <a:solidFill>
                <a:srgbClr val="490482"/>
              </a:solidFill>
              <a:latin typeface="Tahoma" pitchFamily="34" charset="0"/>
              <a:cs typeface="Tahoma" pitchFamily="34" charset="0"/>
            </a:endParaRPr>
          </a:p>
          <a:p>
            <a:pPr marL="0" indent="0" algn="just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l-GR" altLang="el-GR" sz="2100" smtClean="0">
                <a:solidFill>
                  <a:srgbClr val="490482"/>
                </a:solidFill>
                <a:latin typeface="Tahoma" pitchFamily="34" charset="0"/>
                <a:cs typeface="Tahoma" pitchFamily="34" charset="0"/>
              </a:rPr>
              <a:t>Η κατάθλιψη είναι νόσος </a:t>
            </a:r>
            <a:r>
              <a:rPr lang="el-GR" altLang="el-GR" sz="2100" b="1" smtClean="0">
                <a:solidFill>
                  <a:srgbClr val="490482"/>
                </a:solidFill>
                <a:latin typeface="Tahoma" pitchFamily="34" charset="0"/>
                <a:cs typeface="Tahoma" pitchFamily="34" charset="0"/>
              </a:rPr>
              <a:t>πολυπαραγοντική.</a:t>
            </a:r>
          </a:p>
          <a:p>
            <a:pPr marL="0" indent="0" algn="just" eaLnBrk="1" hangingPunct="1">
              <a:lnSpc>
                <a:spcPct val="80000"/>
              </a:lnSpc>
              <a:buFont typeface="Wingdings" pitchFamily="2" charset="2"/>
              <a:buNone/>
            </a:pPr>
            <a:endParaRPr lang="el-GR" altLang="el-GR" sz="2100" b="1" smtClean="0">
              <a:solidFill>
                <a:srgbClr val="490482"/>
              </a:solidFill>
              <a:latin typeface="Tahoma" pitchFamily="34" charset="0"/>
              <a:cs typeface="Tahoma" pitchFamily="34" charset="0"/>
            </a:endParaRPr>
          </a:p>
          <a:p>
            <a:pPr marL="0" indent="0" algn="just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l-GR" altLang="el-GR" sz="1900" smtClean="0">
                <a:solidFill>
                  <a:srgbClr val="490482"/>
                </a:solidFill>
                <a:latin typeface="Tahoma" pitchFamily="34" charset="0"/>
                <a:cs typeface="Tahoma" pitchFamily="34" charset="0"/>
              </a:rPr>
              <a:t>Προκαλείται από ένα συνδυασµό παραγόντων, που συµβάλλουν σε διαφορετικό βαθµό κάθε φορά στην εµφάνισή της, δρώντας πάνω στην ιδιοσυστασία κάθε ατόµου και στο συγκεκριµένο κοινωνικό του πλαίσιο.</a:t>
            </a:r>
            <a:endParaRPr lang="el-GR" altLang="el-GR" sz="1900" smtClean="0">
              <a:solidFill>
                <a:srgbClr val="490482"/>
              </a:solidFill>
              <a:latin typeface="Tahoma" pitchFamily="34" charset="0"/>
            </a:endParaRPr>
          </a:p>
          <a:p>
            <a:pPr marL="0" indent="0" algn="just" eaLnBrk="1" hangingPunct="1">
              <a:lnSpc>
                <a:spcPct val="80000"/>
              </a:lnSpc>
              <a:buFont typeface="Wingdings" pitchFamily="2" charset="2"/>
              <a:buNone/>
            </a:pPr>
            <a:endParaRPr lang="el-GR" altLang="el-GR" sz="1900" smtClean="0">
              <a:solidFill>
                <a:srgbClr val="490482"/>
              </a:solidFill>
              <a:latin typeface="Tahoma" pitchFamily="34" charset="0"/>
            </a:endParaRPr>
          </a:p>
          <a:p>
            <a:pPr marL="0" indent="0" algn="just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l-GR" altLang="el-GR" sz="1900" smtClean="0">
                <a:solidFill>
                  <a:srgbClr val="490482"/>
                </a:solidFill>
                <a:latin typeface="Tahoma" pitchFamily="34" charset="0"/>
                <a:cs typeface="Tahoma" pitchFamily="34" charset="0"/>
              </a:rPr>
              <a:t>Οι παράγοντες αυτοί είναι</a:t>
            </a:r>
            <a:r>
              <a:rPr lang="el-GR" altLang="el-GR" sz="1700" smtClean="0">
                <a:solidFill>
                  <a:srgbClr val="490482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el-GR" altLang="el-GR" sz="2100" b="1" smtClean="0">
                <a:solidFill>
                  <a:srgbClr val="490482"/>
                </a:solidFill>
                <a:latin typeface="Tahoma" pitchFamily="34" charset="0"/>
              </a:rPr>
              <a:t>οργανικοί </a:t>
            </a:r>
            <a:r>
              <a:rPr lang="el-GR" altLang="el-GR" sz="2100" b="1" smtClean="0">
                <a:solidFill>
                  <a:srgbClr val="490482"/>
                </a:solidFill>
                <a:latin typeface="Tahoma" pitchFamily="34" charset="0"/>
                <a:cs typeface="Tahoma" pitchFamily="34" charset="0"/>
              </a:rPr>
              <a:t>και ψυχοκοινωνικοί.</a:t>
            </a:r>
          </a:p>
          <a:p>
            <a:pPr marL="0" indent="0" eaLnBrk="1" hangingPunct="1">
              <a:lnSpc>
                <a:spcPct val="80000"/>
              </a:lnSpc>
              <a:buFont typeface="Wingdings" pitchFamily="2" charset="2"/>
              <a:buNone/>
            </a:pPr>
            <a:endParaRPr lang="el-GR" altLang="el-GR" sz="2100" b="1" smtClean="0">
              <a:solidFill>
                <a:srgbClr val="490482"/>
              </a:solidFill>
              <a:latin typeface="Tahoma" pitchFamily="34" charset="0"/>
            </a:endParaRPr>
          </a:p>
        </p:txBody>
      </p:sp>
      <p:sp>
        <p:nvSpPr>
          <p:cNvPr id="33795" name="Rectangle 5"/>
          <p:cNvSpPr>
            <a:spLocks noGrp="1" noChangeArrowheads="1"/>
          </p:cNvSpPr>
          <p:nvPr>
            <p:ph type="title" idx="4294967295"/>
          </p:nvPr>
        </p:nvSpPr>
        <p:spPr>
          <a:xfrm>
            <a:off x="2073275" y="433388"/>
            <a:ext cx="7070725" cy="1014412"/>
          </a:xfrm>
        </p:spPr>
        <p:txBody>
          <a:bodyPr/>
          <a:lstStyle/>
          <a:p>
            <a:pPr eaLnBrk="1" hangingPunct="1"/>
            <a:r>
              <a:rPr lang="el-GR" altLang="el-GR" sz="2500" b="1" smtClean="0">
                <a:solidFill>
                  <a:srgbClr val="490482"/>
                </a:solidFill>
                <a:latin typeface="Tahoma" pitchFamily="34" charset="0"/>
                <a:cs typeface="Tahoma" pitchFamily="34" charset="0"/>
              </a:rPr>
              <a:t>Τι προκαλεί την κατάθλιψη;</a:t>
            </a:r>
            <a:r>
              <a:rPr lang="el-GR" altLang="el-GR" sz="2500" smtClean="0">
                <a:solidFill>
                  <a:srgbClr val="490482"/>
                </a:solidFill>
                <a:cs typeface="Times New Roman" pitchFamily="18" charset="0"/>
              </a:rPr>
              <a:t/>
            </a:r>
            <a:br>
              <a:rPr lang="el-GR" altLang="el-GR" sz="2500" smtClean="0">
                <a:solidFill>
                  <a:srgbClr val="490482"/>
                </a:solidFill>
                <a:cs typeface="Times New Roman" pitchFamily="18" charset="0"/>
              </a:rPr>
            </a:br>
            <a:endParaRPr lang="el-GR" altLang="el-GR" sz="2500" smtClean="0">
              <a:solidFill>
                <a:srgbClr val="490482"/>
              </a:solidFill>
              <a:cs typeface="Times New Roman" pitchFamily="18" charset="0"/>
            </a:endParaRPr>
          </a:p>
        </p:txBody>
      </p:sp>
      <p:sp>
        <p:nvSpPr>
          <p:cNvPr id="14340" name="Rectangle 8"/>
          <p:cNvSpPr>
            <a:spLocks noChangeArrowheads="1"/>
          </p:cNvSpPr>
          <p:nvPr/>
        </p:nvSpPr>
        <p:spPr bwMode="auto">
          <a:xfrm>
            <a:off x="3786188" y="26193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l-GR" altLang="el-GR" sz="2400">
              <a:latin typeface="Times New Roman" pitchFamily="18" charset="0"/>
            </a:endParaRPr>
          </a:p>
        </p:txBody>
      </p:sp>
      <p:pic>
        <p:nvPicPr>
          <p:cNvPr id="14341" name="Picture 7" descr="http://www.fotosearch.com/bthumb/IMZ/IMZ166/vmo0122.jpg"/>
          <p:cNvPicPr>
            <a:picLocks noChangeAspect="1" noChangeArrowheads="1"/>
          </p:cNvPicPr>
          <p:nvPr/>
        </p:nvPicPr>
        <p:blipFill>
          <a:blip r:embed="rId3" r:link="rId4"/>
          <a:srcRect/>
          <a:stretch>
            <a:fillRect/>
          </a:stretch>
        </p:blipFill>
        <p:spPr bwMode="auto">
          <a:xfrm>
            <a:off x="304800" y="304800"/>
            <a:ext cx="12573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42" name="Picture 8" descr="EΠIΨY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172450" y="5876925"/>
            <a:ext cx="558800" cy="72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3379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3379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795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9" descr="http://www.fotosearch.com/bthumb/DSN/DSN024/1822850.jpg"/>
          <p:cNvPicPr>
            <a:picLocks noChangeAspect="1" noChangeArrowheads="1"/>
          </p:cNvPicPr>
          <p:nvPr/>
        </p:nvPicPr>
        <p:blipFill>
          <a:blip r:embed="rId3" r:link="rId4"/>
          <a:srcRect/>
          <a:stretch>
            <a:fillRect/>
          </a:stretch>
        </p:blipFill>
        <p:spPr bwMode="auto">
          <a:xfrm>
            <a:off x="3810000" y="1143000"/>
            <a:ext cx="1390650" cy="1349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363" name="Rectangle 4"/>
          <p:cNvSpPr>
            <a:spLocks noGrp="1" noChangeArrowheads="1"/>
          </p:cNvSpPr>
          <p:nvPr>
            <p:ph type="body" idx="4294967295"/>
          </p:nvPr>
        </p:nvSpPr>
        <p:spPr>
          <a:xfrm>
            <a:off x="0" y="2325688"/>
            <a:ext cx="8305800" cy="4151312"/>
          </a:xfrm>
        </p:spPr>
        <p:txBody>
          <a:bodyPr/>
          <a:lstStyle/>
          <a:p>
            <a:pPr marL="0" indent="0" algn="just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l-GR" altLang="el-GR" sz="2500" smtClean="0">
                <a:solidFill>
                  <a:srgbClr val="490482"/>
                </a:solidFill>
                <a:latin typeface="Tahoma" pitchFamily="34" charset="0"/>
              </a:rPr>
              <a:t>	</a:t>
            </a:r>
            <a:endParaRPr lang="el-GR" altLang="el-GR" sz="2500" smtClean="0">
              <a:solidFill>
                <a:srgbClr val="490482"/>
              </a:solidFill>
              <a:latin typeface="Tahoma" pitchFamily="34" charset="0"/>
              <a:cs typeface="Tahoma" pitchFamily="34" charset="0"/>
            </a:endParaRPr>
          </a:p>
          <a:p>
            <a:pPr marL="0" indent="0" algn="just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l-GR" altLang="el-GR" sz="2500" smtClean="0">
                <a:solidFill>
                  <a:srgbClr val="490482"/>
                </a:solidFill>
                <a:latin typeface="Tahoma" pitchFamily="34" charset="0"/>
                <a:cs typeface="Tahoma" pitchFamily="34" charset="0"/>
              </a:rPr>
              <a:t>Μπορεί να πάρει πολλές µορφές, µε ποιοτικές και ποσοτικές παραλλαγές των συµπτωµάτων της. </a:t>
            </a:r>
          </a:p>
          <a:p>
            <a:pPr marL="0" indent="0" algn="just" eaLnBrk="1" hangingPunct="1">
              <a:lnSpc>
                <a:spcPct val="90000"/>
              </a:lnSpc>
              <a:buFont typeface="Wingdings" pitchFamily="2" charset="2"/>
              <a:buNone/>
            </a:pPr>
            <a:endParaRPr lang="el-GR" altLang="el-GR" sz="2500" smtClean="0">
              <a:solidFill>
                <a:srgbClr val="490482"/>
              </a:solidFill>
              <a:latin typeface="Tahoma" pitchFamily="34" charset="0"/>
              <a:cs typeface="Tahoma" pitchFamily="34" charset="0"/>
            </a:endParaRPr>
          </a:p>
          <a:p>
            <a:pPr marL="0" indent="0" algn="just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l-GR" altLang="el-GR" sz="2500" smtClean="0">
                <a:solidFill>
                  <a:srgbClr val="490482"/>
                </a:solidFill>
                <a:latin typeface="Tahoma" pitchFamily="34" charset="0"/>
                <a:cs typeface="Tahoma" pitchFamily="34" charset="0"/>
              </a:rPr>
              <a:t>    Η </a:t>
            </a:r>
            <a:r>
              <a:rPr lang="el-GR" altLang="el-GR" sz="2500" b="1" smtClean="0">
                <a:solidFill>
                  <a:srgbClr val="490482"/>
                </a:solidFill>
                <a:latin typeface="Tahoma" pitchFamily="34" charset="0"/>
                <a:cs typeface="Tahoma" pitchFamily="34" charset="0"/>
              </a:rPr>
              <a:t>πολυµορφία </a:t>
            </a:r>
            <a:r>
              <a:rPr lang="el-GR" altLang="el-GR" sz="2500" smtClean="0">
                <a:solidFill>
                  <a:srgbClr val="490482"/>
                </a:solidFill>
                <a:latin typeface="Tahoma" pitchFamily="34" charset="0"/>
                <a:cs typeface="Tahoma" pitchFamily="34" charset="0"/>
              </a:rPr>
              <a:t>είναι το βασικό της χαρακτηριστικό.</a:t>
            </a:r>
          </a:p>
          <a:p>
            <a:pPr marL="0" indent="0" algn="just" eaLnBrk="1" hangingPunct="1">
              <a:lnSpc>
                <a:spcPct val="90000"/>
              </a:lnSpc>
              <a:buFont typeface="Wingdings" pitchFamily="2" charset="2"/>
              <a:buNone/>
            </a:pPr>
            <a:endParaRPr lang="el-GR" altLang="el-GR" sz="2500" smtClean="0">
              <a:solidFill>
                <a:srgbClr val="490482"/>
              </a:solidFill>
              <a:latin typeface="Tahoma" pitchFamily="34" charset="0"/>
              <a:cs typeface="Tahoma" pitchFamily="34" charset="0"/>
            </a:endParaRPr>
          </a:p>
          <a:p>
            <a:pPr marL="0" indent="0" algn="just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l-GR" altLang="el-GR" sz="2500" smtClean="0">
                <a:solidFill>
                  <a:srgbClr val="490482"/>
                </a:solidFill>
                <a:latin typeface="Tahoma" pitchFamily="34" charset="0"/>
                <a:cs typeface="Tahoma" pitchFamily="34" charset="0"/>
              </a:rPr>
              <a:t>Ειδικοί όροι για τις διαφορετικές µορφές κατάθλιψης: </a:t>
            </a:r>
          </a:p>
          <a:p>
            <a:pPr marL="0" indent="0" algn="just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l-GR" altLang="el-GR" sz="2500" b="1" smtClean="0">
                <a:solidFill>
                  <a:srgbClr val="490482"/>
                </a:solidFill>
                <a:latin typeface="Tahoma" pitchFamily="34" charset="0"/>
                <a:cs typeface="Tahoma" pitchFamily="34" charset="0"/>
              </a:rPr>
              <a:t>αγχώδης, ενδογενής, µελαγχολία, ψυχωσική, αντιδραστική, λανθάνουσα, άτυπη, εποχική, επιλόχειος και άλλες.</a:t>
            </a:r>
          </a:p>
          <a:p>
            <a:pPr marL="0" indent="0" eaLnBrk="1" hangingPunct="1">
              <a:lnSpc>
                <a:spcPct val="90000"/>
              </a:lnSpc>
              <a:buFont typeface="Wingdings" pitchFamily="2" charset="2"/>
              <a:buNone/>
            </a:pPr>
            <a:endParaRPr lang="el-GR" altLang="el-GR" sz="2500" b="1" smtClean="0">
              <a:solidFill>
                <a:srgbClr val="490482"/>
              </a:solidFill>
            </a:endParaRPr>
          </a:p>
        </p:txBody>
      </p:sp>
      <p:sp>
        <p:nvSpPr>
          <p:cNvPr id="39940" name="Rectangle 5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228600"/>
            <a:ext cx="7391400" cy="1219200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l-GR" sz="2500" b="1" smtClean="0">
                <a:solidFill>
                  <a:srgbClr val="490482"/>
                </a:solidFill>
                <a:latin typeface="Tahoma" pitchFamily="34" charset="0"/>
              </a:rPr>
              <a:t>Κατάθλιψη</a:t>
            </a:r>
            <a:br>
              <a:rPr lang="el-GR" sz="2500" b="1" smtClean="0">
                <a:solidFill>
                  <a:srgbClr val="490482"/>
                </a:solidFill>
                <a:latin typeface="Tahoma" pitchFamily="34" charset="0"/>
              </a:rPr>
            </a:br>
            <a:r>
              <a:rPr lang="el-GR" sz="2500" b="1" smtClean="0">
                <a:solidFill>
                  <a:srgbClr val="490482"/>
                </a:solidFill>
                <a:latin typeface="Tahoma" pitchFamily="34" charset="0"/>
                <a:cs typeface="Tahoma" pitchFamily="34" charset="0"/>
              </a:rPr>
              <a:t>Η ασθένεια µε τα πολλά πρόσωπα</a:t>
            </a:r>
            <a:br>
              <a:rPr lang="el-GR" sz="2500" b="1" smtClean="0">
                <a:solidFill>
                  <a:srgbClr val="490482"/>
                </a:solidFill>
                <a:latin typeface="Tahoma" pitchFamily="34" charset="0"/>
                <a:cs typeface="Tahoma" pitchFamily="34" charset="0"/>
              </a:rPr>
            </a:br>
            <a:endParaRPr lang="el-GR" sz="2500" b="1" smtClean="0">
              <a:solidFill>
                <a:srgbClr val="490482"/>
              </a:solidFill>
              <a:latin typeface="Tahoma" pitchFamily="34" charset="0"/>
              <a:cs typeface="Tahoma" pitchFamily="34" charset="0"/>
            </a:endParaRPr>
          </a:p>
        </p:txBody>
      </p:sp>
      <p:sp>
        <p:nvSpPr>
          <p:cNvPr id="15365" name="Rectangle 6"/>
          <p:cNvSpPr>
            <a:spLocks noChangeArrowheads="1"/>
          </p:cNvSpPr>
          <p:nvPr/>
        </p:nvSpPr>
        <p:spPr bwMode="auto">
          <a:xfrm>
            <a:off x="3762375" y="2643188"/>
            <a:ext cx="9144000" cy="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endParaRPr lang="el-GR" altLang="el-GR" sz="2400">
              <a:latin typeface="Times New Roman" pitchFamily="18" charset="0"/>
            </a:endParaRPr>
          </a:p>
        </p:txBody>
      </p:sp>
      <p:sp>
        <p:nvSpPr>
          <p:cNvPr id="15366" name="Rectangle 10"/>
          <p:cNvSpPr>
            <a:spLocks noChangeArrowheads="1"/>
          </p:cNvSpPr>
          <p:nvPr/>
        </p:nvSpPr>
        <p:spPr bwMode="auto">
          <a:xfrm>
            <a:off x="3779838" y="25908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l-GR" altLang="el-GR" sz="2400">
              <a:latin typeface="Times New Roman" pitchFamily="18" charset="0"/>
            </a:endParaRPr>
          </a:p>
        </p:txBody>
      </p:sp>
      <p:pic>
        <p:nvPicPr>
          <p:cNvPr id="15367" name="Picture 8" descr="EΠIΨY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172450" y="5876925"/>
            <a:ext cx="558800" cy="72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altLang="el-GR" smtClean="0"/>
              <a:t>Αλλοι τύποι κατάθλιψης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l-GR" altLang="el-GR" smtClean="0"/>
              <a:t>Αγχώδης κατάθλιψη</a:t>
            </a:r>
          </a:p>
          <a:p>
            <a:pPr eaLnBrk="1" hangingPunct="1">
              <a:lnSpc>
                <a:spcPct val="90000"/>
              </a:lnSpc>
            </a:pPr>
            <a:r>
              <a:rPr lang="el-GR" altLang="el-GR" smtClean="0"/>
              <a:t>Κατάθλιψη με ψυχοκινητική επιβράδυνση</a:t>
            </a:r>
          </a:p>
          <a:p>
            <a:pPr eaLnBrk="1" hangingPunct="1">
              <a:lnSpc>
                <a:spcPct val="90000"/>
              </a:lnSpc>
            </a:pPr>
            <a:r>
              <a:rPr lang="el-GR" altLang="el-GR" smtClean="0"/>
              <a:t>Αντιδραστική κατάθλιψη</a:t>
            </a:r>
          </a:p>
          <a:p>
            <a:pPr eaLnBrk="1" hangingPunct="1">
              <a:lnSpc>
                <a:spcPct val="90000"/>
              </a:lnSpc>
            </a:pPr>
            <a:r>
              <a:rPr lang="el-GR" altLang="el-GR" smtClean="0"/>
              <a:t>Ψυχωσική κατάθλιψη</a:t>
            </a:r>
          </a:p>
          <a:p>
            <a:pPr eaLnBrk="1" hangingPunct="1">
              <a:lnSpc>
                <a:spcPct val="90000"/>
              </a:lnSpc>
            </a:pPr>
            <a:r>
              <a:rPr lang="el-GR" altLang="el-GR" smtClean="0"/>
              <a:t>Ατυπη κατάθλιψη</a:t>
            </a:r>
          </a:p>
          <a:p>
            <a:pPr eaLnBrk="1" hangingPunct="1">
              <a:lnSpc>
                <a:spcPct val="90000"/>
              </a:lnSpc>
            </a:pPr>
            <a:r>
              <a:rPr lang="el-GR" altLang="el-GR" smtClean="0"/>
              <a:t>Εποχιακή κατάθλιψη</a:t>
            </a:r>
          </a:p>
          <a:p>
            <a:pPr eaLnBrk="1" hangingPunct="1">
              <a:lnSpc>
                <a:spcPct val="90000"/>
              </a:lnSpc>
            </a:pPr>
            <a:r>
              <a:rPr lang="el-GR" altLang="el-GR" smtClean="0"/>
              <a:t>Γεροντική κατάθλιψη</a:t>
            </a:r>
            <a:endParaRPr lang="en-US" altLang="el-GR" smtClean="0"/>
          </a:p>
          <a:p>
            <a:pPr eaLnBrk="1" hangingPunct="1">
              <a:lnSpc>
                <a:spcPct val="90000"/>
              </a:lnSpc>
            </a:pPr>
            <a:r>
              <a:rPr lang="el-GR" altLang="el-GR" smtClean="0"/>
              <a:t>Επιλόχεια κατάθλιψη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el-GR" altLang="el-GR" smtClean="0"/>
          </a:p>
          <a:p>
            <a:pPr eaLnBrk="1" hangingPunct="1">
              <a:lnSpc>
                <a:spcPct val="90000"/>
              </a:lnSpc>
            </a:pPr>
            <a:endParaRPr lang="el-GR" altLang="el-GR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1032" descr="http://www.fotosearch.com/bthumb/CSP/CSP014/k0142883.jpg"/>
          <p:cNvPicPr>
            <a:picLocks noChangeAspect="1" noChangeArrowheads="1"/>
          </p:cNvPicPr>
          <p:nvPr/>
        </p:nvPicPr>
        <p:blipFill>
          <a:blip r:embed="rId3" r:link="rId4">
            <a:lum bright="68000" contrast="-76000"/>
          </a:blip>
          <a:srcRect/>
          <a:stretch>
            <a:fillRect/>
          </a:stretch>
        </p:blipFill>
        <p:spPr bwMode="auto">
          <a:xfrm>
            <a:off x="2514600" y="457200"/>
            <a:ext cx="3951288" cy="594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411" name="Rectangle 1028"/>
          <p:cNvSpPr>
            <a:spLocks noGrp="1" noChangeArrowheads="1"/>
          </p:cNvSpPr>
          <p:nvPr>
            <p:ph type="body" idx="4294967295"/>
          </p:nvPr>
        </p:nvSpPr>
        <p:spPr>
          <a:xfrm>
            <a:off x="0" y="2133600"/>
            <a:ext cx="8324850" cy="5181600"/>
          </a:xfrm>
        </p:spPr>
        <p:txBody>
          <a:bodyPr/>
          <a:lstStyle/>
          <a:p>
            <a:pPr indent="-176213" algn="just" eaLnBrk="1" hangingPunct="1">
              <a:buFont typeface="Wingdings" pitchFamily="2" charset="2"/>
              <a:buNone/>
            </a:pPr>
            <a:r>
              <a:rPr lang="el-GR" altLang="el-GR" sz="2100" smtClean="0">
                <a:solidFill>
                  <a:srgbClr val="490482"/>
                </a:solidFill>
                <a:latin typeface="Tahoma" pitchFamily="34" charset="0"/>
              </a:rPr>
              <a:t>	</a:t>
            </a:r>
            <a:r>
              <a:rPr lang="en-US" altLang="el-GR" sz="2100" b="1" smtClean="0">
                <a:solidFill>
                  <a:srgbClr val="F03704"/>
                </a:solidFill>
                <a:latin typeface="Tahoma" pitchFamily="34" charset="0"/>
                <a:cs typeface="Tahoma" pitchFamily="34" charset="0"/>
              </a:rPr>
              <a:t>H</a:t>
            </a:r>
            <a:r>
              <a:rPr lang="el-GR" altLang="el-GR" sz="2100" b="1" smtClean="0">
                <a:solidFill>
                  <a:srgbClr val="F03704"/>
                </a:solidFill>
                <a:latin typeface="Tahoma" pitchFamily="34" charset="0"/>
                <a:cs typeface="Tahoma" pitchFamily="34" charset="0"/>
              </a:rPr>
              <a:t> κατάθλιψη σήµερα αντιµετωπίζεται αποτελεσµατικά στη µεγάλη πλειοψηφία των περιπτώσεων. </a:t>
            </a:r>
          </a:p>
          <a:p>
            <a:pPr indent="-176213" algn="just" eaLnBrk="1" hangingPunct="1">
              <a:lnSpc>
                <a:spcPct val="80000"/>
              </a:lnSpc>
              <a:buFont typeface="Wingdings" pitchFamily="2" charset="2"/>
              <a:buNone/>
            </a:pPr>
            <a:endParaRPr lang="el-GR" altLang="el-GR" sz="2100" b="1" smtClean="0">
              <a:solidFill>
                <a:srgbClr val="F03704"/>
              </a:solidFill>
              <a:latin typeface="Tahoma" pitchFamily="34" charset="0"/>
              <a:cs typeface="Tahoma" pitchFamily="34" charset="0"/>
            </a:endParaRPr>
          </a:p>
          <a:p>
            <a:pPr indent="-176213" algn="just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l-GR" altLang="el-GR" sz="2100" smtClean="0">
                <a:solidFill>
                  <a:srgbClr val="490482"/>
                </a:solidFill>
                <a:latin typeface="Tahoma" pitchFamily="34" charset="0"/>
                <a:cs typeface="Tahoma" pitchFamily="34" charset="0"/>
              </a:rPr>
              <a:t>Το πρώτο βήµα για τη θεραπεία είναι η επίσκεψη σε ένα γιατρό. Αφού γίνει η διάγνωση, η </a:t>
            </a:r>
            <a:r>
              <a:rPr lang="el-GR" altLang="el-GR" sz="2100" b="1" smtClean="0">
                <a:solidFill>
                  <a:srgbClr val="490482"/>
                </a:solidFill>
                <a:latin typeface="Tahoma" pitchFamily="34" charset="0"/>
                <a:cs typeface="Tahoma" pitchFamily="34" charset="0"/>
              </a:rPr>
              <a:t>θεραπεία</a:t>
            </a:r>
            <a:r>
              <a:rPr lang="el-GR" altLang="el-GR" sz="2100" smtClean="0">
                <a:solidFill>
                  <a:srgbClr val="490482"/>
                </a:solidFill>
                <a:latin typeface="Tahoma" pitchFamily="34" charset="0"/>
                <a:cs typeface="Tahoma" pitchFamily="34" charset="0"/>
              </a:rPr>
              <a:t> τη</a:t>
            </a:r>
            <a:r>
              <a:rPr lang="el-GR" altLang="el-GR" sz="2100" smtClean="0">
                <a:solidFill>
                  <a:srgbClr val="490482"/>
                </a:solidFill>
                <a:latin typeface="Tahoma" pitchFamily="34" charset="0"/>
              </a:rPr>
              <a:t>ς</a:t>
            </a:r>
            <a:r>
              <a:rPr lang="el-GR" altLang="el-GR" sz="2100" smtClean="0">
                <a:solidFill>
                  <a:srgbClr val="490482"/>
                </a:solidFill>
                <a:latin typeface="Tahoma" pitchFamily="34" charset="0"/>
                <a:cs typeface="Tahoma" pitchFamily="34" charset="0"/>
              </a:rPr>
              <a:t> κατάθλιψης περιλαµβάνει </a:t>
            </a:r>
            <a:r>
              <a:rPr lang="el-GR" altLang="el-GR" sz="2100" b="1" smtClean="0">
                <a:solidFill>
                  <a:srgbClr val="490482"/>
                </a:solidFill>
                <a:latin typeface="Tahoma" pitchFamily="34" charset="0"/>
                <a:cs typeface="Tahoma" pitchFamily="34" charset="0"/>
              </a:rPr>
              <a:t>δύο στάδια.</a:t>
            </a:r>
            <a:r>
              <a:rPr lang="el-GR" altLang="el-GR" sz="2100" smtClean="0">
                <a:solidFill>
                  <a:srgbClr val="490482"/>
                </a:solidFill>
                <a:latin typeface="Tahoma" pitchFamily="34" charset="0"/>
                <a:cs typeface="Tahoma" pitchFamily="34" charset="0"/>
              </a:rPr>
              <a:t> </a:t>
            </a:r>
          </a:p>
          <a:p>
            <a:pPr marL="1203325" lvl="1" indent="-631825" algn="just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l-GR" altLang="el-GR" sz="2200" smtClean="0">
                <a:solidFill>
                  <a:srgbClr val="490482"/>
                </a:solidFill>
                <a:latin typeface="Tahoma" pitchFamily="34" charset="0"/>
                <a:cs typeface="Tahoma" pitchFamily="34" charset="0"/>
              </a:rPr>
              <a:t>    -</a:t>
            </a:r>
            <a:r>
              <a:rPr lang="el-GR" altLang="el-GR" sz="2200" smtClean="0">
                <a:solidFill>
                  <a:srgbClr val="490482"/>
                </a:solidFill>
                <a:latin typeface="Tahoma" pitchFamily="34" charset="0"/>
              </a:rPr>
              <a:t>  </a:t>
            </a:r>
            <a:r>
              <a:rPr lang="el-GR" altLang="el-GR" sz="2200" smtClean="0">
                <a:solidFill>
                  <a:srgbClr val="490482"/>
                </a:solidFill>
                <a:latin typeface="Tahoma" pitchFamily="34" charset="0"/>
                <a:cs typeface="Tahoma" pitchFamily="34" charset="0"/>
              </a:rPr>
              <a:t>τη θεραπεία των οξέων συµπτωµάτων </a:t>
            </a:r>
          </a:p>
          <a:p>
            <a:pPr marL="1203325" lvl="1" indent="-631825" algn="just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l-GR" altLang="el-GR" sz="2200" smtClean="0">
                <a:solidFill>
                  <a:srgbClr val="490482"/>
                </a:solidFill>
                <a:latin typeface="Tahoma" pitchFamily="34" charset="0"/>
                <a:cs typeface="Tahoma" pitchFamily="34" charset="0"/>
              </a:rPr>
              <a:t>    -</a:t>
            </a:r>
            <a:r>
              <a:rPr lang="el-GR" altLang="el-GR" sz="2200" smtClean="0">
                <a:solidFill>
                  <a:srgbClr val="490482"/>
                </a:solidFill>
                <a:latin typeface="Tahoma" pitchFamily="34" charset="0"/>
              </a:rPr>
              <a:t> </a:t>
            </a:r>
            <a:r>
              <a:rPr lang="el-GR" altLang="el-GR" sz="2200" smtClean="0">
                <a:solidFill>
                  <a:srgbClr val="490482"/>
                </a:solidFill>
                <a:latin typeface="Tahoma" pitchFamily="34" charset="0"/>
                <a:cs typeface="Tahoma" pitchFamily="34" charset="0"/>
              </a:rPr>
              <a:t>τη συνέχιση της θεραπείας προκειµένου να διατηρηθεί το θεραπευτικό αποτέλεσµα. </a:t>
            </a:r>
          </a:p>
          <a:p>
            <a:pPr indent="-176213" algn="just" eaLnBrk="1" hangingPunct="1">
              <a:lnSpc>
                <a:spcPct val="80000"/>
              </a:lnSpc>
              <a:buFont typeface="Wingdings" pitchFamily="2" charset="2"/>
              <a:buNone/>
            </a:pPr>
            <a:endParaRPr lang="el-GR" altLang="el-GR" sz="2100" smtClean="0">
              <a:solidFill>
                <a:srgbClr val="490482"/>
              </a:solidFill>
              <a:latin typeface="Tahoma" pitchFamily="34" charset="0"/>
              <a:cs typeface="Tahoma" pitchFamily="34" charset="0"/>
            </a:endParaRPr>
          </a:p>
        </p:txBody>
      </p:sp>
      <p:sp>
        <p:nvSpPr>
          <p:cNvPr id="17412" name="Rectangle 1029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152400"/>
            <a:ext cx="6867525" cy="1219200"/>
          </a:xfrm>
        </p:spPr>
        <p:txBody>
          <a:bodyPr/>
          <a:lstStyle/>
          <a:p>
            <a:pPr eaLnBrk="1" hangingPunct="1"/>
            <a:r>
              <a:rPr lang="el-GR" altLang="el-GR" sz="2500" b="1" smtClean="0">
                <a:solidFill>
                  <a:srgbClr val="490482"/>
                </a:solidFill>
                <a:latin typeface="Tahoma" pitchFamily="34" charset="0"/>
                <a:cs typeface="Tahoma" pitchFamily="34" charset="0"/>
              </a:rPr>
              <a:t>Υπάρχει λύση;</a:t>
            </a:r>
            <a:r>
              <a:rPr lang="el-GR" altLang="el-GR" sz="2500" smtClean="0">
                <a:cs typeface="Times New Roman" pitchFamily="18" charset="0"/>
              </a:rPr>
              <a:t/>
            </a:r>
            <a:br>
              <a:rPr lang="el-GR" altLang="el-GR" sz="2500" smtClean="0">
                <a:cs typeface="Times New Roman" pitchFamily="18" charset="0"/>
              </a:rPr>
            </a:br>
            <a:endParaRPr lang="el-GR" altLang="el-GR" sz="2500" smtClean="0">
              <a:cs typeface="Times New Roman" pitchFamily="18" charset="0"/>
            </a:endParaRPr>
          </a:p>
        </p:txBody>
      </p:sp>
      <p:sp>
        <p:nvSpPr>
          <p:cNvPr id="17413" name="Rectangle 1030"/>
          <p:cNvSpPr>
            <a:spLocks noChangeArrowheads="1"/>
          </p:cNvSpPr>
          <p:nvPr/>
        </p:nvSpPr>
        <p:spPr bwMode="auto">
          <a:xfrm>
            <a:off x="3781425" y="2619375"/>
            <a:ext cx="9144000" cy="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endParaRPr lang="el-GR" altLang="el-GR" sz="2400">
              <a:latin typeface="Times New Roman" pitchFamily="18" charset="0"/>
            </a:endParaRPr>
          </a:p>
        </p:txBody>
      </p:sp>
      <p:sp>
        <p:nvSpPr>
          <p:cNvPr id="17414" name="Text Box 1034"/>
          <p:cNvSpPr txBox="1">
            <a:spLocks noChangeArrowheads="1"/>
          </p:cNvSpPr>
          <p:nvPr/>
        </p:nvSpPr>
        <p:spPr bwMode="auto">
          <a:xfrm>
            <a:off x="3429000" y="1219200"/>
            <a:ext cx="5486400" cy="763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l-GR" altLang="el-GR" sz="2000" b="1" i="1">
                <a:solidFill>
                  <a:srgbClr val="490482"/>
                </a:solidFill>
                <a:latin typeface="Tahoma" pitchFamily="34" charset="0"/>
              </a:rPr>
              <a:t>«Η διάγνωση προηγείται της θεραπείας»</a:t>
            </a:r>
          </a:p>
          <a:p>
            <a:pPr>
              <a:spcBef>
                <a:spcPct val="50000"/>
              </a:spcBef>
            </a:pPr>
            <a:r>
              <a:rPr lang="en-US" altLang="el-GR" sz="1600" b="1" i="1">
                <a:solidFill>
                  <a:srgbClr val="490482"/>
                </a:solidFill>
                <a:latin typeface="Tahoma" pitchFamily="34" charset="0"/>
              </a:rPr>
              <a:t>			R.Howard</a:t>
            </a:r>
            <a:endParaRPr lang="el-GR" altLang="el-GR" sz="1600" b="1" i="1">
              <a:solidFill>
                <a:srgbClr val="490482"/>
              </a:solidFill>
              <a:latin typeface="Tahoma" pitchFamily="34" charset="0"/>
            </a:endParaRPr>
          </a:p>
        </p:txBody>
      </p:sp>
      <p:pic>
        <p:nvPicPr>
          <p:cNvPr id="17415" name="Picture 8" descr="EΠIΨY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172450" y="5876925"/>
            <a:ext cx="558800" cy="72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1028"/>
          <p:cNvSpPr>
            <a:spLocks noGrp="1" noChangeArrowheads="1"/>
          </p:cNvSpPr>
          <p:nvPr>
            <p:ph type="body" idx="4294967295"/>
          </p:nvPr>
        </p:nvSpPr>
        <p:spPr>
          <a:xfrm>
            <a:off x="0" y="863600"/>
            <a:ext cx="8229600" cy="4165600"/>
          </a:xfrm>
        </p:spPr>
        <p:txBody>
          <a:bodyPr rtlCol="0">
            <a:normAutofit fontScale="92500"/>
          </a:bodyPr>
          <a:lstStyle/>
          <a:p>
            <a:pPr marL="0" indent="0" algn="just" eaLnBrk="1" fontAlgn="auto" hangingPunct="1">
              <a:lnSpc>
                <a:spcPct val="12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endParaRPr lang="el-GR" sz="1900" smtClean="0">
              <a:solidFill>
                <a:srgbClr val="490482"/>
              </a:solidFill>
              <a:latin typeface="Arial" charset="0"/>
            </a:endParaRPr>
          </a:p>
          <a:p>
            <a:pPr marL="0" indent="0" algn="just" eaLnBrk="1" fontAlgn="auto" hangingPunct="1">
              <a:lnSpc>
                <a:spcPct val="12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sz="1900" smtClean="0">
                <a:solidFill>
                  <a:srgbClr val="490482"/>
                </a:solidFill>
                <a:latin typeface="Tahoma" pitchFamily="34" charset="0"/>
                <a:cs typeface="Tahoma" pitchFamily="34" charset="0"/>
              </a:rPr>
              <a:t> </a:t>
            </a:r>
            <a:endParaRPr lang="el-GR" sz="1900" smtClean="0">
              <a:solidFill>
                <a:srgbClr val="490482"/>
              </a:solidFill>
              <a:latin typeface="Arial" charset="0"/>
            </a:endParaRPr>
          </a:p>
          <a:p>
            <a:pPr marL="0" indent="0" algn="just" eaLnBrk="1" fontAlgn="auto" hangingPunct="1">
              <a:lnSpc>
                <a:spcPct val="12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l-GR" sz="1900" smtClean="0">
                <a:solidFill>
                  <a:srgbClr val="490482"/>
                </a:solidFill>
                <a:latin typeface="Tahoma" pitchFamily="34" charset="0"/>
                <a:cs typeface="Tahoma" pitchFamily="34" charset="0"/>
              </a:rPr>
              <a:t>Στους άντρες η κατάθλιψη είναι λιγότερο συχνή, συνήθως πιο σοβαρή, ενώ είναι πολύ πιο συχνές οι </a:t>
            </a:r>
            <a:r>
              <a:rPr lang="el-GR" sz="1900" b="1" smtClean="0">
                <a:solidFill>
                  <a:srgbClr val="490482"/>
                </a:solidFill>
                <a:latin typeface="Tahoma" pitchFamily="34" charset="0"/>
                <a:cs typeface="Tahoma" pitchFamily="34" charset="0"/>
              </a:rPr>
              <a:t>αυτοκτονίες</a:t>
            </a:r>
            <a:r>
              <a:rPr lang="el-GR" sz="1900" smtClean="0">
                <a:solidFill>
                  <a:srgbClr val="490482"/>
                </a:solidFill>
                <a:latin typeface="Tahoma" pitchFamily="34" charset="0"/>
                <a:cs typeface="Tahoma" pitchFamily="34" charset="0"/>
              </a:rPr>
              <a:t> απ’ ότι στις γυναίκες. </a:t>
            </a:r>
          </a:p>
          <a:p>
            <a:pPr marL="0" indent="0" algn="just" eaLnBrk="1" fontAlgn="auto" hangingPunct="1">
              <a:lnSpc>
                <a:spcPct val="140000"/>
              </a:lnSpc>
              <a:spcAft>
                <a:spcPts val="0"/>
              </a:spcAft>
              <a:buClr>
                <a:srgbClr val="FF3300"/>
              </a:buClr>
              <a:buFont typeface="Wingdings" pitchFamily="2" charset="2"/>
              <a:buChar char="ü"/>
              <a:defRPr/>
            </a:pPr>
            <a:r>
              <a:rPr lang="el-GR" sz="1900" smtClean="0">
                <a:solidFill>
                  <a:srgbClr val="490482"/>
                </a:solidFill>
                <a:latin typeface="Tahoma" pitchFamily="34" charset="0"/>
                <a:cs typeface="Tahoma" pitchFamily="34" charset="0"/>
              </a:rPr>
              <a:t>οι άντρες συχνά βιώνουν την κατάθλιψη διαφορετικά από ότι οι γυναίκες και υιοθετούν διαφορετικούς τρόπους αντίδρασης στα συµπτώµατά της. </a:t>
            </a:r>
          </a:p>
          <a:p>
            <a:pPr marL="0" indent="0" algn="just" eaLnBrk="1" fontAlgn="auto" hangingPunct="1">
              <a:lnSpc>
                <a:spcPct val="140000"/>
              </a:lnSpc>
              <a:spcAft>
                <a:spcPts val="0"/>
              </a:spcAft>
              <a:buClr>
                <a:srgbClr val="FF3300"/>
              </a:buClr>
              <a:buFont typeface="Wingdings" pitchFamily="2" charset="2"/>
              <a:buChar char="ü"/>
              <a:defRPr/>
            </a:pPr>
            <a:r>
              <a:rPr lang="el-GR" sz="1900" smtClean="0">
                <a:solidFill>
                  <a:srgbClr val="490482"/>
                </a:solidFill>
                <a:latin typeface="Tahoma" pitchFamily="34" charset="0"/>
                <a:cs typeface="Tahoma" pitchFamily="34" charset="0"/>
              </a:rPr>
              <a:t>εκδηλώνουν την κατάθλιψη µε έναν </a:t>
            </a:r>
            <a:r>
              <a:rPr lang="el-GR" sz="1900" smtClean="0">
                <a:solidFill>
                  <a:srgbClr val="F03704"/>
                </a:solidFill>
                <a:latin typeface="Tahoma" pitchFamily="34" charset="0"/>
                <a:cs typeface="Tahoma" pitchFamily="34" charset="0"/>
              </a:rPr>
              <a:t>«καλυµµένο»</a:t>
            </a:r>
            <a:r>
              <a:rPr lang="el-GR" sz="1900" smtClean="0">
                <a:solidFill>
                  <a:srgbClr val="490482"/>
                </a:solidFill>
                <a:latin typeface="Tahoma" pitchFamily="34" charset="0"/>
                <a:cs typeface="Tahoma" pitchFamily="34" charset="0"/>
              </a:rPr>
              <a:t> τρόπο, όπως π.χ. µε τη χρήση ουσιών ή αλκοόλ. </a:t>
            </a:r>
          </a:p>
          <a:p>
            <a:pPr marL="0" indent="0" algn="just" eaLnBrk="1" fontAlgn="auto" hangingPunct="1">
              <a:lnSpc>
                <a:spcPct val="140000"/>
              </a:lnSpc>
              <a:spcAft>
                <a:spcPts val="0"/>
              </a:spcAft>
              <a:buClr>
                <a:srgbClr val="FF3300"/>
              </a:buClr>
              <a:buFont typeface="Wingdings" pitchFamily="2" charset="2"/>
              <a:buChar char="ü"/>
              <a:defRPr/>
            </a:pPr>
            <a:r>
              <a:rPr lang="el-GR" sz="1900" smtClean="0">
                <a:solidFill>
                  <a:srgbClr val="490482"/>
                </a:solidFill>
                <a:latin typeface="Tahoma" pitchFamily="34" charset="0"/>
                <a:cs typeface="Tahoma" pitchFamily="34" charset="0"/>
              </a:rPr>
              <a:t>αποφεύγουν να µιλήσουν για τα συναισθήµατά τους µε την οικογένεια ή τους φίλους τους και καταφεύγουν πιο δύσκολα για βοήθεια στους ειδικούς. </a:t>
            </a:r>
            <a:endParaRPr lang="el-GR" sz="1900" smtClean="0">
              <a:solidFill>
                <a:srgbClr val="490482"/>
              </a:solidFill>
              <a:latin typeface="Arial" charset="0"/>
            </a:endParaRPr>
          </a:p>
          <a:p>
            <a:pPr marL="0" indent="0" eaLnBrk="1" fontAlgn="auto" hangingPunct="1">
              <a:lnSpc>
                <a:spcPct val="12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endParaRPr lang="el-GR" sz="1900" smtClean="0">
              <a:solidFill>
                <a:srgbClr val="490482"/>
              </a:solidFill>
            </a:endParaRPr>
          </a:p>
        </p:txBody>
      </p:sp>
      <p:sp>
        <p:nvSpPr>
          <p:cNvPr id="18435" name="Rectangle 1029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76200"/>
            <a:ext cx="6867525" cy="1219200"/>
          </a:xfrm>
        </p:spPr>
        <p:txBody>
          <a:bodyPr/>
          <a:lstStyle/>
          <a:p>
            <a:pPr eaLnBrk="1" hangingPunct="1"/>
            <a:r>
              <a:rPr lang="el-GR" altLang="el-GR" sz="2500" b="1" smtClean="0">
                <a:solidFill>
                  <a:srgbClr val="2C3475"/>
                </a:solidFill>
                <a:latin typeface="Tahoma" pitchFamily="34" charset="0"/>
                <a:cs typeface="Tahoma" pitchFamily="34" charset="0"/>
              </a:rPr>
              <a:t>Κατάθλιψη: </a:t>
            </a:r>
            <a:br>
              <a:rPr lang="el-GR" altLang="el-GR" sz="2500" b="1" smtClean="0">
                <a:solidFill>
                  <a:srgbClr val="2C3475"/>
                </a:solidFill>
                <a:latin typeface="Tahoma" pitchFamily="34" charset="0"/>
                <a:cs typeface="Tahoma" pitchFamily="34" charset="0"/>
              </a:rPr>
            </a:br>
            <a:r>
              <a:rPr lang="el-GR" altLang="el-GR" sz="2500" b="1" smtClean="0">
                <a:solidFill>
                  <a:srgbClr val="2C3475"/>
                </a:solidFill>
                <a:latin typeface="Tahoma" pitchFamily="34" charset="0"/>
                <a:cs typeface="Tahoma" pitchFamily="34" charset="0"/>
              </a:rPr>
              <a:t>θέµα ταµπού για τους άνδρες</a:t>
            </a:r>
          </a:p>
        </p:txBody>
      </p:sp>
      <p:sp>
        <p:nvSpPr>
          <p:cNvPr id="18436" name="Rectangle 1032"/>
          <p:cNvSpPr>
            <a:spLocks noChangeArrowheads="1"/>
          </p:cNvSpPr>
          <p:nvPr/>
        </p:nvSpPr>
        <p:spPr bwMode="auto">
          <a:xfrm>
            <a:off x="3762375" y="27146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l-GR" altLang="el-GR" sz="2400">
              <a:latin typeface="Times New Roman" pitchFamily="18" charset="0"/>
            </a:endParaRPr>
          </a:p>
        </p:txBody>
      </p:sp>
      <p:pic>
        <p:nvPicPr>
          <p:cNvPr id="18437" name="Picture 1031" descr="http://www.fotosearch.com/bthumb/CLT/CLT004/r19561.jpg"/>
          <p:cNvPicPr>
            <a:picLocks noChangeAspect="1" noChangeArrowheads="1"/>
          </p:cNvPicPr>
          <p:nvPr/>
        </p:nvPicPr>
        <p:blipFill>
          <a:blip r:embed="rId4" r:link="rId5"/>
          <a:srcRect/>
          <a:stretch>
            <a:fillRect/>
          </a:stretch>
        </p:blipFill>
        <p:spPr bwMode="auto">
          <a:xfrm>
            <a:off x="7296150" y="171450"/>
            <a:ext cx="1619250" cy="1428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sndAc>
      <p:stSnd>
        <p:snd r:embed="rId3" name="camera.wav" builtIn="1"/>
      </p:stSnd>
    </p:sndAc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l-GR" sz="4000" b="1" dirty="0" err="1" smtClean="0"/>
              <a:t>Συννοσηρότητα</a:t>
            </a:r>
            <a:r>
              <a:rPr lang="el-GR" sz="4000" b="1" dirty="0" smtClean="0"/>
              <a:t> κατάθλιψης με σωματικές νόσους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831975"/>
            <a:ext cx="8229600" cy="4525963"/>
          </a:xfrm>
        </p:spPr>
        <p:txBody>
          <a:bodyPr/>
          <a:lstStyle/>
          <a:p>
            <a:pPr lvl="1" eaLnBrk="1" hangingPunct="1">
              <a:lnSpc>
                <a:spcPct val="80000"/>
              </a:lnSpc>
            </a:pPr>
            <a:r>
              <a:rPr lang="el-GR" altLang="el-GR" sz="1800" b="1" smtClean="0"/>
              <a:t>Καρκίνος</a:t>
            </a:r>
          </a:p>
          <a:p>
            <a:pPr lvl="1" eaLnBrk="1" hangingPunct="1">
              <a:lnSpc>
                <a:spcPct val="80000"/>
              </a:lnSpc>
            </a:pPr>
            <a:r>
              <a:rPr lang="el-GR" altLang="el-GR" sz="1800" b="1" smtClean="0"/>
              <a:t>Μυοκαρδιοπάθεια</a:t>
            </a:r>
          </a:p>
          <a:p>
            <a:pPr lvl="1" eaLnBrk="1" hangingPunct="1">
              <a:lnSpc>
                <a:spcPct val="80000"/>
              </a:lnSpc>
            </a:pPr>
            <a:r>
              <a:rPr lang="el-GR" altLang="el-GR" sz="1800" b="1" smtClean="0"/>
              <a:t>Ρευματοειδής αρθρίτιδα</a:t>
            </a:r>
          </a:p>
          <a:p>
            <a:pPr lvl="1" eaLnBrk="1" hangingPunct="1">
              <a:lnSpc>
                <a:spcPct val="80000"/>
              </a:lnSpc>
            </a:pPr>
            <a:r>
              <a:rPr lang="el-GR" altLang="el-GR" sz="1800" b="1" smtClean="0"/>
              <a:t>Νόσος </a:t>
            </a:r>
            <a:r>
              <a:rPr lang="en-US" altLang="el-GR" sz="1800" b="1" smtClean="0"/>
              <a:t>Parkinson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l-GR" sz="1800" b="1" smtClean="0"/>
              <a:t>A</a:t>
            </a:r>
            <a:r>
              <a:rPr lang="el-GR" altLang="el-GR" sz="1800" b="1" smtClean="0"/>
              <a:t>γγειακό εγκεφαλικό επεισόδιο</a:t>
            </a:r>
          </a:p>
          <a:p>
            <a:pPr lvl="1" eaLnBrk="1" hangingPunct="1">
              <a:lnSpc>
                <a:spcPct val="80000"/>
              </a:lnSpc>
            </a:pPr>
            <a:r>
              <a:rPr lang="el-GR" altLang="el-GR" sz="1800" b="1" smtClean="0"/>
              <a:t>ΑΙ</a:t>
            </a:r>
            <a:r>
              <a:rPr lang="en-US" altLang="el-GR" sz="1800" b="1" smtClean="0"/>
              <a:t>DS</a:t>
            </a:r>
          </a:p>
          <a:p>
            <a:pPr lvl="1" eaLnBrk="1" hangingPunct="1">
              <a:lnSpc>
                <a:spcPct val="80000"/>
              </a:lnSpc>
            </a:pPr>
            <a:r>
              <a:rPr lang="el-GR" altLang="el-GR" sz="1800" b="1" smtClean="0"/>
              <a:t>Κρανιοεγκεφαλικές κακώσεις</a:t>
            </a:r>
          </a:p>
          <a:p>
            <a:pPr lvl="1" eaLnBrk="1" hangingPunct="1">
              <a:lnSpc>
                <a:spcPct val="80000"/>
              </a:lnSpc>
            </a:pPr>
            <a:r>
              <a:rPr lang="el-GR" altLang="el-GR" sz="1800" b="1" smtClean="0"/>
              <a:t>Πολλαπλή σκλήρυνση</a:t>
            </a:r>
          </a:p>
          <a:p>
            <a:pPr lvl="1" eaLnBrk="1" hangingPunct="1">
              <a:lnSpc>
                <a:spcPct val="80000"/>
              </a:lnSpc>
            </a:pPr>
            <a:r>
              <a:rPr lang="el-GR" altLang="el-GR" sz="1800" b="1" smtClean="0"/>
              <a:t>Λοιμώδη νοσήματα</a:t>
            </a:r>
          </a:p>
          <a:p>
            <a:pPr lvl="1" eaLnBrk="1" hangingPunct="1">
              <a:lnSpc>
                <a:spcPct val="80000"/>
              </a:lnSpc>
            </a:pPr>
            <a:r>
              <a:rPr lang="el-GR" altLang="el-GR" sz="1800" b="1" smtClean="0"/>
              <a:t>Χρόνια αποφρακτική πνευμονοπάθεια</a:t>
            </a:r>
          </a:p>
          <a:p>
            <a:pPr lvl="1" eaLnBrk="1" hangingPunct="1">
              <a:lnSpc>
                <a:spcPct val="80000"/>
              </a:lnSpc>
            </a:pPr>
            <a:r>
              <a:rPr lang="el-GR" altLang="el-GR" sz="1800" b="1" smtClean="0"/>
              <a:t>Νεφρική ανεπάρκεια</a:t>
            </a:r>
          </a:p>
          <a:p>
            <a:pPr lvl="1" eaLnBrk="1" hangingPunct="1">
              <a:lnSpc>
                <a:spcPct val="80000"/>
              </a:lnSpc>
            </a:pPr>
            <a:r>
              <a:rPr lang="el-GR" altLang="el-GR" sz="1800" b="1" smtClean="0"/>
              <a:t>Χρόνιος πόνος</a:t>
            </a:r>
          </a:p>
          <a:p>
            <a:pPr lvl="1" eaLnBrk="1" hangingPunct="1">
              <a:lnSpc>
                <a:spcPct val="80000"/>
              </a:lnSpc>
            </a:pPr>
            <a:r>
              <a:rPr lang="el-GR" altLang="el-GR" sz="1800" b="1" smtClean="0"/>
              <a:t>Απόσυρση φαρμάκων ή ουσιών</a:t>
            </a:r>
          </a:p>
          <a:p>
            <a:pPr lvl="1" eaLnBrk="1" hangingPunct="1">
              <a:lnSpc>
                <a:spcPct val="80000"/>
              </a:lnSpc>
              <a:buFont typeface="Wingdings" pitchFamily="2" charset="2"/>
              <a:buNone/>
            </a:pPr>
            <a:endParaRPr lang="el-GR" altLang="el-GR" sz="1800" b="1" smtClean="0"/>
          </a:p>
          <a:p>
            <a:pPr lvl="1" algn="r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l-GR" altLang="el-GR" sz="2000" smtClean="0">
                <a:solidFill>
                  <a:srgbClr val="FFC000"/>
                </a:solidFill>
              </a:rPr>
              <a:t> </a:t>
            </a:r>
            <a:r>
              <a:rPr lang="en-US" altLang="el-GR" sz="2000" smtClean="0">
                <a:solidFill>
                  <a:srgbClr val="FFC000"/>
                </a:solidFill>
              </a:rPr>
              <a:t>                                                                    </a:t>
            </a:r>
            <a:r>
              <a:rPr lang="el-GR" altLang="el-GR" sz="2000" smtClean="0">
                <a:solidFill>
                  <a:srgbClr val="FFC000"/>
                </a:solidFill>
              </a:rPr>
              <a:t>                           </a:t>
            </a:r>
            <a:r>
              <a:rPr lang="en-US" altLang="el-GR" sz="2000" smtClean="0">
                <a:solidFill>
                  <a:srgbClr val="FFC000"/>
                </a:solidFill>
              </a:rPr>
              <a:t> </a:t>
            </a:r>
            <a:r>
              <a:rPr lang="en-US" altLang="el-GR" sz="1400" b="1" i="1" smtClean="0">
                <a:solidFill>
                  <a:srgbClr val="FFC000"/>
                </a:solidFill>
              </a:rPr>
              <a:t>Stoudemire 2000</a:t>
            </a:r>
            <a:endParaRPr lang="el-GR" altLang="el-GR" sz="1400" b="1" i="1" smtClean="0">
              <a:solidFill>
                <a:srgbClr val="FFC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altLang="el-GR" sz="3200" b="1" smtClean="0"/>
              <a:t>Φάρμακα και ουσίες που σχετίζονται με δευτεροπαθή κατάθλιψη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sz="half" idx="1"/>
          </p:nvPr>
        </p:nvSpPr>
        <p:spPr>
          <a:xfrm>
            <a:off x="457200" y="2089150"/>
            <a:ext cx="4038600" cy="4525963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l-GR" altLang="el-GR" sz="2000" b="1" smtClean="0"/>
              <a:t>Ακυκλοβίρη</a:t>
            </a:r>
          </a:p>
          <a:p>
            <a:pPr eaLnBrk="1" hangingPunct="1">
              <a:lnSpc>
                <a:spcPct val="80000"/>
              </a:lnSpc>
            </a:pPr>
            <a:r>
              <a:rPr lang="el-GR" altLang="el-GR" sz="2000" b="1" smtClean="0"/>
              <a:t>Αλπραζολάμη</a:t>
            </a:r>
          </a:p>
          <a:p>
            <a:pPr eaLnBrk="1" hangingPunct="1">
              <a:lnSpc>
                <a:spcPct val="80000"/>
              </a:lnSpc>
            </a:pPr>
            <a:r>
              <a:rPr lang="el-GR" altLang="el-GR" sz="2000" b="1" smtClean="0"/>
              <a:t>Αναβολικά στεροειδή </a:t>
            </a:r>
          </a:p>
          <a:p>
            <a:pPr eaLnBrk="1" hangingPunct="1">
              <a:lnSpc>
                <a:spcPct val="80000"/>
              </a:lnSpc>
            </a:pPr>
            <a:r>
              <a:rPr lang="el-GR" altLang="el-GR" sz="2000" b="1" smtClean="0"/>
              <a:t>Αντιυπερτασικά </a:t>
            </a:r>
          </a:p>
          <a:p>
            <a:pPr eaLnBrk="1" hangingPunct="1">
              <a:lnSpc>
                <a:spcPct val="80000"/>
              </a:lnSpc>
            </a:pPr>
            <a:r>
              <a:rPr lang="el-GR" altLang="el-GR" sz="2000" b="1" smtClean="0"/>
              <a:t>Βαρβιτουρικά</a:t>
            </a:r>
          </a:p>
          <a:p>
            <a:pPr eaLnBrk="1" hangingPunct="1">
              <a:lnSpc>
                <a:spcPct val="80000"/>
              </a:lnSpc>
            </a:pPr>
            <a:r>
              <a:rPr lang="el-GR" altLang="el-GR" sz="2000" b="1" smtClean="0"/>
              <a:t>Σιμετιδίνη</a:t>
            </a:r>
          </a:p>
          <a:p>
            <a:pPr eaLnBrk="1" hangingPunct="1">
              <a:lnSpc>
                <a:spcPct val="80000"/>
              </a:lnSpc>
            </a:pPr>
            <a:r>
              <a:rPr lang="el-GR" altLang="el-GR" sz="2000" b="1" smtClean="0"/>
              <a:t>Κλονιδίνη</a:t>
            </a:r>
          </a:p>
          <a:p>
            <a:pPr eaLnBrk="1" hangingPunct="1">
              <a:lnSpc>
                <a:spcPct val="80000"/>
              </a:lnSpc>
            </a:pPr>
            <a:r>
              <a:rPr lang="el-GR" altLang="el-GR" sz="2000" b="1" smtClean="0"/>
              <a:t>Κοκαίνη</a:t>
            </a:r>
          </a:p>
          <a:p>
            <a:pPr eaLnBrk="1" hangingPunct="1">
              <a:lnSpc>
                <a:spcPct val="80000"/>
              </a:lnSpc>
            </a:pPr>
            <a:r>
              <a:rPr lang="el-GR" altLang="el-GR" sz="2000" b="1" smtClean="0"/>
              <a:t>Δισουλφιράμη</a:t>
            </a:r>
          </a:p>
          <a:p>
            <a:pPr eaLnBrk="1" hangingPunct="1">
              <a:lnSpc>
                <a:spcPct val="80000"/>
              </a:lnSpc>
            </a:pPr>
            <a:r>
              <a:rPr lang="el-GR" altLang="el-GR" sz="2000" b="1" smtClean="0"/>
              <a:t>Κοκαίνη</a:t>
            </a:r>
          </a:p>
          <a:p>
            <a:pPr eaLnBrk="1" hangingPunct="1">
              <a:lnSpc>
                <a:spcPct val="80000"/>
              </a:lnSpc>
            </a:pPr>
            <a:r>
              <a:rPr lang="el-GR" altLang="el-GR" sz="2000" b="1" smtClean="0"/>
              <a:t>Οιστρογόνα</a:t>
            </a:r>
          </a:p>
          <a:p>
            <a:pPr eaLnBrk="1" hangingPunct="1">
              <a:lnSpc>
                <a:spcPct val="80000"/>
              </a:lnSpc>
            </a:pPr>
            <a:r>
              <a:rPr lang="el-GR" altLang="el-GR" sz="2000" b="1" smtClean="0"/>
              <a:t>Ιντερφερόνη</a:t>
            </a:r>
          </a:p>
        </p:txBody>
      </p:sp>
      <p:sp>
        <p:nvSpPr>
          <p:cNvPr id="20484" name="Rectangle 4"/>
          <p:cNvSpPr>
            <a:spLocks noGrp="1" noChangeArrowheads="1"/>
          </p:cNvSpPr>
          <p:nvPr>
            <p:ph sz="half" idx="2"/>
          </p:nvPr>
        </p:nvSpPr>
        <p:spPr>
          <a:xfrm>
            <a:off x="4643438" y="2117725"/>
            <a:ext cx="4038600" cy="4525963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l-GR" altLang="el-GR" sz="2000" b="1" smtClean="0"/>
              <a:t>Ανταγωνιστές ισταμίνης</a:t>
            </a:r>
          </a:p>
          <a:p>
            <a:pPr eaLnBrk="1" hangingPunct="1">
              <a:lnSpc>
                <a:spcPct val="80000"/>
              </a:lnSpc>
            </a:pPr>
            <a:r>
              <a:rPr lang="el-GR" altLang="el-GR" sz="2000" b="1" smtClean="0"/>
              <a:t>Οιστρογόνα</a:t>
            </a:r>
          </a:p>
          <a:p>
            <a:pPr eaLnBrk="1" hangingPunct="1">
              <a:lnSpc>
                <a:spcPct val="80000"/>
              </a:lnSpc>
            </a:pPr>
            <a:r>
              <a:rPr lang="el-GR" altLang="el-GR" sz="2000" b="1" smtClean="0"/>
              <a:t>Ιντερφερόνη</a:t>
            </a:r>
          </a:p>
          <a:p>
            <a:pPr eaLnBrk="1" hangingPunct="1">
              <a:lnSpc>
                <a:spcPct val="80000"/>
              </a:lnSpc>
            </a:pPr>
            <a:r>
              <a:rPr lang="el-GR" altLang="el-GR" sz="2000" b="1" smtClean="0"/>
              <a:t>Λεβο-ντόπα</a:t>
            </a:r>
          </a:p>
          <a:p>
            <a:pPr eaLnBrk="1" hangingPunct="1">
              <a:lnSpc>
                <a:spcPct val="80000"/>
              </a:lnSpc>
            </a:pPr>
            <a:r>
              <a:rPr lang="el-GR" altLang="el-GR" sz="2000" b="1" smtClean="0"/>
              <a:t>Μεθυλ-ντόπα</a:t>
            </a:r>
          </a:p>
          <a:p>
            <a:pPr eaLnBrk="1" hangingPunct="1">
              <a:lnSpc>
                <a:spcPct val="80000"/>
              </a:lnSpc>
            </a:pPr>
            <a:r>
              <a:rPr lang="el-GR" altLang="el-GR" sz="2000" b="1" smtClean="0"/>
              <a:t>Μετρονιδαζόλη</a:t>
            </a:r>
          </a:p>
          <a:p>
            <a:pPr eaLnBrk="1" hangingPunct="1">
              <a:lnSpc>
                <a:spcPct val="80000"/>
              </a:lnSpc>
            </a:pPr>
            <a:r>
              <a:rPr lang="el-GR" altLang="el-GR" sz="2000" b="1" smtClean="0"/>
              <a:t>Πεγολίδη</a:t>
            </a:r>
          </a:p>
          <a:p>
            <a:pPr eaLnBrk="1" hangingPunct="1">
              <a:lnSpc>
                <a:spcPct val="80000"/>
              </a:lnSpc>
            </a:pPr>
            <a:r>
              <a:rPr lang="el-GR" altLang="el-GR" sz="2000" b="1" smtClean="0"/>
              <a:t>Σουλφοναμίδες</a:t>
            </a:r>
          </a:p>
          <a:p>
            <a:pPr eaLnBrk="1" hangingPunct="1">
              <a:lnSpc>
                <a:spcPct val="80000"/>
              </a:lnSpc>
            </a:pPr>
            <a:r>
              <a:rPr lang="el-GR" altLang="el-GR" sz="2000" b="1" smtClean="0"/>
              <a:t>Θειαζιδικά διουρητικά</a:t>
            </a:r>
          </a:p>
          <a:p>
            <a:pPr eaLnBrk="1" hangingPunct="1">
              <a:lnSpc>
                <a:spcPct val="80000"/>
              </a:lnSpc>
            </a:pPr>
            <a:r>
              <a:rPr lang="el-GR" altLang="el-GR" sz="2000" b="1" smtClean="0"/>
              <a:t>Κορτικοστεροειδή</a:t>
            </a:r>
          </a:p>
          <a:p>
            <a:pPr eaLnBrk="1" hangingPunct="1">
              <a:lnSpc>
                <a:spcPct val="80000"/>
              </a:lnSpc>
            </a:pPr>
            <a:r>
              <a:rPr lang="el-GR" altLang="el-GR" sz="2000" b="1" smtClean="0"/>
              <a:t>Κινολόνες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el-GR" altLang="el-GR" sz="2000" b="1" smtClean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l-GR" altLang="el-GR" sz="2000" smtClean="0"/>
              <a:t> 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l-GR" altLang="el-GR" sz="2000" smtClean="0"/>
              <a:t>  </a:t>
            </a:r>
            <a:r>
              <a:rPr lang="en-US" altLang="el-GR" sz="2000" smtClean="0"/>
              <a:t>                                   </a:t>
            </a:r>
            <a:r>
              <a:rPr lang="en-US" altLang="el-GR" sz="1200" b="1" i="1" smtClean="0">
                <a:solidFill>
                  <a:srgbClr val="FFC000"/>
                </a:solidFill>
              </a:rPr>
              <a:t>Neese 1991</a:t>
            </a:r>
            <a:r>
              <a:rPr lang="el-GR" altLang="el-GR" sz="1800" b="1" i="1" smtClean="0">
                <a:solidFill>
                  <a:srgbClr val="FFC000"/>
                </a:solidFill>
              </a:rPr>
              <a:t>                                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http://www.fotosearch.com/bthumb/CSP/CSP082/k0825537.jpg"/>
          <p:cNvPicPr>
            <a:picLocks noChangeAspect="1" noChangeArrowheads="1"/>
          </p:cNvPicPr>
          <p:nvPr/>
        </p:nvPicPr>
        <p:blipFill>
          <a:blip r:embed="rId3" r:link="rId4">
            <a:lum bright="46000" contrast="-68000"/>
          </a:blip>
          <a:srcRect/>
          <a:stretch>
            <a:fillRect/>
          </a:stretch>
        </p:blipFill>
        <p:spPr bwMode="auto">
          <a:xfrm>
            <a:off x="0" y="0"/>
            <a:ext cx="9144000" cy="7086600"/>
          </a:xfrm>
          <a:prstGeom prst="rect">
            <a:avLst/>
          </a:prstGeom>
          <a:solidFill>
            <a:schemeClr val="hlink"/>
          </a:solidFill>
          <a:ln w="9525">
            <a:noFill/>
            <a:miter lim="800000"/>
            <a:headEnd/>
            <a:tailEnd/>
          </a:ln>
        </p:spPr>
      </p:pic>
      <p:sp>
        <p:nvSpPr>
          <p:cNvPr id="3075" name="Rectangle 5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828800"/>
            <a:ext cx="7848600" cy="4637088"/>
          </a:xfrm>
        </p:spPr>
        <p:txBody>
          <a:bodyPr/>
          <a:lstStyle/>
          <a:p>
            <a:pPr algn="just" eaLnBrk="1" hangingPunct="1">
              <a:lnSpc>
                <a:spcPct val="80000"/>
              </a:lnSpc>
              <a:spcBef>
                <a:spcPct val="0"/>
              </a:spcBef>
              <a:buClr>
                <a:schemeClr val="tx1"/>
              </a:buClr>
              <a:buFont typeface="Wingdings" pitchFamily="2" charset="2"/>
              <a:buChar char="§"/>
            </a:pPr>
            <a:r>
              <a:rPr kumimoji="1" lang="el-GR" altLang="el-GR" sz="1900" b="1" smtClean="0">
                <a:solidFill>
                  <a:srgbClr val="490482"/>
                </a:solidFill>
                <a:latin typeface="Tahoma" pitchFamily="34" charset="0"/>
              </a:rPr>
              <a:t>η κατάθλιψη </a:t>
            </a:r>
            <a:r>
              <a:rPr kumimoji="1" lang="en-US" altLang="el-GR" sz="1900" b="1" smtClean="0">
                <a:solidFill>
                  <a:srgbClr val="490482"/>
                </a:solidFill>
                <a:latin typeface="Tahoma" pitchFamily="34" charset="0"/>
              </a:rPr>
              <a:t>κατέχει σήµερα την </a:t>
            </a:r>
            <a:r>
              <a:rPr kumimoji="1" lang="en-US" altLang="el-GR" sz="1900" b="1" smtClean="0">
                <a:solidFill>
                  <a:srgbClr val="F03704"/>
                </a:solidFill>
                <a:latin typeface="Tahoma" pitchFamily="34" charset="0"/>
              </a:rPr>
              <a:t>4η θέση</a:t>
            </a:r>
            <a:r>
              <a:rPr kumimoji="1" lang="en-US" altLang="el-GR" sz="1900" b="1" smtClean="0">
                <a:solidFill>
                  <a:srgbClr val="490482"/>
                </a:solidFill>
                <a:latin typeface="Tahoma" pitchFamily="34" charset="0"/>
              </a:rPr>
              <a:t> από πλευράς απώλειας ζωής, αναπηρίας και κοινωνικής δυσλειτουργίας παγκοσµίως.</a:t>
            </a:r>
            <a:endParaRPr kumimoji="1" lang="el-GR" altLang="el-GR" sz="1900" b="1" smtClean="0">
              <a:solidFill>
                <a:srgbClr val="490482"/>
              </a:solidFill>
              <a:latin typeface="Tahoma" pitchFamily="34" charset="0"/>
            </a:endParaRPr>
          </a:p>
          <a:p>
            <a:pPr algn="just" eaLnBrk="1" hangingPunct="1">
              <a:lnSpc>
                <a:spcPct val="80000"/>
              </a:lnSpc>
              <a:spcBef>
                <a:spcPct val="0"/>
              </a:spcBef>
              <a:buClr>
                <a:schemeClr val="tx1"/>
              </a:buClr>
              <a:buFont typeface="Wingdings" pitchFamily="2" charset="2"/>
              <a:buChar char="§"/>
            </a:pPr>
            <a:endParaRPr kumimoji="1" lang="en-US" altLang="el-GR" sz="1900" b="1" smtClean="0">
              <a:solidFill>
                <a:srgbClr val="490482"/>
              </a:solidFill>
              <a:latin typeface="Tahoma" pitchFamily="34" charset="0"/>
            </a:endParaRPr>
          </a:p>
          <a:p>
            <a:pPr algn="just" eaLnBrk="1" hangingPunct="1">
              <a:lnSpc>
                <a:spcPct val="80000"/>
              </a:lnSpc>
              <a:buClr>
                <a:schemeClr val="tx1"/>
              </a:buClr>
              <a:buFont typeface="Wingdings" pitchFamily="2" charset="2"/>
              <a:buChar char="§"/>
            </a:pPr>
            <a:r>
              <a:rPr lang="el-GR" altLang="el-GR" sz="1900" b="1" smtClean="0">
                <a:solidFill>
                  <a:srgbClr val="490482"/>
                </a:solidFill>
                <a:latin typeface="Tahoma" pitchFamily="34" charset="0"/>
                <a:cs typeface="Tahoma" pitchFamily="34" charset="0"/>
              </a:rPr>
              <a:t>προβλέπεται πως το </a:t>
            </a:r>
            <a:r>
              <a:rPr lang="el-GR" altLang="el-GR" sz="1900" b="1" smtClean="0">
                <a:solidFill>
                  <a:srgbClr val="F03704"/>
                </a:solidFill>
                <a:latin typeface="Tahoma" pitchFamily="34" charset="0"/>
                <a:cs typeface="Tahoma" pitchFamily="34" charset="0"/>
              </a:rPr>
              <a:t>2020 θα καταλάβει τη 2η θέση παγκοσµίως και την 1η θέση στις δυτικές κοινωνίες.</a:t>
            </a:r>
            <a:endParaRPr lang="el-GR" altLang="el-GR" sz="1900" b="1" smtClean="0">
              <a:solidFill>
                <a:srgbClr val="F03704"/>
              </a:solidFill>
              <a:latin typeface="Arial" charset="0"/>
            </a:endParaRPr>
          </a:p>
          <a:p>
            <a:pPr algn="just" eaLnBrk="1" hangingPunct="1">
              <a:lnSpc>
                <a:spcPct val="80000"/>
              </a:lnSpc>
              <a:buClr>
                <a:schemeClr val="tx1"/>
              </a:buClr>
              <a:buFont typeface="Wingdings" pitchFamily="2" charset="2"/>
              <a:buChar char="§"/>
            </a:pPr>
            <a:endParaRPr lang="el-GR" altLang="el-GR" sz="1900" b="1" smtClean="0">
              <a:solidFill>
                <a:srgbClr val="F03704"/>
              </a:solidFill>
              <a:latin typeface="Arial" charset="0"/>
            </a:endParaRPr>
          </a:p>
          <a:p>
            <a:pPr algn="just" eaLnBrk="1" hangingPunct="1">
              <a:lnSpc>
                <a:spcPct val="80000"/>
              </a:lnSpc>
              <a:buClr>
                <a:schemeClr val="tx1"/>
              </a:buClr>
              <a:buFont typeface="Wingdings" pitchFamily="2" charset="2"/>
              <a:buChar char="§"/>
            </a:pPr>
            <a:r>
              <a:rPr lang="el-GR" altLang="el-GR" sz="1900" b="1" smtClean="0">
                <a:solidFill>
                  <a:srgbClr val="490482"/>
                </a:solidFill>
                <a:latin typeface="Tahoma" pitchFamily="34" charset="0"/>
                <a:cs typeface="Tahoma" pitchFamily="34" charset="0"/>
              </a:rPr>
              <a:t>ευθύνεται, περισσότερο από κάθε άλλη νόσο, για τις απουσίες από το σχολείο και την εργασία στο ηλικιακό φάσµα των 15-45 ετών.</a:t>
            </a:r>
            <a:endParaRPr lang="el-GR" altLang="el-GR" sz="1900" b="1" smtClean="0">
              <a:solidFill>
                <a:srgbClr val="490482"/>
              </a:solidFill>
              <a:latin typeface="Arial" charset="0"/>
            </a:endParaRPr>
          </a:p>
          <a:p>
            <a:pPr algn="just" eaLnBrk="1" hangingPunct="1">
              <a:lnSpc>
                <a:spcPct val="80000"/>
              </a:lnSpc>
              <a:buClr>
                <a:schemeClr val="tx1"/>
              </a:buClr>
              <a:buFont typeface="Wingdings" pitchFamily="2" charset="2"/>
              <a:buChar char="§"/>
            </a:pPr>
            <a:endParaRPr lang="el-GR" altLang="el-GR" sz="1900" b="1" smtClean="0">
              <a:solidFill>
                <a:srgbClr val="490482"/>
              </a:solidFill>
              <a:latin typeface="Arial" charset="0"/>
            </a:endParaRPr>
          </a:p>
          <a:p>
            <a:pPr algn="just" eaLnBrk="1" hangingPunct="1">
              <a:lnSpc>
                <a:spcPct val="80000"/>
              </a:lnSpc>
              <a:buClr>
                <a:schemeClr val="tx1"/>
              </a:buClr>
              <a:buFont typeface="Wingdings" pitchFamily="2" charset="2"/>
              <a:buChar char="§"/>
            </a:pPr>
            <a:r>
              <a:rPr lang="el-GR" altLang="el-GR" sz="1900" b="1" smtClean="0">
                <a:solidFill>
                  <a:srgbClr val="490482"/>
                </a:solidFill>
                <a:latin typeface="Tahoma" pitchFamily="34" charset="0"/>
                <a:cs typeface="Tahoma" pitchFamily="34" charset="0"/>
              </a:rPr>
              <a:t>κάθε </a:t>
            </a:r>
            <a:r>
              <a:rPr lang="el-GR" altLang="el-GR" sz="1900" b="1" smtClean="0">
                <a:solidFill>
                  <a:srgbClr val="F03704"/>
                </a:solidFill>
                <a:latin typeface="Tahoma" pitchFamily="34" charset="0"/>
                <a:cs typeface="Tahoma" pitchFamily="34" charset="0"/>
              </a:rPr>
              <a:t>1½ λεπτό</a:t>
            </a:r>
            <a:r>
              <a:rPr lang="el-GR" altLang="el-GR" sz="1900" b="1" smtClean="0">
                <a:solidFill>
                  <a:srgbClr val="490482"/>
                </a:solidFill>
                <a:latin typeface="Tahoma" pitchFamily="34" charset="0"/>
                <a:cs typeface="Tahoma" pitchFamily="34" charset="0"/>
              </a:rPr>
              <a:t> της ώρας περίπου </a:t>
            </a:r>
            <a:r>
              <a:rPr lang="el-GR" altLang="el-GR" sz="1900" b="1" smtClean="0">
                <a:solidFill>
                  <a:srgbClr val="F03704"/>
                </a:solidFill>
                <a:latin typeface="Tahoma" pitchFamily="34" charset="0"/>
                <a:cs typeface="Tahoma" pitchFamily="34" charset="0"/>
              </a:rPr>
              <a:t>ένα άτοµο οδηγείται στ</a:t>
            </a:r>
            <a:r>
              <a:rPr lang="el-GR" altLang="el-GR" sz="1900" b="1" smtClean="0">
                <a:solidFill>
                  <a:srgbClr val="F03704"/>
                </a:solidFill>
                <a:latin typeface="Tahoma" pitchFamily="34" charset="0"/>
              </a:rPr>
              <a:t>ην</a:t>
            </a:r>
            <a:r>
              <a:rPr lang="el-GR" altLang="el-GR" sz="1900" b="1" smtClean="0">
                <a:solidFill>
                  <a:srgbClr val="F03704"/>
                </a:solidFill>
                <a:latin typeface="Tahoma" pitchFamily="34" charset="0"/>
                <a:cs typeface="Tahoma" pitchFamily="34" charset="0"/>
              </a:rPr>
              <a:t> αυτοκτο</a:t>
            </a:r>
            <a:r>
              <a:rPr lang="el-GR" altLang="el-GR" sz="1900" b="1" smtClean="0">
                <a:solidFill>
                  <a:srgbClr val="F03704"/>
                </a:solidFill>
                <a:latin typeface="Tahoma" pitchFamily="34" charset="0"/>
              </a:rPr>
              <a:t>νία</a:t>
            </a:r>
            <a:r>
              <a:rPr lang="el-GR" altLang="el-GR" sz="1900" b="1" smtClean="0">
                <a:solidFill>
                  <a:srgbClr val="F03704"/>
                </a:solidFill>
                <a:latin typeface="Tahoma" pitchFamily="34" charset="0"/>
                <a:cs typeface="Tahoma" pitchFamily="34" charset="0"/>
              </a:rPr>
              <a:t>,</a:t>
            </a:r>
            <a:r>
              <a:rPr lang="el-GR" altLang="el-GR" sz="1900" b="1" smtClean="0">
                <a:solidFill>
                  <a:srgbClr val="490482"/>
                </a:solidFill>
                <a:latin typeface="Tahoma" pitchFamily="34" charset="0"/>
                <a:cs typeface="Tahoma" pitchFamily="34" charset="0"/>
              </a:rPr>
              <a:t> ενώ οι απόπειρες που δεν καταλήγουν στο θάνατο είναι πολλαπλάσιες.</a:t>
            </a:r>
          </a:p>
          <a:p>
            <a:pPr eaLnBrk="1" hangingPunct="1">
              <a:buClr>
                <a:schemeClr val="tx1"/>
              </a:buClr>
              <a:buFont typeface="Wingdings" pitchFamily="2" charset="2"/>
              <a:buNone/>
            </a:pPr>
            <a:endParaRPr lang="el-GR" altLang="el-GR" sz="1900" b="1" smtClean="0">
              <a:solidFill>
                <a:srgbClr val="490482"/>
              </a:solidFill>
            </a:endParaRPr>
          </a:p>
          <a:p>
            <a:pPr algn="r" eaLnBrk="1" hangingPunct="1">
              <a:buClr>
                <a:srgbClr val="FF3300"/>
              </a:buClr>
              <a:buFont typeface="Wingdings" pitchFamily="2" charset="2"/>
              <a:buNone/>
            </a:pPr>
            <a:r>
              <a:rPr lang="el-GR" altLang="el-GR" sz="1900" b="1" smtClean="0">
                <a:solidFill>
                  <a:srgbClr val="490482"/>
                </a:solidFill>
                <a:latin typeface="Tahoma" pitchFamily="34" charset="0"/>
              </a:rPr>
              <a:t>   </a:t>
            </a:r>
            <a:endParaRPr lang="el-GR" altLang="el-GR" sz="1900" b="1" smtClean="0">
              <a:solidFill>
                <a:srgbClr val="490482"/>
              </a:solidFill>
              <a:latin typeface="Tahoma" pitchFamily="34" charset="0"/>
              <a:cs typeface="Tahoma" pitchFamily="34" charset="0"/>
            </a:endParaRPr>
          </a:p>
        </p:txBody>
      </p:sp>
      <p:sp>
        <p:nvSpPr>
          <p:cNvPr id="8196" name="Rectangle 6"/>
          <p:cNvSpPr>
            <a:spLocks noGrp="1" noChangeArrowheads="1"/>
          </p:cNvSpPr>
          <p:nvPr>
            <p:ph type="title" idx="4294967295"/>
          </p:nvPr>
        </p:nvSpPr>
        <p:spPr>
          <a:xfrm>
            <a:off x="2276475" y="762000"/>
            <a:ext cx="6867525" cy="1219200"/>
          </a:xfrm>
        </p:spPr>
        <p:txBody>
          <a:bodyPr lIns="92075" tIns="46038" rIns="92075" bIns="46038"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l-GR" sz="2500" smtClean="0">
                <a:latin typeface="Tahoma" pitchFamily="34" charset="0"/>
                <a:cs typeface="Tahoma" pitchFamily="34" charset="0"/>
              </a:rPr>
              <a:t> </a:t>
            </a:r>
            <a:r>
              <a:rPr lang="el-GR" sz="2500" smtClean="0">
                <a:latin typeface="Tahoma" pitchFamily="34" charset="0"/>
                <a:cs typeface="Times New Roman" pitchFamily="18" charset="0"/>
              </a:rPr>
              <a:t/>
            </a:r>
            <a:br>
              <a:rPr lang="el-GR" sz="2500" smtClean="0">
                <a:latin typeface="Tahoma" pitchFamily="34" charset="0"/>
                <a:cs typeface="Times New Roman" pitchFamily="18" charset="0"/>
              </a:rPr>
            </a:br>
            <a:r>
              <a:rPr lang="el-GR" sz="2500" b="1" smtClean="0">
                <a:latin typeface="Tahoma" pitchFamily="34" charset="0"/>
                <a:cs typeface="Tahoma" pitchFamily="34" charset="0"/>
              </a:rPr>
              <a:t>Η κατάθλιψη σε αριθµούς</a:t>
            </a:r>
            <a:r>
              <a:rPr lang="el-GR" sz="2500" b="1" smtClean="0">
                <a:latin typeface="Tahoma" pitchFamily="34" charset="0"/>
              </a:rPr>
              <a:t> (ΙΙ)</a:t>
            </a:r>
            <a:r>
              <a:rPr lang="el-GR" sz="2500" b="1" smtClean="0">
                <a:latin typeface="Tahoma" pitchFamily="34" charset="0"/>
                <a:cs typeface="Tahoma" pitchFamily="34" charset="0"/>
              </a:rPr>
              <a:t/>
            </a:r>
            <a:br>
              <a:rPr lang="el-GR" sz="2500" b="1" smtClean="0">
                <a:latin typeface="Tahoma" pitchFamily="34" charset="0"/>
                <a:cs typeface="Tahoma" pitchFamily="34" charset="0"/>
              </a:rPr>
            </a:br>
            <a:r>
              <a:rPr lang="el-GR" sz="2500" smtClean="0">
                <a:latin typeface="Tahoma" pitchFamily="34" charset="0"/>
                <a:cs typeface="Tahoma" pitchFamily="34" charset="0"/>
              </a:rPr>
              <a:t> </a:t>
            </a:r>
            <a:r>
              <a:rPr lang="el-GR" sz="2500" smtClean="0">
                <a:latin typeface="Tahoma" pitchFamily="34" charset="0"/>
                <a:cs typeface="Times New Roman" pitchFamily="18" charset="0"/>
              </a:rPr>
              <a:t/>
            </a:r>
            <a:br>
              <a:rPr lang="el-GR" sz="2500" smtClean="0">
                <a:latin typeface="Tahoma" pitchFamily="34" charset="0"/>
                <a:cs typeface="Times New Roman" pitchFamily="18" charset="0"/>
              </a:rPr>
            </a:br>
            <a:endParaRPr lang="el-GR" sz="2500" smtClean="0">
              <a:latin typeface="Tahoma" pitchFamily="34" charset="0"/>
              <a:cs typeface="Times New Roman" pitchFamily="18" charset="0"/>
            </a:endParaRPr>
          </a:p>
        </p:txBody>
      </p:sp>
      <p:sp>
        <p:nvSpPr>
          <p:cNvPr id="3077" name="Rectangle 7"/>
          <p:cNvSpPr>
            <a:spLocks noChangeArrowheads="1"/>
          </p:cNvSpPr>
          <p:nvPr/>
        </p:nvSpPr>
        <p:spPr bwMode="auto">
          <a:xfrm>
            <a:off x="3786188" y="2619375"/>
            <a:ext cx="9144000" cy="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endParaRPr lang="el-GR" altLang="el-GR" sz="2400">
              <a:latin typeface="Times New Roman" pitchFamily="18" charset="0"/>
            </a:endParaRPr>
          </a:p>
        </p:txBody>
      </p:sp>
      <p:pic>
        <p:nvPicPr>
          <p:cNvPr id="3078" name="Picture 7" descr="EΠIΨY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027988" y="6248400"/>
            <a:ext cx="5588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altLang="el-GR" b="1" smtClean="0"/>
              <a:t>Πόνος και κατάθλιψη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l-GR" altLang="el-GR" sz="2800" b="1" smtClean="0"/>
              <a:t>Συχνότητα κατάθλιψης 22-78%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el-GR" altLang="el-GR" sz="2800" b="1" smtClean="0"/>
          </a:p>
          <a:p>
            <a:pPr eaLnBrk="1" hangingPunct="1">
              <a:lnSpc>
                <a:spcPct val="80000"/>
              </a:lnSpc>
            </a:pPr>
            <a:r>
              <a:rPr lang="el-GR" altLang="el-GR" sz="2800" b="1" smtClean="0"/>
              <a:t>Οξύς πόνος (Διάρκεια &lt;6 μήνες)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el-GR" altLang="el-GR" sz="2800" b="1" smtClean="0"/>
          </a:p>
          <a:p>
            <a:pPr eaLnBrk="1" hangingPunct="1">
              <a:lnSpc>
                <a:spcPct val="80000"/>
              </a:lnSpc>
            </a:pPr>
            <a:r>
              <a:rPr lang="el-GR" altLang="el-GR" sz="2800" b="1" smtClean="0"/>
              <a:t>Χρόνιος πόνος (Διάρκεια &gt;6 μήνες)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l-GR" altLang="el-GR" sz="2800" b="1" smtClean="0"/>
              <a:t>    1. Σωματοσπλαχνικός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l-GR" altLang="el-GR" sz="2800" b="1" smtClean="0"/>
              <a:t>    2. Νευροπαθητικός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l-GR" altLang="el-GR" sz="2800" b="1" smtClean="0"/>
              <a:t>    3. Ψυχογενής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el-GR" altLang="el-GR" sz="2800" b="1" smtClean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l-GR" altLang="el-GR" sz="2800" smtClean="0"/>
              <a:t>                                                          </a:t>
            </a:r>
            <a:r>
              <a:rPr lang="en-US" altLang="el-GR" sz="1800" i="1" smtClean="0">
                <a:solidFill>
                  <a:srgbClr val="FFC000"/>
                </a:solidFill>
              </a:rPr>
              <a:t>Argoff,2007</a:t>
            </a:r>
            <a:endParaRPr lang="el-GR" altLang="el-GR" sz="1800" i="1" smtClean="0">
              <a:solidFill>
                <a:srgbClr val="FFC000"/>
              </a:solidFill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el-GR" altLang="el-GR" sz="1800" i="1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mtClean="0"/>
              <a:t>Διαταραχές της διάθεσης</a:t>
            </a:r>
            <a:br>
              <a:rPr lang="el-GR" altLang="el-GR" smtClean="0"/>
            </a:br>
            <a:endParaRPr lang="el-GR" altLang="el-GR" smtClean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  <a:defRPr/>
            </a:pPr>
            <a:r>
              <a:rPr lang="el-GR" dirty="0" smtClean="0"/>
              <a:t>Καταθλιπτικές</a:t>
            </a:r>
          </a:p>
          <a:p>
            <a:pPr marL="442912" indent="0">
              <a:buFont typeface="Arial" charset="0"/>
              <a:buNone/>
              <a:defRPr/>
            </a:pPr>
            <a:r>
              <a:rPr lang="el-GR" dirty="0" smtClean="0"/>
              <a:t>2.1 Μείζονα καταθλιπτική διαταραχή</a:t>
            </a:r>
          </a:p>
          <a:p>
            <a:pPr marL="442912" indent="0">
              <a:buFont typeface="Arial" charset="0"/>
              <a:buNone/>
              <a:defRPr/>
            </a:pPr>
            <a:r>
              <a:rPr lang="el-GR" dirty="0" smtClean="0"/>
              <a:t>2.2 </a:t>
            </a:r>
            <a:r>
              <a:rPr lang="el-GR" dirty="0" err="1" smtClean="0"/>
              <a:t>Δυσθυμική</a:t>
            </a:r>
            <a:r>
              <a:rPr lang="el-GR" dirty="0" smtClean="0"/>
              <a:t> διαταραχή</a:t>
            </a:r>
          </a:p>
          <a:p>
            <a:pPr marL="442912" indent="0">
              <a:buFont typeface="Arial" charset="0"/>
              <a:buNone/>
              <a:defRPr/>
            </a:pPr>
            <a:r>
              <a:rPr lang="el-GR" dirty="0" smtClean="0"/>
              <a:t>2.3 Επιδημιολογία</a:t>
            </a:r>
          </a:p>
          <a:p>
            <a:pPr marL="0" indent="0">
              <a:buFont typeface="Arial" charset="0"/>
              <a:buNone/>
              <a:defRPr/>
            </a:pPr>
            <a:endParaRPr lang="el-GR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mtClean="0"/>
              <a:t>Διπολική διαταραχή</a:t>
            </a:r>
            <a:br>
              <a:rPr lang="el-GR" altLang="el-GR" smtClean="0"/>
            </a:br>
            <a:endParaRPr lang="el-GR" altLang="el-GR" smtClean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23887" indent="0">
              <a:buFont typeface="Arial" charset="0"/>
              <a:buNone/>
              <a:defRPr/>
            </a:pPr>
            <a:r>
              <a:rPr lang="el-GR" dirty="0" smtClean="0"/>
              <a:t>Διπολική διαταραχή Ι</a:t>
            </a:r>
          </a:p>
          <a:p>
            <a:pPr marL="623887" indent="0">
              <a:buFont typeface="Arial" charset="0"/>
              <a:buNone/>
              <a:defRPr/>
            </a:pPr>
            <a:r>
              <a:rPr lang="el-GR" dirty="0" smtClean="0"/>
              <a:t>Διπολική διαταραχή ΙΙ</a:t>
            </a:r>
          </a:p>
          <a:p>
            <a:pPr marL="623887" indent="0">
              <a:buFont typeface="Arial" charset="0"/>
              <a:buNone/>
              <a:defRPr/>
            </a:pPr>
            <a:r>
              <a:rPr lang="el-GR" dirty="0" smtClean="0"/>
              <a:t>Κυκλοθυμική διαταραχή</a:t>
            </a:r>
          </a:p>
          <a:p>
            <a:pPr marL="0" indent="0">
              <a:buFont typeface="Arial" charset="0"/>
              <a:buNone/>
              <a:defRPr/>
            </a:pPr>
            <a:endParaRPr lang="el-GR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 altLang="el-GR" smtClean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l-GR" dirty="0" smtClean="0"/>
              <a:t>Χαρακτηρίζονται από διαταραχές στο συναίσθημα, οι οποίες καθιστούν το άτομο ανίκανο να λειτουργήσει</a:t>
            </a:r>
            <a:br>
              <a:rPr lang="el-GR" dirty="0" smtClean="0"/>
            </a:br>
            <a:endParaRPr lang="el-GR" dirty="0" smtClean="0"/>
          </a:p>
          <a:p>
            <a:pPr>
              <a:defRPr/>
            </a:pPr>
            <a:r>
              <a:rPr lang="el-GR" dirty="0" smtClean="0"/>
              <a:t>Κυμαίνονται από την κατάθλιψη, με ακραία θλίψη και αποδέσμευση από τη ζωή έως τη μανία, με ευφορία και ευερεθιστότητα</a:t>
            </a:r>
          </a:p>
          <a:p>
            <a:pPr marL="0" indent="0">
              <a:buFont typeface="Arial" charset="0"/>
              <a:buNone/>
              <a:defRPr/>
            </a:pPr>
            <a:endParaRPr lang="el-GR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mtClean="0"/>
              <a:t>Δυσθυμική Διαταραχή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276725"/>
          </a:xfrm>
        </p:spPr>
        <p:txBody>
          <a:bodyPr/>
          <a:lstStyle/>
          <a:p>
            <a:pPr>
              <a:defRPr/>
            </a:pPr>
            <a:r>
              <a:rPr lang="el-GR" b="1" dirty="0" smtClean="0"/>
              <a:t>Κριτήρια για τη </a:t>
            </a:r>
            <a:r>
              <a:rPr lang="el-GR" b="1" dirty="0" err="1" smtClean="0"/>
              <a:t>Δυσθυμική</a:t>
            </a:r>
            <a:r>
              <a:rPr lang="el-GR" b="1" dirty="0" smtClean="0"/>
              <a:t> Διαταραχή</a:t>
            </a:r>
            <a:r>
              <a:rPr lang="el-GR" dirty="0" smtClean="0"/>
              <a:t>:</a:t>
            </a:r>
            <a:br>
              <a:rPr lang="el-GR" dirty="0" smtClean="0"/>
            </a:br>
            <a:r>
              <a:rPr lang="el-GR" dirty="0" smtClean="0"/>
              <a:t>Τα συμπτώματα δεν εξαφανίζονται για περισσότερο από δυο μήνες κάθε φορά</a:t>
            </a:r>
            <a:br>
              <a:rPr lang="el-GR" dirty="0" smtClean="0"/>
            </a:br>
            <a:endParaRPr lang="el-GR" dirty="0" smtClean="0"/>
          </a:p>
          <a:p>
            <a:pPr>
              <a:defRPr/>
            </a:pPr>
            <a:r>
              <a:rPr lang="el-GR" dirty="0" smtClean="0"/>
              <a:t>Κατά τα δυο πρώτα χρόνια των συμπτωμάτων δεν υπήρξε μείζον καταθλιπτικό επεισόδιο</a:t>
            </a:r>
            <a:br>
              <a:rPr lang="el-GR" dirty="0" smtClean="0"/>
            </a:br>
            <a:endParaRPr lang="el-GR" dirty="0" smtClean="0"/>
          </a:p>
          <a:p>
            <a:pPr>
              <a:defRPr/>
            </a:pPr>
            <a:r>
              <a:rPr lang="el-GR" dirty="0" smtClean="0"/>
              <a:t>Τα συμπτώματα προκαλούν σημαντική δυσφορία ή έκπτωση στη λειτουργικότητα του ατόμου</a:t>
            </a:r>
          </a:p>
          <a:p>
            <a:pPr marL="0" indent="0">
              <a:buFont typeface="Arial" charset="0"/>
              <a:buNone/>
              <a:defRPr/>
            </a:pPr>
            <a:endParaRPr lang="el-GR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mtClean="0"/>
              <a:t>Διπολικές Διαταραχές</a:t>
            </a:r>
          </a:p>
        </p:txBody>
      </p:sp>
      <p:sp>
        <p:nvSpPr>
          <p:cNvPr id="26627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altLang="el-GR" sz="2800" smtClean="0"/>
              <a:t>Α. </a:t>
            </a:r>
            <a:r>
              <a:rPr lang="el-GR" altLang="el-GR" b="1" smtClean="0"/>
              <a:t>Διπολική Διαταραχή Ι</a:t>
            </a:r>
            <a:r>
              <a:rPr lang="el-GR" altLang="el-GR" smtClean="0"/>
              <a:t/>
            </a:r>
            <a:br>
              <a:rPr lang="el-GR" altLang="el-GR" smtClean="0"/>
            </a:br>
            <a:r>
              <a:rPr lang="el-GR" altLang="el-GR" smtClean="0"/>
              <a:t>Β. </a:t>
            </a:r>
            <a:r>
              <a:rPr lang="el-GR" altLang="el-GR" b="1" smtClean="0"/>
              <a:t>Διπολική Διαταραχή ΙΙ</a:t>
            </a:r>
            <a:br>
              <a:rPr lang="el-GR" altLang="el-GR" b="1" smtClean="0"/>
            </a:br>
            <a:r>
              <a:rPr lang="el-GR" altLang="el-GR" smtClean="0"/>
              <a:t>Γ. </a:t>
            </a:r>
            <a:r>
              <a:rPr lang="el-GR" altLang="el-GR" b="1" smtClean="0"/>
              <a:t>Κυκλοθυμική Διαταραχή </a:t>
            </a:r>
            <a:br>
              <a:rPr lang="el-GR" altLang="el-GR" b="1" smtClean="0"/>
            </a:br>
            <a:endParaRPr lang="el-GR" altLang="el-GR" b="1" smtClean="0"/>
          </a:p>
          <a:p>
            <a:r>
              <a:rPr lang="el-GR" altLang="el-GR" smtClean="0"/>
              <a:t>Τα συμπτώματα της </a:t>
            </a:r>
            <a:r>
              <a:rPr lang="el-GR" altLang="el-GR" b="1" smtClean="0"/>
              <a:t>μανίας</a:t>
            </a:r>
            <a:r>
              <a:rPr lang="el-GR" altLang="el-GR" smtClean="0"/>
              <a:t> αποτελούν το κοινό γνώρισμα και των τριών</a:t>
            </a:r>
            <a:br>
              <a:rPr lang="el-GR" altLang="el-GR" smtClean="0"/>
            </a:br>
            <a:endParaRPr lang="el-GR" altLang="el-GR" smtClean="0"/>
          </a:p>
          <a:p>
            <a:r>
              <a:rPr lang="el-GR" altLang="el-GR" smtClean="0"/>
              <a:t>Διαφοροποιούνται με βάση τη </a:t>
            </a:r>
            <a:r>
              <a:rPr lang="el-GR" altLang="el-GR" u="sng" smtClean="0"/>
              <a:t>βαρύτητα</a:t>
            </a:r>
            <a:r>
              <a:rPr lang="el-GR" altLang="el-GR" smtClean="0"/>
              <a:t> και τη </a:t>
            </a:r>
            <a:r>
              <a:rPr lang="el-GR" altLang="el-GR" u="sng" smtClean="0"/>
              <a:t>διάρκεια </a:t>
            </a:r>
            <a:r>
              <a:rPr lang="el-GR" altLang="el-GR" smtClean="0"/>
              <a:t>των συμπτωμάτων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 altLang="el-GR" smtClean="0"/>
          </a:p>
        </p:txBody>
      </p:sp>
      <p:sp>
        <p:nvSpPr>
          <p:cNvPr id="27651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altLang="el-GR" smtClean="0"/>
              <a:t>Γιατί αποκαλούνται </a:t>
            </a:r>
            <a:r>
              <a:rPr lang="el-GR" altLang="el-GR" b="1" smtClean="0"/>
              <a:t>διπολικές</a:t>
            </a:r>
            <a:r>
              <a:rPr lang="el-GR" altLang="el-GR" smtClean="0"/>
              <a:t>;</a:t>
            </a:r>
            <a:br>
              <a:rPr lang="el-GR" altLang="el-GR" smtClean="0"/>
            </a:br>
            <a:r>
              <a:rPr lang="el-GR" altLang="el-GR" smtClean="0"/>
              <a:t>Τα περισσότερα άτομα θα βιώσουν και συμπτώματα κατάθλιψης κατά τη διάρκεια της ζωής τους  (μανία και κατάθλιψη: αντίθετοι πόλοι)</a:t>
            </a:r>
          </a:p>
          <a:p>
            <a:endParaRPr lang="el-GR" altLang="el-GR" smtClean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 altLang="el-GR" smtClean="0"/>
          </a:p>
        </p:txBody>
      </p:sp>
      <p:sp>
        <p:nvSpPr>
          <p:cNvPr id="28675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altLang="el-GR" sz="2400" smtClean="0"/>
              <a:t>Α. </a:t>
            </a:r>
            <a:r>
              <a:rPr lang="el-GR" altLang="el-GR" sz="2400" b="1" smtClean="0"/>
              <a:t>Διπολική Διαταραχή Ι</a:t>
            </a:r>
            <a:br>
              <a:rPr lang="el-GR" altLang="el-GR" sz="2400" b="1" smtClean="0"/>
            </a:br>
            <a:r>
              <a:rPr lang="el-GR" altLang="el-GR" sz="2400" smtClean="0"/>
              <a:t>Παλαιότερα γνωστή ως μανιοκαταθλιπτική διαταραχή </a:t>
            </a:r>
            <a:br>
              <a:rPr lang="el-GR" altLang="el-GR" sz="2400" smtClean="0"/>
            </a:br>
            <a:r>
              <a:rPr lang="el-GR" altLang="el-GR" sz="2400" smtClean="0"/>
              <a:t>Περιλαμβάνει </a:t>
            </a:r>
            <a:r>
              <a:rPr lang="el-GR" altLang="el-GR" sz="2400" u="sng" smtClean="0"/>
              <a:t>ένα μοναδικό μανιακό επεισόδιο </a:t>
            </a:r>
            <a:r>
              <a:rPr lang="el-GR" altLang="el-GR" sz="2400" smtClean="0"/>
              <a:t>ή </a:t>
            </a:r>
            <a:r>
              <a:rPr lang="el-GR" altLang="el-GR" sz="2400" u="sng" smtClean="0"/>
              <a:t>ένα μοναδικό μεικτό επεισόδιο </a:t>
            </a:r>
            <a:r>
              <a:rPr lang="el-GR" altLang="el-GR" sz="2400" smtClean="0"/>
              <a:t>στη διάρκεια της ζωής ενός ατόμου</a:t>
            </a:r>
            <a:br>
              <a:rPr lang="el-GR" altLang="el-GR" sz="2400" smtClean="0"/>
            </a:br>
            <a:endParaRPr lang="el-GR" altLang="el-GR" sz="2400" smtClean="0"/>
          </a:p>
          <a:p>
            <a:r>
              <a:rPr lang="el-GR" altLang="el-GR" sz="2400" smtClean="0"/>
              <a:t>Β. </a:t>
            </a:r>
            <a:r>
              <a:rPr lang="el-GR" altLang="el-GR" sz="2400" b="1" smtClean="0"/>
              <a:t>Διπολική Διαταραχή ΙΙ</a:t>
            </a:r>
            <a:br>
              <a:rPr lang="el-GR" altLang="el-GR" sz="2400" b="1" smtClean="0"/>
            </a:br>
            <a:r>
              <a:rPr lang="el-GR" altLang="el-GR" sz="2400" smtClean="0"/>
              <a:t>Το άτομο να έχει βιώσει τουλάχιστον </a:t>
            </a:r>
            <a:r>
              <a:rPr lang="el-GR" altLang="el-GR" sz="2400" u="sng" smtClean="0"/>
              <a:t>ένα μείζον καταθλιπτικό επεισόδιο</a:t>
            </a:r>
            <a:r>
              <a:rPr lang="el-GR" altLang="el-GR" sz="2400" smtClean="0"/>
              <a:t>  και τουλάχιστον </a:t>
            </a:r>
            <a:r>
              <a:rPr lang="el-GR" altLang="el-GR" sz="2400" u="sng" smtClean="0"/>
              <a:t>ένα υπομανιακό επεισόδιο</a:t>
            </a:r>
            <a:r>
              <a:rPr lang="el-GR" altLang="el-GR" sz="2400" smtClean="0"/>
              <a:t> (πιο ήπια μορφή διπολικής διαταραχής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 altLang="el-GR" smtClean="0"/>
          </a:p>
        </p:txBody>
      </p:sp>
      <p:sp>
        <p:nvSpPr>
          <p:cNvPr id="29699" name="Θέση περιεχομένου 2"/>
          <p:cNvSpPr>
            <a:spLocks noGrp="1"/>
          </p:cNvSpPr>
          <p:nvPr>
            <p:ph idx="1"/>
          </p:nvPr>
        </p:nvSpPr>
        <p:spPr>
          <a:xfrm>
            <a:off x="457200" y="1052513"/>
            <a:ext cx="8229600" cy="5073650"/>
          </a:xfrm>
        </p:spPr>
        <p:txBody>
          <a:bodyPr/>
          <a:lstStyle/>
          <a:p>
            <a:r>
              <a:rPr lang="el-GR" altLang="el-GR" sz="1800" b="1" smtClean="0"/>
              <a:t>Κριτήρια για τα Μανιακά και Υπομανιακά επεισόδια (συνέχεια):</a:t>
            </a:r>
            <a:r>
              <a:rPr lang="el-GR" altLang="el-GR" sz="1800" smtClean="0"/>
              <a:t/>
            </a:r>
            <a:br>
              <a:rPr lang="el-GR" altLang="el-GR" sz="1800" smtClean="0"/>
            </a:br>
            <a:r>
              <a:rPr lang="el-GR" altLang="el-GR" sz="1800" smtClean="0">
                <a:sym typeface="Wingdings 2" pitchFamily="18" charset="2"/>
              </a:rPr>
              <a:t/>
            </a:r>
            <a:br>
              <a:rPr lang="el-GR" altLang="el-GR" sz="1800" smtClean="0">
                <a:sym typeface="Wingdings 2" pitchFamily="18" charset="2"/>
              </a:rPr>
            </a:br>
            <a:r>
              <a:rPr lang="el-GR" altLang="el-GR" sz="1800" smtClean="0">
                <a:sym typeface="Wingdings 2" pitchFamily="18" charset="2"/>
              </a:rPr>
              <a:t>  Διογκωμένη αυτοεκτίμηση (πεποίθηση για </a:t>
            </a:r>
            <a:br>
              <a:rPr lang="el-GR" altLang="el-GR" sz="1800" smtClean="0">
                <a:sym typeface="Wingdings 2" pitchFamily="18" charset="2"/>
              </a:rPr>
            </a:br>
            <a:r>
              <a:rPr lang="el-GR" altLang="el-GR" sz="1800" smtClean="0">
                <a:sym typeface="Wingdings 2" pitchFamily="18" charset="2"/>
              </a:rPr>
              <a:t>  αυξημένες δυνάμεις – ταλέντα)</a:t>
            </a:r>
            <a:br>
              <a:rPr lang="el-GR" altLang="el-GR" sz="1800" smtClean="0">
                <a:sym typeface="Wingdings 2" pitchFamily="18" charset="2"/>
              </a:rPr>
            </a:br>
            <a:r>
              <a:rPr lang="el-GR" altLang="el-GR" sz="1800" smtClean="0">
                <a:sym typeface="Wingdings 2" pitchFamily="18" charset="2"/>
              </a:rPr>
              <a:t>  </a:t>
            </a:r>
          </a:p>
          <a:p>
            <a:r>
              <a:rPr lang="el-GR" altLang="el-GR" sz="1800" smtClean="0">
                <a:sym typeface="Wingdings 2" pitchFamily="18" charset="2"/>
              </a:rPr>
              <a:t>Διάσπαση της προσοχής</a:t>
            </a:r>
            <a:br>
              <a:rPr lang="el-GR" altLang="el-GR" sz="1800" smtClean="0">
                <a:sym typeface="Wingdings 2" pitchFamily="18" charset="2"/>
              </a:rPr>
            </a:br>
            <a:endParaRPr lang="el-GR" altLang="el-GR" sz="1800" smtClean="0">
              <a:sym typeface="Wingdings 2" pitchFamily="18" charset="2"/>
            </a:endParaRPr>
          </a:p>
          <a:p>
            <a:r>
              <a:rPr lang="el-GR" altLang="el-GR" sz="1800" smtClean="0">
                <a:sym typeface="Wingdings 2" pitchFamily="18" charset="2"/>
              </a:rPr>
              <a:t>   Υπερβολική εμπλοκή του ατόμου  σε ευχάριστες </a:t>
            </a:r>
            <a:br>
              <a:rPr lang="el-GR" altLang="el-GR" sz="1800" smtClean="0">
                <a:sym typeface="Wingdings 2" pitchFamily="18" charset="2"/>
              </a:rPr>
            </a:br>
            <a:r>
              <a:rPr lang="el-GR" altLang="el-GR" sz="1800" smtClean="0">
                <a:sym typeface="Wingdings 2" pitchFamily="18" charset="2"/>
              </a:rPr>
              <a:t>      δραστηριότητες (με πιθανές ανεπιθύμητες </a:t>
            </a:r>
            <a:br>
              <a:rPr lang="el-GR" altLang="el-GR" sz="1800" smtClean="0">
                <a:sym typeface="Wingdings 2" pitchFamily="18" charset="2"/>
              </a:rPr>
            </a:br>
            <a:r>
              <a:rPr lang="el-GR" altLang="el-GR" sz="1800" smtClean="0">
                <a:sym typeface="Wingdings 2" pitchFamily="18" charset="2"/>
              </a:rPr>
              <a:t>      ενέργειες   (π.χ. απερίσκεπτες σπατάλες, ριψοκίνδυνη </a:t>
            </a:r>
            <a:br>
              <a:rPr lang="el-GR" altLang="el-GR" sz="1800" smtClean="0">
                <a:sym typeface="Wingdings 2" pitchFamily="18" charset="2"/>
              </a:rPr>
            </a:br>
            <a:r>
              <a:rPr lang="el-GR" altLang="el-GR" sz="1800" smtClean="0">
                <a:sym typeface="Wingdings 2" pitchFamily="18" charset="2"/>
              </a:rPr>
              <a:t>      οδήγηση, ανάρμοστη σεξουαλική συμπεριφορά </a:t>
            </a:r>
            <a:br>
              <a:rPr lang="el-GR" altLang="el-GR" sz="1800" smtClean="0">
                <a:sym typeface="Wingdings 2" pitchFamily="18" charset="2"/>
              </a:rPr>
            </a:br>
            <a:r>
              <a:rPr lang="el-GR" altLang="el-GR" sz="1800" smtClean="0">
                <a:sym typeface="Wingdings 2" pitchFamily="18" charset="2"/>
              </a:rPr>
              <a:t>      - άρση αναστολών)</a:t>
            </a:r>
            <a:endParaRPr lang="el-GR" altLang="el-GR" sz="1800" smtClean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 altLang="el-GR" smtClean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l-GR" dirty="0" smtClean="0"/>
              <a:t>Για το </a:t>
            </a:r>
            <a:r>
              <a:rPr lang="el-GR" b="1" dirty="0" smtClean="0"/>
              <a:t>μανιακό επεισόδιο</a:t>
            </a:r>
            <a:r>
              <a:rPr lang="el-GR" dirty="0" smtClean="0"/>
              <a:t>:</a:t>
            </a:r>
          </a:p>
          <a:p>
            <a:pPr marL="514350" indent="-514350">
              <a:buFont typeface="Arial" charset="0"/>
              <a:buAutoNum type="arabicPeriod"/>
              <a:defRPr/>
            </a:pPr>
            <a:r>
              <a:rPr lang="el-GR" dirty="0" smtClean="0"/>
              <a:t>Τα συμπτώματα διαρκούν μια εβδομάδα ή   απαιτούν νοσηλεία</a:t>
            </a:r>
            <a:br>
              <a:rPr lang="el-GR" dirty="0" smtClean="0"/>
            </a:br>
            <a:endParaRPr lang="el-GR" dirty="0" smtClean="0"/>
          </a:p>
          <a:p>
            <a:pPr marL="0" indent="0">
              <a:buFont typeface="Arial" charset="0"/>
              <a:buNone/>
              <a:defRPr/>
            </a:pPr>
            <a:r>
              <a:rPr lang="el-GR" dirty="0" smtClean="0"/>
              <a:t>2. Τα συμπτώματα προκαλούν σημαντική  </a:t>
            </a:r>
          </a:p>
          <a:p>
            <a:pPr marL="0" indent="0">
              <a:buFont typeface="Arial" charset="0"/>
              <a:buNone/>
              <a:defRPr/>
            </a:pPr>
            <a:r>
              <a:rPr lang="el-GR" dirty="0"/>
              <a:t> </a:t>
            </a:r>
            <a:r>
              <a:rPr lang="el-GR" dirty="0" smtClean="0"/>
              <a:t>   δυσφορία ή έκπτωση στη λειτουργικότητα  </a:t>
            </a:r>
          </a:p>
          <a:p>
            <a:pPr marL="0" indent="0">
              <a:buFont typeface="Arial" charset="0"/>
              <a:buNone/>
              <a:defRPr/>
            </a:pPr>
            <a:r>
              <a:rPr lang="el-GR" dirty="0"/>
              <a:t> </a:t>
            </a:r>
            <a:r>
              <a:rPr lang="el-GR" dirty="0" smtClean="0"/>
              <a:t>   του ατόμου</a:t>
            </a:r>
            <a:br>
              <a:rPr lang="el-GR" dirty="0" smtClean="0"/>
            </a:br>
            <a:endParaRPr lang="el-GR" dirty="0" smtClean="0"/>
          </a:p>
          <a:p>
            <a:pPr>
              <a:defRPr/>
            </a:pPr>
            <a:endParaRPr lang="el-G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4"/>
          <p:cNvSpPr>
            <a:spLocks noGrp="1" noChangeArrowheads="1"/>
          </p:cNvSpPr>
          <p:nvPr>
            <p:ph type="title" idx="4294967295"/>
          </p:nvPr>
        </p:nvSpPr>
        <p:spPr>
          <a:xfrm>
            <a:off x="2073275" y="496888"/>
            <a:ext cx="7070725" cy="1016000"/>
          </a:xfrm>
        </p:spPr>
        <p:txBody>
          <a:bodyPr/>
          <a:lstStyle/>
          <a:p>
            <a:pPr eaLnBrk="1" hangingPunct="1"/>
            <a:r>
              <a:rPr lang="en-GB" altLang="el-GR" sz="3000" b="1" smtClean="0">
                <a:solidFill>
                  <a:srgbClr val="490482"/>
                </a:solidFill>
                <a:latin typeface="Tahoma" pitchFamily="34" charset="0"/>
                <a:cs typeface="Tahoma" pitchFamily="34" charset="0"/>
              </a:rPr>
              <a:t>K</a:t>
            </a:r>
            <a:r>
              <a:rPr lang="el-GR" altLang="el-GR" sz="3000" b="1" smtClean="0">
                <a:solidFill>
                  <a:srgbClr val="490482"/>
                </a:solidFill>
                <a:latin typeface="Tahoma" pitchFamily="34" charset="0"/>
                <a:cs typeface="Tahoma" pitchFamily="34" charset="0"/>
              </a:rPr>
              <a:t>ατάθλιψη</a:t>
            </a:r>
            <a:r>
              <a:rPr lang="el-GR" altLang="el-GR" sz="3000" b="1" smtClean="0">
                <a:solidFill>
                  <a:srgbClr val="490482"/>
                </a:solidFill>
                <a:latin typeface="Tahoma" pitchFamily="34" charset="0"/>
              </a:rPr>
              <a:t>:</a:t>
            </a:r>
            <a:r>
              <a:rPr lang="el-GR" altLang="el-GR" sz="3000" b="1" smtClean="0">
                <a:solidFill>
                  <a:srgbClr val="490482"/>
                </a:solidFill>
                <a:latin typeface="Tahoma" pitchFamily="34" charset="0"/>
                <a:cs typeface="Tahoma" pitchFamily="34" charset="0"/>
              </a:rPr>
              <a:t> ένα θέµα –</a:t>
            </a:r>
            <a:r>
              <a:rPr lang="el-GR" altLang="el-GR" sz="3000" b="1" smtClean="0">
                <a:latin typeface="Tahoma" pitchFamily="34" charset="0"/>
                <a:cs typeface="Tahoma" pitchFamily="34" charset="0"/>
              </a:rPr>
              <a:t> </a:t>
            </a:r>
            <a:r>
              <a:rPr lang="el-GR" altLang="el-GR" sz="3000" b="1" smtClean="0">
                <a:solidFill>
                  <a:srgbClr val="F03704"/>
                </a:solidFill>
                <a:latin typeface="Tahoma" pitchFamily="34" charset="0"/>
                <a:cs typeface="Tahoma" pitchFamily="34" charset="0"/>
              </a:rPr>
              <a:t>ταµπού </a:t>
            </a:r>
            <a:r>
              <a:rPr lang="el-GR" altLang="el-GR" sz="3000" smtClean="0">
                <a:solidFill>
                  <a:srgbClr val="F03704"/>
                </a:solidFill>
                <a:latin typeface="Tahoma" pitchFamily="34" charset="0"/>
                <a:cs typeface="Times New Roman" pitchFamily="18" charset="0"/>
              </a:rPr>
              <a:t/>
            </a:r>
            <a:br>
              <a:rPr lang="el-GR" altLang="el-GR" sz="3000" smtClean="0">
                <a:solidFill>
                  <a:srgbClr val="F03704"/>
                </a:solidFill>
                <a:latin typeface="Tahoma" pitchFamily="34" charset="0"/>
                <a:cs typeface="Times New Roman" pitchFamily="18" charset="0"/>
              </a:rPr>
            </a:br>
            <a:endParaRPr lang="el-GR" altLang="el-GR" sz="3000" smtClean="0">
              <a:solidFill>
                <a:srgbClr val="F03704"/>
              </a:solidFill>
              <a:latin typeface="Tahoma" pitchFamily="34" charset="0"/>
              <a:cs typeface="Times New Roman" pitchFamily="18" charset="0"/>
            </a:endParaRPr>
          </a:p>
        </p:txBody>
      </p:sp>
      <p:sp>
        <p:nvSpPr>
          <p:cNvPr id="4099" name="Rectangle 5"/>
          <p:cNvSpPr>
            <a:spLocks noGrp="1" noChangeArrowheads="1"/>
          </p:cNvSpPr>
          <p:nvPr>
            <p:ph type="body" idx="4294967295"/>
          </p:nvPr>
        </p:nvSpPr>
        <p:spPr>
          <a:xfrm>
            <a:off x="2146300" y="1984375"/>
            <a:ext cx="6997700" cy="3938588"/>
          </a:xfrm>
        </p:spPr>
        <p:txBody>
          <a:bodyPr/>
          <a:lstStyle/>
          <a:p>
            <a:pPr marL="762000" lvl="1" algn="just" eaLnBrk="1" hangingPunct="1">
              <a:lnSpc>
                <a:spcPct val="80000"/>
              </a:lnSpc>
              <a:buClr>
                <a:srgbClr val="F03704"/>
              </a:buClr>
              <a:buFont typeface="Wingdings" pitchFamily="2" charset="2"/>
              <a:buChar char="§"/>
            </a:pPr>
            <a:r>
              <a:rPr lang="el-GR" altLang="el-GR" sz="2400" smtClean="0">
                <a:solidFill>
                  <a:srgbClr val="490482"/>
                </a:solidFill>
                <a:latin typeface="Tahoma" pitchFamily="34" charset="0"/>
                <a:cs typeface="Tahoma" pitchFamily="34" charset="0"/>
              </a:rPr>
              <a:t>Παρ’ όλα αυτά, ένα σηµαντικό ποσοστό ασθενών µε κατάθλιψη </a:t>
            </a:r>
            <a:r>
              <a:rPr lang="el-GR" altLang="el-GR" sz="2400" b="1" smtClean="0">
                <a:solidFill>
                  <a:srgbClr val="F03704"/>
                </a:solidFill>
                <a:latin typeface="Tahoma" pitchFamily="34" charset="0"/>
                <a:cs typeface="Tahoma" pitchFamily="34" charset="0"/>
              </a:rPr>
              <a:t>δεν αξιοποιεί τις υπάρχουσες θεραπείες. </a:t>
            </a:r>
          </a:p>
          <a:p>
            <a:pPr marL="0" indent="0" algn="just" eaLnBrk="1" hangingPunct="1">
              <a:lnSpc>
                <a:spcPct val="80000"/>
              </a:lnSpc>
              <a:buClr>
                <a:srgbClr val="F03704"/>
              </a:buClr>
              <a:buFont typeface="Wingdings" pitchFamily="2" charset="2"/>
              <a:buChar char="§"/>
            </a:pPr>
            <a:endParaRPr lang="el-GR" altLang="el-GR" sz="2400" b="1" smtClean="0">
              <a:solidFill>
                <a:srgbClr val="F03704"/>
              </a:solidFill>
              <a:latin typeface="Tahoma" pitchFamily="34" charset="0"/>
              <a:cs typeface="Tahoma" pitchFamily="34" charset="0"/>
            </a:endParaRPr>
          </a:p>
          <a:p>
            <a:pPr marL="762000" lvl="1" algn="just" eaLnBrk="1" hangingPunct="1">
              <a:lnSpc>
                <a:spcPct val="80000"/>
              </a:lnSpc>
              <a:buClr>
                <a:srgbClr val="F03704"/>
              </a:buClr>
              <a:buFont typeface="Wingdings" pitchFamily="2" charset="2"/>
              <a:buChar char="§"/>
            </a:pPr>
            <a:r>
              <a:rPr lang="el-GR" altLang="el-GR" sz="2400" smtClean="0">
                <a:solidFill>
                  <a:srgbClr val="490482"/>
                </a:solidFill>
                <a:latin typeface="Tahoma" pitchFamily="34" charset="0"/>
                <a:cs typeface="Tahoma" pitchFamily="34" charset="0"/>
              </a:rPr>
              <a:t>Μόνο </a:t>
            </a:r>
            <a:r>
              <a:rPr lang="el-GR" altLang="el-GR" sz="2400" b="1" smtClean="0">
                <a:solidFill>
                  <a:srgbClr val="F03704"/>
                </a:solidFill>
                <a:latin typeface="Tahoma" pitchFamily="34" charset="0"/>
                <a:cs typeface="Tahoma" pitchFamily="34" charset="0"/>
              </a:rPr>
              <a:t>1 στα 5 άτοµα</a:t>
            </a:r>
            <a:r>
              <a:rPr lang="el-GR" altLang="el-GR" sz="2400" smtClean="0">
                <a:solidFill>
                  <a:srgbClr val="490482"/>
                </a:solidFill>
                <a:latin typeface="Tahoma" pitchFamily="34" charset="0"/>
                <a:cs typeface="Tahoma" pitchFamily="34" charset="0"/>
              </a:rPr>
              <a:t> που έχουν κατάθλιψη λαµβάνει θεραπεία. </a:t>
            </a:r>
          </a:p>
          <a:p>
            <a:pPr marL="0" indent="0" algn="just" eaLnBrk="1" hangingPunct="1">
              <a:lnSpc>
                <a:spcPct val="80000"/>
              </a:lnSpc>
              <a:buFont typeface="Wingdings" pitchFamily="2" charset="2"/>
              <a:buChar char="§"/>
            </a:pPr>
            <a:endParaRPr lang="el-GR" altLang="el-GR" sz="2400" smtClean="0">
              <a:solidFill>
                <a:srgbClr val="490482"/>
              </a:solidFill>
              <a:latin typeface="Tahoma" pitchFamily="34" charset="0"/>
            </a:endParaRPr>
          </a:p>
          <a:p>
            <a:pPr marL="0" indent="0" algn="just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l-GR" altLang="el-GR" sz="2800" b="1" smtClean="0">
                <a:solidFill>
                  <a:srgbClr val="F03704"/>
                </a:solidFill>
                <a:latin typeface="Tahoma" pitchFamily="34" charset="0"/>
                <a:cs typeface="Tahoma" pitchFamily="34" charset="0"/>
              </a:rPr>
              <a:t>Αιτίες;</a:t>
            </a:r>
            <a:r>
              <a:rPr lang="el-GR" altLang="el-GR" sz="2800" smtClean="0">
                <a:solidFill>
                  <a:srgbClr val="490482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el-GR" altLang="el-GR" sz="2800" b="1" smtClean="0">
                <a:solidFill>
                  <a:srgbClr val="490482"/>
                </a:solidFill>
                <a:latin typeface="Tahoma" pitchFamily="34" charset="0"/>
                <a:cs typeface="Tahoma" pitchFamily="34" charset="0"/>
              </a:rPr>
              <a:t>Η ελλιπής ενηµέρωση, η άγνοια, τα στερεότυπα, οι µύθοι, οι  προκαταλήψεις, το κοινωνικό στίγµα…</a:t>
            </a:r>
          </a:p>
        </p:txBody>
      </p:sp>
      <p:sp>
        <p:nvSpPr>
          <p:cNvPr id="4100" name="Rectangle 8"/>
          <p:cNvSpPr>
            <a:spLocks noChangeArrowheads="1"/>
          </p:cNvSpPr>
          <p:nvPr/>
        </p:nvSpPr>
        <p:spPr bwMode="auto">
          <a:xfrm>
            <a:off x="3762375" y="28336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l-GR" altLang="el-GR" sz="2400">
              <a:latin typeface="Times New Roman" pitchFamily="18" charset="0"/>
            </a:endParaRPr>
          </a:p>
        </p:txBody>
      </p:sp>
      <p:pic>
        <p:nvPicPr>
          <p:cNvPr id="4101" name="Picture 7" descr="http://www.fotosearch.com/bthumb/CSP/CSP135/k1357792.jpg"/>
          <p:cNvPicPr>
            <a:picLocks noChangeAspect="1" noChangeArrowheads="1"/>
          </p:cNvPicPr>
          <p:nvPr/>
        </p:nvPicPr>
        <p:blipFill>
          <a:blip r:embed="rId3" r:link="rId4"/>
          <a:srcRect/>
          <a:stretch>
            <a:fillRect/>
          </a:stretch>
        </p:blipFill>
        <p:spPr bwMode="auto">
          <a:xfrm>
            <a:off x="228600" y="2438400"/>
            <a:ext cx="1447800" cy="1065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02" name="Line 10"/>
          <p:cNvSpPr>
            <a:spLocks noChangeShapeType="1"/>
          </p:cNvSpPr>
          <p:nvPr/>
        </p:nvSpPr>
        <p:spPr bwMode="auto">
          <a:xfrm>
            <a:off x="0" y="1371600"/>
            <a:ext cx="9144000" cy="0"/>
          </a:xfrm>
          <a:prstGeom prst="line">
            <a:avLst/>
          </a:prstGeom>
          <a:noFill/>
          <a:ln w="38100">
            <a:solidFill>
              <a:srgbClr val="FC5F34"/>
            </a:solidFill>
            <a:round/>
            <a:headEnd/>
            <a:tailEnd/>
          </a:ln>
        </p:spPr>
        <p:txBody>
          <a:bodyPr/>
          <a:lstStyle/>
          <a:p>
            <a:endParaRPr lang="el-GR"/>
          </a:p>
        </p:txBody>
      </p:sp>
      <p:pic>
        <p:nvPicPr>
          <p:cNvPr id="4103" name="Picture 10" descr="EΠIΨY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172450" y="5876925"/>
            <a:ext cx="558800" cy="72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mtClean="0"/>
              <a:t>. Κριτήρια για την </a:t>
            </a:r>
            <a:r>
              <a:rPr lang="el-GR" altLang="el-GR" b="1" smtClean="0"/>
              <a:t>Κυκλοθυμική Διαταραχή</a:t>
            </a:r>
            <a:endParaRPr lang="el-GR" altLang="el-GR" smtClean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l-GR" dirty="0" smtClean="0"/>
              <a:t>Για τουλάχιστον </a:t>
            </a:r>
            <a:r>
              <a:rPr lang="el-GR" b="1" dirty="0" smtClean="0"/>
              <a:t>δυο χρόνια</a:t>
            </a:r>
            <a:r>
              <a:rPr lang="el-GR" dirty="0" smtClean="0"/>
              <a:t>:</a:t>
            </a:r>
            <a:br>
              <a:rPr lang="el-GR" dirty="0" smtClean="0"/>
            </a:br>
            <a:r>
              <a:rPr lang="el-GR" dirty="0" smtClean="0">
                <a:sym typeface="Wingdings 2"/>
              </a:rPr>
              <a:t> </a:t>
            </a:r>
            <a:r>
              <a:rPr lang="el-GR" dirty="0" smtClean="0"/>
              <a:t>Πολυάριθμα διαστήματα με </a:t>
            </a:r>
            <a:r>
              <a:rPr lang="el-GR" u="sng" dirty="0" err="1" smtClean="0"/>
              <a:t>υπομανιακά</a:t>
            </a:r>
            <a:r>
              <a:rPr lang="el-GR" dirty="0" smtClean="0"/>
              <a:t>     συμπτώματα που δεν πληρούν τα κριτήρια για μανιακό επεισόδιο</a:t>
            </a:r>
          </a:p>
          <a:p>
            <a:pPr>
              <a:defRPr/>
            </a:pPr>
            <a:r>
              <a:rPr lang="el-GR" dirty="0" smtClean="0">
                <a:sym typeface="Wingdings 2"/>
              </a:rPr>
              <a:t> </a:t>
            </a:r>
            <a:r>
              <a:rPr lang="el-GR" dirty="0" smtClean="0"/>
              <a:t>Πολυάριθμα διαστήματα με </a:t>
            </a:r>
            <a:r>
              <a:rPr lang="el-GR" u="sng" dirty="0" smtClean="0"/>
              <a:t>καταθλιπτικά </a:t>
            </a:r>
            <a:br>
              <a:rPr lang="el-GR" u="sng" dirty="0" smtClean="0"/>
            </a:br>
            <a:r>
              <a:rPr lang="el-GR" dirty="0" smtClean="0"/>
              <a:t>  </a:t>
            </a:r>
            <a:r>
              <a:rPr lang="el-GR" u="sng" dirty="0" smtClean="0"/>
              <a:t>συμπτώματα</a:t>
            </a:r>
            <a:r>
              <a:rPr lang="el-GR" dirty="0" smtClean="0"/>
              <a:t>  που δεν πληρούν τα κριτήρια    </a:t>
            </a:r>
          </a:p>
          <a:p>
            <a:pPr marL="0" indent="0">
              <a:buFont typeface="Arial" charset="0"/>
              <a:buNone/>
              <a:defRPr/>
            </a:pPr>
            <a:r>
              <a:rPr lang="el-GR" dirty="0" smtClean="0"/>
              <a:t>       για μείζον καταθλιπτικό επεισόδιο</a:t>
            </a:r>
            <a:endParaRPr lang="el-GR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 altLang="el-GR" smtClean="0"/>
          </a:p>
        </p:txBody>
      </p:sp>
      <p:sp>
        <p:nvSpPr>
          <p:cNvPr id="32771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 typeface="Arial" charset="0"/>
              <a:buNone/>
            </a:pPr>
            <a:r>
              <a:rPr lang="el-GR" altLang="el-GR" smtClean="0"/>
              <a:t>Ένα άτομο με κυκλοθυμική δχ μπορεί να έχει «πεσμένη διάθεση», να είναι θλιμμένος, να αισθάνεται ανεπαρκής, να αποσύρεται από τους άλλους και να κοιμάται κάθε βράδυ περίπου 10 ώρες</a:t>
            </a:r>
            <a:br>
              <a:rPr lang="el-GR" altLang="el-GR" smtClean="0"/>
            </a:br>
            <a:endParaRPr lang="el-GR" altLang="el-GR" smtClean="0"/>
          </a:p>
          <a:p>
            <a:pPr marL="0" indent="0">
              <a:buFont typeface="Arial" charset="0"/>
              <a:buNone/>
            </a:pPr>
            <a:r>
              <a:rPr lang="el-GR" altLang="el-GR" smtClean="0"/>
              <a:t>Όταν έχει «ανεβασμένη» διάθεση, πιθανά είναι εύθυμος, κοινωνικός, με υπερβολική αυτοπεποίθηση και ελάχιστη ανάγκη για ύπνο</a:t>
            </a:r>
            <a:br>
              <a:rPr lang="el-GR" altLang="el-GR" smtClean="0"/>
            </a:br>
            <a:endParaRPr lang="el-GR" altLang="el-GR" smtClean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 altLang="el-GR" smtClean="0"/>
          </a:p>
        </p:txBody>
      </p:sp>
      <p:sp>
        <p:nvSpPr>
          <p:cNvPr id="33795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altLang="el-GR" smtClean="0"/>
              <a:t>Κυκλοθυμική Διαταραχή: 4% του πληθυσμού πληροί τα κριτήρια </a:t>
            </a:r>
            <a:br>
              <a:rPr lang="el-GR" altLang="el-GR" smtClean="0"/>
            </a:br>
            <a:endParaRPr lang="el-GR" altLang="el-GR" smtClean="0"/>
          </a:p>
          <a:p>
            <a:r>
              <a:rPr lang="el-GR" altLang="el-GR" smtClean="0"/>
              <a:t>Μέση ηλικία εμφάνισης: 20-30 ετών</a:t>
            </a:r>
            <a:br>
              <a:rPr lang="el-GR" altLang="el-GR" smtClean="0"/>
            </a:br>
            <a:endParaRPr lang="el-GR" altLang="el-GR" smtClean="0"/>
          </a:p>
          <a:p>
            <a:r>
              <a:rPr lang="el-GR" altLang="el-GR" smtClean="0"/>
              <a:t>Εμφανίζονται με την ίδια συχνότητα σε άνδρες και γυναίκες</a:t>
            </a:r>
            <a:br>
              <a:rPr lang="el-GR" altLang="el-GR" smtClean="0"/>
            </a:br>
            <a:endParaRPr lang="el-GR" altLang="el-GR" smtClean="0"/>
          </a:p>
          <a:p>
            <a:endParaRPr lang="el-GR" altLang="el-GR" smtClean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 altLang="el-GR" smtClean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 typeface="Arial" charset="0"/>
              <a:buNone/>
              <a:defRPr/>
            </a:pPr>
            <a:r>
              <a:rPr lang="el-GR" b="1" dirty="0" smtClean="0"/>
              <a:t>Γενετικοί παράγοντες</a:t>
            </a:r>
            <a:r>
              <a:rPr lang="el-GR" dirty="0" smtClean="0"/>
              <a:t>:</a:t>
            </a:r>
            <a:br>
              <a:rPr lang="el-GR" dirty="0" smtClean="0"/>
            </a:br>
            <a:r>
              <a:rPr lang="el-GR" dirty="0" smtClean="0"/>
              <a:t>Η διπολική Διαταραχή σε μεγάλο βαθμό κληρονομείται, ενώ η κατάθλιψη κληρονομείται μερικώς</a:t>
            </a:r>
            <a:br>
              <a:rPr lang="el-GR" dirty="0" smtClean="0"/>
            </a:br>
            <a:endParaRPr lang="el-GR" dirty="0" smtClean="0"/>
          </a:p>
          <a:p>
            <a:pPr marL="0" indent="0">
              <a:buFont typeface="Arial" charset="0"/>
              <a:buNone/>
              <a:defRPr/>
            </a:pPr>
            <a:r>
              <a:rPr lang="el-GR" b="1" dirty="0" err="1" smtClean="0"/>
              <a:t>Νευροβιολογικοί</a:t>
            </a:r>
            <a:r>
              <a:rPr lang="el-GR" b="1" dirty="0" smtClean="0"/>
              <a:t> παράγοντες</a:t>
            </a:r>
            <a:r>
              <a:rPr lang="el-GR" dirty="0" smtClean="0"/>
              <a:t>: </a:t>
            </a:r>
            <a:br>
              <a:rPr lang="el-GR" dirty="0" smtClean="0"/>
            </a:br>
            <a:r>
              <a:rPr lang="el-GR" dirty="0" smtClean="0"/>
              <a:t>Η κατάθλιψη: συνδέεται με μεταβολές στους υποδοχείς της </a:t>
            </a:r>
            <a:r>
              <a:rPr lang="el-GR" dirty="0" err="1" smtClean="0"/>
              <a:t>σεροτονίνης</a:t>
            </a:r>
            <a:endParaRPr lang="el-GR" dirty="0" smtClean="0"/>
          </a:p>
          <a:p>
            <a:pPr>
              <a:defRPr/>
            </a:pPr>
            <a:endParaRPr lang="el-GR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mtClean="0"/>
              <a:t>Αιτιολογία των Διαταραχών </a:t>
            </a:r>
            <a:br>
              <a:rPr lang="el-GR" altLang="el-GR" smtClean="0"/>
            </a:br>
            <a:r>
              <a:rPr lang="el-GR" altLang="el-GR" smtClean="0"/>
              <a:t>της Διάθεσης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468313" y="1557338"/>
            <a:ext cx="8229600" cy="4525962"/>
          </a:xfrm>
        </p:spPr>
        <p:txBody>
          <a:bodyPr/>
          <a:lstStyle/>
          <a:p>
            <a:pPr>
              <a:defRPr/>
            </a:pPr>
            <a:r>
              <a:rPr lang="el-GR" b="1" dirty="0" smtClean="0"/>
              <a:t>Κοινωνικοί – περιβαλλοντικοί παράγοντες</a:t>
            </a:r>
            <a:r>
              <a:rPr lang="el-GR" dirty="0" smtClean="0"/>
              <a:t>:</a:t>
            </a:r>
            <a:br>
              <a:rPr lang="el-GR" dirty="0" smtClean="0"/>
            </a:br>
            <a:r>
              <a:rPr lang="el-GR" dirty="0" smtClean="0"/>
              <a:t> </a:t>
            </a:r>
            <a:r>
              <a:rPr lang="el-GR" dirty="0" smtClean="0">
                <a:sym typeface="Wingdings 2"/>
              </a:rPr>
              <a:t> </a:t>
            </a:r>
            <a:r>
              <a:rPr lang="el-GR" dirty="0" smtClean="0"/>
              <a:t>Αρνητικά γεγονότα ζωής</a:t>
            </a:r>
            <a:br>
              <a:rPr lang="el-GR" dirty="0" smtClean="0"/>
            </a:br>
            <a:r>
              <a:rPr lang="el-GR" dirty="0" smtClean="0">
                <a:sym typeface="Wingdings 2"/>
              </a:rPr>
              <a:t>  </a:t>
            </a:r>
            <a:r>
              <a:rPr lang="el-GR" dirty="0" smtClean="0"/>
              <a:t>Έλλειψη κοινωνικής υποστήριξης</a:t>
            </a:r>
            <a:br>
              <a:rPr lang="el-GR" dirty="0" smtClean="0"/>
            </a:br>
            <a:r>
              <a:rPr lang="el-GR" dirty="0" smtClean="0">
                <a:sym typeface="Wingdings 2"/>
              </a:rPr>
              <a:t>  </a:t>
            </a:r>
            <a:r>
              <a:rPr lang="el-GR" dirty="0" smtClean="0"/>
              <a:t>Εκφρασμένο συναίσθημα: επικριτικά ή  </a:t>
            </a:r>
          </a:p>
          <a:p>
            <a:pPr marL="0" indent="0">
              <a:buFont typeface="Arial" charset="0"/>
              <a:buNone/>
              <a:defRPr/>
            </a:pPr>
            <a:r>
              <a:rPr lang="el-GR" dirty="0" smtClean="0"/>
              <a:t>          εχθρικά σχόλια ή συναισθηματική  </a:t>
            </a:r>
          </a:p>
          <a:p>
            <a:pPr marL="0" indent="0">
              <a:buFont typeface="Arial" charset="0"/>
              <a:buNone/>
              <a:defRPr/>
            </a:pPr>
            <a:r>
              <a:rPr lang="el-GR" dirty="0"/>
              <a:t> </a:t>
            </a:r>
            <a:r>
              <a:rPr lang="el-GR" dirty="0" smtClean="0"/>
              <a:t>         </a:t>
            </a:r>
            <a:r>
              <a:rPr lang="el-GR" dirty="0" err="1" smtClean="0"/>
              <a:t>υπερεμπλοκή</a:t>
            </a:r>
            <a:r>
              <a:rPr lang="el-GR" dirty="0" smtClean="0"/>
              <a:t> ενός </a:t>
            </a:r>
            <a:r>
              <a:rPr lang="el-GR" dirty="0"/>
              <a:t> </a:t>
            </a:r>
            <a:r>
              <a:rPr lang="el-GR" dirty="0" smtClean="0"/>
              <a:t>μέλους της  </a:t>
            </a:r>
          </a:p>
          <a:p>
            <a:pPr marL="0" indent="0">
              <a:buFont typeface="Arial" charset="0"/>
              <a:buNone/>
              <a:defRPr/>
            </a:pPr>
            <a:r>
              <a:rPr lang="el-GR" dirty="0"/>
              <a:t> </a:t>
            </a:r>
            <a:r>
              <a:rPr lang="el-GR" dirty="0" smtClean="0"/>
              <a:t>          οικογένειας προς το άτομο που </a:t>
            </a:r>
            <a:br>
              <a:rPr lang="el-GR" dirty="0" smtClean="0"/>
            </a:br>
            <a:r>
              <a:rPr lang="el-GR" dirty="0" smtClean="0"/>
              <a:t>           εμφανίζει κατάθλιψη </a:t>
            </a:r>
          </a:p>
          <a:p>
            <a:pPr>
              <a:defRPr/>
            </a:pPr>
            <a:endParaRPr lang="el-GR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 altLang="el-GR" smtClean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l-GR" dirty="0" smtClean="0"/>
              <a:t>Άτομα με λιγότερες κοινωνικές δεξιότητες και όσα αναζητούν την επιβεβαίωση σε υπερβολικό βαθμό διατρέχουν υψηλότερο κίνδυνο να παρουσιάσουν κατάθλιψη</a:t>
            </a:r>
            <a:br>
              <a:rPr lang="el-GR" dirty="0" smtClean="0"/>
            </a:br>
            <a:endParaRPr lang="el-GR" dirty="0" smtClean="0"/>
          </a:p>
          <a:p>
            <a:pPr marL="0" indent="0">
              <a:buFont typeface="Arial" charset="0"/>
              <a:buNone/>
              <a:defRPr/>
            </a:pPr>
            <a:endParaRPr lang="el-GR" dirty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mtClean="0"/>
              <a:t>Αιτιολογία των Διαταραχών </a:t>
            </a:r>
            <a:br>
              <a:rPr lang="el-GR" altLang="el-GR" smtClean="0"/>
            </a:br>
            <a:r>
              <a:rPr lang="el-GR" altLang="el-GR" smtClean="0"/>
              <a:t>της Διάθεσης</a:t>
            </a:r>
          </a:p>
        </p:txBody>
      </p:sp>
      <p:sp>
        <p:nvSpPr>
          <p:cNvPr id="37891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altLang="el-GR" b="1" smtClean="0"/>
              <a:t>Θεωρία της μανιακής άμυνας</a:t>
            </a:r>
            <a:r>
              <a:rPr lang="el-GR" altLang="el-GR" smtClean="0"/>
              <a:t>:</a:t>
            </a:r>
            <a:br>
              <a:rPr lang="el-GR" altLang="el-GR" smtClean="0"/>
            </a:br>
            <a:r>
              <a:rPr lang="el-GR" altLang="el-GR" smtClean="0"/>
              <a:t>η μανία είναι συνέπεια της προσπάθειας του      ατόμου να αμυνθεί απέναντι στην αναγνώριση  στοιχείων του εαυτού που θα του ήταν επώδυνη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600075"/>
            <a:ext cx="8229600" cy="685800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l-GR" dirty="0" smtClean="0"/>
              <a:t>Θεραπευτικές προσεγγίσεις </a:t>
            </a:r>
            <a:br>
              <a:rPr lang="el-GR" dirty="0" smtClean="0"/>
            </a:br>
            <a:endParaRPr lang="el-GR" dirty="0"/>
          </a:p>
        </p:txBody>
      </p:sp>
      <p:sp>
        <p:nvSpPr>
          <p:cNvPr id="38915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1628775"/>
            <a:ext cx="8229600" cy="4497388"/>
          </a:xfrm>
        </p:spPr>
        <p:txBody>
          <a:bodyPr/>
          <a:lstStyle/>
          <a:p>
            <a:pPr marL="263525" indent="-263525"/>
            <a:r>
              <a:rPr lang="el-GR" altLang="el-GR" sz="2800" smtClean="0"/>
              <a:t>Α. </a:t>
            </a:r>
            <a:r>
              <a:rPr lang="el-GR" altLang="el-GR" sz="2800" b="1" smtClean="0"/>
              <a:t>Ψυχολογική θεραπεία </a:t>
            </a:r>
            <a:r>
              <a:rPr lang="el-GR" altLang="el-GR" sz="2800" smtClean="0"/>
              <a:t>της κατάθλιψης:</a:t>
            </a:r>
            <a:br>
              <a:rPr lang="el-GR" altLang="el-GR" sz="2800" smtClean="0"/>
            </a:br>
            <a:r>
              <a:rPr lang="el-GR" altLang="el-GR" sz="2800" smtClean="0"/>
              <a:t/>
            </a:r>
            <a:br>
              <a:rPr lang="el-GR" altLang="el-GR" sz="2800" smtClean="0"/>
            </a:br>
            <a:r>
              <a:rPr lang="el-GR" altLang="el-GR" sz="2800" smtClean="0"/>
              <a:t>1. </a:t>
            </a:r>
            <a:r>
              <a:rPr lang="el-GR" altLang="el-GR" sz="2800" b="1" smtClean="0"/>
              <a:t>Διαπροσωπική ψυχοθεραπεία </a:t>
            </a:r>
            <a:r>
              <a:rPr lang="el-GR" altLang="el-GR" sz="2800" smtClean="0"/>
              <a:t/>
            </a:r>
            <a:br>
              <a:rPr lang="el-GR" altLang="el-GR" sz="2800" smtClean="0"/>
            </a:br>
            <a:r>
              <a:rPr lang="el-GR" altLang="el-GR" sz="2800" smtClean="0"/>
              <a:t>(Βασίζεται σε ψυχαναλυτικές ιδέες)</a:t>
            </a:r>
            <a:br>
              <a:rPr lang="el-GR" altLang="el-GR" sz="2800" smtClean="0"/>
            </a:br>
            <a:r>
              <a:rPr lang="el-GR" altLang="el-GR" sz="2800" smtClean="0"/>
              <a:t/>
            </a:r>
            <a:br>
              <a:rPr lang="el-GR" altLang="el-GR" sz="2800" smtClean="0"/>
            </a:br>
            <a:r>
              <a:rPr lang="el-GR" altLang="el-GR" sz="2800" smtClean="0"/>
              <a:t>Στηρίζεται στην υπόθεση ότι η κατάθλιψη συνδέεται με </a:t>
            </a:r>
            <a:r>
              <a:rPr lang="el-GR" altLang="el-GR" sz="2800" u="sng" smtClean="0"/>
              <a:t>διαπροσωπικά προβλήματα</a:t>
            </a:r>
            <a:r>
              <a:rPr lang="el-GR" altLang="el-GR" sz="2800" smtClean="0"/>
              <a:t/>
            </a:r>
            <a:br>
              <a:rPr lang="el-GR" altLang="el-GR" sz="2800" smtClean="0"/>
            </a:br>
            <a:r>
              <a:rPr lang="el-GR" altLang="el-GR" sz="2800" smtClean="0"/>
              <a:t>Εστιάζεται στην τρέχουσα ζωή του ατόμου (ρόλοι, διαπροσωπικές συγκρούσεις, απομόνωση, πένθος) 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- Τίτλος"/>
          <p:cNvSpPr>
            <a:spLocks noGrp="1"/>
          </p:cNvSpPr>
          <p:nvPr>
            <p:ph type="title"/>
          </p:nvPr>
        </p:nvSpPr>
        <p:spPr>
          <a:xfrm>
            <a:off x="457200" y="685800"/>
            <a:ext cx="8229600" cy="942975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l-GR" dirty="0" smtClean="0"/>
              <a:t>Θεραπευτικές προσεγγίσεις</a:t>
            </a:r>
            <a:br>
              <a:rPr lang="el-GR" dirty="0" smtClean="0"/>
            </a:br>
            <a:endParaRPr lang="el-GR" dirty="0"/>
          </a:p>
        </p:txBody>
      </p:sp>
      <p:sp>
        <p:nvSpPr>
          <p:cNvPr id="39939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4068763"/>
          </a:xfrm>
        </p:spPr>
        <p:txBody>
          <a:bodyPr/>
          <a:lstStyle/>
          <a:p>
            <a:r>
              <a:rPr lang="el-GR" altLang="el-GR" sz="2800" smtClean="0"/>
              <a:t>2. </a:t>
            </a:r>
            <a:r>
              <a:rPr lang="el-GR" altLang="el-GR" sz="2800" b="1" smtClean="0"/>
              <a:t>Γνωστική θεραπεία</a:t>
            </a:r>
            <a:r>
              <a:rPr lang="el-GR" altLang="el-GR" sz="2800" smtClean="0"/>
              <a:t>:</a:t>
            </a:r>
            <a:br>
              <a:rPr lang="el-GR" altLang="el-GR" sz="2800" smtClean="0"/>
            </a:br>
            <a:r>
              <a:rPr lang="el-GR" altLang="el-GR" sz="2800" smtClean="0"/>
              <a:t>Διδάσκεται να παρατηρεί τους </a:t>
            </a:r>
            <a:r>
              <a:rPr lang="el-GR" altLang="el-GR" sz="2800" u="sng" smtClean="0"/>
              <a:t>εσωτερικούς μονολόγους</a:t>
            </a:r>
            <a:r>
              <a:rPr lang="el-GR" altLang="el-GR" sz="2800" smtClean="0"/>
              <a:t> και να αναγνωρίζει </a:t>
            </a:r>
            <a:r>
              <a:rPr lang="el-GR" altLang="el-GR" sz="2800" u="sng" smtClean="0"/>
              <a:t>μοτίβα σκέψης</a:t>
            </a:r>
            <a:r>
              <a:rPr lang="el-GR" altLang="el-GR" sz="2800" smtClean="0"/>
              <a:t> που συμβάλλουν στην κατάθλιψη </a:t>
            </a:r>
            <a:r>
              <a:rPr lang="el-GR" altLang="el-GR" sz="2800" smtClean="0">
                <a:sym typeface="Wingdings 3" pitchFamily="18" charset="2"/>
              </a:rPr>
              <a:t> αμφισβήτησή τους  </a:t>
            </a:r>
            <a:br>
              <a:rPr lang="el-GR" altLang="el-GR" sz="2800" smtClean="0">
                <a:sym typeface="Wingdings 3" pitchFamily="18" charset="2"/>
              </a:rPr>
            </a:br>
            <a:r>
              <a:rPr lang="el-GR" altLang="el-GR" sz="2800" smtClean="0">
                <a:sym typeface="Wingdings 3" pitchFamily="18" charset="2"/>
              </a:rPr>
              <a:t>Αντικατάσταση από ρεαλιστικές – θετικές παραδοχές : </a:t>
            </a:r>
            <a:r>
              <a:rPr lang="el-GR" altLang="el-GR" sz="2800" b="1" smtClean="0">
                <a:sym typeface="Wingdings 3" pitchFamily="18" charset="2"/>
              </a:rPr>
              <a:t>ΓΝΩΣΤΙΚΗ ΑΝΑΔΟΜΗΣΗ  </a:t>
            </a:r>
            <a:endParaRPr lang="el-GR" altLang="el-GR" sz="2800" b="1" smtClean="0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- Τίτλος"/>
          <p:cNvSpPr>
            <a:spLocks noGrp="1"/>
          </p:cNvSpPr>
          <p:nvPr>
            <p:ph type="title"/>
          </p:nvPr>
        </p:nvSpPr>
        <p:spPr>
          <a:xfrm>
            <a:off x="457200" y="600075"/>
            <a:ext cx="8229600" cy="771525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l-GR" dirty="0" smtClean="0"/>
              <a:t>Θεραπευτικές προσεγγίσεις </a:t>
            </a:r>
            <a:br>
              <a:rPr lang="el-GR" dirty="0" smtClean="0"/>
            </a:br>
            <a:endParaRPr lang="el-GR" dirty="0"/>
          </a:p>
        </p:txBody>
      </p:sp>
      <p:sp>
        <p:nvSpPr>
          <p:cNvPr id="4096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1714500"/>
            <a:ext cx="8229600" cy="4411663"/>
          </a:xfrm>
        </p:spPr>
        <p:txBody>
          <a:bodyPr/>
          <a:lstStyle/>
          <a:p>
            <a:r>
              <a:rPr lang="el-GR" altLang="el-GR" sz="2800" smtClean="0"/>
              <a:t>3. </a:t>
            </a:r>
            <a:r>
              <a:rPr lang="el-GR" altLang="el-GR" sz="2800" b="1" smtClean="0"/>
              <a:t>Συμπεριφορική θεραπεία</a:t>
            </a:r>
            <a:r>
              <a:rPr lang="el-GR" altLang="el-GR" sz="2800" smtClean="0"/>
              <a:t>:</a:t>
            </a:r>
            <a:br>
              <a:rPr lang="el-GR" altLang="el-GR" sz="2800" smtClean="0"/>
            </a:br>
            <a:r>
              <a:rPr lang="el-GR" altLang="el-GR" sz="2800" smtClean="0"/>
              <a:t>Εκπαίδευση σε </a:t>
            </a:r>
            <a:r>
              <a:rPr lang="el-GR" altLang="el-GR" sz="2800" u="sng" smtClean="0"/>
              <a:t>κοινωνικές δεξιότητες </a:t>
            </a:r>
            <a:r>
              <a:rPr lang="el-GR" altLang="el-GR" sz="2800" smtClean="0">
                <a:sym typeface="Wingdings 3" pitchFamily="18" charset="2"/>
              </a:rPr>
              <a:t> βελτίωση κοινωνικών αλληλεπιδράσεων </a:t>
            </a:r>
            <a:br>
              <a:rPr lang="el-GR" altLang="el-GR" sz="2800" smtClean="0">
                <a:sym typeface="Wingdings 3" pitchFamily="18" charset="2"/>
              </a:rPr>
            </a:br>
            <a:r>
              <a:rPr lang="el-GR" altLang="el-GR" sz="2800" smtClean="0">
                <a:sym typeface="Wingdings 3" pitchFamily="18" charset="2"/>
              </a:rPr>
              <a:t/>
            </a:r>
            <a:br>
              <a:rPr lang="el-GR" altLang="el-GR" sz="2800" smtClean="0">
                <a:sym typeface="Wingdings 3" pitchFamily="18" charset="2"/>
              </a:rPr>
            </a:br>
            <a:r>
              <a:rPr lang="el-GR" altLang="el-GR" sz="2800" b="1" smtClean="0">
                <a:sym typeface="Wingdings 3" pitchFamily="18" charset="2"/>
              </a:rPr>
              <a:t>Συμπεριφορική ενεργοποίηση</a:t>
            </a:r>
            <a:r>
              <a:rPr lang="el-GR" altLang="el-GR" sz="2800" smtClean="0">
                <a:sym typeface="Wingdings 3" pitchFamily="18" charset="2"/>
              </a:rPr>
              <a:t>: επιδιώκει να αυξήσει τη συμμετοχή σε δραστηριότητες που προσφέρουν θετική ενίσχυση, προκειμένου να διακοπεί ο φαύλος κύκλος της κατάθλιψης </a:t>
            </a:r>
            <a:endParaRPr lang="el-GR" altLang="el-GR" sz="2800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4"/>
          <p:cNvSpPr>
            <a:spLocks noGrp="1" noChangeArrowheads="1"/>
          </p:cNvSpPr>
          <p:nvPr>
            <p:ph type="title" idx="4294967295"/>
          </p:nvPr>
        </p:nvSpPr>
        <p:spPr>
          <a:xfrm>
            <a:off x="1531938" y="369888"/>
            <a:ext cx="7612062" cy="1016000"/>
          </a:xfrm>
        </p:spPr>
        <p:txBody>
          <a:bodyPr/>
          <a:lstStyle/>
          <a:p>
            <a:pPr eaLnBrk="1" hangingPunct="1"/>
            <a:r>
              <a:rPr lang="el-GR" altLang="el-GR" sz="3000" b="1" smtClean="0">
                <a:solidFill>
                  <a:srgbClr val="490482"/>
                </a:solidFill>
                <a:latin typeface="Tahoma" pitchFamily="34" charset="0"/>
                <a:cs typeface="Tahoma" pitchFamily="34" charset="0"/>
              </a:rPr>
              <a:t>H κατάθλιψη στην </a:t>
            </a:r>
            <a:r>
              <a:rPr lang="el-GR" altLang="el-GR" sz="3000" b="1" smtClean="0">
                <a:solidFill>
                  <a:srgbClr val="490482"/>
                </a:solidFill>
                <a:latin typeface="Tahoma" pitchFamily="34" charset="0"/>
              </a:rPr>
              <a:t>καθημερινή</a:t>
            </a:r>
            <a:r>
              <a:rPr lang="el-GR" altLang="el-GR" sz="3000" b="1" smtClean="0">
                <a:solidFill>
                  <a:srgbClr val="490482"/>
                </a:solidFill>
                <a:latin typeface="Tahoma" pitchFamily="34" charset="0"/>
                <a:cs typeface="Tahoma" pitchFamily="34" charset="0"/>
              </a:rPr>
              <a:t> ζωή</a:t>
            </a:r>
            <a:br>
              <a:rPr lang="el-GR" altLang="el-GR" sz="3000" b="1" smtClean="0">
                <a:solidFill>
                  <a:srgbClr val="490482"/>
                </a:solidFill>
                <a:latin typeface="Tahoma" pitchFamily="34" charset="0"/>
                <a:cs typeface="Tahoma" pitchFamily="34" charset="0"/>
              </a:rPr>
            </a:br>
            <a:endParaRPr lang="el-GR" altLang="el-GR" sz="3000" b="1" smtClean="0">
              <a:solidFill>
                <a:srgbClr val="490482"/>
              </a:solidFill>
              <a:latin typeface="Tahoma" pitchFamily="34" charset="0"/>
              <a:cs typeface="Tahoma" pitchFamily="34" charset="0"/>
            </a:endParaRPr>
          </a:p>
        </p:txBody>
      </p:sp>
      <p:sp>
        <p:nvSpPr>
          <p:cNvPr id="24579" name="Rectangle 5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487488"/>
            <a:ext cx="8839200" cy="4151312"/>
          </a:xfrm>
        </p:spPr>
        <p:txBody>
          <a:bodyPr rtlCol="0">
            <a:normAutofit fontScale="92500" lnSpcReduction="10000"/>
          </a:bodyPr>
          <a:lstStyle/>
          <a:p>
            <a:pPr algn="just" eaLnBrk="1" fontAlgn="auto" hangingPunct="1">
              <a:lnSpc>
                <a:spcPct val="180000"/>
              </a:lnSpc>
              <a:spcAft>
                <a:spcPts val="0"/>
              </a:spcAft>
              <a:buClr>
                <a:schemeClr val="tx1"/>
              </a:buClr>
              <a:buFont typeface="Wingdings" pitchFamily="2" charset="2"/>
              <a:buNone/>
              <a:defRPr/>
            </a:pPr>
            <a:r>
              <a:rPr lang="el-GR" sz="1900" b="1" i="1" smtClean="0">
                <a:solidFill>
                  <a:srgbClr val="490482"/>
                </a:solidFill>
                <a:latin typeface="Tahoma" pitchFamily="34" charset="0"/>
              </a:rPr>
              <a:t>    	</a:t>
            </a:r>
            <a:r>
              <a:rPr lang="el-GR" sz="1900" b="1" smtClean="0">
                <a:solidFill>
                  <a:srgbClr val="490482"/>
                </a:solidFill>
                <a:latin typeface="Tahoma" pitchFamily="34" charset="0"/>
              </a:rPr>
              <a:t>Α</a:t>
            </a:r>
            <a:r>
              <a:rPr lang="el-GR" sz="1900" b="1" smtClean="0">
                <a:solidFill>
                  <a:srgbClr val="490482"/>
                </a:solidFill>
                <a:latin typeface="Tahoma" pitchFamily="34" charset="0"/>
                <a:cs typeface="Tahoma" pitchFamily="34" charset="0"/>
              </a:rPr>
              <a:t>ίσθημα θλίψης, μελαγχολίας, ακεφιάς, λύπης... </a:t>
            </a:r>
            <a:endParaRPr lang="el-GR" sz="1900" b="1" smtClean="0">
              <a:solidFill>
                <a:srgbClr val="490482"/>
              </a:solidFill>
              <a:latin typeface="Tahoma" pitchFamily="34" charset="0"/>
            </a:endParaRPr>
          </a:p>
          <a:p>
            <a:pPr algn="just" eaLnBrk="1" fontAlgn="auto" hangingPunct="1">
              <a:lnSpc>
                <a:spcPct val="180000"/>
              </a:lnSpc>
              <a:spcAft>
                <a:spcPts val="0"/>
              </a:spcAft>
              <a:buClr>
                <a:schemeClr val="tx1"/>
              </a:buClr>
              <a:buFont typeface="Wingdings" pitchFamily="2" charset="2"/>
              <a:buNone/>
              <a:defRPr/>
            </a:pPr>
            <a:endParaRPr lang="el-GR" sz="1900" b="1" smtClean="0">
              <a:solidFill>
                <a:srgbClr val="490482"/>
              </a:solidFill>
              <a:latin typeface="Tahoma" pitchFamily="34" charset="0"/>
            </a:endParaRPr>
          </a:p>
          <a:p>
            <a:pPr algn="just" eaLnBrk="1" fontAlgn="auto" hangingPunct="1">
              <a:lnSpc>
                <a:spcPct val="12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l-GR" sz="1900" b="1" smtClean="0">
                <a:solidFill>
                  <a:srgbClr val="490482"/>
                </a:solidFill>
                <a:latin typeface="Tahoma" pitchFamily="34" charset="0"/>
              </a:rPr>
              <a:t>	</a:t>
            </a:r>
            <a:r>
              <a:rPr lang="el-GR" sz="1900" b="1" smtClean="0">
                <a:solidFill>
                  <a:srgbClr val="F03704"/>
                </a:solidFill>
                <a:latin typeface="Tahoma" pitchFamily="34" charset="0"/>
                <a:cs typeface="Tahoma" pitchFamily="34" charset="0"/>
              </a:rPr>
              <a:t>Είναι παθολογικό να νιώθει κανείς αυτά τα συναισθήµατα; </a:t>
            </a:r>
            <a:endParaRPr lang="el-GR" sz="1900" b="1" smtClean="0">
              <a:solidFill>
                <a:srgbClr val="F03704"/>
              </a:solidFill>
              <a:latin typeface="Tahoma" pitchFamily="34" charset="0"/>
            </a:endParaRPr>
          </a:p>
          <a:p>
            <a:pPr algn="ctr" eaLnBrk="1" fontAlgn="auto" hangingPunct="1">
              <a:lnSpc>
                <a:spcPct val="8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l-GR" sz="1900" b="1" smtClean="0">
                <a:solidFill>
                  <a:srgbClr val="490482"/>
                </a:solidFill>
                <a:latin typeface="Tahoma" pitchFamily="34" charset="0"/>
              </a:rPr>
              <a:t>	</a:t>
            </a:r>
            <a:r>
              <a:rPr lang="el-GR" sz="1900" b="1" smtClean="0">
                <a:solidFill>
                  <a:srgbClr val="F03704"/>
                </a:solidFill>
                <a:latin typeface="Tahoma" pitchFamily="34" charset="0"/>
              </a:rPr>
              <a:t>ΟΧΙ</a:t>
            </a:r>
          </a:p>
          <a:p>
            <a:pPr algn="just" eaLnBrk="1" fontAlgn="auto" hangingPunct="1">
              <a:lnSpc>
                <a:spcPct val="8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l-GR" sz="1900" b="1" smtClean="0">
                <a:solidFill>
                  <a:srgbClr val="490482"/>
                </a:solidFill>
                <a:latin typeface="Tahoma" pitchFamily="34" charset="0"/>
              </a:rPr>
              <a:t>	</a:t>
            </a:r>
          </a:p>
          <a:p>
            <a:pPr algn="just" eaLnBrk="1" fontAlgn="auto" hangingPunct="1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l-GR" sz="1900" b="1" smtClean="0">
                <a:solidFill>
                  <a:srgbClr val="490482"/>
                </a:solidFill>
                <a:latin typeface="Tahoma" pitchFamily="34" charset="0"/>
              </a:rPr>
              <a:t>	</a:t>
            </a:r>
            <a:r>
              <a:rPr lang="el-GR" sz="1900" b="1" smtClean="0">
                <a:solidFill>
                  <a:srgbClr val="490482"/>
                </a:solidFill>
                <a:latin typeface="Tahoma" pitchFamily="34" charset="0"/>
                <a:cs typeface="Tahoma" pitchFamily="34" charset="0"/>
              </a:rPr>
              <a:t>Η θλίψη, η λύπη, η στενοχώρια  είναι </a:t>
            </a:r>
            <a:r>
              <a:rPr lang="el-GR" sz="1900" b="1" smtClean="0">
                <a:solidFill>
                  <a:srgbClr val="F03704"/>
                </a:solidFill>
                <a:latin typeface="Tahoma" pitchFamily="34" charset="0"/>
                <a:cs typeface="Tahoma" pitchFamily="34" charset="0"/>
              </a:rPr>
              <a:t>φυσιολογικά συναισθήµατα</a:t>
            </a:r>
            <a:r>
              <a:rPr lang="el-GR" sz="1900" b="1" smtClean="0">
                <a:solidFill>
                  <a:srgbClr val="490482"/>
                </a:solidFill>
                <a:latin typeface="Tahoma" pitchFamily="34" charset="0"/>
                <a:cs typeface="Tahoma" pitchFamily="34" charset="0"/>
              </a:rPr>
              <a:t> που εκλύονται συνήθως ως συνέπεια ψυχοτραυµατικών και στρεσογόνων γεγονότων της ζωής.</a:t>
            </a:r>
          </a:p>
          <a:p>
            <a:pPr algn="just" eaLnBrk="1" fontAlgn="auto" hangingPunct="1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GB" sz="1900" b="1" smtClean="0">
                <a:solidFill>
                  <a:srgbClr val="490482"/>
                </a:solidFill>
                <a:latin typeface="Tahoma" pitchFamily="34" charset="0"/>
                <a:cs typeface="Tahoma" pitchFamily="34" charset="0"/>
              </a:rPr>
              <a:t> </a:t>
            </a:r>
            <a:endParaRPr lang="el-GR" sz="1900" b="1" smtClean="0">
              <a:solidFill>
                <a:srgbClr val="490482"/>
              </a:solidFill>
              <a:latin typeface="Arial" charset="0"/>
            </a:endParaRPr>
          </a:p>
          <a:p>
            <a:pPr algn="just" eaLnBrk="1" fontAlgn="auto" hangingPunct="1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l-GR" sz="1900" b="1" smtClean="0">
                <a:solidFill>
                  <a:srgbClr val="490482"/>
                </a:solidFill>
                <a:latin typeface="Tahoma" pitchFamily="34" charset="0"/>
              </a:rPr>
              <a:t>	</a:t>
            </a:r>
            <a:r>
              <a:rPr lang="el-GR" sz="1900" b="1" smtClean="0">
                <a:solidFill>
                  <a:srgbClr val="490482"/>
                </a:solidFill>
                <a:latin typeface="Tahoma" pitchFamily="34" charset="0"/>
                <a:cs typeface="Tahoma" pitchFamily="34" charset="0"/>
              </a:rPr>
              <a:t>Ο θάνατος, ο χωρισµός, η απώλεια της δουλειάς, αποτυχίες ή µαταιώσεις προσδοκιών είναι </a:t>
            </a:r>
            <a:r>
              <a:rPr lang="el-GR" sz="1900" b="1" smtClean="0">
                <a:solidFill>
                  <a:srgbClr val="F03704"/>
                </a:solidFill>
                <a:latin typeface="Tahoma" pitchFamily="34" charset="0"/>
                <a:cs typeface="Tahoma" pitchFamily="34" charset="0"/>
              </a:rPr>
              <a:t>φυσιολογικό</a:t>
            </a:r>
            <a:r>
              <a:rPr lang="el-GR" sz="1900" b="1" smtClean="0">
                <a:solidFill>
                  <a:srgbClr val="490482"/>
                </a:solidFill>
                <a:latin typeface="Tahoma" pitchFamily="34" charset="0"/>
                <a:cs typeface="Tahoma" pitchFamily="34" charset="0"/>
              </a:rPr>
              <a:t> και αναµενόµενο να προκαλούν θλίψη.</a:t>
            </a:r>
          </a:p>
          <a:p>
            <a:pPr algn="just" eaLnBrk="1" fontAlgn="auto" hangingPunct="1">
              <a:lnSpc>
                <a:spcPct val="8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l-GR" sz="1900" b="1" smtClean="0">
                <a:solidFill>
                  <a:srgbClr val="490482"/>
                </a:solidFill>
                <a:latin typeface="Arial" charset="0"/>
              </a:rPr>
              <a:t>	</a:t>
            </a:r>
          </a:p>
          <a:p>
            <a:pPr algn="just" eaLnBrk="1" fontAlgn="auto" hangingPunct="1">
              <a:lnSpc>
                <a:spcPct val="8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l-GR" sz="1900" b="1" smtClean="0">
                <a:solidFill>
                  <a:srgbClr val="490482"/>
                </a:solidFill>
                <a:latin typeface="Arial" charset="0"/>
              </a:rPr>
              <a:t>	</a:t>
            </a:r>
            <a:endParaRPr lang="el-GR" sz="1900" b="1" smtClean="0">
              <a:solidFill>
                <a:srgbClr val="490482"/>
              </a:solidFill>
            </a:endParaRPr>
          </a:p>
        </p:txBody>
      </p:sp>
      <p:sp>
        <p:nvSpPr>
          <p:cNvPr id="5124" name="Rectangle 7"/>
          <p:cNvSpPr>
            <a:spLocks noChangeArrowheads="1"/>
          </p:cNvSpPr>
          <p:nvPr/>
        </p:nvSpPr>
        <p:spPr bwMode="auto">
          <a:xfrm>
            <a:off x="3762375" y="29289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l-GR" altLang="el-GR" sz="2400">
              <a:latin typeface="Times New Roman" pitchFamily="18" charset="0"/>
            </a:endParaRPr>
          </a:p>
        </p:txBody>
      </p:sp>
      <p:sp>
        <p:nvSpPr>
          <p:cNvPr id="5125" name="Rectangle 10"/>
          <p:cNvSpPr>
            <a:spLocks noChangeArrowheads="1"/>
          </p:cNvSpPr>
          <p:nvPr/>
        </p:nvSpPr>
        <p:spPr bwMode="auto">
          <a:xfrm>
            <a:off x="3762375" y="26336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l-GR" altLang="el-GR" sz="2400">
              <a:latin typeface="Times New Roman" pitchFamily="18" charset="0"/>
            </a:endParaRPr>
          </a:p>
        </p:txBody>
      </p:sp>
      <p:sp>
        <p:nvSpPr>
          <p:cNvPr id="5126" name="Line 12"/>
          <p:cNvSpPr>
            <a:spLocks noChangeShapeType="1"/>
          </p:cNvSpPr>
          <p:nvPr/>
        </p:nvSpPr>
        <p:spPr bwMode="auto">
          <a:xfrm>
            <a:off x="0" y="1371600"/>
            <a:ext cx="9144000" cy="0"/>
          </a:xfrm>
          <a:prstGeom prst="line">
            <a:avLst/>
          </a:prstGeom>
          <a:noFill/>
          <a:ln w="38100">
            <a:solidFill>
              <a:srgbClr val="FC5F34"/>
            </a:solidFill>
            <a:round/>
            <a:headEnd/>
            <a:tailEnd/>
          </a:ln>
        </p:spPr>
        <p:txBody>
          <a:bodyPr/>
          <a:lstStyle/>
          <a:p>
            <a:endParaRPr lang="el-GR"/>
          </a:p>
        </p:txBody>
      </p:sp>
      <p:sp>
        <p:nvSpPr>
          <p:cNvPr id="5127" name="Rectangle 14"/>
          <p:cNvSpPr>
            <a:spLocks noChangeArrowheads="1"/>
          </p:cNvSpPr>
          <p:nvPr/>
        </p:nvSpPr>
        <p:spPr bwMode="auto">
          <a:xfrm>
            <a:off x="3762375" y="26336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l-GR" altLang="el-GR" sz="2400">
              <a:latin typeface="Times New Roman" pitchFamily="18" charset="0"/>
            </a:endParaRPr>
          </a:p>
        </p:txBody>
      </p:sp>
      <p:pic>
        <p:nvPicPr>
          <p:cNvPr id="5128" name="Picture 13" descr="http://www.fotosearch.com/bthumb/DNV/DNV224/061c0503ll.jpg"/>
          <p:cNvPicPr>
            <a:picLocks noChangeAspect="1" noChangeArrowheads="1"/>
          </p:cNvPicPr>
          <p:nvPr/>
        </p:nvPicPr>
        <p:blipFill>
          <a:blip r:embed="rId3" r:link="rId4"/>
          <a:srcRect/>
          <a:stretch>
            <a:fillRect/>
          </a:stretch>
        </p:blipFill>
        <p:spPr bwMode="auto">
          <a:xfrm>
            <a:off x="7162800" y="1143000"/>
            <a:ext cx="1390650" cy="1366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9" name="Picture 10" descr="EΠIΨY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172450" y="5876925"/>
            <a:ext cx="558800" cy="72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- Τίτλος"/>
          <p:cNvSpPr>
            <a:spLocks noGrp="1"/>
          </p:cNvSpPr>
          <p:nvPr>
            <p:ph type="title"/>
          </p:nvPr>
        </p:nvSpPr>
        <p:spPr>
          <a:xfrm>
            <a:off x="457200" y="600075"/>
            <a:ext cx="8229600" cy="817563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l-GR" dirty="0" smtClean="0"/>
              <a:t>Θεραπευτικές προσεγγίσεις </a:t>
            </a:r>
            <a:br>
              <a:rPr lang="el-GR" dirty="0" smtClean="0"/>
            </a:b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1885950"/>
            <a:ext cx="8229600" cy="4240213"/>
          </a:xfrm>
        </p:spPr>
        <p:txBody>
          <a:bodyPr>
            <a:normAutofit fontScale="25000" lnSpcReduction="20000"/>
          </a:bodyPr>
          <a:lstStyle/>
          <a:p>
            <a:pPr>
              <a:lnSpc>
                <a:spcPct val="120000"/>
              </a:lnSpc>
              <a:defRPr/>
            </a:pPr>
            <a:r>
              <a:rPr lang="el-GR" sz="9800" dirty="0" smtClean="0"/>
              <a:t>4</a:t>
            </a:r>
            <a:r>
              <a:rPr lang="el-GR" sz="11200" dirty="0" smtClean="0"/>
              <a:t>. </a:t>
            </a:r>
            <a:r>
              <a:rPr lang="el-GR" sz="11200" b="1" dirty="0" smtClean="0"/>
              <a:t>Βιολογικές θεραπείες της κατάθλιψης</a:t>
            </a:r>
            <a:r>
              <a:rPr lang="el-GR" sz="11200" dirty="0" smtClean="0"/>
              <a:t>:</a:t>
            </a:r>
            <a:br>
              <a:rPr lang="el-GR" sz="11200" dirty="0" smtClean="0"/>
            </a:br>
            <a:r>
              <a:rPr lang="el-GR" sz="11200" dirty="0" smtClean="0"/>
              <a:t>    </a:t>
            </a:r>
            <a:r>
              <a:rPr lang="el-GR" sz="11200" b="1" dirty="0" smtClean="0"/>
              <a:t>Φαρμακευτική θεραπεία :</a:t>
            </a:r>
            <a:r>
              <a:rPr lang="el-GR" sz="11200" dirty="0" smtClean="0"/>
              <a:t> </a:t>
            </a:r>
            <a:br>
              <a:rPr lang="el-GR" sz="11200" dirty="0" smtClean="0"/>
            </a:br>
            <a:r>
              <a:rPr lang="el-GR" sz="11200" dirty="0" smtClean="0"/>
              <a:t>    Χρησιμοποιείται συχνότερα και έχει μελετηθεί   </a:t>
            </a:r>
            <a:br>
              <a:rPr lang="el-GR" sz="11200" dirty="0" smtClean="0"/>
            </a:br>
            <a:r>
              <a:rPr lang="el-GR" sz="11200" dirty="0" smtClean="0"/>
              <a:t>    περισσότερο </a:t>
            </a:r>
            <a:br>
              <a:rPr lang="el-GR" sz="11200" dirty="0" smtClean="0"/>
            </a:br>
            <a:r>
              <a:rPr lang="el-GR" sz="11200" dirty="0" smtClean="0"/>
              <a:t> </a:t>
            </a:r>
            <a:r>
              <a:rPr lang="el-GR" sz="11200" dirty="0" smtClean="0">
                <a:sym typeface="Wingdings 2"/>
              </a:rPr>
              <a:t> </a:t>
            </a:r>
            <a:r>
              <a:rPr lang="el-GR" sz="11200" dirty="0" smtClean="0"/>
              <a:t>Αναστολείς της </a:t>
            </a:r>
            <a:r>
              <a:rPr lang="el-GR" sz="11200" dirty="0" err="1" smtClean="0"/>
              <a:t>μονοαμινοξειδάσης</a:t>
            </a:r>
            <a:r>
              <a:rPr lang="el-GR" sz="11200" dirty="0" smtClean="0"/>
              <a:t> (ΜΑΟ)</a:t>
            </a:r>
            <a:br>
              <a:rPr lang="el-GR" sz="11200" dirty="0" smtClean="0"/>
            </a:br>
            <a:r>
              <a:rPr lang="el-GR" sz="11200" dirty="0" smtClean="0">
                <a:sym typeface="Wingdings 2"/>
              </a:rPr>
              <a:t>  </a:t>
            </a:r>
            <a:r>
              <a:rPr lang="el-GR" sz="11200" dirty="0" err="1" smtClean="0"/>
              <a:t>Τρικυκλικά</a:t>
            </a:r>
            <a:r>
              <a:rPr lang="el-GR" sz="11200" dirty="0" smtClean="0"/>
              <a:t> αντικαταθλιπτικά</a:t>
            </a:r>
            <a:br>
              <a:rPr lang="el-GR" sz="11200" dirty="0" smtClean="0"/>
            </a:br>
            <a:r>
              <a:rPr lang="el-GR" sz="11200" dirty="0" smtClean="0">
                <a:sym typeface="Wingdings 2"/>
              </a:rPr>
              <a:t>  </a:t>
            </a:r>
            <a:r>
              <a:rPr lang="el-GR" sz="11200" dirty="0" smtClean="0"/>
              <a:t>Εκλεκτικοί αναστολείς </a:t>
            </a:r>
            <a:r>
              <a:rPr lang="el-GR" sz="11200" dirty="0" err="1" smtClean="0"/>
              <a:t>επαναπρόσληψης</a:t>
            </a:r>
            <a:r>
              <a:rPr lang="el-GR" sz="11200" dirty="0" smtClean="0"/>
              <a:t> της </a:t>
            </a:r>
            <a:br>
              <a:rPr lang="el-GR" sz="11200" dirty="0" smtClean="0"/>
            </a:br>
            <a:r>
              <a:rPr lang="el-GR" sz="11200" dirty="0" smtClean="0"/>
              <a:t>     </a:t>
            </a:r>
            <a:r>
              <a:rPr lang="el-GR" sz="11200" dirty="0" err="1" smtClean="0"/>
              <a:t>σεροτονίνης</a:t>
            </a:r>
            <a:r>
              <a:rPr lang="el-GR" sz="11200" dirty="0" smtClean="0"/>
              <a:t> </a:t>
            </a:r>
            <a:r>
              <a:rPr lang="en-US" sz="11200" dirty="0" smtClean="0"/>
              <a:t>(SSRI’s) </a:t>
            </a:r>
            <a:r>
              <a:rPr lang="el-GR" sz="8600" dirty="0" smtClean="0"/>
              <a:t/>
            </a:r>
            <a:br>
              <a:rPr lang="el-GR" sz="8600" dirty="0" smtClean="0"/>
            </a:br>
            <a:r>
              <a:rPr lang="el-GR" sz="8600" dirty="0" smtClean="0"/>
              <a:t/>
            </a:r>
            <a:br>
              <a:rPr lang="el-GR" sz="8600" dirty="0" smtClean="0"/>
            </a:br>
            <a:endParaRPr lang="el-GR" sz="8600" dirty="0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- Τίτλος"/>
          <p:cNvSpPr>
            <a:spLocks noGrp="1"/>
          </p:cNvSpPr>
          <p:nvPr>
            <p:ph type="title"/>
          </p:nvPr>
        </p:nvSpPr>
        <p:spPr>
          <a:xfrm>
            <a:off x="457200" y="771525"/>
            <a:ext cx="8229600" cy="646113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l-GR" dirty="0" smtClean="0"/>
              <a:t>Θεραπευτικές προσεγγίσεις </a:t>
            </a:r>
            <a:br>
              <a:rPr lang="el-GR" dirty="0" smtClean="0"/>
            </a:br>
            <a:endParaRPr lang="el-GR" dirty="0"/>
          </a:p>
        </p:txBody>
      </p:sp>
      <p:sp>
        <p:nvSpPr>
          <p:cNvPr id="43011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4068763"/>
          </a:xfrm>
        </p:spPr>
        <p:txBody>
          <a:bodyPr/>
          <a:lstStyle/>
          <a:p>
            <a:r>
              <a:rPr lang="el-GR" altLang="el-GR" sz="2800" smtClean="0"/>
              <a:t>4. </a:t>
            </a:r>
            <a:r>
              <a:rPr lang="el-GR" altLang="el-GR" sz="2800" b="1" smtClean="0"/>
              <a:t>Βιολογικές θεραπείες της κατάθλιψης</a:t>
            </a:r>
            <a:r>
              <a:rPr lang="el-GR" altLang="el-GR" sz="2800" smtClean="0"/>
              <a:t>:</a:t>
            </a:r>
            <a:br>
              <a:rPr lang="el-GR" altLang="el-GR" sz="2800" smtClean="0"/>
            </a:br>
            <a:r>
              <a:rPr lang="el-GR" altLang="el-GR" sz="2800" smtClean="0"/>
              <a:t>Δυσάρεστες παρενέργειες </a:t>
            </a:r>
            <a:r>
              <a:rPr lang="el-GR" altLang="el-GR" sz="2800" smtClean="0">
                <a:sym typeface="Wingdings 3" pitchFamily="18" charset="2"/>
              </a:rPr>
              <a:t> διακοπή φαρμακευτικής αγωγής  υποτροπή </a:t>
            </a:r>
            <a:br>
              <a:rPr lang="el-GR" altLang="el-GR" sz="2800" smtClean="0">
                <a:sym typeface="Wingdings 3" pitchFamily="18" charset="2"/>
              </a:rPr>
            </a:br>
            <a:endParaRPr lang="el-GR" altLang="el-GR" sz="2800" smtClean="0">
              <a:sym typeface="Wingdings 3" pitchFamily="18" charset="2"/>
            </a:endParaRPr>
          </a:p>
          <a:p>
            <a:r>
              <a:rPr lang="el-GR" altLang="el-GR" sz="2800" smtClean="0">
                <a:sym typeface="Wingdings 3" pitchFamily="18" charset="2"/>
              </a:rPr>
              <a:t>Συνδυασμός ψυχοθεραπείας – φαρμακευτικής αγωγής </a:t>
            </a:r>
            <a:endParaRPr lang="el-GR" altLang="el-GR" sz="2800" smtClean="0"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- Τίτλος"/>
          <p:cNvSpPr>
            <a:spLocks noGrp="1"/>
          </p:cNvSpPr>
          <p:nvPr>
            <p:ph type="title"/>
          </p:nvPr>
        </p:nvSpPr>
        <p:spPr>
          <a:xfrm>
            <a:off x="457200" y="600075"/>
            <a:ext cx="8229600" cy="1200150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l-GR" dirty="0" smtClean="0"/>
              <a:t>Θεραπευτικές προσεγγίσεις </a:t>
            </a:r>
            <a:br>
              <a:rPr lang="el-GR" dirty="0" smtClean="0"/>
            </a:br>
            <a:r>
              <a:rPr lang="el-GR" dirty="0" smtClean="0"/>
              <a:t>(9 από 11) </a:t>
            </a:r>
            <a:endParaRPr lang="el-GR" dirty="0"/>
          </a:p>
        </p:txBody>
      </p:sp>
      <p:sp>
        <p:nvSpPr>
          <p:cNvPr id="44035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4068763"/>
          </a:xfrm>
        </p:spPr>
        <p:txBody>
          <a:bodyPr/>
          <a:lstStyle/>
          <a:p>
            <a:r>
              <a:rPr lang="el-GR" altLang="el-GR" sz="2800" b="1" smtClean="0"/>
              <a:t>Ηλεκτροσπασμοθεραπεία</a:t>
            </a:r>
            <a:r>
              <a:rPr lang="el-GR" altLang="el-GR" sz="2800" smtClean="0"/>
              <a:t>:</a:t>
            </a:r>
          </a:p>
          <a:p>
            <a:pPr>
              <a:buFont typeface="Arial" charset="0"/>
              <a:buNone/>
            </a:pPr>
            <a:r>
              <a:rPr lang="el-GR" altLang="el-GR" sz="2800" smtClean="0"/>
              <a:t>    Προκαλούνται σπασμοί στο φλοιό και στιγμιαία απώλεια της συνείδησης μέσω της διοχέτευσης ρεύματος ισχύος 70-130</a:t>
            </a:r>
            <a:r>
              <a:rPr lang="en-US" altLang="el-GR" sz="2800" smtClean="0"/>
              <a:t>volts </a:t>
            </a:r>
            <a:r>
              <a:rPr lang="el-GR" altLang="el-GR" sz="2800" smtClean="0"/>
              <a:t>στον εγκέφαλο του ασθενούς </a:t>
            </a:r>
            <a:br>
              <a:rPr lang="el-GR" altLang="el-GR" sz="2800" smtClean="0"/>
            </a:br>
            <a:r>
              <a:rPr lang="el-GR" altLang="el-GR" sz="2800" smtClean="0"/>
              <a:t>(με αναισθητικό βραχείας δράσης και μυοχαλαρωτικά)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 altLang="el-GR" smtClean="0"/>
          </a:p>
        </p:txBody>
      </p:sp>
      <p:sp>
        <p:nvSpPr>
          <p:cNvPr id="45059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altLang="el-GR" smtClean="0"/>
              <a:t>Λίθιο: πρέπει να συνταγογραφείται και να λαμβάνεται πολύ προσεκτικά </a:t>
            </a:r>
            <a:br>
              <a:rPr lang="el-GR" altLang="el-GR" smtClean="0"/>
            </a:br>
            <a:r>
              <a:rPr lang="el-GR" altLang="el-GR" smtClean="0"/>
              <a:t>Κίνδυνος τοξικότητας: απαραίτητες συχνές εξετάσεις αίματος </a:t>
            </a:r>
          </a:p>
          <a:p>
            <a:r>
              <a:rPr lang="el-GR" altLang="el-GR" smtClean="0"/>
              <a:t>Για άτομα στα οποία δεν ενδείκνυται το λίθιο:  Αντιεπιληπτικά</a:t>
            </a:r>
            <a:br>
              <a:rPr lang="el-GR" altLang="el-GR" smtClean="0"/>
            </a:br>
            <a:r>
              <a:rPr lang="el-GR" altLang="el-GR" smtClean="0"/>
              <a:t>Αντιψυχωτικά </a:t>
            </a:r>
          </a:p>
          <a:p>
            <a:endParaRPr lang="el-GR" altLang="el-GR" smtClean="0"/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>
          <a:xfrm>
            <a:off x="1143000" y="0"/>
            <a:ext cx="7772400" cy="1485900"/>
          </a:xfrm>
        </p:spPr>
        <p:txBody>
          <a:bodyPr/>
          <a:lstStyle/>
          <a:p>
            <a:r>
              <a:rPr lang="el-GR" altLang="el-GR" sz="3600" smtClean="0"/>
              <a:t>Ψυχολογικές και ψυχοκοινωνικές θεραπείες στην οικογένεια</a:t>
            </a:r>
          </a:p>
        </p:txBody>
      </p:sp>
      <p:sp>
        <p:nvSpPr>
          <p:cNvPr id="46083" name="Rectangle 3"/>
          <p:cNvSpPr>
            <a:spLocks noGrp="1" noChangeArrowheads="1"/>
          </p:cNvSpPr>
          <p:nvPr>
            <p:ph idx="1"/>
          </p:nvPr>
        </p:nvSpPr>
        <p:spPr>
          <a:xfrm>
            <a:off x="0" y="1981200"/>
            <a:ext cx="9144000" cy="4572000"/>
          </a:xfrm>
        </p:spPr>
        <p:txBody>
          <a:bodyPr/>
          <a:lstStyle/>
          <a:p>
            <a:pPr>
              <a:lnSpc>
                <a:spcPct val="130000"/>
              </a:lnSpc>
            </a:pPr>
            <a:r>
              <a:rPr lang="el-GR" altLang="el-GR" smtClean="0"/>
              <a:t>Ψυχοδυναμική θεραπεία</a:t>
            </a:r>
          </a:p>
          <a:p>
            <a:pPr>
              <a:lnSpc>
                <a:spcPct val="130000"/>
              </a:lnSpc>
            </a:pPr>
            <a:r>
              <a:rPr lang="el-GR" altLang="el-GR" smtClean="0"/>
              <a:t>Συμπεριφερική θεραπεία</a:t>
            </a:r>
          </a:p>
          <a:p>
            <a:pPr>
              <a:lnSpc>
                <a:spcPct val="130000"/>
              </a:lnSpc>
            </a:pPr>
            <a:r>
              <a:rPr lang="el-GR" altLang="el-GR" smtClean="0"/>
              <a:t>Ομάδες συγγενών</a:t>
            </a:r>
          </a:p>
          <a:p>
            <a:pPr>
              <a:lnSpc>
                <a:spcPct val="130000"/>
              </a:lnSpc>
            </a:pPr>
            <a:r>
              <a:rPr lang="el-GR" altLang="el-GR" smtClean="0"/>
              <a:t>Ψυχοεκπαίδευση οικογένειας</a:t>
            </a:r>
          </a:p>
          <a:p>
            <a:endParaRPr lang="el-GR" altLang="el-GR" smtClean="0"/>
          </a:p>
        </p:txBody>
      </p:sp>
    </p:spTree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7" descr="http://www.fotosearch.com/bthumb/CSP/CSP161/k1610502.jpg"/>
          <p:cNvPicPr>
            <a:picLocks noChangeAspect="1" noChangeArrowheads="1"/>
          </p:cNvPicPr>
          <p:nvPr/>
        </p:nvPicPr>
        <p:blipFill>
          <a:blip r:embed="rId3" r:link="rId4">
            <a:lum bright="26000" contrast="-22000"/>
          </a:blip>
          <a:srcRect/>
          <a:stretch>
            <a:fillRect/>
          </a:stretch>
        </p:blipFill>
        <p:spPr bwMode="auto">
          <a:xfrm>
            <a:off x="457200" y="1447800"/>
            <a:ext cx="8077200" cy="464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47" name="Rectangle 4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611313"/>
            <a:ext cx="8153400" cy="4713287"/>
          </a:xfrm>
        </p:spPr>
        <p:txBody>
          <a:bodyPr/>
          <a:lstStyle/>
          <a:p>
            <a:pPr marL="381000" algn="just" eaLnBrk="1" hangingPunct="1">
              <a:buFont typeface="Wingdings" pitchFamily="2" charset="2"/>
              <a:buNone/>
            </a:pPr>
            <a:r>
              <a:rPr lang="el-GR" altLang="el-GR" sz="2300" smtClean="0">
                <a:solidFill>
                  <a:srgbClr val="490482"/>
                </a:solidFill>
                <a:latin typeface="Tahoma" pitchFamily="34" charset="0"/>
              </a:rPr>
              <a:t>	</a:t>
            </a:r>
            <a:r>
              <a:rPr lang="el-GR" altLang="el-GR" sz="2300" b="1" smtClean="0">
                <a:solidFill>
                  <a:srgbClr val="490482"/>
                </a:solidFill>
                <a:latin typeface="Tahoma" pitchFamily="34" charset="0"/>
                <a:cs typeface="Tahoma" pitchFamily="34" charset="0"/>
              </a:rPr>
              <a:t>Όταν όµως η θλίψη:</a:t>
            </a:r>
          </a:p>
          <a:p>
            <a:pPr marL="381000" algn="just" eaLnBrk="1" hangingPunct="1">
              <a:buFont typeface="Wingdings" pitchFamily="2" charset="2"/>
              <a:buNone/>
            </a:pPr>
            <a:r>
              <a:rPr lang="en-US" altLang="el-GR" sz="2300" smtClean="0">
                <a:solidFill>
                  <a:srgbClr val="490482"/>
                </a:solidFill>
                <a:latin typeface="Tahoma" pitchFamily="34" charset="0"/>
                <a:cs typeface="Tahoma" pitchFamily="34" charset="0"/>
              </a:rPr>
              <a:t>	</a:t>
            </a:r>
            <a:r>
              <a:rPr lang="el-GR" altLang="el-GR" sz="2300" smtClean="0">
                <a:solidFill>
                  <a:srgbClr val="490482"/>
                </a:solidFill>
                <a:latin typeface="Tahoma" pitchFamily="34" charset="0"/>
                <a:cs typeface="Tahoma" pitchFamily="34" charset="0"/>
              </a:rPr>
              <a:t> - αντί να µειώνεται, γίνεται πιο έντονη µε το πέρασµα του χρόνου </a:t>
            </a:r>
          </a:p>
          <a:p>
            <a:pPr marL="381000" algn="just" eaLnBrk="1" hangingPunct="1">
              <a:buFont typeface="Wingdings" pitchFamily="2" charset="2"/>
              <a:buNone/>
            </a:pPr>
            <a:r>
              <a:rPr lang="el-GR" altLang="el-GR" sz="2300" smtClean="0">
                <a:solidFill>
                  <a:srgbClr val="490482"/>
                </a:solidFill>
                <a:latin typeface="Tahoma" pitchFamily="34" charset="0"/>
                <a:cs typeface="Tahoma" pitchFamily="34" charset="0"/>
              </a:rPr>
              <a:t> 	 - διαρκεί περισσότερο από δύο εβδοµάδες </a:t>
            </a:r>
          </a:p>
          <a:p>
            <a:pPr marL="381000" algn="just" eaLnBrk="1" hangingPunct="1">
              <a:buFont typeface="Wingdings" pitchFamily="2" charset="2"/>
              <a:buNone/>
            </a:pPr>
            <a:r>
              <a:rPr lang="el-GR" altLang="el-GR" sz="2300" smtClean="0">
                <a:solidFill>
                  <a:srgbClr val="490482"/>
                </a:solidFill>
                <a:latin typeface="Tahoma" pitchFamily="34" charset="0"/>
                <a:cs typeface="Tahoma" pitchFamily="34" charset="0"/>
              </a:rPr>
              <a:t>     - εµποδίζει φυσιολογικές δραστηριότητες της ζωής </a:t>
            </a:r>
          </a:p>
          <a:p>
            <a:pPr marL="381000" algn="just" eaLnBrk="1" hangingPunct="1">
              <a:buFont typeface="Wingdings" pitchFamily="2" charset="2"/>
              <a:buNone/>
            </a:pPr>
            <a:r>
              <a:rPr lang="el-GR" altLang="el-GR" sz="2300" smtClean="0">
                <a:solidFill>
                  <a:srgbClr val="490482"/>
                </a:solidFill>
                <a:latin typeface="Tahoma" pitchFamily="34" charset="0"/>
                <a:cs typeface="Tahoma" pitchFamily="34" charset="0"/>
              </a:rPr>
              <a:t>    </a:t>
            </a:r>
          </a:p>
          <a:p>
            <a:pPr marL="381000" algn="just" eaLnBrk="1" hangingPunct="1">
              <a:buFont typeface="Wingdings" pitchFamily="2" charset="2"/>
              <a:buNone/>
            </a:pPr>
            <a:r>
              <a:rPr lang="en-US" altLang="el-GR" sz="2300" b="1" smtClean="0">
                <a:solidFill>
                  <a:srgbClr val="490482"/>
                </a:solidFill>
                <a:latin typeface="Tahoma" pitchFamily="34" charset="0"/>
                <a:cs typeface="Tahoma" pitchFamily="34" charset="0"/>
              </a:rPr>
              <a:t>	</a:t>
            </a:r>
            <a:r>
              <a:rPr lang="el-GR" altLang="el-GR" sz="2300" smtClean="0">
                <a:solidFill>
                  <a:srgbClr val="490482"/>
                </a:solidFill>
                <a:latin typeface="Tahoma" pitchFamily="34" charset="0"/>
                <a:cs typeface="Tahoma" pitchFamily="34" charset="0"/>
              </a:rPr>
              <a:t>τότε</a:t>
            </a:r>
            <a:r>
              <a:rPr lang="el-GR" altLang="el-GR" sz="2300" b="1" smtClean="0">
                <a:solidFill>
                  <a:srgbClr val="490482"/>
                </a:solidFill>
                <a:latin typeface="Tahoma" pitchFamily="34" charset="0"/>
                <a:cs typeface="Tahoma" pitchFamily="34" charset="0"/>
              </a:rPr>
              <a:t> είναι πιθανό η κατάθλιψη, ως κλινικό πλέον </a:t>
            </a:r>
            <a:r>
              <a:rPr lang="el-GR" altLang="el-GR" sz="2300" b="1" smtClean="0">
                <a:solidFill>
                  <a:srgbClr val="490482"/>
                </a:solidFill>
                <a:latin typeface="Tahoma" pitchFamily="34" charset="0"/>
              </a:rPr>
              <a:t>σύνδρομο</a:t>
            </a:r>
            <a:r>
              <a:rPr lang="el-GR" altLang="el-GR" sz="2300" b="1" smtClean="0">
                <a:solidFill>
                  <a:srgbClr val="490482"/>
                </a:solidFill>
                <a:latin typeface="Tahoma" pitchFamily="34" charset="0"/>
                <a:cs typeface="Tahoma" pitchFamily="34" charset="0"/>
              </a:rPr>
              <a:t>, να χτυπά την πόρτα.</a:t>
            </a:r>
            <a:r>
              <a:rPr lang="el-GR" altLang="el-GR" sz="2300" smtClean="0">
                <a:solidFill>
                  <a:srgbClr val="490482"/>
                </a:solidFill>
                <a:latin typeface="Tahoma" pitchFamily="34" charset="0"/>
                <a:cs typeface="Tahoma" pitchFamily="34" charset="0"/>
              </a:rPr>
              <a:t> </a:t>
            </a:r>
          </a:p>
          <a:p>
            <a:pPr marL="381000" algn="just" eaLnBrk="1" hangingPunct="1">
              <a:buFont typeface="Wingdings" pitchFamily="2" charset="2"/>
              <a:buNone/>
            </a:pPr>
            <a:r>
              <a:rPr lang="el-GR" altLang="el-GR" sz="2300" smtClean="0">
                <a:solidFill>
                  <a:srgbClr val="490482"/>
                </a:solidFill>
                <a:latin typeface="Tahoma" pitchFamily="34" charset="0"/>
                <a:cs typeface="Tahoma" pitchFamily="34" charset="0"/>
              </a:rPr>
              <a:t> </a:t>
            </a:r>
          </a:p>
          <a:p>
            <a:pPr marL="381000" algn="just" eaLnBrk="1" hangingPunct="1">
              <a:buFont typeface="Wingdings" pitchFamily="2" charset="2"/>
              <a:buNone/>
            </a:pPr>
            <a:r>
              <a:rPr lang="el-GR" altLang="el-GR" sz="2300" smtClean="0">
                <a:solidFill>
                  <a:srgbClr val="490482"/>
                </a:solidFill>
                <a:latin typeface="Tahoma" pitchFamily="34" charset="0"/>
              </a:rPr>
              <a:t>	</a:t>
            </a:r>
            <a:endParaRPr lang="el-GR" altLang="el-GR" sz="2300" smtClean="0">
              <a:solidFill>
                <a:srgbClr val="490482"/>
              </a:solidFill>
              <a:latin typeface="Tahoma" pitchFamily="34" charset="0"/>
              <a:cs typeface="Tahoma" pitchFamily="34" charset="0"/>
            </a:endParaRPr>
          </a:p>
        </p:txBody>
      </p:sp>
      <p:sp>
        <p:nvSpPr>
          <p:cNvPr id="6148" name="Rectangle 5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0"/>
            <a:ext cx="7772400" cy="1219200"/>
          </a:xfrm>
        </p:spPr>
        <p:txBody>
          <a:bodyPr/>
          <a:lstStyle/>
          <a:p>
            <a:pPr eaLnBrk="1" hangingPunct="1"/>
            <a:r>
              <a:rPr lang="el-GR" altLang="el-GR" sz="2500" b="1" smtClean="0">
                <a:solidFill>
                  <a:srgbClr val="490482"/>
                </a:solidFill>
                <a:latin typeface="Tahoma" pitchFamily="34" charset="0"/>
              </a:rPr>
              <a:t>    Άλλο θλίψη και άλλο κατάθλιψη</a:t>
            </a:r>
            <a:endParaRPr lang="el-GR" altLang="el-GR" sz="2500" b="1" smtClean="0">
              <a:solidFill>
                <a:srgbClr val="490482"/>
              </a:solidFill>
              <a:latin typeface="Tahoma" pitchFamily="34" charset="0"/>
              <a:cs typeface="Times New Roman" pitchFamily="18" charset="0"/>
            </a:endParaRPr>
          </a:p>
        </p:txBody>
      </p:sp>
      <p:sp>
        <p:nvSpPr>
          <p:cNvPr id="6149" name="Rectangle 8"/>
          <p:cNvSpPr>
            <a:spLocks noChangeArrowheads="1"/>
          </p:cNvSpPr>
          <p:nvPr/>
        </p:nvSpPr>
        <p:spPr bwMode="auto">
          <a:xfrm>
            <a:off x="3762375" y="28813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l-GR" altLang="el-GR" sz="2400">
              <a:latin typeface="Times New Roman" pitchFamily="18" charset="0"/>
            </a:endParaRPr>
          </a:p>
        </p:txBody>
      </p:sp>
      <p:sp>
        <p:nvSpPr>
          <p:cNvPr id="6150" name="Line 10"/>
          <p:cNvSpPr>
            <a:spLocks noChangeShapeType="1"/>
          </p:cNvSpPr>
          <p:nvPr/>
        </p:nvSpPr>
        <p:spPr bwMode="auto">
          <a:xfrm>
            <a:off x="-76200" y="1143000"/>
            <a:ext cx="9144000" cy="0"/>
          </a:xfrm>
          <a:prstGeom prst="line">
            <a:avLst/>
          </a:prstGeom>
          <a:noFill/>
          <a:ln w="38100">
            <a:solidFill>
              <a:srgbClr val="FC5F34"/>
            </a:solidFill>
            <a:round/>
            <a:headEnd/>
            <a:tailEnd/>
          </a:ln>
        </p:spPr>
        <p:txBody>
          <a:bodyPr/>
          <a:lstStyle/>
          <a:p>
            <a:endParaRPr lang="el-GR"/>
          </a:p>
        </p:txBody>
      </p:sp>
      <p:pic>
        <p:nvPicPr>
          <p:cNvPr id="6151" name="Picture 8" descr="EΠIΨY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172450" y="5876925"/>
            <a:ext cx="558800" cy="72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4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295400"/>
            <a:ext cx="8534400" cy="4781550"/>
          </a:xfrm>
        </p:spPr>
        <p:txBody>
          <a:bodyPr/>
          <a:lstStyle/>
          <a:p>
            <a:pPr indent="-95250" algn="just" defTabSz="952500" eaLnBrk="1" hangingPunct="1">
              <a:buFont typeface="Wingdings" pitchFamily="2" charset="2"/>
              <a:buNone/>
            </a:pPr>
            <a:r>
              <a:rPr lang="el-GR" altLang="el-GR" sz="2500" smtClean="0">
                <a:solidFill>
                  <a:srgbClr val="202020"/>
                </a:solidFill>
                <a:latin typeface="Tahoma" pitchFamily="34" charset="0"/>
              </a:rPr>
              <a:t>	</a:t>
            </a:r>
            <a:endParaRPr lang="el-GR" altLang="el-GR" sz="2500" b="1" smtClean="0">
              <a:latin typeface="Tahoma" pitchFamily="34" charset="0"/>
              <a:cs typeface="Tahoma" pitchFamily="34" charset="0"/>
            </a:endParaRPr>
          </a:p>
          <a:p>
            <a:pPr indent="-95250" algn="just" defTabSz="952500" eaLnBrk="1" hangingPunct="1">
              <a:buFont typeface="Wingdings" pitchFamily="2" charset="2"/>
              <a:buNone/>
            </a:pPr>
            <a:r>
              <a:rPr lang="el-GR" altLang="el-GR" sz="2500" smtClean="0">
                <a:solidFill>
                  <a:srgbClr val="2F008C"/>
                </a:solidFill>
                <a:latin typeface="Tahoma" pitchFamily="34" charset="0"/>
                <a:cs typeface="Tahoma" pitchFamily="34" charset="0"/>
              </a:rPr>
              <a:t> </a:t>
            </a:r>
          </a:p>
          <a:p>
            <a:pPr indent="-95250" algn="just" defTabSz="952500" eaLnBrk="1" hangingPunct="1">
              <a:buFont typeface="Wingdings" pitchFamily="2" charset="2"/>
              <a:buNone/>
            </a:pPr>
            <a:r>
              <a:rPr lang="el-GR" altLang="el-GR" sz="2500" smtClean="0">
                <a:solidFill>
                  <a:srgbClr val="490482"/>
                </a:solidFill>
                <a:latin typeface="Tahoma" pitchFamily="34" charset="0"/>
                <a:cs typeface="Tahoma" pitchFamily="34" charset="0"/>
              </a:rPr>
              <a:t>Η </a:t>
            </a:r>
            <a:r>
              <a:rPr lang="el-GR" altLang="el-GR" sz="2500" b="1" smtClean="0">
                <a:solidFill>
                  <a:srgbClr val="490482"/>
                </a:solidFill>
                <a:latin typeface="Tahoma" pitchFamily="34" charset="0"/>
                <a:cs typeface="Tahoma" pitchFamily="34" charset="0"/>
              </a:rPr>
              <a:t>κατάθλιψη</a:t>
            </a:r>
            <a:r>
              <a:rPr lang="el-GR" altLang="el-GR" sz="2500" smtClean="0">
                <a:solidFill>
                  <a:srgbClr val="490482"/>
                </a:solidFill>
                <a:latin typeface="Tahoma" pitchFamily="34" charset="0"/>
                <a:cs typeface="Tahoma" pitchFamily="34" charset="0"/>
              </a:rPr>
              <a:t>, ως  κλινική οντότητα και </a:t>
            </a:r>
            <a:r>
              <a:rPr lang="el-GR" altLang="el-GR" sz="2500" b="1" smtClean="0">
                <a:solidFill>
                  <a:srgbClr val="490482"/>
                </a:solidFill>
                <a:latin typeface="Tahoma" pitchFamily="34" charset="0"/>
                <a:cs typeface="Tahoma" pitchFamily="34" charset="0"/>
              </a:rPr>
              <a:t>όχι ως σχήµα λόγου,</a:t>
            </a:r>
            <a:r>
              <a:rPr lang="el-GR" altLang="el-GR" sz="2500" smtClean="0">
                <a:solidFill>
                  <a:srgbClr val="490482"/>
                </a:solidFill>
                <a:latin typeface="Tahoma" pitchFamily="34" charset="0"/>
                <a:cs typeface="Tahoma" pitchFamily="34" charset="0"/>
              </a:rPr>
              <a:t> είναι µια σοβαρή ασθένεια που διαρκεί  για αρκετές εβδοµάδες ή και µήνες και  επηρεάζει κυρίως το συναίσθηµα, αλλά και τη σκέψη και τις σωµατικές µας λειτουργίες.</a:t>
            </a:r>
          </a:p>
          <a:p>
            <a:pPr indent="-95250" algn="just" defTabSz="952500" eaLnBrk="1" hangingPunct="1">
              <a:buFont typeface="Wingdings" pitchFamily="2" charset="2"/>
              <a:buNone/>
            </a:pPr>
            <a:endParaRPr lang="el-GR" altLang="el-GR" sz="2500" smtClean="0">
              <a:solidFill>
                <a:srgbClr val="490482"/>
              </a:solidFill>
              <a:latin typeface="Tahoma" pitchFamily="34" charset="0"/>
              <a:cs typeface="Tahoma" pitchFamily="34" charset="0"/>
            </a:endParaRPr>
          </a:p>
          <a:p>
            <a:pPr indent="-95250" algn="just" defTabSz="952500" eaLnBrk="1" hangingPunct="1">
              <a:buFont typeface="Wingdings" pitchFamily="2" charset="2"/>
              <a:buNone/>
            </a:pPr>
            <a:r>
              <a:rPr lang="el-GR" altLang="el-GR" sz="2500" smtClean="0">
                <a:solidFill>
                  <a:srgbClr val="490482"/>
                </a:solidFill>
                <a:latin typeface="Tahoma" pitchFamily="34" charset="0"/>
                <a:cs typeface="Tahoma" pitchFamily="34" charset="0"/>
              </a:rPr>
              <a:t>Μπορεί τα συµπτώµατά της να µοιάζουν µε αυτό που αποκαλούµε </a:t>
            </a:r>
            <a:r>
              <a:rPr lang="el-GR" altLang="el-GR" sz="2500" b="1" smtClean="0">
                <a:solidFill>
                  <a:srgbClr val="F03704"/>
                </a:solidFill>
                <a:latin typeface="Tahoma" pitchFamily="34" charset="0"/>
                <a:cs typeface="Tahoma" pitchFamily="34" charset="0"/>
              </a:rPr>
              <a:t>«πεσµένη διάθεση»,</a:t>
            </a:r>
            <a:r>
              <a:rPr lang="el-GR" altLang="el-GR" sz="2500" smtClean="0">
                <a:solidFill>
                  <a:srgbClr val="490482"/>
                </a:solidFill>
                <a:latin typeface="Tahoma" pitchFamily="34" charset="0"/>
                <a:cs typeface="Tahoma" pitchFamily="34" charset="0"/>
              </a:rPr>
              <a:t> διαφέρουν όµως σηµαντικά σε ένταση και  σε διάρκεια.</a:t>
            </a:r>
          </a:p>
          <a:p>
            <a:pPr indent="-95250" algn="ctr" defTabSz="952500" eaLnBrk="1" hangingPunct="1">
              <a:buFont typeface="Wingdings" pitchFamily="2" charset="2"/>
              <a:buNone/>
            </a:pPr>
            <a:endParaRPr lang="el-GR" altLang="el-GR" sz="2500" b="1" smtClean="0">
              <a:solidFill>
                <a:srgbClr val="490482"/>
              </a:solidFill>
              <a:latin typeface="Tahoma" pitchFamily="34" charset="0"/>
            </a:endParaRPr>
          </a:p>
        </p:txBody>
      </p:sp>
      <p:sp>
        <p:nvSpPr>
          <p:cNvPr id="7171" name="Text Box 5"/>
          <p:cNvSpPr txBox="1">
            <a:spLocks noChangeArrowheads="1"/>
          </p:cNvSpPr>
          <p:nvPr/>
        </p:nvSpPr>
        <p:spPr bwMode="auto">
          <a:xfrm>
            <a:off x="2895600" y="776288"/>
            <a:ext cx="4267200" cy="579437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kumimoji="1" lang="el-GR" altLang="el-GR" sz="3200" b="1">
                <a:solidFill>
                  <a:srgbClr val="490482"/>
                </a:solidFill>
                <a:latin typeface="Tahoma" pitchFamily="34" charset="0"/>
              </a:rPr>
              <a:t>Κλινική κατάθλιψη</a:t>
            </a:r>
          </a:p>
        </p:txBody>
      </p:sp>
      <p:sp>
        <p:nvSpPr>
          <p:cNvPr id="7172" name="Rectangle 9"/>
          <p:cNvSpPr>
            <a:spLocks noChangeArrowheads="1"/>
          </p:cNvSpPr>
          <p:nvPr/>
        </p:nvSpPr>
        <p:spPr bwMode="auto">
          <a:xfrm>
            <a:off x="3762375" y="27003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l-GR" altLang="el-GR" sz="2400">
              <a:latin typeface="Times New Roman" pitchFamily="18" charset="0"/>
            </a:endParaRPr>
          </a:p>
        </p:txBody>
      </p:sp>
      <p:pic>
        <p:nvPicPr>
          <p:cNvPr id="7173" name="Picture 8" descr="http://www.fotosearch.com/bthumb/BDX/BDX315/bxp57034.jpg"/>
          <p:cNvPicPr>
            <a:picLocks noChangeAspect="1" noChangeArrowheads="1"/>
          </p:cNvPicPr>
          <p:nvPr/>
        </p:nvPicPr>
        <p:blipFill>
          <a:blip r:embed="rId3" r:link="rId4"/>
          <a:srcRect/>
          <a:stretch>
            <a:fillRect/>
          </a:stretch>
        </p:blipFill>
        <p:spPr bwMode="auto">
          <a:xfrm>
            <a:off x="533400" y="381000"/>
            <a:ext cx="1238250" cy="1114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74" name="Line 10"/>
          <p:cNvSpPr>
            <a:spLocks noChangeShapeType="1"/>
          </p:cNvSpPr>
          <p:nvPr/>
        </p:nvSpPr>
        <p:spPr bwMode="auto">
          <a:xfrm>
            <a:off x="0" y="1676400"/>
            <a:ext cx="9144000" cy="0"/>
          </a:xfrm>
          <a:prstGeom prst="line">
            <a:avLst/>
          </a:prstGeom>
          <a:noFill/>
          <a:ln w="38100">
            <a:solidFill>
              <a:srgbClr val="FC5F34"/>
            </a:solidFill>
            <a:round/>
            <a:headEnd/>
            <a:tailEnd/>
          </a:ln>
        </p:spPr>
        <p:txBody>
          <a:bodyPr/>
          <a:lstStyle/>
          <a:p>
            <a:endParaRPr lang="el-GR"/>
          </a:p>
        </p:txBody>
      </p:sp>
      <p:pic>
        <p:nvPicPr>
          <p:cNvPr id="7175" name="Picture 9" descr="EΠIΨY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172450" y="5876925"/>
            <a:ext cx="558800" cy="72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4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651000"/>
            <a:ext cx="8382000" cy="4597400"/>
          </a:xfrm>
        </p:spPr>
        <p:txBody>
          <a:bodyPr/>
          <a:lstStyle/>
          <a:p>
            <a:pPr algn="just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l-GR" altLang="el-GR" sz="2100" b="1" smtClean="0">
                <a:solidFill>
                  <a:srgbClr val="490482"/>
                </a:solidFill>
                <a:latin typeface="Tahoma" pitchFamily="34" charset="0"/>
              </a:rPr>
              <a:t>	</a:t>
            </a:r>
            <a:r>
              <a:rPr lang="el-GR" altLang="el-GR" sz="2100" b="1" smtClean="0">
                <a:solidFill>
                  <a:srgbClr val="490482"/>
                </a:solidFill>
                <a:latin typeface="Tahoma" pitchFamily="34" charset="0"/>
                <a:cs typeface="Tahoma" pitchFamily="34" charset="0"/>
              </a:rPr>
              <a:t>1. </a:t>
            </a:r>
            <a:r>
              <a:rPr lang="el-GR" altLang="el-GR" sz="2100" smtClean="0">
                <a:solidFill>
                  <a:srgbClr val="490482"/>
                </a:solidFill>
                <a:latin typeface="Tahoma" pitchFamily="34" charset="0"/>
                <a:cs typeface="Tahoma" pitchFamily="34" charset="0"/>
              </a:rPr>
              <a:t>Καταθλιπτική διάθεση, σχεδόν κάθε µέρα και κατά το µεγαλύτερο µέρος της ηµέρας </a:t>
            </a:r>
          </a:p>
          <a:p>
            <a:pPr algn="just" eaLnBrk="1" hangingPunct="1">
              <a:lnSpc>
                <a:spcPct val="80000"/>
              </a:lnSpc>
            </a:pPr>
            <a:endParaRPr lang="el-GR" altLang="el-GR" sz="2100" smtClean="0">
              <a:solidFill>
                <a:srgbClr val="490482"/>
              </a:solidFill>
              <a:latin typeface="Arial" charset="0"/>
            </a:endParaRPr>
          </a:p>
          <a:p>
            <a:pPr algn="just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l-GR" altLang="el-GR" sz="2100" b="1" smtClean="0">
                <a:solidFill>
                  <a:srgbClr val="490482"/>
                </a:solidFill>
                <a:latin typeface="Tahoma" pitchFamily="34" charset="0"/>
              </a:rPr>
              <a:t>	</a:t>
            </a:r>
            <a:r>
              <a:rPr lang="el-GR" altLang="el-GR" sz="2100" b="1" smtClean="0">
                <a:solidFill>
                  <a:srgbClr val="490482"/>
                </a:solidFill>
                <a:latin typeface="Tahoma" pitchFamily="34" charset="0"/>
                <a:cs typeface="Tahoma" pitchFamily="34" charset="0"/>
              </a:rPr>
              <a:t>2. </a:t>
            </a:r>
            <a:r>
              <a:rPr lang="el-GR" altLang="el-GR" sz="2100" smtClean="0">
                <a:solidFill>
                  <a:srgbClr val="490482"/>
                </a:solidFill>
                <a:latin typeface="Tahoma" pitchFamily="34" charset="0"/>
                <a:cs typeface="Tahoma" pitchFamily="34" charset="0"/>
              </a:rPr>
              <a:t>Απώλεια του ενδιαφέροντος ή µείωση της ευχαρίστησης από δραστηριότητες που ήταν ευχάριστες στο παρελθόν </a:t>
            </a:r>
          </a:p>
          <a:p>
            <a:pPr algn="just" eaLnBrk="1" hangingPunct="1">
              <a:lnSpc>
                <a:spcPct val="80000"/>
              </a:lnSpc>
            </a:pPr>
            <a:endParaRPr lang="el-GR" altLang="el-GR" sz="2100" smtClean="0">
              <a:solidFill>
                <a:srgbClr val="490482"/>
              </a:solidFill>
              <a:latin typeface="Arial" charset="0"/>
            </a:endParaRPr>
          </a:p>
          <a:p>
            <a:pPr algn="just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l-GR" altLang="el-GR" sz="2100" b="1" smtClean="0">
                <a:solidFill>
                  <a:srgbClr val="490482"/>
                </a:solidFill>
                <a:latin typeface="Tahoma" pitchFamily="34" charset="0"/>
              </a:rPr>
              <a:t>	</a:t>
            </a:r>
            <a:r>
              <a:rPr lang="el-GR" altLang="el-GR" sz="2100" b="1" smtClean="0">
                <a:solidFill>
                  <a:srgbClr val="490482"/>
                </a:solidFill>
                <a:latin typeface="Tahoma" pitchFamily="34" charset="0"/>
                <a:cs typeface="Tahoma" pitchFamily="34" charset="0"/>
              </a:rPr>
              <a:t>3.  </a:t>
            </a:r>
            <a:r>
              <a:rPr lang="el-GR" altLang="el-GR" sz="2100" smtClean="0">
                <a:solidFill>
                  <a:srgbClr val="490482"/>
                </a:solidFill>
                <a:latin typeface="Tahoma" pitchFamily="34" charset="0"/>
                <a:cs typeface="Tahoma" pitchFamily="34" charset="0"/>
              </a:rPr>
              <a:t>Μείωση ή αύξηση της όρεξης για φαγητό µε αποτέλεσµα τη µείωση ή αύξηση του βάρους</a:t>
            </a:r>
          </a:p>
          <a:p>
            <a:pPr algn="just" eaLnBrk="1" hangingPunct="1">
              <a:lnSpc>
                <a:spcPct val="80000"/>
              </a:lnSpc>
            </a:pPr>
            <a:endParaRPr lang="el-GR" altLang="el-GR" sz="2100" smtClean="0">
              <a:solidFill>
                <a:srgbClr val="490482"/>
              </a:solidFill>
              <a:latin typeface="Arial" charset="0"/>
            </a:endParaRPr>
          </a:p>
          <a:p>
            <a:pPr algn="just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l-GR" altLang="el-GR" sz="2100" b="1" smtClean="0">
                <a:solidFill>
                  <a:srgbClr val="490482"/>
                </a:solidFill>
                <a:latin typeface="Tahoma" pitchFamily="34" charset="0"/>
              </a:rPr>
              <a:t>	</a:t>
            </a:r>
            <a:r>
              <a:rPr lang="el-GR" altLang="el-GR" sz="2100" b="1" smtClean="0">
                <a:solidFill>
                  <a:srgbClr val="490482"/>
                </a:solidFill>
                <a:latin typeface="Tahoma" pitchFamily="34" charset="0"/>
                <a:cs typeface="Tahoma" pitchFamily="34" charset="0"/>
              </a:rPr>
              <a:t>4. </a:t>
            </a:r>
            <a:r>
              <a:rPr lang="el-GR" altLang="el-GR" sz="2100" b="1" smtClean="0">
                <a:solidFill>
                  <a:srgbClr val="490482"/>
                </a:solidFill>
                <a:latin typeface="Tahoma" pitchFamily="34" charset="0"/>
              </a:rPr>
              <a:t> </a:t>
            </a:r>
            <a:r>
              <a:rPr lang="el-GR" altLang="el-GR" sz="2100" smtClean="0">
                <a:solidFill>
                  <a:srgbClr val="490482"/>
                </a:solidFill>
                <a:latin typeface="Tahoma" pitchFamily="34" charset="0"/>
                <a:cs typeface="Tahoma" pitchFamily="34" charset="0"/>
              </a:rPr>
              <a:t>Δυσκολία στον ύπνο, που µπορεί να πάρει τη µορφή της αϋπνίας ή της υπερυπνίας, σχεδόν καθηµερινά</a:t>
            </a:r>
          </a:p>
          <a:p>
            <a:pPr algn="just" eaLnBrk="1" hangingPunct="1">
              <a:lnSpc>
                <a:spcPct val="80000"/>
              </a:lnSpc>
              <a:buFont typeface="Wingdings" pitchFamily="2" charset="2"/>
              <a:buNone/>
            </a:pPr>
            <a:endParaRPr lang="el-GR" altLang="el-GR" sz="2100" smtClean="0">
              <a:solidFill>
                <a:srgbClr val="490482"/>
              </a:solidFill>
              <a:latin typeface="Arial" charset="0"/>
            </a:endParaRPr>
          </a:p>
          <a:p>
            <a:pPr algn="just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l-GR" altLang="el-GR" sz="2100" b="1" smtClean="0">
                <a:solidFill>
                  <a:srgbClr val="490482"/>
                </a:solidFill>
                <a:latin typeface="Tahoma" pitchFamily="34" charset="0"/>
              </a:rPr>
              <a:t>	</a:t>
            </a:r>
            <a:r>
              <a:rPr lang="el-GR" altLang="el-GR" sz="2100" b="1" smtClean="0">
                <a:solidFill>
                  <a:srgbClr val="490482"/>
                </a:solidFill>
                <a:latin typeface="Tahoma" pitchFamily="34" charset="0"/>
                <a:cs typeface="Tahoma" pitchFamily="34" charset="0"/>
              </a:rPr>
              <a:t>5. </a:t>
            </a:r>
            <a:r>
              <a:rPr lang="el-GR" altLang="el-GR" sz="2100" smtClean="0">
                <a:solidFill>
                  <a:srgbClr val="490482"/>
                </a:solidFill>
                <a:latin typeface="Tahoma" pitchFamily="34" charset="0"/>
              </a:rPr>
              <a:t>Άγχος, υπερένταση και</a:t>
            </a:r>
            <a:r>
              <a:rPr lang="el-GR" altLang="el-GR" sz="2100" b="1" smtClean="0">
                <a:solidFill>
                  <a:srgbClr val="490482"/>
                </a:solidFill>
                <a:latin typeface="Tahoma" pitchFamily="34" charset="0"/>
              </a:rPr>
              <a:t> </a:t>
            </a:r>
            <a:r>
              <a:rPr lang="el-GR" altLang="el-GR" sz="2100" smtClean="0">
                <a:solidFill>
                  <a:srgbClr val="490482"/>
                </a:solidFill>
                <a:latin typeface="Tahoma" pitchFamily="34" charset="0"/>
                <a:cs typeface="Tahoma" pitchFamily="34" charset="0"/>
              </a:rPr>
              <a:t>ανησυχία ή ψυχοκινητική επιβράδυνση</a:t>
            </a:r>
            <a:endParaRPr lang="el-GR" altLang="el-GR" sz="2100" smtClean="0">
              <a:solidFill>
                <a:srgbClr val="490482"/>
              </a:solidFill>
              <a:latin typeface="Arial" charset="0"/>
            </a:endParaRPr>
          </a:p>
          <a:p>
            <a:pPr algn="just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l-GR" altLang="el-GR" sz="2100" smtClean="0">
                <a:solidFill>
                  <a:srgbClr val="490482"/>
                </a:solidFill>
                <a:latin typeface="Tahoma" pitchFamily="34" charset="0"/>
                <a:cs typeface="Tahoma" pitchFamily="34" charset="0"/>
              </a:rPr>
              <a:t> </a:t>
            </a:r>
          </a:p>
        </p:txBody>
      </p:sp>
      <p:sp>
        <p:nvSpPr>
          <p:cNvPr id="27651" name="Rectangle 5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-76200"/>
            <a:ext cx="7772400" cy="1143000"/>
          </a:xfrm>
          <a:noFill/>
        </p:spPr>
        <p:txBody>
          <a:bodyPr lIns="92075" tIns="46038" rIns="92075" bIns="46038"/>
          <a:lstStyle/>
          <a:p>
            <a:pPr eaLnBrk="1" hangingPunct="1"/>
            <a:r>
              <a:rPr lang="el-GR" altLang="el-GR" sz="3000" b="1" smtClean="0">
                <a:solidFill>
                  <a:srgbClr val="490482"/>
                </a:solidFill>
                <a:latin typeface="Tahoma" pitchFamily="34" charset="0"/>
              </a:rPr>
              <a:t>Συμπτώματα</a:t>
            </a:r>
          </a:p>
        </p:txBody>
      </p:sp>
      <p:sp>
        <p:nvSpPr>
          <p:cNvPr id="8196" name="Line 7"/>
          <p:cNvSpPr>
            <a:spLocks noChangeShapeType="1"/>
          </p:cNvSpPr>
          <p:nvPr/>
        </p:nvSpPr>
        <p:spPr bwMode="auto">
          <a:xfrm>
            <a:off x="0" y="1219200"/>
            <a:ext cx="9144000" cy="0"/>
          </a:xfrm>
          <a:prstGeom prst="line">
            <a:avLst/>
          </a:prstGeom>
          <a:noFill/>
          <a:ln w="38100">
            <a:solidFill>
              <a:srgbClr val="FC5F34"/>
            </a:solidFill>
            <a:round/>
            <a:headEnd/>
            <a:tailEnd/>
          </a:ln>
        </p:spPr>
        <p:txBody>
          <a:bodyPr/>
          <a:lstStyle/>
          <a:p>
            <a:endParaRPr lang="el-GR"/>
          </a:p>
        </p:txBody>
      </p:sp>
      <p:pic>
        <p:nvPicPr>
          <p:cNvPr id="8197" name="Picture 7" descr="EΠIΨY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172450" y="5876925"/>
            <a:ext cx="558800" cy="72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2765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2765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4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933575"/>
            <a:ext cx="7927975" cy="3910013"/>
          </a:xfrm>
        </p:spPr>
        <p:txBody>
          <a:bodyPr/>
          <a:lstStyle/>
          <a:p>
            <a:pPr algn="just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l-GR" sz="2100" b="1" smtClean="0">
                <a:solidFill>
                  <a:srgbClr val="490482"/>
                </a:solidFill>
                <a:latin typeface="Tahoma" pitchFamily="34" charset="0"/>
                <a:cs typeface="Tahoma" pitchFamily="34" charset="0"/>
              </a:rPr>
              <a:t>	</a:t>
            </a:r>
            <a:r>
              <a:rPr lang="el-GR" altLang="el-GR" sz="2100" b="1" smtClean="0">
                <a:solidFill>
                  <a:srgbClr val="490482"/>
                </a:solidFill>
                <a:latin typeface="Tahoma" pitchFamily="34" charset="0"/>
                <a:cs typeface="Tahoma" pitchFamily="34" charset="0"/>
              </a:rPr>
              <a:t>6.  </a:t>
            </a:r>
            <a:r>
              <a:rPr lang="el-GR" altLang="el-GR" sz="2100" smtClean="0">
                <a:solidFill>
                  <a:srgbClr val="490482"/>
                </a:solidFill>
                <a:latin typeface="Tahoma" pitchFamily="34" charset="0"/>
                <a:cs typeface="Tahoma" pitchFamily="34" charset="0"/>
              </a:rPr>
              <a:t>Εύκολη κόπωση ή απώλεια της ενεργητικότητας </a:t>
            </a:r>
          </a:p>
          <a:p>
            <a:pPr algn="just" eaLnBrk="1" hangingPunct="1">
              <a:lnSpc>
                <a:spcPct val="90000"/>
              </a:lnSpc>
            </a:pPr>
            <a:endParaRPr lang="el-GR" altLang="el-GR" sz="2100" smtClean="0">
              <a:solidFill>
                <a:srgbClr val="490482"/>
              </a:solidFill>
              <a:latin typeface="Arial" charset="0"/>
            </a:endParaRPr>
          </a:p>
          <a:p>
            <a:pPr algn="just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l-GR" altLang="el-GR" sz="2100" b="1" smtClean="0">
                <a:solidFill>
                  <a:srgbClr val="490482"/>
                </a:solidFill>
                <a:latin typeface="Tahoma" pitchFamily="34" charset="0"/>
              </a:rPr>
              <a:t>	</a:t>
            </a:r>
            <a:r>
              <a:rPr lang="el-GR" altLang="el-GR" sz="2100" b="1" smtClean="0">
                <a:solidFill>
                  <a:srgbClr val="490482"/>
                </a:solidFill>
                <a:latin typeface="Tahoma" pitchFamily="34" charset="0"/>
                <a:cs typeface="Tahoma" pitchFamily="34" charset="0"/>
              </a:rPr>
              <a:t>7.  </a:t>
            </a:r>
            <a:r>
              <a:rPr lang="el-GR" altLang="el-GR" sz="2100" smtClean="0">
                <a:solidFill>
                  <a:srgbClr val="490482"/>
                </a:solidFill>
                <a:latin typeface="Tahoma" pitchFamily="34" charset="0"/>
                <a:cs typeface="Tahoma" pitchFamily="34" charset="0"/>
              </a:rPr>
              <a:t>Ιδέες ενοχής, αυτοµοµφής και αναξιότητας</a:t>
            </a:r>
          </a:p>
          <a:p>
            <a:pPr algn="just" eaLnBrk="1" hangingPunct="1">
              <a:lnSpc>
                <a:spcPct val="90000"/>
              </a:lnSpc>
            </a:pPr>
            <a:endParaRPr lang="el-GR" altLang="el-GR" sz="2100" smtClean="0">
              <a:solidFill>
                <a:srgbClr val="490482"/>
              </a:solidFill>
              <a:latin typeface="Arial" charset="0"/>
            </a:endParaRPr>
          </a:p>
          <a:p>
            <a:pPr algn="just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l-GR" altLang="el-GR" sz="2100" b="1" smtClean="0">
                <a:solidFill>
                  <a:srgbClr val="490482"/>
                </a:solidFill>
                <a:latin typeface="Tahoma" pitchFamily="34" charset="0"/>
              </a:rPr>
              <a:t>	</a:t>
            </a:r>
            <a:r>
              <a:rPr lang="el-GR" altLang="el-GR" sz="2100" b="1" smtClean="0">
                <a:solidFill>
                  <a:srgbClr val="490482"/>
                </a:solidFill>
                <a:latin typeface="Tahoma" pitchFamily="34" charset="0"/>
                <a:cs typeface="Tahoma" pitchFamily="34" charset="0"/>
              </a:rPr>
              <a:t>8.</a:t>
            </a:r>
            <a:r>
              <a:rPr lang="el-GR" altLang="el-GR" sz="2100" b="1" smtClean="0">
                <a:solidFill>
                  <a:srgbClr val="490482"/>
                </a:solidFill>
                <a:latin typeface="Tahoma" pitchFamily="34" charset="0"/>
              </a:rPr>
              <a:t> </a:t>
            </a:r>
            <a:r>
              <a:rPr lang="el-GR" altLang="el-GR" sz="2100" smtClean="0">
                <a:solidFill>
                  <a:srgbClr val="490482"/>
                </a:solidFill>
                <a:latin typeface="Tahoma" pitchFamily="34" charset="0"/>
                <a:cs typeface="Tahoma" pitchFamily="34" charset="0"/>
              </a:rPr>
              <a:t>Δυσκολία στη συγκέντρωση, βραδύτητα στη σκέψη και δυσχέρεια</a:t>
            </a:r>
            <a:r>
              <a:rPr lang="el-GR" altLang="el-GR" sz="2100" smtClean="0">
                <a:solidFill>
                  <a:srgbClr val="490482"/>
                </a:solidFill>
                <a:latin typeface="Tahoma" pitchFamily="34" charset="0"/>
              </a:rPr>
              <a:t> </a:t>
            </a:r>
            <a:r>
              <a:rPr lang="el-GR" altLang="el-GR" sz="2100" smtClean="0">
                <a:solidFill>
                  <a:srgbClr val="490482"/>
                </a:solidFill>
                <a:latin typeface="Tahoma" pitchFamily="34" charset="0"/>
                <a:cs typeface="Tahoma" pitchFamily="34" charset="0"/>
              </a:rPr>
              <a:t>στη λήψη των αποφάσεων</a:t>
            </a:r>
          </a:p>
          <a:p>
            <a:pPr algn="just" eaLnBrk="1" hangingPunct="1">
              <a:lnSpc>
                <a:spcPct val="90000"/>
              </a:lnSpc>
            </a:pPr>
            <a:endParaRPr lang="el-GR" altLang="el-GR" sz="2100" smtClean="0">
              <a:solidFill>
                <a:srgbClr val="490482"/>
              </a:solidFill>
              <a:latin typeface="Arial" charset="0"/>
            </a:endParaRPr>
          </a:p>
          <a:p>
            <a:pPr algn="just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l-GR" altLang="el-GR" sz="2100" b="1" smtClean="0">
                <a:solidFill>
                  <a:srgbClr val="490482"/>
                </a:solidFill>
                <a:latin typeface="Tahoma" pitchFamily="34" charset="0"/>
              </a:rPr>
              <a:t>	9</a:t>
            </a:r>
            <a:r>
              <a:rPr lang="el-GR" altLang="el-GR" sz="2100" b="1" smtClean="0">
                <a:solidFill>
                  <a:srgbClr val="490482"/>
                </a:solidFill>
                <a:latin typeface="Tahoma" pitchFamily="34" charset="0"/>
                <a:cs typeface="Tahoma" pitchFamily="34" charset="0"/>
              </a:rPr>
              <a:t>. </a:t>
            </a:r>
            <a:r>
              <a:rPr lang="el-GR" altLang="el-GR" sz="2100" smtClean="0">
                <a:solidFill>
                  <a:srgbClr val="490482"/>
                </a:solidFill>
                <a:latin typeface="Tahoma" pitchFamily="34" charset="0"/>
                <a:cs typeface="Tahoma" pitchFamily="34" charset="0"/>
              </a:rPr>
              <a:t>Διαταραχή στη σεξουαλική λειτουργία (ανικανότητα, ανηδονία, ψυχρότητα κ.ά.)</a:t>
            </a:r>
            <a:endParaRPr lang="el-GR" altLang="el-GR" sz="2100" smtClean="0">
              <a:solidFill>
                <a:srgbClr val="490482"/>
              </a:solidFill>
              <a:latin typeface="Tahoma" pitchFamily="34" charset="0"/>
            </a:endParaRPr>
          </a:p>
          <a:p>
            <a:pPr algn="just" eaLnBrk="1" hangingPunct="1">
              <a:lnSpc>
                <a:spcPct val="90000"/>
              </a:lnSpc>
              <a:buFont typeface="Wingdings" pitchFamily="2" charset="2"/>
              <a:buNone/>
            </a:pPr>
            <a:endParaRPr lang="el-GR" altLang="el-GR" sz="2100" smtClean="0">
              <a:solidFill>
                <a:srgbClr val="490482"/>
              </a:solidFill>
              <a:latin typeface="Arial" charset="0"/>
            </a:endParaRPr>
          </a:p>
          <a:p>
            <a:pPr algn="just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l-GR" altLang="el-GR" sz="2100" smtClean="0">
                <a:solidFill>
                  <a:srgbClr val="490482"/>
                </a:solidFill>
                <a:latin typeface="Tahoma" pitchFamily="34" charset="0"/>
              </a:rPr>
              <a:t>	10.</a:t>
            </a:r>
            <a:r>
              <a:rPr lang="el-GR" altLang="el-GR" sz="2100" smtClean="0">
                <a:solidFill>
                  <a:srgbClr val="490482"/>
                </a:solidFill>
                <a:latin typeface="Tahoma" pitchFamily="34" charset="0"/>
                <a:cs typeface="Tahoma" pitchFamily="34" charset="0"/>
              </a:rPr>
              <a:t>Επαναλαµβανόµενες σκέψεις θανάτου ή ιδέες αυτοκτονίας</a:t>
            </a:r>
          </a:p>
          <a:p>
            <a:pPr algn="just" eaLnBrk="1" hangingPunct="1">
              <a:lnSpc>
                <a:spcPct val="90000"/>
              </a:lnSpc>
            </a:pPr>
            <a:endParaRPr lang="el-GR" altLang="el-GR" sz="2100" smtClean="0">
              <a:solidFill>
                <a:srgbClr val="490482"/>
              </a:solidFill>
            </a:endParaRPr>
          </a:p>
        </p:txBody>
      </p:sp>
      <p:sp>
        <p:nvSpPr>
          <p:cNvPr id="9219" name="Rectangle 5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-76200"/>
            <a:ext cx="7772400" cy="1143000"/>
          </a:xfrm>
          <a:noFill/>
        </p:spPr>
        <p:txBody>
          <a:bodyPr lIns="92075" tIns="46038" rIns="92075" bIns="46038"/>
          <a:lstStyle/>
          <a:p>
            <a:pPr eaLnBrk="1" hangingPunct="1"/>
            <a:r>
              <a:rPr lang="el-GR" altLang="el-GR" sz="3400" b="1" smtClean="0">
                <a:solidFill>
                  <a:srgbClr val="490482"/>
                </a:solidFill>
                <a:latin typeface="Tahoma" pitchFamily="34" charset="0"/>
              </a:rPr>
              <a:t>Συμπτώματα</a:t>
            </a:r>
          </a:p>
        </p:txBody>
      </p:sp>
      <p:sp>
        <p:nvSpPr>
          <p:cNvPr id="9220" name="Line 7"/>
          <p:cNvSpPr>
            <a:spLocks noChangeShapeType="1"/>
          </p:cNvSpPr>
          <p:nvPr/>
        </p:nvSpPr>
        <p:spPr bwMode="auto">
          <a:xfrm>
            <a:off x="0" y="1371600"/>
            <a:ext cx="9144000" cy="0"/>
          </a:xfrm>
          <a:prstGeom prst="line">
            <a:avLst/>
          </a:prstGeom>
          <a:noFill/>
          <a:ln w="38100">
            <a:solidFill>
              <a:srgbClr val="FC5F34"/>
            </a:solidFill>
            <a:round/>
            <a:headEnd/>
            <a:tailEnd/>
          </a:ln>
        </p:spPr>
        <p:txBody>
          <a:bodyPr/>
          <a:lstStyle/>
          <a:p>
            <a:endParaRPr lang="el-GR"/>
          </a:p>
        </p:txBody>
      </p:sp>
      <p:pic>
        <p:nvPicPr>
          <p:cNvPr id="9221" name="Picture 6" descr="EΠIΨY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027988" y="5876925"/>
            <a:ext cx="558800" cy="72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 descr="new_logo_f2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28600" y="533400"/>
            <a:ext cx="1101725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43" name="Picture 3" descr="EΠIΨY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037513" y="6248400"/>
            <a:ext cx="5588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44" name="Rectangle 4"/>
          <p:cNvSpPr>
            <a:spLocks noGrp="1" noChangeArrowheads="1"/>
          </p:cNvSpPr>
          <p:nvPr>
            <p:ph type="title"/>
          </p:nvPr>
        </p:nvSpPr>
        <p:spPr>
          <a:xfrm>
            <a:off x="1905000" y="0"/>
            <a:ext cx="7080250" cy="1219200"/>
          </a:xfrm>
        </p:spPr>
        <p:txBody>
          <a:bodyPr/>
          <a:lstStyle/>
          <a:p>
            <a:pPr eaLnBrk="1" hangingPunct="1"/>
            <a:r>
              <a:rPr lang="el-GR" altLang="el-GR" sz="3400" b="1" smtClean="0">
                <a:cs typeface="Times New Roman" pitchFamily="18" charset="0"/>
              </a:rPr>
              <a:t>Οι τρεις βασικοί τύποι της κατάθλιψης </a:t>
            </a:r>
          </a:p>
        </p:txBody>
      </p:sp>
      <p:sp>
        <p:nvSpPr>
          <p:cNvPr id="165893" name="Rectangle 5"/>
          <p:cNvSpPr>
            <a:spLocks noGrp="1" noChangeArrowheads="1"/>
          </p:cNvSpPr>
          <p:nvPr>
            <p:ph idx="1"/>
          </p:nvPr>
        </p:nvSpPr>
        <p:spPr>
          <a:xfrm>
            <a:off x="1524000" y="1927225"/>
            <a:ext cx="7010400" cy="4454525"/>
          </a:xfrm>
        </p:spPr>
        <p:txBody>
          <a:bodyPr rtlCol="0">
            <a:normAutofit lnSpcReduction="10000"/>
          </a:bodyPr>
          <a:lstStyle/>
          <a:p>
            <a:pPr algn="just" eaLnBrk="1" fontAlgn="auto" hangingPunct="1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l-GR" b="1" smtClean="0">
                <a:solidFill>
                  <a:srgbClr val="202020"/>
                </a:solidFill>
                <a:latin typeface="Tahoma" pitchFamily="34" charset="0"/>
              </a:rPr>
              <a:t>	</a:t>
            </a:r>
            <a:r>
              <a:rPr lang="el-GR" b="1" smtClean="0">
                <a:solidFill>
                  <a:schemeClr val="tx2"/>
                </a:solidFill>
                <a:latin typeface="Tahoma" pitchFamily="34" charset="0"/>
                <a:cs typeface="Tahoma" pitchFamily="34" charset="0"/>
              </a:rPr>
              <a:t>1. Μείζων κατάθλιψη.</a:t>
            </a:r>
            <a:r>
              <a:rPr lang="el-GR" smtClean="0">
                <a:solidFill>
                  <a:schemeClr val="tx2"/>
                </a:solidFill>
                <a:latin typeface="Tahoma" pitchFamily="34" charset="0"/>
                <a:cs typeface="Tahoma" pitchFamily="34" charset="0"/>
              </a:rPr>
              <a:t>  </a:t>
            </a:r>
            <a:endParaRPr lang="el-GR" smtClean="0">
              <a:solidFill>
                <a:schemeClr val="tx2"/>
              </a:solidFill>
              <a:latin typeface="Tahoma" pitchFamily="34" charset="0"/>
            </a:endParaRPr>
          </a:p>
          <a:p>
            <a:pPr algn="just" eaLnBrk="1" fontAlgn="auto" hangingPunct="1">
              <a:spcAft>
                <a:spcPts val="0"/>
              </a:spcAft>
              <a:buFont typeface="Wingdings" pitchFamily="2" charset="2"/>
              <a:buNone/>
              <a:defRPr/>
            </a:pPr>
            <a:endParaRPr lang="el-GR" smtClean="0">
              <a:solidFill>
                <a:schemeClr val="tx2"/>
              </a:solidFill>
              <a:latin typeface="Tahoma" pitchFamily="34" charset="0"/>
            </a:endParaRPr>
          </a:p>
          <a:p>
            <a:pPr lvl="2" algn="just" eaLnBrk="1" fontAlgn="auto" hangingPunct="1">
              <a:spcAft>
                <a:spcPts val="0"/>
              </a:spcAft>
              <a:buClr>
                <a:schemeClr val="tx1"/>
              </a:buClr>
              <a:buFontTx/>
              <a:buChar char="•"/>
              <a:defRPr/>
            </a:pPr>
            <a:r>
              <a:rPr lang="el-GR" smtClean="0">
                <a:solidFill>
                  <a:srgbClr val="202020"/>
                </a:solidFill>
                <a:latin typeface="Tahoma" pitchFamily="34" charset="0"/>
                <a:cs typeface="Tahoma" pitchFamily="34" charset="0"/>
              </a:rPr>
              <a:t>χαρακτηρίζεται από </a:t>
            </a:r>
            <a:r>
              <a:rPr lang="el-GR" b="1" smtClean="0">
                <a:solidFill>
                  <a:schemeClr val="tx2"/>
                </a:solidFill>
                <a:latin typeface="Tahoma" pitchFamily="34" charset="0"/>
                <a:cs typeface="Tahoma" pitchFamily="34" charset="0"/>
              </a:rPr>
              <a:t>έντονο και βαθύ καταθλιπτικό συναίσθηµα</a:t>
            </a:r>
          </a:p>
          <a:p>
            <a:pPr lvl="2" algn="just" eaLnBrk="1" fontAlgn="auto" hangingPunct="1">
              <a:spcAft>
                <a:spcPts val="0"/>
              </a:spcAft>
              <a:buClr>
                <a:schemeClr val="tx1"/>
              </a:buClr>
              <a:buFontTx/>
              <a:buChar char="•"/>
              <a:defRPr/>
            </a:pPr>
            <a:r>
              <a:rPr lang="el-GR" smtClean="0">
                <a:solidFill>
                  <a:srgbClr val="202020"/>
                </a:solidFill>
                <a:latin typeface="Tahoma" pitchFamily="34" charset="0"/>
                <a:cs typeface="Tahoma" pitchFamily="34" charset="0"/>
              </a:rPr>
              <a:t>μπορεί να εµφανιστεί ως καταθλιπτικό επεισόδιο στο πλαίσιο της </a:t>
            </a:r>
            <a:r>
              <a:rPr lang="el-GR" b="1" smtClean="0">
                <a:solidFill>
                  <a:schemeClr val="tx2"/>
                </a:solidFill>
                <a:latin typeface="Tahoma" pitchFamily="34" charset="0"/>
                <a:cs typeface="Tahoma" pitchFamily="34" charset="0"/>
              </a:rPr>
              <a:t>διπολικής διαταραχής</a:t>
            </a:r>
            <a:r>
              <a:rPr lang="el-GR" smtClean="0">
                <a:solidFill>
                  <a:srgbClr val="202020"/>
                </a:solidFill>
                <a:latin typeface="Tahoma" pitchFamily="34" charset="0"/>
                <a:cs typeface="Tahoma" pitchFamily="34" charset="0"/>
              </a:rPr>
              <a:t> ή στο πλαίσιο της </a:t>
            </a:r>
            <a:r>
              <a:rPr lang="el-GR" b="1" smtClean="0">
                <a:solidFill>
                  <a:schemeClr val="tx2"/>
                </a:solidFill>
                <a:latin typeface="Tahoma" pitchFamily="34" charset="0"/>
                <a:cs typeface="Tahoma" pitchFamily="34" charset="0"/>
              </a:rPr>
              <a:t>µονοπολικής συναισθηµατικής διαταραχής</a:t>
            </a:r>
          </a:p>
          <a:p>
            <a:pPr algn="just" eaLnBrk="1" fontAlgn="auto" hangingPunct="1">
              <a:spcAft>
                <a:spcPts val="0"/>
              </a:spcAft>
              <a:buClr>
                <a:schemeClr val="tx1"/>
              </a:buClr>
              <a:buFontTx/>
              <a:buChar char="•"/>
              <a:defRPr/>
            </a:pPr>
            <a:endParaRPr lang="el-GR" b="1" smtClean="0">
              <a:solidFill>
                <a:schemeClr val="tx2"/>
              </a:solidFill>
              <a:latin typeface="Tahoma" pitchFamily="34" charset="0"/>
              <a:cs typeface="Tahoma" pitchFamily="34" charset="0"/>
            </a:endParaRPr>
          </a:p>
          <a:p>
            <a:pPr algn="just" eaLnBrk="1" fontAlgn="auto" hangingPunct="1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l-GR" sz="2100" smtClean="0">
                <a:solidFill>
                  <a:srgbClr val="202020"/>
                </a:solidFill>
                <a:latin typeface="Tahoma" pitchFamily="34" charset="0"/>
                <a:cs typeface="Tahoma" pitchFamily="34" charset="0"/>
              </a:rPr>
              <a:t>     </a:t>
            </a:r>
            <a:endParaRPr lang="el-GR" sz="2600" smtClean="0">
              <a:solidFill>
                <a:srgbClr val="202020"/>
              </a:solidFill>
              <a:latin typeface="Tahoma" pitchFamily="34" charset="0"/>
              <a:cs typeface="Tahoma" pitchFamily="34" charset="0"/>
            </a:endParaRPr>
          </a:p>
        </p:txBody>
      </p:sp>
      <p:pic>
        <p:nvPicPr>
          <p:cNvPr id="10246" name="Picture 6" descr="http://www.fotosearch.com/bthumb/PHT/PHT258/PAA258000034.jpg"/>
          <p:cNvPicPr>
            <a:picLocks noChangeAspect="1" noChangeArrowheads="1"/>
          </p:cNvPicPr>
          <p:nvPr/>
        </p:nvPicPr>
        <p:blipFill>
          <a:blip r:embed="rId5" r:link="rId6"/>
          <a:srcRect/>
          <a:stretch>
            <a:fillRect/>
          </a:stretch>
        </p:blipFill>
        <p:spPr bwMode="auto">
          <a:xfrm>
            <a:off x="1295400" y="4572000"/>
            <a:ext cx="1238250" cy="1619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Θέμα του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Θέμα του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1285</TotalTime>
  <Words>761</Words>
  <Application>Microsoft Office PowerPoint</Application>
  <PresentationFormat>Προβολή στην οθόνη (4:3)</PresentationFormat>
  <Paragraphs>286</Paragraphs>
  <Slides>44</Slides>
  <Notes>17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8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44</vt:i4>
      </vt:variant>
    </vt:vector>
  </HeadingPairs>
  <TitlesOfParts>
    <vt:vector size="53" baseType="lpstr">
      <vt:lpstr>Verdana</vt:lpstr>
      <vt:lpstr>Arial</vt:lpstr>
      <vt:lpstr>Calibri</vt:lpstr>
      <vt:lpstr>Times New Roman</vt:lpstr>
      <vt:lpstr>Tahoma</vt:lpstr>
      <vt:lpstr>Wingdings</vt:lpstr>
      <vt:lpstr>Wingdings 2</vt:lpstr>
      <vt:lpstr>Wingdings 3</vt:lpstr>
      <vt:lpstr>Θέμα του Office</vt:lpstr>
      <vt:lpstr>  Η κατάθλιψη σε αριθµούς (I)  </vt:lpstr>
      <vt:lpstr>  Η κατάθλιψη σε αριθµούς (ΙΙ)   </vt:lpstr>
      <vt:lpstr>Kατάθλιψη: ένα θέµα – ταµπού  </vt:lpstr>
      <vt:lpstr>H κατάθλιψη στην καθημερινή ζωή </vt:lpstr>
      <vt:lpstr>    Άλλο θλίψη και άλλο κατάθλιψη</vt:lpstr>
      <vt:lpstr>Διαφάνεια 6</vt:lpstr>
      <vt:lpstr>Συμπτώματα</vt:lpstr>
      <vt:lpstr>Συμπτώματα</vt:lpstr>
      <vt:lpstr>Οι τρεις βασικοί τύποι της κατάθλιψης </vt:lpstr>
      <vt:lpstr>Οι τρεις βασικοί τύποι της κατάθλιψης </vt:lpstr>
      <vt:lpstr>Για να τεθεί διάγνωση κατάθλιψης  θα πρέπει να παρουσιάζονται: </vt:lpstr>
      <vt:lpstr>Άγχος και κατάθλιψη</vt:lpstr>
      <vt:lpstr>Τι προκαλεί την κατάθλιψη; </vt:lpstr>
      <vt:lpstr>Κατάθλιψη Η ασθένεια µε τα πολλά πρόσωπα </vt:lpstr>
      <vt:lpstr>Αλλοι τύποι κατάθλιψης</vt:lpstr>
      <vt:lpstr>Υπάρχει λύση; </vt:lpstr>
      <vt:lpstr>Κατάθλιψη:  θέµα ταµπού για τους άνδρες</vt:lpstr>
      <vt:lpstr>Συννοσηρότητα κατάθλιψης με σωματικές νόσους</vt:lpstr>
      <vt:lpstr>Φάρμακα και ουσίες που σχετίζονται με δευτεροπαθή κατάθλιψη</vt:lpstr>
      <vt:lpstr>Πόνος και κατάθλιψη</vt:lpstr>
      <vt:lpstr>Διαταραχές της διάθεσης </vt:lpstr>
      <vt:lpstr>Διπολική διαταραχή </vt:lpstr>
      <vt:lpstr>Διαφάνεια 23</vt:lpstr>
      <vt:lpstr>Δυσθυμική Διαταραχή</vt:lpstr>
      <vt:lpstr>Διπολικές Διαταραχές</vt:lpstr>
      <vt:lpstr>Διαφάνεια 26</vt:lpstr>
      <vt:lpstr>Διαφάνεια 27</vt:lpstr>
      <vt:lpstr>Διαφάνεια 28</vt:lpstr>
      <vt:lpstr>Διαφάνεια 29</vt:lpstr>
      <vt:lpstr>. Κριτήρια για την Κυκλοθυμική Διαταραχή</vt:lpstr>
      <vt:lpstr>Διαφάνεια 31</vt:lpstr>
      <vt:lpstr>Διαφάνεια 32</vt:lpstr>
      <vt:lpstr>Διαφάνεια 33</vt:lpstr>
      <vt:lpstr>Αιτιολογία των Διαταραχών  της Διάθεσης</vt:lpstr>
      <vt:lpstr>Διαφάνεια 35</vt:lpstr>
      <vt:lpstr>Αιτιολογία των Διαταραχών  της Διάθεσης</vt:lpstr>
      <vt:lpstr>Θεραπευτικές προσεγγίσεις  </vt:lpstr>
      <vt:lpstr>Θεραπευτικές προσεγγίσεις </vt:lpstr>
      <vt:lpstr>Θεραπευτικές προσεγγίσεις  </vt:lpstr>
      <vt:lpstr>Θεραπευτικές προσεγγίσεις  </vt:lpstr>
      <vt:lpstr>Θεραπευτικές προσεγγίσεις  </vt:lpstr>
      <vt:lpstr>Θεραπευτικές προσεγγίσεις  (9 από 11) </vt:lpstr>
      <vt:lpstr>Διαφάνεια 43</vt:lpstr>
      <vt:lpstr>Ψυχολογικές και ψυχοκοινωνικές θεραπείες στην οικογένεια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Παρουσίαση του PowerPoint</dc:title>
  <dc:creator>aleontiadou</dc:creator>
  <cp:lastModifiedBy>user</cp:lastModifiedBy>
  <cp:revision>79</cp:revision>
  <dcterms:created xsi:type="dcterms:W3CDTF">2009-03-30T10:25:58Z</dcterms:created>
  <dcterms:modified xsi:type="dcterms:W3CDTF">2018-06-07T15:58:07Z</dcterms:modified>
</cp:coreProperties>
</file>