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256" r:id="rId3"/>
    <p:sldId id="257" r:id="rId4"/>
    <p:sldId id="258" r:id="rId5"/>
    <p:sldId id="259" r:id="rId6"/>
    <p:sldId id="306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309" r:id="rId15"/>
    <p:sldId id="267" r:id="rId16"/>
    <p:sldId id="308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E0B8-65FD-4DE2-B8D2-6C03397035B8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Προσωπικότητα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Ως προσωπικότητα μπορεί να ορισθεί η χαρακτηριστική διαμόρφωση των προτύπων συμπεριφοράς ενός ανθρώπου στη καθημερινή του ζωή. </a:t>
            </a:r>
          </a:p>
          <a:p>
            <a:r>
              <a:rPr lang="el-GR" dirty="0" smtClean="0"/>
              <a:t>Πρόκειται για ενιαίο σύνολο που συνήθως παραμένει σταθερό και προβλέψιμο. </a:t>
            </a:r>
          </a:p>
          <a:p>
            <a:r>
              <a:rPr lang="el-GR" dirty="0" smtClean="0"/>
              <a:t>Όταν αυτό το ενιαίο σύνολο φαίνεται να βρίσκεται έξω από το εύρος των συμπεριφορών που παρατηρείται στους περισσότερους ανθρώπους και όταν τα χαρακτηριστικά της προσωπικότητας είναι άκαμπτα και </a:t>
            </a:r>
            <a:r>
              <a:rPr lang="el-GR" dirty="0" err="1" smtClean="0"/>
              <a:t>δυσπροσαρμοστικά</a:t>
            </a:r>
            <a:r>
              <a:rPr lang="el-GR" dirty="0" smtClean="0"/>
              <a:t> και οδηγούν σε λειτουργική έκπτωση και υποκειμενικό αίσθημα δυσφορίας μπορεί να τεθεί η διάγνωση της διαταραχής προσωπικότητας.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n-US" sz="3600" b="1" dirty="0" smtClean="0"/>
              <a:t>O</a:t>
            </a:r>
            <a:r>
              <a:rPr lang="el-GR" sz="3600" b="1" dirty="0" err="1" smtClean="0"/>
              <a:t>ιστριονική</a:t>
            </a:r>
            <a:r>
              <a:rPr lang="el-GR" sz="3600" b="1" dirty="0" smtClean="0"/>
              <a:t> διαταραχή προσωπικότητας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Ασταθείς και επιφανειακές συναισθηματικές αντιδράσεις </a:t>
            </a:r>
          </a:p>
          <a:p>
            <a:r>
              <a:rPr lang="el-GR" dirty="0" smtClean="0"/>
              <a:t>Ανάγκη προσοχής από τους άλλους, </a:t>
            </a:r>
            <a:r>
              <a:rPr lang="el-GR" dirty="0" err="1" smtClean="0"/>
              <a:t>εξαρτητικότητα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Δραματοποίηση </a:t>
            </a:r>
          </a:p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l-GR" i="1" u="sng" dirty="0" err="1" smtClean="0"/>
              <a:t>Επιπολασμός</a:t>
            </a:r>
            <a:r>
              <a:rPr lang="el-GR" i="1" u="sng" dirty="0" smtClean="0"/>
              <a:t> </a:t>
            </a:r>
          </a:p>
          <a:p>
            <a:r>
              <a:rPr lang="el-GR" dirty="0" err="1" smtClean="0"/>
              <a:t>Οιστριονική</a:t>
            </a:r>
            <a:r>
              <a:rPr lang="el-GR" dirty="0" smtClean="0"/>
              <a:t> διαταραχή 2-3%, ♀ </a:t>
            </a:r>
          </a:p>
          <a:p>
            <a:r>
              <a:rPr lang="el-GR" dirty="0" smtClean="0"/>
              <a:t>Υστερική διαταραχή  αύξηση λειτουργικότητας </a:t>
            </a:r>
          </a:p>
          <a:p>
            <a:r>
              <a:rPr lang="el-GR" dirty="0" err="1" smtClean="0"/>
              <a:t>Οιστριονική</a:t>
            </a:r>
            <a:r>
              <a:rPr lang="el-GR" dirty="0" smtClean="0"/>
              <a:t> διαταραχή  μείωση λειτουργικότητας </a:t>
            </a:r>
          </a:p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 </a:t>
            </a:r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Συνύπαρξη νευρωσικών και αρχαϊκών διαταραχών </a:t>
            </a:r>
          </a:p>
          <a:p>
            <a:r>
              <a:rPr lang="el-GR" dirty="0" smtClean="0"/>
              <a:t>Ματαίωση κατά την παιδική ηλικία 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el-GR" i="1" u="sng" dirty="0" smtClean="0"/>
              <a:t>Πορεία και πρόγνωση </a:t>
            </a:r>
          </a:p>
          <a:p>
            <a:r>
              <a:rPr lang="el-GR" dirty="0" smtClean="0"/>
              <a:t>Βαρύτερη πρόγνωση η </a:t>
            </a:r>
            <a:r>
              <a:rPr lang="el-GR" dirty="0" err="1" smtClean="0"/>
              <a:t>οιστριονική</a:t>
            </a:r>
            <a:r>
              <a:rPr lang="el-GR" dirty="0" smtClean="0"/>
              <a:t> διαταραχή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κατάθλιψη, </a:t>
            </a:r>
            <a:r>
              <a:rPr lang="el-GR" dirty="0" err="1" smtClean="0"/>
              <a:t>σωματοποιητική</a:t>
            </a:r>
            <a:r>
              <a:rPr lang="el-GR" dirty="0" smtClean="0"/>
              <a:t> διαταραχή ή ακόμα και </a:t>
            </a:r>
            <a:r>
              <a:rPr lang="el-GR" dirty="0" err="1" smtClean="0"/>
              <a:t>ψυχωσικής</a:t>
            </a:r>
            <a:r>
              <a:rPr lang="el-GR" dirty="0" smtClean="0"/>
              <a:t> συμπτωματολογίας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err="1" smtClean="0"/>
              <a:t>Ιδεοψυχαναγκαστική</a:t>
            </a:r>
            <a:r>
              <a:rPr lang="el-GR" sz="3100" b="1" dirty="0" smtClean="0"/>
              <a:t>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Έχει έντονη ενασχόληση με λεπτομέρειες, κανόνες, με την τάξη, την οργάνωση και τον προγραμματισμό, σε βαθμό που χάνεται η ουσία, η όπως λέει ο λαός, χάνεται το δάσος, κοιτώντας το δέντρο.</a:t>
            </a:r>
          </a:p>
          <a:p>
            <a:r>
              <a:rPr lang="el-GR" dirty="0" smtClean="0"/>
              <a:t>Εμφανίζει τελειοθηρία που παρεμποδίζει την ολοκλήρωση μιας εργασίας.</a:t>
            </a:r>
          </a:p>
          <a:p>
            <a:r>
              <a:rPr lang="el-GR" dirty="0" smtClean="0"/>
              <a:t>Είναι ανίκανο να πετάξει παλιά, χαλασμένα, φθαρμένα ή χωρίς αξία αντικείμενα ακόμα και όταν δεν έχουν συναισθηματική αξία.</a:t>
            </a:r>
          </a:p>
          <a:p>
            <a:r>
              <a:rPr lang="el-GR" dirty="0" smtClean="0"/>
              <a:t>Παρουσιάζει ιδιαίτερη ακαμψία στη συμπεριφορά καθώς και ισχυρογνωμοσύνη.</a:t>
            </a:r>
          </a:p>
          <a:p>
            <a:r>
              <a:rPr lang="el-GR" dirty="0" smtClean="0"/>
              <a:t>Είναι υπερβολικά αφοσιωμένο στην εργασία και την παραγωγικότητα με αποκλεισμό των δραστηριοτήτων του ελεύθερου χρόνου και των φιλικών σχέσεων (που δεν εξηγείται από φανερή οικονομική ανάγκη</a:t>
            </a:r>
          </a:p>
          <a:p>
            <a:r>
              <a:rPr lang="el-GR" dirty="0" smtClean="0"/>
              <a:t>Είναι άκαμπτο σε θέματα ηθικής και αξιών.</a:t>
            </a:r>
          </a:p>
          <a:p>
            <a:r>
              <a:rPr lang="el-GR" dirty="0" smtClean="0"/>
              <a:t>Είναι ακραία ευσυνείδητο.</a:t>
            </a:r>
          </a:p>
          <a:p>
            <a:r>
              <a:rPr lang="el-GR" dirty="0" smtClean="0"/>
              <a:t>Είναι απρόθυμο να δουλέψει με άλλους, εκτός εάν αυτοί υποταχθούν στον ακριβή δικό του τρόπο.</a:t>
            </a:r>
          </a:p>
          <a:p>
            <a:r>
              <a:rPr lang="el-GR" dirty="0" smtClean="0"/>
              <a:t>Είναι πολύ οικονόμος. Δεν ξοδεύει χρήματα. Θεωρεί ότι τα χρήματα πρέπει να αποταμιεύονται προκειμένου να υπάρχει μια διασφάλιση σε μελλοντικές καταστροφές που φοβάται ότι θα έρθουν.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err="1" smtClean="0"/>
              <a:t>Ιδεοψυχαναγκαστική</a:t>
            </a:r>
            <a:r>
              <a:rPr lang="el-GR" sz="3100" b="1" dirty="0" smtClean="0"/>
              <a:t>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Αυστηρό και δύσκαμπτο περιβάλλον </a:t>
            </a:r>
          </a:p>
          <a:p>
            <a:r>
              <a:rPr lang="el-GR" dirty="0" smtClean="0"/>
              <a:t>Καθήλωση νηπίου στην «πρωκτική» φάση </a:t>
            </a:r>
          </a:p>
          <a:p>
            <a:r>
              <a:rPr lang="el-GR" dirty="0" smtClean="0"/>
              <a:t>Γενετική συμμετοχή 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l-GR" i="1" u="sng" dirty="0" smtClean="0"/>
              <a:t>Πορεία – Πρόγνωση </a:t>
            </a:r>
          </a:p>
          <a:p>
            <a:r>
              <a:rPr lang="el-GR" dirty="0" smtClean="0"/>
              <a:t>Χρόνια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μείζων καταθλιπτικό επεισόδιο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smtClean="0"/>
              <a:t>Σχιζοειδής διαταραχή προσωπικότητας </a:t>
            </a:r>
            <a:br>
              <a:rPr lang="el-GR" sz="3600" b="1" dirty="0" smtClean="0"/>
            </a:b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l-GR" dirty="0" smtClean="0"/>
              <a:t> Δεν επιθυμεί και δεν απολαμβάνει στενές σχέσεις ούτε να ανήκει σε μια οικογένεια.</a:t>
            </a:r>
          </a:p>
          <a:p>
            <a:pPr fontAlgn="base"/>
            <a:r>
              <a:rPr lang="el-GR" dirty="0" smtClean="0"/>
              <a:t>Σχεδόν πάντα επιλέγει μοναχικές δραστηριότητες.</a:t>
            </a:r>
          </a:p>
          <a:p>
            <a:pPr fontAlgn="base"/>
            <a:r>
              <a:rPr lang="el-GR" dirty="0" smtClean="0"/>
              <a:t> Έχει λίγο ή καθόλου ενδιαφέρον για σεξουαλικές εμπειρίες με ένα άλλο πρόσωπο.</a:t>
            </a:r>
          </a:p>
          <a:p>
            <a:pPr fontAlgn="base"/>
            <a:r>
              <a:rPr lang="el-GR" dirty="0" smtClean="0"/>
              <a:t> Παίρνει ευχαρίστηση από λίγες ή καμία δραστηριότητες.</a:t>
            </a:r>
          </a:p>
          <a:p>
            <a:pPr fontAlgn="base"/>
            <a:r>
              <a:rPr lang="el-GR" dirty="0" smtClean="0"/>
              <a:t> Δεν έχει στενούς φίλους ή έμπιστους εκτός από συγγενείς πρώτου βαθμού.</a:t>
            </a:r>
          </a:p>
          <a:p>
            <a:pPr fontAlgn="base"/>
            <a:r>
              <a:rPr lang="el-GR" dirty="0" smtClean="0"/>
              <a:t> Δείχνει να αδιαφορεί για τον έπαινο ή την κριτική των άλλων.</a:t>
            </a:r>
          </a:p>
          <a:p>
            <a:pPr fontAlgn="base"/>
            <a:r>
              <a:rPr lang="el-GR" dirty="0" smtClean="0"/>
              <a:t> Δείχνει συναισθηματική ψυχρότητα, απόσυρση, ή επίπεδη συναισθηματικότητα.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sz="3600" b="1" dirty="0" err="1" smtClean="0"/>
              <a:t>Σχιζότυπη</a:t>
            </a:r>
            <a:r>
              <a:rPr lang="el-GR" sz="3600" b="1" dirty="0" smtClean="0"/>
              <a:t>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Ιδέες συσχέτισης</a:t>
            </a:r>
          </a:p>
          <a:p>
            <a:r>
              <a:rPr lang="el-GR" dirty="0" smtClean="0"/>
              <a:t>Παράδοξες πεποιθήσεις ή μαγική σκέψη που επηρεάζουν τη συμπεριφορά και που είναι ασύμβατες με τις πολιτισμικές σταθερές (π.χ. δεισιδαιμονία, πίστη σε μαντική ικανότητα, τηλεπάθεια κτλ)</a:t>
            </a:r>
          </a:p>
          <a:p>
            <a:r>
              <a:rPr lang="el-GR" dirty="0" smtClean="0"/>
              <a:t>Ασυνήθιστες αντιληπτικές εμπειρίες συμπεριλαμβανόμενων και σωματικών παραισθήσεων</a:t>
            </a:r>
          </a:p>
          <a:p>
            <a:r>
              <a:rPr lang="el-GR" dirty="0" smtClean="0"/>
              <a:t>Παράδοξο τρόπο σκέψης και παράδοξο λόγο (π.χ. ασαφή, περιστασιακό, μεταφορικό, </a:t>
            </a:r>
            <a:r>
              <a:rPr lang="el-GR" dirty="0" err="1" smtClean="0"/>
              <a:t>υπερεπεξεργασμένο</a:t>
            </a:r>
            <a:r>
              <a:rPr lang="el-GR" dirty="0" smtClean="0"/>
              <a:t> ή στερεότυπο)</a:t>
            </a:r>
          </a:p>
          <a:p>
            <a:r>
              <a:rPr lang="el-GR" dirty="0" smtClean="0"/>
              <a:t>Καχυποψία ή παρανοειδή ιδεασμό</a:t>
            </a:r>
          </a:p>
          <a:p>
            <a:r>
              <a:rPr lang="el-GR" dirty="0" smtClean="0"/>
              <a:t>Μη κατάλληλο ή συρρικνωμένο συναίσθημα</a:t>
            </a:r>
          </a:p>
          <a:p>
            <a:r>
              <a:rPr lang="el-GR" dirty="0" smtClean="0"/>
              <a:t>Συμπεριφορά ή εμφάνιση που είναι παράξενη, εκκεντρική ή περίεργη</a:t>
            </a:r>
          </a:p>
          <a:p>
            <a:r>
              <a:rPr lang="el-GR" dirty="0" err="1" smtClean="0"/>
              <a:t>Ελλειψη</a:t>
            </a:r>
            <a:r>
              <a:rPr lang="el-GR" dirty="0" smtClean="0"/>
              <a:t> στενών ή έμπιστων φίλων εκτός από τους συγγενείς πρώτου βαθμού</a:t>
            </a:r>
          </a:p>
          <a:p>
            <a:r>
              <a:rPr lang="el-GR" dirty="0" smtClean="0"/>
              <a:t>Υπερβολικό κοινωνικό άγχος που δεν ελαττώνεται με την οικειότητα και τείνει να συνδέεται με παρανοειδείς φόβους παρά με αρνητική εκτίμηση για τον εαυτό.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err="1" smtClean="0"/>
              <a:t>Αποφευκτική</a:t>
            </a:r>
            <a:r>
              <a:rPr lang="el-GR" sz="3600" b="1" dirty="0" smtClean="0"/>
              <a:t> διαταραχή προσωπικότητας </a:t>
            </a:r>
            <a:br>
              <a:rPr lang="el-GR" sz="3600" b="1" dirty="0" smtClean="0"/>
            </a:b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Το άτομο αποφεύγει επαγγελματικές δραστηριότητες που συνεπάγονται σημαντικού βαθμού διαπροσωπική επαφή διότι φοβάται την αρνητική κριτική, την αποδοκιμασία ή την απόρριψη </a:t>
            </a:r>
          </a:p>
          <a:p>
            <a:r>
              <a:rPr lang="el-GR" dirty="0" smtClean="0"/>
              <a:t>Απρόθυμο να σχετιστεί με άλλους ανθρώπους εκτός αν είναι βέβαιο ότι θα γίνει αρεστό</a:t>
            </a:r>
          </a:p>
          <a:p>
            <a:r>
              <a:rPr lang="el-GR" dirty="0" smtClean="0"/>
              <a:t>Περιορίζει τις στενές σχέσεις διότι φοβάται ότι θα ντροπιαστεί ή θα γελοιοποιηθεί </a:t>
            </a:r>
          </a:p>
          <a:p>
            <a:r>
              <a:rPr lang="el-GR" dirty="0" smtClean="0"/>
              <a:t>Σκέφτεται συνέχεια μήπως υποστεί αρνητική κριτική ή απόρριψη</a:t>
            </a:r>
          </a:p>
          <a:p>
            <a:r>
              <a:rPr lang="el-GR" dirty="0" smtClean="0"/>
              <a:t>Έχει έντονες αναστολές στις νέες γνωριμίες εξαιτίας αισθημάτων ανεπάρκειας</a:t>
            </a:r>
          </a:p>
          <a:p>
            <a:r>
              <a:rPr lang="el-GR" dirty="0" smtClean="0"/>
              <a:t>Θεωρεί τον εαυτό του κοινωνικά αδέξιο , μη ελκυστικό ή κατώτερο από τους άλλους</a:t>
            </a:r>
          </a:p>
          <a:p>
            <a:r>
              <a:rPr lang="el-GR" dirty="0" smtClean="0"/>
              <a:t>0,05-1% στο γενικό πληθυσμό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err="1" smtClean="0"/>
              <a:t>Εξαρτητική</a:t>
            </a:r>
            <a:r>
              <a:rPr lang="el-GR" sz="3100" b="1" dirty="0" smtClean="0"/>
              <a:t>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Autofit/>
          </a:bodyPr>
          <a:lstStyle/>
          <a:p>
            <a:r>
              <a:rPr lang="el-GR" sz="1800" dirty="0" smtClean="0"/>
              <a:t>1. το άτομο έχει δυσκολία να παίρνει καθημερινές αποφάσεις χωρίς συμβουλές και διαβεβαίωση από τους άλλους σε υπερβολικό βαθμό</a:t>
            </a:r>
            <a:br>
              <a:rPr lang="el-GR" sz="1800" dirty="0" smtClean="0"/>
            </a:br>
            <a:r>
              <a:rPr lang="el-GR" sz="1800" dirty="0" smtClean="0"/>
              <a:t>2. έχει ανάγκη να αναλαμβάνουν οι άλλοι την ευθύνη για τους περισσότερους από τους μείζονες τομείς της ζωής του</a:t>
            </a:r>
            <a:br>
              <a:rPr lang="el-GR" sz="1800" dirty="0" smtClean="0"/>
            </a:br>
            <a:r>
              <a:rPr lang="el-GR" sz="1800" dirty="0" smtClean="0"/>
              <a:t>3. έχει δυσκολία να εκφράζει διαφωνία με τους άλλους, επειδή φοβάται ότι θα χάσει την υποστήριξη ή την αποδοχή τους. Σημείωση: Μη συμπεριλαμβάνετε ρεαλιστικούς φόβους ανταπόδοσης.</a:t>
            </a:r>
            <a:br>
              <a:rPr lang="el-GR" sz="1800" dirty="0" smtClean="0"/>
            </a:br>
            <a:r>
              <a:rPr lang="el-GR" sz="1800" dirty="0" smtClean="0"/>
              <a:t>4. έχει δυσκολία να ξεκινά σχέδια και προγράμματα ή να κάνει πράγματα μόνο του (εξαιτίας έλλειψης αυτοπεποίθησης για την κρίση ή τις ικανότητες του, παρά από έλλειψη κινητοποίησης ή ενεργητικότητας)</a:t>
            </a:r>
            <a:br>
              <a:rPr lang="el-GR" sz="1800" dirty="0" smtClean="0"/>
            </a:br>
            <a:r>
              <a:rPr lang="el-GR" sz="1800" dirty="0" smtClean="0"/>
              <a:t>5. κάνει υπέρμετρες προσπάθειες για να πάρει φροντίδα και υποστήριξη από τους άλλους, μέχρι το σημείο να προσφέρεται να κάνει εθελοντικά πράγματα που του είναι δυσάρεστα</a:t>
            </a:r>
            <a:br>
              <a:rPr lang="el-GR" sz="1800" dirty="0" smtClean="0"/>
            </a:br>
            <a:r>
              <a:rPr lang="el-GR" sz="1800" dirty="0" smtClean="0"/>
              <a:t>6.δεν νιώθει άνετα ή νιώθει </a:t>
            </a:r>
            <a:r>
              <a:rPr lang="el-GR" sz="1800" dirty="0" err="1" smtClean="0"/>
              <a:t>ανημπόρια</a:t>
            </a:r>
            <a:r>
              <a:rPr lang="el-GR" sz="1800" dirty="0" smtClean="0"/>
              <a:t> όταν είναι μόνο του, εξαιτίας υπερβολικών φόβων ότι είναι ανίκανο να φροντίσει τον εαυτό του</a:t>
            </a:r>
            <a:br>
              <a:rPr lang="el-GR" sz="1800" dirty="0" smtClean="0"/>
            </a:br>
            <a:r>
              <a:rPr lang="el-GR" sz="1800" dirty="0" smtClean="0"/>
              <a:t>7. όταν μία στενή σχέση τελειώνει, αναζητά επειγόντως μιαν άλλη σχέση σαν πηγή φροντίδας και υποστήριξης</a:t>
            </a:r>
            <a:br>
              <a:rPr lang="el-GR" sz="1800" dirty="0" smtClean="0"/>
            </a:br>
            <a:r>
              <a:rPr lang="el-GR" sz="1800" dirty="0" smtClean="0"/>
              <a:t>8. ασχολείται έντονα και εξωπραγματικά με φόβους ότι θα το εγκαταλείψουν και </a:t>
            </a:r>
            <a:r>
              <a:rPr lang="el-GR" sz="1800" dirty="0" err="1" smtClean="0"/>
              <a:t>οτι</a:t>
            </a:r>
            <a:r>
              <a:rPr lang="el-GR" sz="1800" dirty="0" smtClean="0"/>
              <a:t> θα χρειαστεί να φροντίζει (μόνο του) τον εαυτό του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700" b="1" dirty="0" smtClean="0"/>
              <a:t>Ναρκισσιστική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Διάχυτο πρότυπο μεγαλείου </a:t>
            </a:r>
          </a:p>
          <a:p>
            <a:r>
              <a:rPr lang="el-GR" dirty="0" smtClean="0"/>
              <a:t>Αίσθημα σημαντικότητας του εαυτού του</a:t>
            </a:r>
          </a:p>
          <a:p>
            <a:r>
              <a:rPr lang="el-GR" dirty="0" smtClean="0"/>
              <a:t>Ανάγκη για θαυμασμό </a:t>
            </a:r>
          </a:p>
          <a:p>
            <a:r>
              <a:rPr lang="el-GR" dirty="0" smtClean="0"/>
              <a:t>Ενασχόληση με φαντασιώσεις απεριόριστης επιτυχίας δύναμης, </a:t>
            </a:r>
            <a:r>
              <a:rPr lang="el-GR" dirty="0" err="1" smtClean="0"/>
              <a:t>ευφυίας</a:t>
            </a:r>
            <a:r>
              <a:rPr lang="el-GR" dirty="0" smtClean="0"/>
              <a:t>, </a:t>
            </a:r>
            <a:r>
              <a:rPr lang="el-GR" dirty="0" err="1" smtClean="0"/>
              <a:t>ομορφίας</a:t>
            </a:r>
            <a:r>
              <a:rPr lang="el-GR" dirty="0" smtClean="0"/>
              <a:t> ή ιδανικού έρωτα</a:t>
            </a:r>
          </a:p>
          <a:p>
            <a:r>
              <a:rPr lang="el-GR" dirty="0" smtClean="0"/>
              <a:t>Διαπροσωπική εκμετάλλευση</a:t>
            </a:r>
          </a:p>
          <a:p>
            <a:r>
              <a:rPr lang="el-GR" dirty="0" smtClean="0"/>
              <a:t>Έλλειψη </a:t>
            </a:r>
            <a:r>
              <a:rPr lang="el-GR" dirty="0" err="1" smtClean="0"/>
              <a:t>ενσυναίσθησης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Συχνά  ζηλεύει τους άλλους ή πιστεύει ότι οι άλλοι τον ζηλεύουν.</a:t>
            </a:r>
          </a:p>
          <a:p>
            <a:r>
              <a:rPr lang="el-GR" dirty="0" smtClean="0"/>
              <a:t>1-1,5% στο γενικό πληθυσμό </a:t>
            </a:r>
          </a:p>
          <a:p>
            <a:r>
              <a:rPr lang="el-GR" dirty="0" smtClean="0"/>
              <a:t>4-16% σε κλινικούς πληθυσμούς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Θεραπεία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Ψυχοθεραπεία </a:t>
            </a:r>
          </a:p>
          <a:p>
            <a:r>
              <a:rPr lang="el-GR" dirty="0" smtClean="0"/>
              <a:t>Ατομική Ψυχαναλυτική : αναδιοργάνωση και εσωτερική ψυχική ανάπτυξη </a:t>
            </a:r>
            <a:r>
              <a:rPr lang="el-GR" dirty="0" err="1" smtClean="0"/>
              <a:t>Γνωσιακή</a:t>
            </a:r>
            <a:r>
              <a:rPr lang="el-GR" dirty="0" smtClean="0"/>
              <a:t> : εστίαση σε ορισμένα μόνο χαρακτηριστικά </a:t>
            </a:r>
          </a:p>
          <a:p>
            <a:r>
              <a:rPr lang="el-GR" dirty="0" smtClean="0"/>
              <a:t>Ομαδική Συγκρότηση από άτομα με διαφορετικές διαταραχές ή όχι </a:t>
            </a:r>
          </a:p>
          <a:p>
            <a:r>
              <a:rPr lang="el-GR" dirty="0" smtClean="0"/>
              <a:t>Ψυχοθεραπεία οικογένειας </a:t>
            </a:r>
          </a:p>
          <a:p>
            <a:endParaRPr lang="el-GR" dirty="0" smtClean="0"/>
          </a:p>
          <a:p>
            <a:r>
              <a:rPr lang="el-GR" dirty="0" smtClean="0"/>
              <a:t>Φαρμακευτική θεραπεία </a:t>
            </a:r>
          </a:p>
          <a:p>
            <a:r>
              <a:rPr lang="el-GR" dirty="0" smtClean="0"/>
              <a:t>Σε σοβαρή </a:t>
            </a:r>
            <a:r>
              <a:rPr lang="el-GR" dirty="0" err="1" smtClean="0"/>
              <a:t>συνοσηρότητα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Ή σε συνοδό βίαιη συμπεριφορά, παρορμητική συμπεριφορά και συναισθηματική αστάθεια </a:t>
            </a:r>
          </a:p>
          <a:p>
            <a:r>
              <a:rPr lang="en-US" dirty="0" smtClean="0"/>
              <a:t>SSRIs </a:t>
            </a:r>
          </a:p>
          <a:p>
            <a:r>
              <a:rPr lang="el-GR" dirty="0" err="1" smtClean="0"/>
              <a:t>Καρβαμαζεπίνη</a:t>
            </a:r>
            <a:r>
              <a:rPr lang="el-GR" dirty="0" smtClean="0"/>
              <a:t> κ.α. </a:t>
            </a:r>
          </a:p>
          <a:p>
            <a:r>
              <a:rPr lang="el-GR" dirty="0" err="1" smtClean="0"/>
              <a:t>Διαζεπάμη</a:t>
            </a:r>
            <a:r>
              <a:rPr lang="el-GR" dirty="0" smtClean="0"/>
              <a:t> όχι </a:t>
            </a:r>
          </a:p>
          <a:p>
            <a:r>
              <a:rPr lang="el-GR" dirty="0" err="1" smtClean="0"/>
              <a:t>Αντιψυχωσικά</a:t>
            </a:r>
            <a:r>
              <a:rPr lang="el-GR" dirty="0" smtClean="0"/>
              <a:t> σε μικρές δόσεις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ΘΕΡΑΠΕΙΑ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i="1" u="sng" dirty="0" err="1" smtClean="0"/>
              <a:t>Απαρτιωμένη</a:t>
            </a:r>
            <a:r>
              <a:rPr lang="el-GR" i="1" u="sng" dirty="0" smtClean="0"/>
              <a:t> θεραπεία </a:t>
            </a:r>
          </a:p>
          <a:p>
            <a:r>
              <a:rPr lang="el-GR" dirty="0" smtClean="0"/>
              <a:t>Συνδυασμός θεραπειών που : </a:t>
            </a:r>
          </a:p>
          <a:p>
            <a:r>
              <a:rPr lang="el-GR" dirty="0" smtClean="0"/>
              <a:t>Πραγματοποιούνται από διαφορετικούς θεραπευτές </a:t>
            </a:r>
          </a:p>
          <a:p>
            <a:r>
              <a:rPr lang="el-GR" dirty="0" smtClean="0"/>
              <a:t>Ατομική </a:t>
            </a:r>
          </a:p>
          <a:p>
            <a:r>
              <a:rPr lang="el-GR" dirty="0" smtClean="0"/>
              <a:t>Ομαδική </a:t>
            </a:r>
          </a:p>
          <a:p>
            <a:r>
              <a:rPr lang="el-GR" dirty="0" smtClean="0"/>
              <a:t>Φαρμακευτική αγωγή </a:t>
            </a:r>
          </a:p>
          <a:p>
            <a:r>
              <a:rPr lang="el-GR" dirty="0" smtClean="0"/>
              <a:t>Συμβουλευτική ή και θεραπεία οικογένειας </a:t>
            </a:r>
          </a:p>
          <a:p>
            <a:r>
              <a:rPr lang="el-GR" dirty="0" smtClean="0"/>
              <a:t>Νοσηλεία 3 μήνες – 2 χρόνια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Ψυχική διαταραχή : αφορά τον τρόπο με τον οποίο το άτομο σκέπτεται, συμπεριφέρεται προς τους άλλους, και σχετίζεται με τον εαυτό του </a:t>
            </a:r>
          </a:p>
          <a:p>
            <a:r>
              <a:rPr lang="el-GR" dirty="0" smtClean="0"/>
              <a:t>Χρόνια </a:t>
            </a:r>
            <a:r>
              <a:rPr lang="el-GR" dirty="0"/>
              <a:t>και σταθερή πορεία </a:t>
            </a:r>
          </a:p>
          <a:p>
            <a:r>
              <a:rPr lang="el-GR" dirty="0" smtClean="0"/>
              <a:t>Παρουσιάζουν </a:t>
            </a:r>
            <a:r>
              <a:rPr lang="el-GR" dirty="0"/>
              <a:t>: Υψηλή συχνότητα άλλων ψυχικών διαταραχών (ουσίες, κατάθλιψη, πανικό) Χειρότερη πρόγνωση για τις συνυπάρχουσες διαταραχές Υψηλή συχνότητα αυτοκτονιών, βίαιης συμπεριφοράς </a:t>
            </a:r>
          </a:p>
          <a:p>
            <a:r>
              <a:rPr lang="el-GR" dirty="0" smtClean="0"/>
              <a:t>Ορισμός </a:t>
            </a:r>
            <a:r>
              <a:rPr lang="el-GR" dirty="0"/>
              <a:t>DSM-IV : ένα σταθερό πρότυπο εσωτερικών εμπειριών και συμπεριφορών που αποκλίνουν σημαντικά από το αναμενόμενο πολιτισμικά για το άτομο Εκδηλώνονται σε δύο ή περισσότερες περιοχές α) Γνωστική λειτουργία β) Πεδίο των συναισθημάτων γ) Διαπροσωπική συναλλαγή δ) Έλεγχο των παρορμήσεων Μόνιμο, δύσκαμπτο, να εμποδίζει την προσαρμογή και τη λειτουργικότητα του ατόμου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Επιδημιολογία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: 10-15% γενικού πληθυσμού 40% στο σύνολο των νοσηλευομένων 20-30% στο σύνολο των ασθενών στα ΤΕΙ Παράγοντας προδιάθεσης για άλλες διαταραχές τις οποίες επηρεάζει αρνητικά </a:t>
            </a:r>
            <a:endParaRPr lang="el-GR" dirty="0" smtClean="0"/>
          </a:p>
          <a:p>
            <a:r>
              <a:rPr lang="el-GR" dirty="0" err="1" smtClean="0"/>
              <a:t>Ανδρες</a:t>
            </a:r>
            <a:r>
              <a:rPr lang="el-GR" dirty="0" smtClean="0"/>
              <a:t> και γυναίκες προσβάλλονται εξίσου</a:t>
            </a:r>
            <a:endParaRPr lang="el-GR" dirty="0"/>
          </a:p>
          <a:p>
            <a:r>
              <a:rPr lang="el-GR" dirty="0" smtClean="0"/>
              <a:t>Συχνότητα </a:t>
            </a:r>
            <a:r>
              <a:rPr lang="el-GR" dirty="0"/>
              <a:t>: Παρανοειδής διαταραχή προσωπικότητας 0.7-4.3 % </a:t>
            </a:r>
            <a:r>
              <a:rPr lang="el-GR" dirty="0" err="1"/>
              <a:t>Σχιζότυπη</a:t>
            </a:r>
            <a:r>
              <a:rPr lang="el-GR" dirty="0"/>
              <a:t> διαταραχή προσωπικότητας 0.6-2.0% Οριακή διαταραχή προσωπικότητας 1.1-4.6% του γενικού πληθυσμού 20% νοσηλευομένων ψυχιατρικών ασθενών 10% ασθενών ΤΕΙ : 3:1 </a:t>
            </a:r>
          </a:p>
          <a:p>
            <a:r>
              <a:rPr lang="el-GR" dirty="0" err="1"/>
              <a:t>Ιδεοψυχαναγκαστική</a:t>
            </a:r>
            <a:r>
              <a:rPr lang="el-GR" dirty="0"/>
              <a:t> διαταραχή προσωπικότητας 1.5% του γενικού πληθυσμού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 err="1"/>
              <a:t>Αιτιοπαθογένεια</a:t>
            </a:r>
            <a:r>
              <a:rPr lang="el-GR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l-GR" dirty="0"/>
          </a:p>
          <a:p>
            <a:r>
              <a:rPr lang="el-GR" dirty="0"/>
              <a:t>Τρεις ομάδες </a:t>
            </a:r>
          </a:p>
          <a:p>
            <a:r>
              <a:rPr lang="el-GR" dirty="0" smtClean="0"/>
              <a:t>‘Δυναμικό</a:t>
            </a:r>
            <a:r>
              <a:rPr lang="el-GR" dirty="0"/>
              <a:t>’ έναρξης ζωής </a:t>
            </a:r>
          </a:p>
          <a:p>
            <a:r>
              <a:rPr lang="el-GR" dirty="0" smtClean="0"/>
              <a:t>Πρώιμες </a:t>
            </a:r>
            <a:r>
              <a:rPr lang="el-GR" dirty="0"/>
              <a:t>αναπτυξιακές εμπειρίες </a:t>
            </a:r>
          </a:p>
          <a:p>
            <a:r>
              <a:rPr lang="el-GR" dirty="0" smtClean="0"/>
              <a:t>Πρόσφατες </a:t>
            </a:r>
            <a:r>
              <a:rPr lang="el-GR" dirty="0" err="1"/>
              <a:t>εκλυτικές</a:t>
            </a:r>
            <a:r>
              <a:rPr lang="el-GR" dirty="0"/>
              <a:t> </a:t>
            </a:r>
            <a:r>
              <a:rPr lang="el-GR"/>
              <a:t>εμπειρίες </a:t>
            </a:r>
            <a:endParaRPr lang="el-GR" dirty="0"/>
          </a:p>
          <a:p>
            <a:r>
              <a:rPr lang="el-GR" dirty="0"/>
              <a:t>Γενετικοί : Μικρότερο ρόλο – ορισμένοι τύποι </a:t>
            </a:r>
          </a:p>
          <a:p>
            <a:r>
              <a:rPr lang="el-GR" dirty="0"/>
              <a:t>Φυσιολογική προσωπικότητα : εγγενή χαρακτηριστικά – ιδιοσυγκρασία – ταμπεραμέντο </a:t>
            </a:r>
          </a:p>
          <a:p>
            <a:r>
              <a:rPr lang="el-GR" dirty="0"/>
              <a:t>Γενετικοί και περιβαλλοντικοί παράγοντες : σχέση αλληλεπίδρασης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Χαρακτηριστικά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r>
              <a:rPr lang="el-GR" dirty="0" smtClean="0"/>
              <a:t>Διαστάσεις της προσωπικότητας π.χ. εσωστρέφεια, εξωστρέφεια, </a:t>
            </a:r>
            <a:r>
              <a:rPr lang="el-GR" dirty="0" err="1" smtClean="0"/>
              <a:t>νευρωτισμό</a:t>
            </a:r>
            <a:r>
              <a:rPr lang="el-GR" dirty="0" smtClean="0"/>
              <a:t>, παρορμητικότητα, </a:t>
            </a:r>
            <a:r>
              <a:rPr lang="el-GR" dirty="0" err="1" smtClean="0"/>
              <a:t>εξαρτητικότητα</a:t>
            </a:r>
            <a:r>
              <a:rPr lang="el-GR" dirty="0" smtClean="0"/>
              <a:t> κλπ </a:t>
            </a:r>
          </a:p>
          <a:p>
            <a:r>
              <a:rPr lang="el-GR" dirty="0" smtClean="0"/>
              <a:t>Ψυχομετρική διερεύνηση Ερωτηματολόγια Δομημένες συνεντεύξεις Συστηματική παρατήρηση της συμπεριφοράς και βαθμολόγηση σε ειδικές κλίμακες Διερεύνηση </a:t>
            </a:r>
            <a:r>
              <a:rPr lang="el-GR" dirty="0" err="1" smtClean="0"/>
              <a:t>ενδοψυχικών</a:t>
            </a:r>
            <a:r>
              <a:rPr lang="el-GR" dirty="0" smtClean="0"/>
              <a:t> διεργασιών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smtClean="0"/>
              <a:t>Παρανοειδής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l-GR" dirty="0" smtClean="0"/>
          </a:p>
          <a:p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Συνεχής και γενικευμένη καχυποψία </a:t>
            </a:r>
          </a:p>
          <a:p>
            <a:r>
              <a:rPr lang="el-GR" dirty="0" smtClean="0"/>
              <a:t>Έλλειψη εμπιστοσύνης </a:t>
            </a:r>
          </a:p>
          <a:p>
            <a:r>
              <a:rPr lang="el-GR" dirty="0" smtClean="0"/>
              <a:t>Ευαισθησία στην κριτική </a:t>
            </a:r>
          </a:p>
          <a:p>
            <a:r>
              <a:rPr lang="el-GR" dirty="0" smtClean="0"/>
              <a:t>Παθολογικός τρόπος σκέψης </a:t>
            </a:r>
          </a:p>
          <a:p>
            <a:r>
              <a:rPr lang="el-GR" dirty="0" smtClean="0"/>
              <a:t>Συνεχής και εξαντλητική επαγρύπνηση </a:t>
            </a:r>
          </a:p>
          <a:p>
            <a:r>
              <a:rPr lang="el-GR" dirty="0" smtClean="0"/>
              <a:t>Ακαμψία </a:t>
            </a:r>
          </a:p>
          <a:p>
            <a:r>
              <a:rPr lang="el-GR" dirty="0" smtClean="0"/>
              <a:t>Ερεθιστικότητα </a:t>
            </a:r>
          </a:p>
          <a:p>
            <a:r>
              <a:rPr lang="el-GR" dirty="0" smtClean="0"/>
              <a:t>Μηχανισμός άμυνας : προβολή </a:t>
            </a:r>
          </a:p>
          <a:p>
            <a:endParaRPr lang="el-GR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Ψυχαναλυτική θεωρία : Χρήση πρώιμων αμυντικών μηχανισμών (σχάση, διάσπαση, προβολή) </a:t>
            </a:r>
          </a:p>
          <a:p>
            <a:r>
              <a:rPr lang="el-GR" dirty="0" smtClean="0"/>
              <a:t>Ύπαρξη γενετικής συνιστώσας </a:t>
            </a:r>
          </a:p>
          <a:p>
            <a:endParaRPr lang="el-GR" dirty="0" smtClean="0"/>
          </a:p>
          <a:p>
            <a:r>
              <a:rPr lang="el-GR" i="1" u="sng" dirty="0" smtClean="0"/>
              <a:t>Πορεία-Πρόγνωση </a:t>
            </a:r>
          </a:p>
          <a:p>
            <a:r>
              <a:rPr lang="el-GR" dirty="0" smtClean="0"/>
              <a:t>Ποικίλει </a:t>
            </a:r>
          </a:p>
          <a:p>
            <a:r>
              <a:rPr lang="el-GR" dirty="0" err="1" smtClean="0"/>
              <a:t>Προνοσηρή</a:t>
            </a:r>
            <a:r>
              <a:rPr lang="el-GR" dirty="0" smtClean="0"/>
              <a:t> για σχιζοφρενή προσωπικότητα </a:t>
            </a:r>
          </a:p>
          <a:p>
            <a:r>
              <a:rPr lang="el-GR" dirty="0" smtClean="0"/>
              <a:t>Παρουσιάζουν σταθερότητα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κατάθλιψη, OCD, χρήση ή εξάρτηση από ουσίες, αγοραφοβία, παραληρητική διαταραχή παρανοειδούς τύπου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smtClean="0"/>
              <a:t>Αντικοινωνική διαταραχή προσωπικότητας </a:t>
            </a:r>
            <a:endParaRPr lang="el-GR" sz="31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Επιδημιολογία </a:t>
            </a:r>
          </a:p>
          <a:p>
            <a:r>
              <a:rPr lang="el-GR" dirty="0" smtClean="0"/>
              <a:t>3-7% ♂, 1%♀ </a:t>
            </a:r>
          </a:p>
          <a:p>
            <a:r>
              <a:rPr lang="el-GR" dirty="0" smtClean="0"/>
              <a:t>Φυλακές 70% </a:t>
            </a:r>
          </a:p>
          <a:p>
            <a:r>
              <a:rPr lang="el-GR" dirty="0" smtClean="0"/>
              <a:t>Συχνότερη στις κατώτερες κοινωνικοοικονομικές ομάδες </a:t>
            </a:r>
          </a:p>
          <a:p>
            <a:endParaRPr lang="el-GR" dirty="0" smtClean="0"/>
          </a:p>
          <a:p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Εφηβεία : φυγές από το σπίτι, σκασιαρχείο, ψέματα, συμμετοχή σε μικρές παραβάσεις </a:t>
            </a:r>
          </a:p>
          <a:p>
            <a:r>
              <a:rPr lang="el-GR" dirty="0" smtClean="0"/>
              <a:t>Ηλικία διάγνωσης &gt;18 ετών </a:t>
            </a:r>
          </a:p>
          <a:p>
            <a:r>
              <a:rPr lang="el-GR" dirty="0" smtClean="0"/>
              <a:t>Ενήλικη ζωή : Βιαιότητα Ανευθυνότητα Έλλειψη συναισθημάτων, ενοχών </a:t>
            </a:r>
            <a:r>
              <a:rPr lang="el-GR" dirty="0" err="1" smtClean="0"/>
              <a:t>Παραβατική</a:t>
            </a:r>
            <a:r>
              <a:rPr lang="el-GR" dirty="0" smtClean="0"/>
              <a:t> συμπεριφορά Όχι σταθερότητα στις σχέσεις </a:t>
            </a:r>
          </a:p>
          <a:p>
            <a:pPr>
              <a:buNone/>
            </a:pPr>
            <a:endParaRPr lang="el-GR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Συμμετοχή γενετικών παραγόντων </a:t>
            </a:r>
          </a:p>
          <a:p>
            <a:r>
              <a:rPr lang="el-GR" dirty="0" err="1" smtClean="0"/>
              <a:t>Προδιαθεσικοί</a:t>
            </a:r>
            <a:r>
              <a:rPr lang="el-GR" dirty="0" smtClean="0"/>
              <a:t> παράγοντες </a:t>
            </a:r>
          </a:p>
          <a:p>
            <a:r>
              <a:rPr lang="el-GR" dirty="0" smtClean="0"/>
              <a:t>Παρουσία διαταραχής ελλειμματικής προσοχής ή Διαταραχή συμπεριφοράς πριν το 10ο έτος </a:t>
            </a:r>
          </a:p>
          <a:p>
            <a:r>
              <a:rPr lang="el-GR" dirty="0" smtClean="0"/>
              <a:t>Πορεία-Πρόγνωση Αρνητική εξέλιξη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χρόνια χρήση ουσιών και κατάθλιψη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smtClean="0"/>
              <a:t>Οριακή διαταραχή προσωπικότητας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</a:t>
            </a:r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Διαχρονικό πρότυπο αστάθειας της εικόνας του εαυτού, των συναισθημάτων, της συμπεριφοράς και των διαπροσωπικών σχέσεων </a:t>
            </a:r>
          </a:p>
          <a:p>
            <a:r>
              <a:rPr lang="el-GR" dirty="0" smtClean="0"/>
              <a:t>Παρορμητικότητα </a:t>
            </a:r>
          </a:p>
          <a:p>
            <a:r>
              <a:rPr lang="el-GR" dirty="0" err="1" smtClean="0"/>
              <a:t>Αυτοκαταστροφικότητα</a:t>
            </a:r>
            <a:r>
              <a:rPr lang="el-GR" dirty="0" smtClean="0"/>
              <a:t> (σεξουαλικές σχέσεις, χρήση ουσιών, διαχείριση χρημάτων) </a:t>
            </a:r>
          </a:p>
          <a:p>
            <a:r>
              <a:rPr lang="el-GR" dirty="0" smtClean="0"/>
              <a:t>Προβλήματα ταυτότητας </a:t>
            </a:r>
          </a:p>
          <a:p>
            <a:r>
              <a:rPr lang="el-GR" dirty="0" smtClean="0"/>
              <a:t>Αίσθημα κενού και ανίας </a:t>
            </a:r>
          </a:p>
          <a:p>
            <a:r>
              <a:rPr lang="el-GR" dirty="0" smtClean="0"/>
              <a:t>Συναισθηματικές εναλλαγές (κατάθλιψη, επιθετικότητα, άγχος, οργή, απόγνωση ή πανικό, δυσφορία) </a:t>
            </a:r>
          </a:p>
          <a:p>
            <a:r>
              <a:rPr lang="el-GR" dirty="0" smtClean="0"/>
              <a:t>Παροδικές γνωστικές διαταραχές </a:t>
            </a:r>
          </a:p>
          <a:p>
            <a:r>
              <a:rPr lang="el-GR" dirty="0" smtClean="0"/>
              <a:t>Διαταραγμένες διαπροσωπικές σχέσεις </a:t>
            </a:r>
          </a:p>
          <a:p>
            <a:r>
              <a:rPr lang="el-GR" dirty="0" smtClean="0"/>
              <a:t>Φόβος εγκατάλειψης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4000" b="1" dirty="0" smtClean="0"/>
              <a:t>Οριακή διαταραχή προσωπικότητας </a:t>
            </a: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i="1" u="sng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Σωματική και σεξουαλική κακοποίηση </a:t>
            </a:r>
          </a:p>
          <a:p>
            <a:r>
              <a:rPr lang="el-GR" dirty="0" smtClean="0"/>
              <a:t>Παραμέληση ή </a:t>
            </a:r>
            <a:r>
              <a:rPr lang="el-GR" dirty="0" err="1" smtClean="0"/>
              <a:t>γονεϊκή</a:t>
            </a:r>
            <a:r>
              <a:rPr lang="el-GR" dirty="0" smtClean="0"/>
              <a:t> περιπλοκή </a:t>
            </a:r>
          </a:p>
          <a:p>
            <a:r>
              <a:rPr lang="el-GR" dirty="0" smtClean="0"/>
              <a:t>Μηχανισμός άμυνας : σχάση, προβολή </a:t>
            </a:r>
          </a:p>
          <a:p>
            <a:endParaRPr lang="el-GR" dirty="0" smtClean="0"/>
          </a:p>
          <a:p>
            <a:r>
              <a:rPr lang="el-GR" i="1" u="sng" dirty="0" smtClean="0"/>
              <a:t>Επιδημιολογία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2% γενικού πληθυσμού </a:t>
            </a:r>
          </a:p>
          <a:p>
            <a:r>
              <a:rPr lang="el-GR" dirty="0" smtClean="0"/>
              <a:t>♀ &gt; ♂ </a:t>
            </a:r>
          </a:p>
          <a:p>
            <a:r>
              <a:rPr lang="el-GR" dirty="0" smtClean="0"/>
              <a:t>90% των περιπτώσεων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μία ακόμα ψυχική νόσο </a:t>
            </a:r>
          </a:p>
          <a:p>
            <a:r>
              <a:rPr lang="el-GR" dirty="0" smtClean="0"/>
              <a:t>40% των περιπτώσεων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δύο ψυχικές νόσους </a:t>
            </a:r>
          </a:p>
          <a:p>
            <a:endParaRPr lang="el-GR" dirty="0" smtClean="0"/>
          </a:p>
          <a:p>
            <a:r>
              <a:rPr lang="el-GR" i="1" u="sng" dirty="0" smtClean="0"/>
              <a:t>Πορεία-Πρόγνωση </a:t>
            </a:r>
          </a:p>
          <a:p>
            <a:r>
              <a:rPr lang="el-GR" dirty="0" smtClean="0"/>
              <a:t>Πορεία χρόνια και επιδεινούμενη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: υψηλή </a:t>
            </a:r>
          </a:p>
          <a:p>
            <a:r>
              <a:rPr lang="el-GR" dirty="0" smtClean="0"/>
              <a:t>10% αυτοκτονούν </a:t>
            </a:r>
          </a:p>
          <a:p>
            <a:r>
              <a:rPr lang="el-GR" dirty="0" smtClean="0"/>
              <a:t>Κατάχρηση αλκοόλ και ουσιών συχνή επιπλοκή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1209</Words>
  <Application>Microsoft Office PowerPoint</Application>
  <PresentationFormat>Προβολή στην οθόνη (4:3)</PresentationFormat>
  <Paragraphs>202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Προσωπικότητα</vt:lpstr>
      <vt:lpstr>Διαφάνεια 2</vt:lpstr>
      <vt:lpstr> Επιδημιολογία </vt:lpstr>
      <vt:lpstr> Αιτιοπαθογένεια </vt:lpstr>
      <vt:lpstr>Χαρακτηριστικά  </vt:lpstr>
      <vt:lpstr> Παρανοειδής διαταραχή προσωπικότητας </vt:lpstr>
      <vt:lpstr> Αντικοινωνική διαταραχή προσωπικότητας </vt:lpstr>
      <vt:lpstr> Οριακή διαταραχή προσωπικότητας </vt:lpstr>
      <vt:lpstr> Οριακή διαταραχή προσωπικότητας </vt:lpstr>
      <vt:lpstr> Oιστριονική διαταραχή προσωπικότητας </vt:lpstr>
      <vt:lpstr> Ιδεοψυχαναγκαστική διαταραχή προσωπικότητας </vt:lpstr>
      <vt:lpstr> Ιδεοψυχαναγκαστική διαταραχή προσωπικότητας </vt:lpstr>
      <vt:lpstr> Σχιζοειδής διαταραχή προσωπικότητας  </vt:lpstr>
      <vt:lpstr>Σχιζότυπη διαταραχή προσωπικότητας  </vt:lpstr>
      <vt:lpstr> Αποφευκτική διαταραχή προσωπικότητας   </vt:lpstr>
      <vt:lpstr>Εξαρτητική διαταραχή προσωπικότητας  </vt:lpstr>
      <vt:lpstr>Ναρκισσιστική διαταραχή προσωπικότητας  </vt:lpstr>
      <vt:lpstr> Θεραπεία </vt:lpstr>
      <vt:lpstr>ΘΕΡΑΠΕΙΑ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user</cp:lastModifiedBy>
  <cp:revision>16</cp:revision>
  <dcterms:created xsi:type="dcterms:W3CDTF">2018-05-20T18:39:52Z</dcterms:created>
  <dcterms:modified xsi:type="dcterms:W3CDTF">2018-06-08T15:56:37Z</dcterms:modified>
</cp:coreProperties>
</file>