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88" r:id="rId2"/>
    <p:sldId id="289" r:id="rId3"/>
    <p:sldId id="290" r:id="rId4"/>
    <p:sldId id="291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316" r:id="rId29"/>
    <p:sldId id="317" r:id="rId30"/>
    <p:sldId id="318" r:id="rId31"/>
    <p:sldId id="319" r:id="rId32"/>
    <p:sldId id="320" r:id="rId33"/>
    <p:sldId id="321" r:id="rId34"/>
    <p:sldId id="322" r:id="rId35"/>
    <p:sldId id="323" r:id="rId36"/>
    <p:sldId id="324" r:id="rId37"/>
    <p:sldId id="325" r:id="rId38"/>
    <p:sldId id="327" r:id="rId39"/>
    <p:sldId id="328" r:id="rId40"/>
    <p:sldId id="329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34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="" xmlns:p14="http://schemas.microsoft.com/office/powerpoint/2010/main" val="1524192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91002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930555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88809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="" xmlns:p14="http://schemas.microsoft.com/office/powerpoint/2010/main" val="4281255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730370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97770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423141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06038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39560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425527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13C9332-559B-4217-8659-32695EFA55FE}" type="datetimeFigureOut">
              <a:rPr lang="el-GR" smtClean="0"/>
              <a:pPr/>
              <a:t>15/6/2018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347285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ΠΡΟΣΑΡΜΟΓΗΣ</a:t>
            </a:r>
            <a:br>
              <a:rPr lang="el-GR" sz="2400" b="1" dirty="0"/>
            </a:br>
            <a:r>
              <a:rPr lang="en-US" sz="2400" b="1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141843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2400" b="1" dirty="0"/>
              <a:t>Α</a:t>
            </a:r>
            <a:r>
              <a:rPr lang="el-GR" sz="2400" dirty="0"/>
              <a:t>. - </a:t>
            </a:r>
            <a:r>
              <a:rPr lang="el-GR" sz="2400" dirty="0" err="1"/>
              <a:t>Συμπεριφορικά</a:t>
            </a:r>
            <a:r>
              <a:rPr lang="el-GR" sz="2400" dirty="0"/>
              <a:t> και συναισθηματικά συμπτώματα</a:t>
            </a:r>
          </a:p>
          <a:p>
            <a:pPr marL="0" indent="0">
              <a:buNone/>
            </a:pPr>
            <a:r>
              <a:rPr lang="el-GR" sz="2400" dirty="0"/>
              <a:t>          - Τα συμπτώματα αποτελούν αντίδραση σε </a:t>
            </a:r>
            <a:r>
              <a:rPr lang="el-GR" sz="2400" dirty="0" err="1"/>
              <a:t>ψυχοπιεστικό</a:t>
            </a:r>
            <a:r>
              <a:rPr lang="el-GR" sz="2400" dirty="0"/>
              <a:t> παράγοντα</a:t>
            </a:r>
          </a:p>
          <a:p>
            <a:pPr marL="0" indent="0">
              <a:buNone/>
            </a:pPr>
            <a:r>
              <a:rPr lang="el-GR" sz="2400" dirty="0"/>
              <a:t>          - Συμβαίνουν εντός 3 μηνών από την έναρξη του παράγοντα</a:t>
            </a:r>
          </a:p>
          <a:p>
            <a:pPr marL="0" indent="0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sz="2400" b="1" dirty="0"/>
              <a:t>Β</a:t>
            </a:r>
            <a:r>
              <a:rPr lang="el-GR" sz="2400" dirty="0"/>
              <a:t>. - Υπάρχει έντονη υποκειμενική ενόχληση</a:t>
            </a:r>
          </a:p>
          <a:p>
            <a:pPr marL="0" indent="0">
              <a:buNone/>
            </a:pPr>
            <a:r>
              <a:rPr lang="el-GR" sz="2400" dirty="0"/>
              <a:t>          - Σημαντική έκπτωση της κοινωνικής ή επαγγελματικής (ακαδημαϊκής) 	 	           	λειτουργικότητας</a:t>
            </a:r>
          </a:p>
          <a:p>
            <a:pPr marL="0" indent="0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sz="2400" b="1" dirty="0"/>
              <a:t>Γ</a:t>
            </a:r>
            <a:r>
              <a:rPr lang="el-GR" sz="2400" dirty="0"/>
              <a:t>.  - Τα συμπτώματα δεν αντιπροσωπεύουν μετατραυματική διαταραχή 		  	</a:t>
            </a:r>
            <a:r>
              <a:rPr lang="el-GR" sz="2400" dirty="0" smtClean="0"/>
              <a:t> </a:t>
            </a:r>
            <a:r>
              <a:rPr lang="el-GR" sz="2400" dirty="0"/>
              <a:t>ή φυσιολογικό πένθος</a:t>
            </a:r>
          </a:p>
          <a:p>
            <a:pPr marL="0" indent="0">
              <a:buNone/>
            </a:pPr>
            <a:r>
              <a:rPr lang="el-GR" sz="2400" dirty="0"/>
              <a:t>           - Εφόσον ο </a:t>
            </a:r>
            <a:r>
              <a:rPr lang="el-GR" sz="2400" dirty="0" err="1"/>
              <a:t>ψυχοπιεστικός</a:t>
            </a:r>
            <a:r>
              <a:rPr lang="el-GR" sz="2400" dirty="0"/>
              <a:t> παράγοντας (ή οι συνέπειές του) δεν 	  	 	  	υφίστανται, τα συμπτώματα δεν επιμένουν περισσότερο από 6 μήνες</a:t>
            </a: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="" xmlns:p14="http://schemas.microsoft.com/office/powerpoint/2010/main" val="391691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 (συνέχεια)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2400" b="1" u="sng" dirty="0"/>
              <a:t>ΠΑΘΟΛΟΓΙΚΗ ΧΑΡΤΟΠΑΙΞΙΑ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200" dirty="0"/>
              <a:t>Α. Επίμονη και επανειλημμένη χαρτοπαιξία (5 τουλάχιστον συμπτώματα)</a:t>
            </a:r>
          </a:p>
          <a:p>
            <a:pPr marL="457200" indent="-457200" algn="just">
              <a:buAutoNum type="arabicPeriod"/>
            </a:pPr>
            <a:r>
              <a:rPr lang="el-GR" sz="2200" dirty="0" err="1"/>
              <a:t>Υπερενασχόληση</a:t>
            </a:r>
            <a:r>
              <a:rPr lang="el-GR" sz="2200" dirty="0"/>
              <a:t> με την χαρτοπαιξία ή με εύρεση τρόπων χρηματοδότησης του πάθους του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Αυξανόμενα ποσά προκειμένου ν’ αυξήσει τη συναισθηματική έξαψη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Επανειλημμένες ανεπιτυχείς προσπάθειες διακοπής 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Ψυχική ανησυχία ή ευερεθιστότητα σε περιόδους διακοπής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Συχνά παίζει όταν έχει άγχος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Προσπάθεια για να ισοφαρίσει όσα έχουν χαθεί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Ψευδολογεί για να μην παρουσιάσει την έκταση του προβλήματος 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Έχει διακινδυνεύσει σε θέματα σχέσεων, εργασίας, καριέρας, εκπαίδευσης (βαρύτητα)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Παράνομες πράξεις (κλοπές, πλαστογραφίες, απάτες, καταχρήσεις)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Οικονομική εξάρτηση από άλλους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200" dirty="0"/>
              <a:t>Β. Δεν εξηγείται καλύτερα ως επεισόδιο μανίας, ΔΕΠΥ, Αντικοινωνική Διαταραχή Προσωπικότητας, </a:t>
            </a:r>
            <a:r>
              <a:rPr lang="el-GR" sz="2200" dirty="0" err="1"/>
              <a:t>Μεταιχμιακή</a:t>
            </a:r>
            <a:r>
              <a:rPr lang="el-GR" sz="2200" dirty="0"/>
              <a:t> Διαταραχή Προσωπικότητας</a:t>
            </a:r>
          </a:p>
          <a:p>
            <a:pPr marL="0" indent="0" algn="just">
              <a:buNone/>
            </a:pPr>
            <a:endParaRPr lang="el-GR" sz="2200" dirty="0"/>
          </a:p>
        </p:txBody>
      </p:sp>
    </p:spTree>
    <p:extLst>
      <p:ext uri="{BB962C8B-B14F-4D97-AF65-F5344CB8AC3E}">
        <p14:creationId xmlns="" xmlns:p14="http://schemas.microsoft.com/office/powerpoint/2010/main" val="1982224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 (συνέχεια)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l-GR" sz="2400" b="1" u="sng" dirty="0"/>
              <a:t>ΠΥΡΟΜΑΝΙΑ 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Επανειλημμένες πράξεις/απόπειρες εμπρησμού περιουσίας τρίτων χωρίς εμφανές κίνητρο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Αίσθημα έντασης ή συγκινησιακής διέγερσης πριν τον εμπρησμό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Ενδιαφέρον για την θέαση της φωτιάς ή ελκύεται από αυτήν και το πλαίσιό της (π.χ. υλικά που φλέγονται)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Ευχαρίστηση, απόλαυση, ανακούφιση όταν βάζει φωτιές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Οι εμπρησμοί δεν πραγματοποιούνται για οικονομικό όφελος ή ως κοινωνική-πολιτική ιδεολογία ή για να κρύψει εγκληματική ενέργεια ή από εκδίκηση/θυμό ή ως απάντηση σε παραληρηματική ιδέα ή ψευδαίσθηση ή ως αποτέλεσμα μειωμένης νοητικής κατάστασης-ικανότητας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Οι εμπρησμοί δεν εξηγούνται καλύτερα ως επεισόδια μανίας, Διαταραχή της Διαγωγής, Αντικοινωνική Διαταραχή της Προσωπικότητας </a:t>
            </a:r>
          </a:p>
          <a:p>
            <a:pPr marL="0" indent="0" algn="ctr">
              <a:buNone/>
            </a:pPr>
            <a:endParaRPr lang="el-GR" sz="2400" b="1" u="sng" dirty="0"/>
          </a:p>
          <a:p>
            <a:pPr marL="0" indent="0" algn="ctr">
              <a:buNone/>
            </a:pPr>
            <a:r>
              <a:rPr lang="el-GR" sz="2400" b="1" u="sng" dirty="0"/>
              <a:t>ΤΡΙΧΟΤΙΛΛΟΜΑΝΙΑ</a:t>
            </a:r>
            <a:r>
              <a:rPr lang="el-GR" sz="2200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Επανειλημμένη αποτυχία για αντίσταση στην παρόρμηση να ξεριζώσει τρίχες από το τριχωτό της κεφαλής, φρύδια και αλλού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b="1" dirty="0"/>
              <a:t>Διαφορική Διάγνωση</a:t>
            </a:r>
            <a:r>
              <a:rPr lang="el-GR" sz="2200" dirty="0"/>
              <a:t>: Ακατανόητα προσποιητή διαταραχή, σχιζοφρένεια, δερματολογικές παθήσεις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200" b="1" dirty="0" smtClean="0"/>
              <a:t>DSM</a:t>
            </a:r>
            <a:r>
              <a:rPr lang="el-GR" sz="2200" b="1" dirty="0" smtClean="0"/>
              <a:t>5</a:t>
            </a:r>
            <a:r>
              <a:rPr lang="el-GR" sz="2200" dirty="0" smtClean="0"/>
              <a:t>: </a:t>
            </a:r>
            <a:r>
              <a:rPr lang="el-GR" sz="2200" dirty="0"/>
              <a:t>Ανήκει στις διαταραχές ιδεοψυχαναγκαστικού φάσματος</a:t>
            </a:r>
          </a:p>
        </p:txBody>
      </p:sp>
    </p:spTree>
    <p:extLst>
      <p:ext uri="{BB962C8B-B14F-4D97-AF65-F5344CB8AC3E}">
        <p14:creationId xmlns="" xmlns:p14="http://schemas.microsoft.com/office/powerpoint/2010/main" val="1573665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dirty="0"/>
              <a:t>Ο ύπνος είναι το ενδιάμεσο στάδιο ανάμεσα στην εγρήγορση και τον θάνατο – Η εγρήγορση θεωρείται το ενεργό στάδιο όλων των ζωικών και διανοητικών λειτουργιών και ο θάνατος αυτό της ολοκληρωτικής τους καταστολής </a:t>
            </a:r>
          </a:p>
          <a:p>
            <a:pPr marL="0" indent="0" algn="just">
              <a:buNone/>
            </a:pPr>
            <a:endParaRPr lang="el-GR" sz="2400" dirty="0"/>
          </a:p>
          <a:p>
            <a:pPr marL="0" indent="0" algn="r">
              <a:buNone/>
            </a:pPr>
            <a:r>
              <a:rPr lang="en-US" dirty="0"/>
              <a:t>Robert </a:t>
            </a:r>
            <a:r>
              <a:rPr lang="en-US" dirty="0" err="1"/>
              <a:t>McNish</a:t>
            </a:r>
            <a:r>
              <a:rPr lang="en-US" dirty="0"/>
              <a:t> “The philosophy of sleep”, 1834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4269330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ΥΠΝΟΣ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Φυσιολογική περιοδική λειτουργία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Πολύτιμη για τον άνθρωπο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Η λειτουργία των βασικών οργάνων γίνεται σ’ ελάχιστο επίπεδο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Πτώση του επιπέδου συνείδησης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Πτώση εκούσιας κινητικότητας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Η λειτουργία του ύπνου είναι ευαίσθητη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Επηρεάζεται από: ηλικία, εύρος καταστάσεων, ψυχικών και σωματικών νόσων καθώς και χρήσης ουσιών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Μ.Ο. φυσιολογικής διάρκειας:  7,5 ώρες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Οι έρευνες βασίζονται στην </a:t>
            </a:r>
            <a:r>
              <a:rPr lang="el-GR" sz="2400" dirty="0" err="1"/>
              <a:t>πολυπνογραφία</a:t>
            </a:r>
            <a:r>
              <a:rPr lang="el-GR" sz="2400" dirty="0"/>
              <a:t>, όπου καταγράφονται: </a:t>
            </a:r>
            <a:r>
              <a:rPr lang="el-GR" sz="2400" dirty="0" err="1"/>
              <a:t>Ηλεκτροεγκεφαλική</a:t>
            </a:r>
            <a:r>
              <a:rPr lang="el-GR" sz="2400" dirty="0"/>
              <a:t> δραστηριότητα, </a:t>
            </a:r>
            <a:r>
              <a:rPr lang="el-GR" sz="2400" dirty="0" err="1"/>
              <a:t>Ηλεκτροοφθαλμική</a:t>
            </a:r>
            <a:r>
              <a:rPr lang="el-GR" sz="2400" dirty="0"/>
              <a:t> δραστηριότητα, </a:t>
            </a:r>
            <a:r>
              <a:rPr lang="el-GR" sz="2400" dirty="0" err="1"/>
              <a:t>ηλεκτρομυϊκή</a:t>
            </a:r>
            <a:r>
              <a:rPr lang="el-GR" sz="2400" dirty="0"/>
              <a:t> δραστηριότητα </a:t>
            </a:r>
          </a:p>
        </p:txBody>
      </p:sp>
    </p:spTree>
    <p:extLst>
      <p:ext uri="{BB962C8B-B14F-4D97-AF65-F5344CB8AC3E}">
        <p14:creationId xmlns="" xmlns:p14="http://schemas.microsoft.com/office/powerpoint/2010/main" val="2188606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000" b="1" dirty="0"/>
              <a:t>ΥΠΝΟΣ (συνέχεια)</a:t>
            </a:r>
            <a:br>
              <a:rPr lang="el-GR" sz="2000" b="1" dirty="0"/>
            </a:br>
            <a:r>
              <a:rPr lang="el-GR" sz="2000" b="1" dirty="0"/>
              <a:t>ΥΠΝΙΚΕΣ ΦΑΣΕΙΣ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99652"/>
          </a:xfrm>
        </p:spPr>
        <p:txBody>
          <a:bodyPr>
            <a:normAutofit fontScale="70000" lnSpcReduction="20000"/>
          </a:bodyPr>
          <a:lstStyle/>
          <a:p>
            <a:pPr marL="457200" indent="-457200" algn="just">
              <a:buAutoNum type="arabicPeriod"/>
            </a:pPr>
            <a:r>
              <a:rPr lang="en-US" sz="2900" b="1" dirty="0"/>
              <a:t>NREM (Non Rapid Eye Movement) – </a:t>
            </a:r>
            <a:r>
              <a:rPr lang="el-GR" sz="2900" b="1" dirty="0"/>
              <a:t>Χωρίς ταχείες οφθαλμικές κινήσεις</a:t>
            </a:r>
          </a:p>
          <a:p>
            <a:pPr marL="0" indent="0" algn="ctr">
              <a:buNone/>
            </a:pPr>
            <a:r>
              <a:rPr lang="el-GR" sz="2900" b="1" u="sng" dirty="0"/>
              <a:t>4 ΣΤΑΔΙΑ</a:t>
            </a:r>
            <a:r>
              <a:rPr lang="el-GR" sz="2900" dirty="0"/>
              <a:t>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Ο ύπνος μας αρχίζει από την φάση </a:t>
            </a:r>
            <a:r>
              <a:rPr lang="en-US" sz="2100" dirty="0"/>
              <a:t>NREM (</a:t>
            </a:r>
            <a:r>
              <a:rPr lang="el-GR" sz="2100" dirty="0"/>
              <a:t>διάρκεια περίπου 90 λεπτά)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Αποκατάσταση, διατήρηση, ανάπτυξη οργανισμού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75% - 80% του συνολικού ύπνου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100" dirty="0"/>
              <a:t> </a:t>
            </a:r>
            <a:r>
              <a:rPr lang="el-GR" sz="2100" u="sng" dirty="0"/>
              <a:t>Α΄ ΣΤΑΔΙΟ</a:t>
            </a:r>
            <a:r>
              <a:rPr lang="el-GR" sz="2100" dirty="0"/>
              <a:t>:      - Μετάβαση από την εγρήγορση στον ύπνο                                               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Μικρή χρονική διάρκεια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Χωρίς ταχείες οφθαλμικές κινήσεις 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Εύκολη αφύπνιση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100" u="sng" dirty="0"/>
              <a:t>Β΄ ΣΤΑΔΙΟ</a:t>
            </a:r>
            <a:r>
              <a:rPr lang="el-GR" sz="2100" dirty="0"/>
              <a:t>:       - Έναρξη βαθύ ύπνου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Καλύπτει το 45% του συνολικού ύπνου 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Ελάχιστες οφθαλμικές κινήσεις 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Για την αφύπνιση απαιτείται έντονο ερέθισμα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100" u="sng" dirty="0"/>
              <a:t>Γ΄ - Δ΄ ΣΤΑΔΙΟ</a:t>
            </a:r>
            <a:r>
              <a:rPr lang="el-GR" sz="2100" dirty="0"/>
              <a:t>: - Βαθύς ύπνος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Οφθαλμικές κινήσεις απούσες 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Μυϊκή ενεργητικότητα ελάχιστη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Όνειρα σαφή και λογικά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Αν το άτομο ξυπνήσει δεν θυμάται το περιεχόμενο των ονείρων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</a:t>
            </a:r>
            <a:r>
              <a:rPr lang="el-GR" sz="2100" dirty="0" err="1"/>
              <a:t>Δυσυπνίες</a:t>
            </a:r>
            <a:endParaRPr lang="el-GR" sz="2100" dirty="0"/>
          </a:p>
          <a:p>
            <a:pPr marL="914400" lvl="2" indent="0" algn="just">
              <a:buNone/>
            </a:pPr>
            <a:endParaRPr lang="el-GR" sz="1800" dirty="0"/>
          </a:p>
          <a:p>
            <a:pPr marL="914400" lvl="2" indent="0" algn="just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3483256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000" b="1" dirty="0"/>
              <a:t>ΥΠΝΟΣ (συνέχεια)</a:t>
            </a:r>
            <a:br>
              <a:rPr lang="el-GR" sz="2000" b="1" dirty="0"/>
            </a:br>
            <a:r>
              <a:rPr lang="el-GR" sz="2000" b="1" dirty="0"/>
              <a:t>ΥΠΝΙΚΕΣ ΦΑΣΕΙΣ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9965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2200" b="1" dirty="0"/>
              <a:t>2. </a:t>
            </a:r>
            <a:r>
              <a:rPr lang="en-US" sz="2200" b="1" dirty="0"/>
              <a:t>REM (Rapid Eye Movement) – </a:t>
            </a:r>
            <a:r>
              <a:rPr lang="el-GR" sz="2200" b="1" dirty="0"/>
              <a:t>Ταχείες οφθαλμικές κινήσεις</a:t>
            </a:r>
            <a:endParaRPr lang="el-GR" sz="2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Εμφανίζεται 1,30 ώρα περίπου από την έναρξη του ύπνου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Έντονη φυσιολογική εγκεφαλική δραστηριότητα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Μπορεί να υπάρχει σεξουαλική διέγερση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Ταχείες οφθαλμικές κινήσεις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Ατονία γραμμωτών μυών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Βλέπουμε τα περισσότερα όνειρα. Αφηρημένα και παράξενα.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Αν το άτομο ξυπνήσει διατηρεί την ανάμνηση των ονείρων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Η αφύπνιση είναι πολύ δύσκολη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20% - 25% του συνολικού ύπνου</a:t>
            </a:r>
          </a:p>
          <a:p>
            <a:pPr marL="0" indent="0" algn="ctr">
              <a:buNone/>
            </a:pPr>
            <a:r>
              <a:rPr lang="el-GR" sz="2100" b="1" u="sng" dirty="0"/>
              <a:t>ΤΑ ΣΤΑΔΙΑ ΤΟΥ ΝΥΧΤΕΡΙΝΟΥ ΥΠΝΟΥ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100" dirty="0"/>
              <a:t>NREM </a:t>
            </a:r>
            <a:r>
              <a:rPr lang="en-US" sz="2100" dirty="0" smtClean="0"/>
              <a:t>(</a:t>
            </a:r>
            <a:r>
              <a:rPr lang="el-GR" sz="2100" dirty="0" smtClean="0"/>
              <a:t>0-</a:t>
            </a:r>
            <a:r>
              <a:rPr lang="en-US" sz="2100" dirty="0" smtClean="0"/>
              <a:t>1-2-3-4-3-2</a:t>
            </a:r>
            <a:r>
              <a:rPr lang="en-US" sz="2100" dirty="0"/>
              <a:t>), REM , NREM (2-3-4-3-2), REM </a:t>
            </a:r>
            <a:r>
              <a:rPr lang="el-GR" sz="2100" dirty="0" err="1"/>
              <a:t>κ.ο.κ.</a:t>
            </a:r>
            <a:r>
              <a:rPr lang="el-GR" sz="2100" dirty="0"/>
              <a:t> (4-6 κύκλοι ύπνου κάθε νύχτα)</a:t>
            </a:r>
          </a:p>
          <a:p>
            <a:pPr marL="0" indent="0" algn="just">
              <a:buNone/>
            </a:pPr>
            <a:r>
              <a:rPr lang="el-GR" sz="2100" dirty="0"/>
              <a:t>- </a:t>
            </a:r>
            <a:r>
              <a:rPr lang="en-US" sz="2100" dirty="0"/>
              <a:t>NREM – </a:t>
            </a:r>
            <a:r>
              <a:rPr lang="el-GR" sz="2100" dirty="0"/>
              <a:t>Σύστημα </a:t>
            </a:r>
            <a:r>
              <a:rPr lang="el-GR" sz="2100" dirty="0" err="1"/>
              <a:t>σεροτονίνης</a:t>
            </a:r>
            <a:endParaRPr lang="en-US" sz="2100" dirty="0"/>
          </a:p>
          <a:p>
            <a:pPr marL="0" indent="0" algn="just">
              <a:buNone/>
            </a:pPr>
            <a:r>
              <a:rPr lang="el-GR" sz="2100" dirty="0"/>
              <a:t>- </a:t>
            </a:r>
            <a:r>
              <a:rPr lang="en-US" sz="2100" dirty="0"/>
              <a:t>REM – </a:t>
            </a:r>
            <a:r>
              <a:rPr lang="el-GR" sz="2100" dirty="0"/>
              <a:t>Σύστημα </a:t>
            </a:r>
            <a:r>
              <a:rPr lang="el-GR" sz="2100" dirty="0" err="1"/>
              <a:t>νορεπινεφρίνης</a:t>
            </a:r>
            <a:endParaRPr lang="el-GR" sz="2100" dirty="0"/>
          </a:p>
          <a:p>
            <a:pPr marL="0" indent="0" algn="just">
              <a:buNone/>
            </a:pPr>
            <a:endParaRPr lang="el-GR" sz="1800" dirty="0"/>
          </a:p>
          <a:p>
            <a:pPr marL="914400" lvl="2" indent="0" algn="just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52153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του ΥΠΝΟΥ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Περίπου το 30% του πληθυσμού υποφέρει από κάποια διαταραχή του ύπνου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Συνήθως </a:t>
            </a:r>
            <a:r>
              <a:rPr lang="el-GR" sz="2200" dirty="0" smtClean="0"/>
              <a:t>συνοδό </a:t>
            </a:r>
            <a:r>
              <a:rPr lang="el-GR" sz="2200" dirty="0"/>
              <a:t>σύμπτωμα μιας ψυχικής νοσολογικής οντότητας </a:t>
            </a:r>
          </a:p>
          <a:p>
            <a:pPr marL="0" indent="0" algn="just">
              <a:buNone/>
            </a:pPr>
            <a:r>
              <a:rPr lang="el-GR" sz="2200" b="1" dirty="0"/>
              <a:t>	</a:t>
            </a:r>
            <a:r>
              <a:rPr lang="el-GR" sz="2200" b="1" u="sng" dirty="0"/>
              <a:t>ΔΥΣΥΠΝΙΕΣ</a:t>
            </a:r>
            <a:r>
              <a:rPr lang="el-GR" sz="2200" b="1" dirty="0"/>
              <a:t> 				</a:t>
            </a:r>
            <a:r>
              <a:rPr lang="el-GR" sz="2200" b="1" u="sng" dirty="0"/>
              <a:t>ΠΑΡΑΥΠΝΙΕΣ</a:t>
            </a:r>
            <a:r>
              <a:rPr lang="el-GR" sz="2200" b="1" dirty="0"/>
              <a:t> </a:t>
            </a:r>
          </a:p>
          <a:p>
            <a:pPr marL="0" indent="0" algn="just">
              <a:buNone/>
            </a:pPr>
            <a:r>
              <a:rPr lang="el-GR" sz="2200" b="1" dirty="0"/>
              <a:t>	</a:t>
            </a:r>
            <a:r>
              <a:rPr lang="el-GR" sz="2200" dirty="0"/>
              <a:t>- </a:t>
            </a:r>
            <a:r>
              <a:rPr lang="el-GR" sz="1800" dirty="0"/>
              <a:t>ΑΥΠΝΙΑ 					- ΥΠΝΟΒΑΣΙΑ </a:t>
            </a:r>
          </a:p>
          <a:p>
            <a:pPr marL="0" indent="0" algn="just">
              <a:buNone/>
            </a:pPr>
            <a:r>
              <a:rPr lang="el-GR" sz="1800" dirty="0"/>
              <a:t>	- ΥΠΕΡΥΠΝΙΑ 				- Δ/ΧΗ ΕΝΥΠΝΙΟΥ ΤΡΟΜΟΥ </a:t>
            </a:r>
          </a:p>
          <a:p>
            <a:pPr marL="0" indent="0" algn="just">
              <a:buNone/>
            </a:pPr>
            <a:r>
              <a:rPr lang="el-GR" sz="1800" dirty="0"/>
              <a:t>	- ΝΑΡΚΟΛΗΨΙΑ 				- Δ/ΧΗ ΕΦΙΑΛΤΩΝ </a:t>
            </a:r>
          </a:p>
          <a:p>
            <a:pPr marL="0" indent="0" algn="just">
              <a:buNone/>
            </a:pPr>
            <a:r>
              <a:rPr lang="el-GR" sz="1800" dirty="0"/>
              <a:t>	- Δ/ΧΗ ΣΙΡΚΑΔΙΑΚΟΥ ΡΥΘΜΟΥ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Δ/ΧΗ ΥΠΝΟΥ ΣΧΕΤΙΖΟΜΕΝΗ ΜΕ ΑΛΛΗ ΨΥΧΙΚΗ ΔΙΑΤΡΑΡΑΧΗ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Δ/ΧΗ ΥΠΝΟΥ ΠΟΥ ΟΦΕΙΛΕΤΑΙ ΣΕ ΓΕΝΙΚΗ ΙΑΤΡΙΚΗ ΚΑΤΑΣΤΑΣΗ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ΚΙΝΗΤΙΚΕΣ Δ/ΧΕΣ ΥΠΝΟΥ</a:t>
            </a:r>
          </a:p>
          <a:p>
            <a:pPr marL="0" indent="0" algn="just">
              <a:buNone/>
            </a:pPr>
            <a:r>
              <a:rPr lang="el-GR" sz="1800" dirty="0"/>
              <a:t>     1. Σύνδρομο ανήσυχων κνημών</a:t>
            </a:r>
          </a:p>
          <a:p>
            <a:pPr marL="0" indent="0" algn="just">
              <a:buNone/>
            </a:pPr>
            <a:r>
              <a:rPr lang="el-GR" sz="1800" dirty="0"/>
              <a:t>     2. Νυκτερινός </a:t>
            </a:r>
            <a:r>
              <a:rPr lang="el-GR" sz="1800" dirty="0" err="1"/>
              <a:t>μυόκλονος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ΟΥΣΙΟΕΠΑΓΟΜΕΝΗ Δ/ΧΗ ΥΠΝΟΥ</a:t>
            </a:r>
          </a:p>
        </p:txBody>
      </p:sp>
    </p:spTree>
    <p:extLst>
      <p:ext uri="{BB962C8B-B14F-4D97-AF65-F5344CB8AC3E}">
        <p14:creationId xmlns="" xmlns:p14="http://schemas.microsoft.com/office/powerpoint/2010/main" val="1645246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του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200" b="1" dirty="0"/>
              <a:t>					</a:t>
            </a:r>
            <a:r>
              <a:rPr lang="el-GR" sz="2200" b="1" u="sng" dirty="0"/>
              <a:t>ΔΥΣΥΠΝΙΕΣ</a:t>
            </a:r>
            <a:endParaRPr lang="el-GR" sz="2200" b="1" dirty="0"/>
          </a:p>
          <a:p>
            <a:pPr marL="0" indent="0" algn="just">
              <a:buNone/>
            </a:pPr>
            <a:r>
              <a:rPr lang="el-GR" sz="2200" b="1" dirty="0"/>
              <a:t>	</a:t>
            </a:r>
            <a:r>
              <a:rPr lang="el-GR" sz="2200" b="1" u="sng" dirty="0"/>
              <a:t>ΑΥΠΝΙΑ</a:t>
            </a:r>
            <a:r>
              <a:rPr lang="el-GR" sz="2200" b="1" dirty="0"/>
              <a:t> 					</a:t>
            </a:r>
            <a:r>
              <a:rPr lang="el-GR" sz="2200" b="1" u="sng" dirty="0"/>
              <a:t>ΥΠΕΡΥΠΝΙΑ</a:t>
            </a:r>
            <a:r>
              <a:rPr lang="el-GR" sz="2200" b="1" dirty="0"/>
              <a:t> </a:t>
            </a:r>
          </a:p>
          <a:p>
            <a:pPr marL="0" indent="0" algn="just">
              <a:buNone/>
            </a:pPr>
            <a:r>
              <a:rPr lang="el-GR" sz="1600" dirty="0"/>
              <a:t>- Δυσκολία έναρξης/διατήρησης ύπνου		- Υπερβολική υπνηλία </a:t>
            </a:r>
          </a:p>
          <a:p>
            <a:pPr marL="0" indent="0" algn="just">
              <a:buNone/>
            </a:pPr>
            <a:r>
              <a:rPr lang="el-GR" sz="1600" dirty="0"/>
              <a:t>- Ύπνος που δεν ξεκουράζει 			- Παρατεταμένος νυχτερινός ύπνος ή ακούσιος κατά 						                    την διάρκεια της ημέρας </a:t>
            </a:r>
          </a:p>
          <a:p>
            <a:pPr marL="0" indent="0" algn="just">
              <a:buNone/>
            </a:pPr>
            <a:r>
              <a:rPr lang="el-GR" sz="1600" dirty="0"/>
              <a:t>- Τουλάχιστον 1 μήνα  			- Τουλάχιστον 1 μήνα </a:t>
            </a:r>
          </a:p>
          <a:p>
            <a:pPr marL="0" indent="0" algn="just">
              <a:buNone/>
            </a:pPr>
            <a:r>
              <a:rPr lang="el-GR" sz="1600" dirty="0"/>
              <a:t>- Εξετάζεται η υποκειμενική δυσαρέσκεια 		- Αδυναμία να μείνει ξύπνιος όταν απαιτείται </a:t>
            </a:r>
          </a:p>
          <a:p>
            <a:pPr marL="0" indent="0" algn="just">
              <a:buNone/>
            </a:pPr>
            <a:r>
              <a:rPr lang="el-GR" sz="1600" dirty="0"/>
              <a:t>- Δεν συμβαίνει κατά την διάρκεια άλλης Ψ.Δ.  	- Δυσκολία αφύπνισης </a:t>
            </a:r>
          </a:p>
          <a:p>
            <a:pPr marL="0" indent="0" algn="just">
              <a:buNone/>
            </a:pPr>
            <a:r>
              <a:rPr lang="el-GR" sz="1600" dirty="0"/>
              <a:t>- Δεν οφείλεται σε δράση ουσίας ή γενική 		- Δεν συμβαίνει κατά την διάρκεια άλλης Ψ.Δ. </a:t>
            </a:r>
          </a:p>
          <a:p>
            <a:pPr marL="0" indent="0" algn="just">
              <a:buNone/>
            </a:pPr>
            <a:r>
              <a:rPr lang="el-GR" sz="1600" dirty="0"/>
              <a:t>  ιατρική κατάσταση  				- Δεν οφείλεται σε δράση ουσίας ή γενική ιατρική  													   					  κατάσταση</a:t>
            </a:r>
          </a:p>
          <a:p>
            <a:pPr marL="0" indent="0" algn="just">
              <a:buNone/>
            </a:pPr>
            <a:r>
              <a:rPr lang="el-GR" sz="1600" dirty="0"/>
              <a:t>		</a:t>
            </a:r>
            <a:r>
              <a:rPr lang="el-GR" sz="1800" dirty="0"/>
              <a:t>			</a:t>
            </a:r>
          </a:p>
          <a:p>
            <a:pPr marL="0" indent="0" algn="just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3264363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του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200" b="1" dirty="0"/>
              <a:t>				</a:t>
            </a:r>
            <a:r>
              <a:rPr lang="el-GR" sz="2200" b="1" u="sng" dirty="0"/>
              <a:t>ΔΥΣΥΠΝΙΕΣ (συνέχεια)</a:t>
            </a:r>
            <a:endParaRPr lang="el-GR" sz="2200" b="1" dirty="0"/>
          </a:p>
          <a:p>
            <a:pPr marL="0" indent="0" algn="just">
              <a:buNone/>
            </a:pPr>
            <a:r>
              <a:rPr lang="el-GR" sz="2200" b="1" dirty="0"/>
              <a:t>	</a:t>
            </a:r>
            <a:r>
              <a:rPr lang="el-GR" sz="2200" b="1" u="sng" dirty="0"/>
              <a:t>ΝΑΡΚΟΛΗΨΙΑ</a:t>
            </a:r>
            <a:r>
              <a:rPr lang="el-GR" sz="2200" b="1" dirty="0"/>
              <a:t> 			</a:t>
            </a:r>
          </a:p>
          <a:p>
            <a:pPr marL="0" indent="0" algn="just">
              <a:buNone/>
            </a:pPr>
            <a:r>
              <a:rPr lang="el-GR" sz="1800" dirty="0"/>
              <a:t>Α. - Ακαταμάχητες προσβολές ύπνου (5-20 λεπτά)			</a:t>
            </a:r>
          </a:p>
          <a:p>
            <a:pPr marL="0" indent="0" algn="just">
              <a:buNone/>
            </a:pPr>
            <a:r>
              <a:rPr lang="el-GR" sz="1800" dirty="0"/>
              <a:t>    - Καθημερινά τουλάχιστον για 3 μήνες 					</a:t>
            </a:r>
          </a:p>
          <a:p>
            <a:pPr marL="0" indent="0" algn="just">
              <a:buNone/>
            </a:pPr>
            <a:r>
              <a:rPr lang="el-GR" sz="1800" dirty="0"/>
              <a:t>Β. - Παρουσία ενός ή και των δύο:</a:t>
            </a:r>
          </a:p>
          <a:p>
            <a:pPr marL="342900" indent="-342900" algn="just">
              <a:buAutoNum type="arabicPeriod"/>
            </a:pPr>
            <a:r>
              <a:rPr lang="el-GR" sz="1800" b="1" dirty="0"/>
              <a:t>Καταπληξία</a:t>
            </a:r>
            <a:r>
              <a:rPr lang="el-GR" sz="1800" dirty="0"/>
              <a:t>: Αιφνίδια, αναστρέψιμη απώλεια μυϊκού τόνου, βραχέα επεισόδια, συχνά σε συνδυασμό με έντονα      συναισθήματα (συνήθως πτώση κεφαλής)</a:t>
            </a:r>
          </a:p>
          <a:p>
            <a:pPr marL="342900" indent="-342900" algn="just">
              <a:buAutoNum type="arabicPeriod"/>
            </a:pPr>
            <a:r>
              <a:rPr lang="el-GR" sz="1800" dirty="0"/>
              <a:t>Επανειλημμένες προσβολές ύπνου με </a:t>
            </a:r>
            <a:r>
              <a:rPr lang="el-GR" sz="1800" dirty="0" err="1"/>
              <a:t>υπνοπομπικές</a:t>
            </a:r>
            <a:r>
              <a:rPr lang="el-GR" sz="1800" dirty="0"/>
              <a:t> ή </a:t>
            </a:r>
            <a:r>
              <a:rPr lang="el-GR" sz="1800" dirty="0" err="1"/>
              <a:t>υπναγωγικές</a:t>
            </a:r>
            <a:r>
              <a:rPr lang="el-GR" sz="1800" dirty="0"/>
              <a:t> ψευδαισθήσεις, είτε με παράλυση στον ύπνο</a:t>
            </a:r>
          </a:p>
          <a:p>
            <a:pPr marL="0" indent="0" algn="just">
              <a:buNone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  Δεν οφείλεται σε δράση ουσίας ή γενική ιατρική κατάσταση</a:t>
            </a:r>
            <a:r>
              <a:rPr lang="el-GR" sz="1600" dirty="0"/>
              <a:t>				</a:t>
            </a:r>
          </a:p>
        </p:txBody>
      </p:sp>
    </p:spTree>
    <p:extLst>
      <p:ext uri="{BB962C8B-B14F-4D97-AF65-F5344CB8AC3E}">
        <p14:creationId xmlns="" xmlns:p14="http://schemas.microsoft.com/office/powerpoint/2010/main" val="38391531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του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200" b="1" u="sng" dirty="0"/>
              <a:t>ΔΥΣΥΠΝΙΕΣ (συνέχεια)</a:t>
            </a:r>
            <a:endParaRPr lang="el-GR" sz="2200" b="1" dirty="0"/>
          </a:p>
          <a:p>
            <a:pPr marL="0" indent="0" algn="just">
              <a:buNone/>
            </a:pPr>
            <a:r>
              <a:rPr lang="el-GR" b="1" u="sng" dirty="0"/>
              <a:t>ΔΙΑΤΑΡΑΧΗ </a:t>
            </a:r>
            <a:r>
              <a:rPr lang="en-US" b="1" u="sng" dirty="0" smtClean="0"/>
              <a:t>K</a:t>
            </a:r>
            <a:r>
              <a:rPr lang="el-GR" b="1" u="sng" dirty="0" smtClean="0"/>
              <a:t>ΙΡΚΑΔΙΑΝΟΥ </a:t>
            </a:r>
            <a:r>
              <a:rPr lang="el-GR" b="1" u="sng" dirty="0"/>
              <a:t>ΡΥΘΜΟΥ</a:t>
            </a:r>
            <a:r>
              <a:rPr lang="el-GR" b="1" dirty="0"/>
              <a:t> </a:t>
            </a:r>
            <a:r>
              <a:rPr lang="el-GR" sz="2200" b="1" dirty="0"/>
              <a:t>		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Επίμονη, επαναλαμβανόμενη δ/</a:t>
            </a:r>
            <a:r>
              <a:rPr lang="el-GR" sz="1800" dirty="0" err="1"/>
              <a:t>χη</a:t>
            </a:r>
            <a:r>
              <a:rPr lang="el-GR" sz="1800" dirty="0"/>
              <a:t> ύπνου που οδηγεί σε υπερβολική υπνηλία/αϋπνία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Δυσαρμονία ανάμεσα στο πρόγραμμα ύπνου-εγρήγορσης του περιβάλλοντος του ατόμου και το δικό του </a:t>
            </a:r>
            <a:r>
              <a:rPr lang="el-GR" sz="1800" dirty="0" err="1"/>
              <a:t>σιρκαδιανό</a:t>
            </a:r>
            <a:r>
              <a:rPr lang="el-GR" sz="1800" dirty="0"/>
              <a:t> τύπο ύπνου-εγρήγορσης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συμβαίνει κατά την διάρκεια άλλης Ψ.Δ.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δράση ουσίας ή γενική ιατρική κατάσταση </a:t>
            </a:r>
            <a:r>
              <a:rPr lang="el-GR" sz="1600" dirty="0"/>
              <a:t>				</a:t>
            </a:r>
          </a:p>
        </p:txBody>
      </p:sp>
    </p:spTree>
    <p:extLst>
      <p:ext uri="{BB962C8B-B14F-4D97-AF65-F5344CB8AC3E}">
        <p14:creationId xmlns="" xmlns:p14="http://schemas.microsoft.com/office/powerpoint/2010/main" val="1837668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ΠΡΟΣΑΡΜΟΓΗΣ (συνέχεια)</a:t>
            </a:r>
            <a:br>
              <a:rPr lang="el-GR" sz="2400" b="1" dirty="0"/>
            </a:br>
            <a:r>
              <a:rPr lang="en-US" sz="2400" b="1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234"/>
            <a:ext cx="10515600" cy="4943061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l-GR" sz="2400" b="1" u="sng" dirty="0"/>
              <a:t>ΠΡΟΣΔΙΟΡΙΣΜΟΣ ΤΥΠΟΥ</a:t>
            </a:r>
          </a:p>
          <a:p>
            <a:pPr marL="0" indent="0">
              <a:buNone/>
            </a:pPr>
            <a:r>
              <a:rPr lang="el-GR" sz="2400" dirty="0"/>
              <a:t> - </a:t>
            </a:r>
            <a:r>
              <a:rPr lang="el-GR" sz="2400" b="1" dirty="0"/>
              <a:t>ΟΞΕΙΑ</a:t>
            </a:r>
            <a:r>
              <a:rPr lang="el-GR" sz="2400" dirty="0"/>
              <a:t>: 	Η διαταραχή διαρκεί λιγότερο από 6 μήνες</a:t>
            </a:r>
          </a:p>
          <a:p>
            <a:pPr marL="0" indent="0">
              <a:buNone/>
            </a:pPr>
            <a:r>
              <a:rPr lang="el-GR" sz="2400" dirty="0"/>
              <a:t> - </a:t>
            </a:r>
            <a:r>
              <a:rPr lang="el-GR" sz="2400" b="1" dirty="0"/>
              <a:t>ΧΡΟΝΙΑ</a:t>
            </a:r>
            <a:r>
              <a:rPr lang="el-GR" sz="2400" dirty="0"/>
              <a:t>: 	Η διαταραχή διαρκεί για 6 μήνες ή περισσότερο</a:t>
            </a:r>
          </a:p>
          <a:p>
            <a:pPr marL="0" indent="0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sz="2400" b="1" u="sng" dirty="0"/>
              <a:t>ΕΞΕΙΔΙΚΕΥΤΗΣ ΤΥΠΟΥ</a:t>
            </a:r>
          </a:p>
          <a:p>
            <a:pPr marL="0" indent="0">
              <a:buNone/>
            </a:pPr>
            <a:r>
              <a:rPr lang="el-GR" sz="2400" dirty="0"/>
              <a:t> - Με καταθλιπτική διάθεση</a:t>
            </a:r>
          </a:p>
          <a:p>
            <a:pPr marL="0" indent="0">
              <a:buNone/>
            </a:pPr>
            <a:r>
              <a:rPr lang="el-GR" sz="2400" dirty="0"/>
              <a:t> - Με άγχος</a:t>
            </a:r>
          </a:p>
          <a:p>
            <a:pPr marL="0" indent="0">
              <a:buNone/>
            </a:pPr>
            <a:r>
              <a:rPr lang="el-GR" sz="2400" dirty="0"/>
              <a:t> - Με μεικτή αγχώδη και καταθλιπτική διάθεση</a:t>
            </a:r>
          </a:p>
          <a:p>
            <a:pPr marL="0" indent="0">
              <a:buNone/>
            </a:pPr>
            <a:r>
              <a:rPr lang="el-GR" sz="2400" dirty="0"/>
              <a:t> - Με διαταραχή της διαγωγής</a:t>
            </a:r>
          </a:p>
          <a:p>
            <a:pPr marL="0" indent="0">
              <a:buNone/>
            </a:pPr>
            <a:r>
              <a:rPr lang="el-GR" sz="2400" dirty="0"/>
              <a:t> - Με μεικτή διαταραχή συναισθημάτων και διαγωγής</a:t>
            </a:r>
          </a:p>
          <a:p>
            <a:pPr marL="0" indent="0">
              <a:buNone/>
            </a:pPr>
            <a:r>
              <a:rPr lang="el-GR" sz="2400" dirty="0"/>
              <a:t> - Απροσδιόριστος τύπος </a:t>
            </a:r>
          </a:p>
        </p:txBody>
      </p:sp>
    </p:spTree>
    <p:extLst>
      <p:ext uri="{BB962C8B-B14F-4D97-AF65-F5344CB8AC3E}">
        <p14:creationId xmlns="" xmlns:p14="http://schemas.microsoft.com/office/powerpoint/2010/main" val="302178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200" b="1" dirty="0"/>
              <a:t>				</a:t>
            </a:r>
            <a:r>
              <a:rPr lang="el-GR" sz="2200" b="1" u="sng" dirty="0"/>
              <a:t>ΠΑΡΑΥΠΝΙΕΣ</a:t>
            </a:r>
            <a:endParaRPr lang="el-GR" sz="2200" b="1" dirty="0"/>
          </a:p>
          <a:p>
            <a:pPr marL="0" indent="0" algn="just">
              <a:buNone/>
            </a:pPr>
            <a:r>
              <a:rPr lang="el-GR" b="1" u="sng" dirty="0"/>
              <a:t>ΥΠΝΟΒΑΣΙΑ [</a:t>
            </a:r>
            <a:r>
              <a:rPr lang="en-US" b="1" u="sng" dirty="0"/>
              <a:t>NREM]</a:t>
            </a:r>
            <a:r>
              <a:rPr lang="el-GR" b="1" dirty="0"/>
              <a:t> </a:t>
            </a:r>
            <a:r>
              <a:rPr lang="el-GR" sz="2200" b="1" dirty="0"/>
              <a:t>		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Επανειλημμένα επεισόδια, το άτομο σηκώνεται από το κρεβάτι και βαδίζει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Ανέκφραστο πρόσωπο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Σχετική έλλειψη </a:t>
            </a:r>
            <a:r>
              <a:rPr lang="el-GR" sz="1800" dirty="0" err="1"/>
              <a:t>απαντητικότητας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Αφύπνιση με μεγάλη δυσκολία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Αμνησία για το επεισόδιο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Αρκετά λεπτά μετά την αφύπνιση φυσιολογική ψυχική δραστηριότητα και συμπεριφορά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δράση ουσίας ή γενική ιατρική κατάσταση</a:t>
            </a:r>
            <a:r>
              <a:rPr lang="el-GR" sz="1600" dirty="0"/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3486039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200" b="1" dirty="0"/>
              <a:t>				</a:t>
            </a:r>
            <a:r>
              <a:rPr lang="el-GR" sz="2200" b="1" u="sng" dirty="0"/>
              <a:t>ΠΑΡΑΥΠΝΙΕΣ</a:t>
            </a:r>
            <a:endParaRPr lang="el-GR" sz="2200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ΔΙΑΤΑΡΑΧΗ ΕΝΥΠΝΙΟΥ ΤΡΟΜΟΥ [</a:t>
            </a:r>
            <a:r>
              <a:rPr lang="en-US" sz="1800" b="1" u="sng" dirty="0"/>
              <a:t>NREM]</a:t>
            </a:r>
            <a:r>
              <a:rPr lang="el-GR" b="1" dirty="0"/>
              <a:t> </a:t>
            </a:r>
            <a:r>
              <a:rPr lang="el-GR" sz="2200" b="1" dirty="0"/>
              <a:t>		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Επανειλημμένα επεισόδια ξαφνικής αφύπνισης, αρχίζουν με κραυγή πανικού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Έντονος φόβος, διέγερση Αυτόνομου Νευρικού Συστήματος, ταχυκαρδία, ταχύπνοια, εφίδρωση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Έλλειψη </a:t>
            </a:r>
            <a:r>
              <a:rPr lang="el-GR" sz="1800" dirty="0" err="1"/>
              <a:t>απαντητικότητας</a:t>
            </a:r>
            <a:r>
              <a:rPr lang="el-GR" sz="1800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Αμνησία για το επεισόδιο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δράση ουσίας ή γενική ιατρική κατάσταση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ΔΙΑΤΑΡΑΧΗ ΕΦΙΑΛΤΩΝ [συνήθως </a:t>
            </a:r>
            <a:r>
              <a:rPr lang="en-US" sz="1800" b="1" u="sng" dirty="0"/>
              <a:t>REM]</a:t>
            </a:r>
            <a:endParaRPr lang="el-GR" sz="1800" b="1" u="sng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Επανειλημμένες αφυπνίσεις με λεπτομερή μνημονική ανάκληση τρομακτικών ονείρων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Όνειρα: συνήθως απειλή για επιβίωση, ασφάλεια, αυτοεκτίμηση ατόμου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Κατά την αφύπνιση πλήρης εγρήγορση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συμβαίνει κατά την διάρκεια άλλης Ψ.Δ. (παραλήρημα, ΜΤΔΣ)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δράση ουσίας ή γενική ιατρική κατάσταση</a:t>
            </a:r>
          </a:p>
        </p:txBody>
      </p:sp>
    </p:spTree>
    <p:extLst>
      <p:ext uri="{BB962C8B-B14F-4D97-AF65-F5344CB8AC3E}">
        <p14:creationId xmlns="" xmlns:p14="http://schemas.microsoft.com/office/powerpoint/2010/main" val="4281771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ΔΙΑΤΑΡΑΧΗ ΥΠΝΟΥ ΣΧΕΤΙΖΟΜΕΝΗ ΜΕ ΑΛΛΗ ΨΥΧΙΚΗ ΔΙΑΤΑΡΑΧΗ</a:t>
            </a:r>
            <a:r>
              <a:rPr lang="el-GR" sz="1800" dirty="0"/>
              <a:t> (αϋπνία ή </a:t>
            </a:r>
            <a:r>
              <a:rPr lang="el-GR" sz="1800" dirty="0" err="1"/>
              <a:t>υπερυπνία</a:t>
            </a:r>
            <a:r>
              <a:rPr lang="el-GR" sz="1800" dirty="0"/>
              <a:t>)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Δυσκολία στην έναρξη/διατήρηση ύπνου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Τουλάχιστον 1 μήνα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Η αϋπνία σχετίζεται με διαταραχή του άξονα Ι ή ΙΙ (π.χ. ΜΚΔ, ΔΓΑ)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Είναι σοβαρή και απαιτεί ανεξάρτητη κλινική προσοχή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πληροί κριτήρια για κάποια δ/</a:t>
            </a:r>
            <a:r>
              <a:rPr lang="el-GR" sz="1800" dirty="0" err="1"/>
              <a:t>χη</a:t>
            </a:r>
            <a:r>
              <a:rPr lang="el-GR" sz="1800" dirty="0"/>
              <a:t> ύπνου  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δράση ουσίας ή γενική ιατρική κατάσταση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ΔΙΑΤΑΡΑΧΗ ΥΠΝΟΥ ΠΟΥ ΟΦΕΙΛΕΤΑΙ ΣΕ ΓΕΝΙΚΗ ΙΑΤΡΙΚΗ ΚΑΤΑΣΤΑΣΗ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ένδειξη (ιστορικό, φυσική εξέταση, εργαστηριακά ευρήματα) ότι η δ/</a:t>
            </a:r>
            <a:r>
              <a:rPr lang="el-GR" sz="1800" dirty="0" err="1"/>
              <a:t>χη</a:t>
            </a:r>
            <a:r>
              <a:rPr lang="el-GR" sz="1800" dirty="0"/>
              <a:t> ύπνου είναι συνέπεια γενικής ιατρικής κατάστασης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εξηγείται ως κάποια άλλη Ψ.Δ.  (π.χ. δ/</a:t>
            </a:r>
            <a:r>
              <a:rPr lang="el-GR" sz="1800" dirty="0" err="1"/>
              <a:t>χη</a:t>
            </a:r>
            <a:r>
              <a:rPr lang="el-GR" sz="1800" dirty="0"/>
              <a:t> προσαρμογής που ο </a:t>
            </a:r>
            <a:r>
              <a:rPr lang="el-GR" sz="1800" dirty="0" err="1"/>
              <a:t>στρεσογόνος</a:t>
            </a:r>
            <a:r>
              <a:rPr lang="el-GR" sz="1800" dirty="0"/>
              <a:t> παράγοντας είναι μια σοβαρή ασθένεια)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συμβαίνει κατά την διάρκεια παραληρήματος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πληροί κριτήρια για κάποια δ/</a:t>
            </a:r>
            <a:r>
              <a:rPr lang="el-GR" sz="1800" dirty="0" err="1"/>
              <a:t>χη</a:t>
            </a:r>
            <a:r>
              <a:rPr lang="el-GR" sz="1800" dirty="0"/>
              <a:t> ύπνου  </a:t>
            </a:r>
          </a:p>
        </p:txBody>
      </p:sp>
    </p:spTree>
    <p:extLst>
      <p:ext uri="{BB962C8B-B14F-4D97-AF65-F5344CB8AC3E}">
        <p14:creationId xmlns="" xmlns:p14="http://schemas.microsoft.com/office/powerpoint/2010/main" val="32476586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ΚΙΝΗΤΙΚΕΣ ΔΙΑΤΑΡΑΧΕΣ ΥΠΝΟΥ</a:t>
            </a:r>
          </a:p>
          <a:p>
            <a:pPr marL="0" indent="0" algn="just">
              <a:buNone/>
            </a:pPr>
            <a:r>
              <a:rPr lang="el-GR" sz="1800" b="1" dirty="0"/>
              <a:t>1. Σύνδρομο ανήσυχων κνημών  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5% του πληθυσμού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Ακατανίκητη επιθυμία μετακίνησης των κάτω άκρων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Κινητική ανησυχία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Δυσκολία στην επέλευση του ύπνου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Συνήθως συνοδεύει σακχαρώδη διαβήτη, </a:t>
            </a:r>
            <a:r>
              <a:rPr lang="en-US" sz="1800" dirty="0"/>
              <a:t>Parkinson, </a:t>
            </a:r>
            <a:r>
              <a:rPr lang="el-GR" sz="1800" dirty="0"/>
              <a:t>περιφερειακές νεφρίτιδες, υπερβολικό κάπνισμα, νεφρική ανεπάρκεια</a:t>
            </a:r>
          </a:p>
          <a:p>
            <a:pPr marL="0" indent="0" algn="just">
              <a:buNone/>
            </a:pPr>
            <a:r>
              <a:rPr lang="el-GR" sz="1800" dirty="0"/>
              <a:t>  </a:t>
            </a:r>
          </a:p>
          <a:p>
            <a:pPr marL="0" indent="0" algn="just">
              <a:buNone/>
            </a:pPr>
            <a:r>
              <a:rPr lang="el-GR" sz="1800" b="1" dirty="0"/>
              <a:t>2. Νυχτερινός </a:t>
            </a:r>
            <a:r>
              <a:rPr lang="el-GR" sz="1800" b="1" dirty="0" err="1"/>
              <a:t>μυόκλονος</a:t>
            </a:r>
            <a:r>
              <a:rPr lang="el-GR" sz="1800" b="1" dirty="0"/>
              <a:t> </a:t>
            </a:r>
            <a:endParaRPr lang="el-GR" sz="1800" b="1" u="sng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40% των ατόμων &gt; 65 ετών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Επαναλαμβανόμενες κινήσεις κάτω άκρων (κάθε μισό λεπτό)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Έκταση μεγάλου δακτύλου, τριπλή κάμψη ισχίου, γόνατος και της </a:t>
            </a:r>
            <a:r>
              <a:rPr lang="el-GR" sz="1800" dirty="0" err="1"/>
              <a:t>ποδοκνημικής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Προκαλεί </a:t>
            </a:r>
            <a:r>
              <a:rPr lang="el-GR" sz="1800" dirty="0" err="1"/>
              <a:t>μικροαφυπνίσεις</a:t>
            </a:r>
            <a:r>
              <a:rPr lang="el-GR" sz="1800" dirty="0"/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8281684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l-GR" sz="1800" b="1" u="sng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ΟΥΣΙΟΕΠΑΓΟΜΕΝΗ ΔΙΑΤΑΡΑΧΗ ΥΠΝΟΥ</a:t>
            </a:r>
            <a:r>
              <a:rPr lang="el-GR" sz="1800" b="1" dirty="0"/>
              <a:t> 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smtClean="0"/>
              <a:t>Α</a:t>
            </a:r>
            <a:r>
              <a:rPr lang="el-GR" sz="1800" dirty="0" smtClean="0"/>
              <a:t>. Είναι σοβαρή και απαιτεί κλινική προσοχή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smtClean="0"/>
              <a:t>Β. </a:t>
            </a:r>
            <a:r>
              <a:rPr lang="el-GR" sz="1800" dirty="0"/>
              <a:t>Υπάρχει ένδειξη από το ιστορικό, φυσική εξέταση, εργαστηριακά </a:t>
            </a:r>
            <a:r>
              <a:rPr lang="el-GR" sz="1800" dirty="0" smtClean="0"/>
              <a:t>ευρήματα είτε του (1) είτε του (2)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 smtClean="0"/>
              <a:t>      (1) Τα συμπτώματα αναπτύχθηκαν κατά τη διάρκεια ή μέσα σε ένα μήνα απο την τοξίκωση ή τη        στερητική διαταραχή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 </a:t>
            </a:r>
            <a:r>
              <a:rPr lang="el-GR" sz="1800" dirty="0" smtClean="0"/>
              <a:t>     (2) Χρήση φαρμάκου να αιτιολογεί τη Δ/χη ύπνου 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smtClean="0"/>
              <a:t> Γ.  </a:t>
            </a:r>
            <a:r>
              <a:rPr lang="el-GR" sz="1800" dirty="0" smtClean="0"/>
              <a:t>Δε μπορεί να ερμηνευτεί ως διαταραχή του ύπνου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 smtClean="0"/>
              <a:t> </a:t>
            </a:r>
            <a:r>
              <a:rPr lang="el-GR" sz="1800" b="1" dirty="0" smtClean="0"/>
              <a:t>Δ</a:t>
            </a:r>
            <a:r>
              <a:rPr lang="el-GR" sz="1800" dirty="0" smtClean="0"/>
              <a:t>.  Δε συμβαίνει κατά τη διάρκεια της πορείας  ενόσ παραληρήματος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 smtClean="0"/>
              <a:t> </a:t>
            </a:r>
            <a:r>
              <a:rPr lang="el-GR" sz="1800" b="1" dirty="0" smtClean="0"/>
              <a:t>Ε</a:t>
            </a:r>
            <a:r>
              <a:rPr lang="el-GR" sz="1800" dirty="0" smtClean="0"/>
              <a:t>.  Υπάρχει σημαντική υποκειμενική ενόχληση ή έκπτωση σε σημαντικό τομέα της λειτουργικότητας</a:t>
            </a:r>
            <a:endParaRPr lang="el-GR" sz="1800" dirty="0"/>
          </a:p>
          <a:p>
            <a:pPr marL="0" indent="0" algn="just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7622015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791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1800" b="1" dirty="0"/>
              <a:t>ΨΥΧΟΓΕΝΗΣ ΑΝΟΡΕΞΙΑ – ΨΥΧΟΓΕΝΗΣ ΒΟΥΛΙΜΙΑ</a:t>
            </a:r>
          </a:p>
          <a:p>
            <a:pPr marL="0" indent="0" algn="ctr">
              <a:buNone/>
            </a:pPr>
            <a:r>
              <a:rPr lang="el-GR" sz="1800" b="1" dirty="0"/>
              <a:t>ΓΕΝΙΚΑ ΣΤΟΙΧΕΙΑ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Οι</a:t>
            </a:r>
            <a:r>
              <a:rPr lang="el-GR" sz="1800" b="1" dirty="0"/>
              <a:t> Δ.Π.Τ. </a:t>
            </a:r>
            <a:r>
              <a:rPr lang="el-GR" sz="1800" dirty="0"/>
              <a:t> χαρακτηρίζονται από εμμένουσα διαταραχή στη συμπεριφορά της διατροφής, καθώς και άλλων σχετικών συμπεριφορών, που οδηγούν σε λήψη τροφής η οποία παρεμβαίνει αρνητικά στη σωματική υγεία του ατόμου αλλά και την ψυχοκοινωνική του λειτουργικότητα.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Οι</a:t>
            </a:r>
            <a:r>
              <a:rPr lang="el-GR" sz="1800" b="1" dirty="0"/>
              <a:t> Δ.Π.Τ.  ε</a:t>
            </a:r>
            <a:r>
              <a:rPr lang="el-GR" sz="1800" dirty="0"/>
              <a:t>ίναι ψυχικές παθήσεις. Αφορούν ένα σύνολο από φαινόμενα ψυχικά, όπως σκέψεις, συναισθήματα και συμπεριφορές και χρήζουν αντίστοιχης αντιμετώπισης.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Οι</a:t>
            </a:r>
            <a:r>
              <a:rPr lang="el-GR" sz="1800" b="1" dirty="0"/>
              <a:t> Δ.Π.Τ.  ΔΕΝ ΕΊΝΑΙ ΜΙΑ ΤΑΣΗ, ΕΝΑ ΠΕΙΣΜΑ, ΕΝΑ ΔΙΑΤΡΟΦΙΚΟ ΠΡΟΒΛΗΜΑ. </a:t>
            </a:r>
          </a:p>
          <a:p>
            <a:pPr marL="0" indent="0" algn="just">
              <a:buNone/>
            </a:pPr>
            <a:endParaRPr lang="el-GR" sz="1800" b="1" dirty="0"/>
          </a:p>
          <a:p>
            <a:pPr algn="just">
              <a:buFontTx/>
              <a:buChar char="-"/>
            </a:pPr>
            <a:r>
              <a:rPr lang="el-GR" sz="1800" b="1" dirty="0"/>
              <a:t>ΥΨΗΛΟΤΕΡΗ ΘΝΗΣΙΜΟΤΗΤΑ ΑΠΟ ΤΙΣ ΑΛΛΕΣ ΨΥΧΙΚΕΣ ΔΙΑΤΑΡΑΧΕΣ</a:t>
            </a:r>
          </a:p>
          <a:p>
            <a:pPr algn="just">
              <a:buFontTx/>
              <a:buChar char="-"/>
            </a:pPr>
            <a:r>
              <a:rPr lang="el-GR" sz="1800" b="1" dirty="0"/>
              <a:t>ΥΨΗΛΟ ΠΟΣΟΣΤΟ ΣΩΜΑΤΙΚΩΝ ΕΠΙΠΛΟΚΩΝ</a:t>
            </a:r>
          </a:p>
          <a:p>
            <a:pPr algn="just">
              <a:buFontTx/>
              <a:buChar char="-"/>
            </a:pPr>
            <a:r>
              <a:rPr lang="el-GR" sz="1800" b="1" dirty="0"/>
              <a:t>ΠΟΛΥ ΧΑΜΗΛΑ ΠΟΣΟΣΤΑ ΛΕΙΤΟΥΡΓΙΚΟΤΗΤΑΣ</a:t>
            </a:r>
          </a:p>
          <a:p>
            <a:pPr algn="just">
              <a:buFontTx/>
              <a:buChar char="-"/>
            </a:pPr>
            <a:r>
              <a:rPr lang="el-GR" sz="1800" b="1" dirty="0"/>
              <a:t>ΔΥΣΜΕΝΕΙΣ ΕΠΙΠΤΩΣΕΙΣ ΣΤΟΥΣ ΟΙΚΕΙΟΥΣ 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1800" b="1" dirty="0"/>
          </a:p>
        </p:txBody>
      </p:sp>
    </p:spTree>
    <p:extLst>
      <p:ext uri="{BB962C8B-B14F-4D97-AF65-F5344CB8AC3E}">
        <p14:creationId xmlns="" xmlns:p14="http://schemas.microsoft.com/office/powerpoint/2010/main" val="34880349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ΑΝΟΡΕΞΙΑ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είναι δ/</a:t>
            </a:r>
            <a:r>
              <a:rPr lang="el-GR" sz="1800" dirty="0" err="1"/>
              <a:t>χη</a:t>
            </a:r>
            <a:r>
              <a:rPr lang="el-GR" sz="1800" dirty="0"/>
              <a:t> της όρεξης. Είναι </a:t>
            </a:r>
            <a:r>
              <a:rPr lang="el-GR" sz="1800" b="1" dirty="0"/>
              <a:t>κυρίως δ/</a:t>
            </a:r>
            <a:r>
              <a:rPr lang="el-GR" sz="1800" b="1" dirty="0" err="1"/>
              <a:t>χη</a:t>
            </a:r>
            <a:r>
              <a:rPr lang="el-GR" sz="1800" b="1" dirty="0"/>
              <a:t> της εικόνας του σώματος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Περιορισμός της προσλαμβανόμενης τροφής σε σχέση με τις ανάγκες, που οδηγεί σε πολύ χαμηλό σωματικό βάρος. Άρνηση διατήρησης φυσιολογικού βάρους για το ύψος και την ηλικία. Δ.Μ.Σ. &lt; 18.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Έντονος φόβος του ατόμου ότι θα παχύνει ακόμα κι όταν το βάρος του είναι κάτω από το κανονικό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Η όρεξη προσβάλλεται αργά στην πορεία της νόσου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Διαταραχή στον τρόπο που το άτομο βιώνει το βάρος ή το σχήμα του σώματός του:</a:t>
            </a:r>
          </a:p>
          <a:p>
            <a:pPr marL="0" indent="0" algn="just">
              <a:buNone/>
            </a:pPr>
            <a:r>
              <a:rPr lang="el-GR" sz="1800" dirty="0"/>
              <a:t>     α) βιώνει το σώμα ως υπέρβαρο </a:t>
            </a:r>
          </a:p>
          <a:p>
            <a:pPr marL="0" indent="0" algn="just">
              <a:buNone/>
            </a:pPr>
            <a:r>
              <a:rPr lang="el-GR" sz="1800" dirty="0"/>
              <a:t>     β) επικεντρώνεται σε συγκεκριμένα σημεία του σώματος που θεωρεί ως </a:t>
            </a:r>
            <a:r>
              <a:rPr lang="el-GR" sz="1800" dirty="0" err="1"/>
              <a:t>παχειά</a:t>
            </a:r>
            <a:endParaRPr lang="el-GR" sz="1800" dirty="0"/>
          </a:p>
          <a:p>
            <a:pPr marL="0" indent="0" algn="just">
              <a:buNone/>
            </a:pPr>
            <a:r>
              <a:rPr lang="el-GR" sz="1800" dirty="0"/>
              <a:t>     γ) υπάρχει υπερβολική επίδραση του βάρους και σχήματος του σώματος στην </a:t>
            </a:r>
            <a:r>
              <a:rPr lang="el-GR" sz="1800" dirty="0" err="1"/>
              <a:t>αυτοαξιολόγηση</a:t>
            </a:r>
            <a:r>
              <a:rPr lang="el-GR" sz="1800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Απουσία τουλάχιστον τριών διαδοχικών εμμηνορρυσιών        </a:t>
            </a:r>
          </a:p>
          <a:p>
            <a:pPr marL="0" indent="0" algn="just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9133069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ΑΝΟΡΕΞΙΑ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ΠΕΡΙΟΡΙΣΤΙΚΟΣ ΤΥΠΟΣ</a:t>
            </a:r>
          </a:p>
          <a:p>
            <a:pPr marL="0" indent="0" algn="just">
              <a:buNone/>
            </a:pPr>
            <a:r>
              <a:rPr lang="el-GR" sz="1800" dirty="0"/>
              <a:t>Κατά την διάρκεια των τελευταίων 3 μηνών το άτομο δεν εμπλέκεται σε επαναλαμβανόμενα επεισόδια </a:t>
            </a:r>
            <a:r>
              <a:rPr lang="el-GR" sz="1800" dirty="0" err="1"/>
              <a:t>υπερφαγικής</a:t>
            </a:r>
            <a:r>
              <a:rPr lang="el-GR" sz="1800" dirty="0"/>
              <a:t> ή καθαρτικής συμπεριφοράς (πρόκληση εμετού, καθαρτικά, διουρητικά). Η απώλεια βάρους επιτυγχάνεται με:</a:t>
            </a:r>
          </a:p>
          <a:p>
            <a:pPr marL="0" indent="0" algn="just">
              <a:buNone/>
            </a:pPr>
            <a:r>
              <a:rPr lang="el-GR" sz="1800" dirty="0"/>
              <a:t>α) αυστηρούς διαιτητικούς περιορισμούς, β) νηστεία, γ) υπερβολική άσκηση.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ΥΠΕΡΦΑΓΙΚΟΣ/ΚΑΘΑΡΤΙΚΟΣ ΤΥΠΟΣ</a:t>
            </a:r>
          </a:p>
          <a:p>
            <a:pPr marL="0" indent="0" algn="just">
              <a:buNone/>
            </a:pPr>
            <a:r>
              <a:rPr lang="el-GR" sz="1800" dirty="0"/>
              <a:t>Κατά την διάρκεια των τελευταίων 3 μηνών το άτομο εμπλέκεται σε επαναλαμβανόμενα επεισόδια </a:t>
            </a:r>
            <a:r>
              <a:rPr lang="el-GR" sz="1800" dirty="0" err="1"/>
              <a:t>υπερφαγικής</a:t>
            </a:r>
            <a:r>
              <a:rPr lang="el-GR" sz="1800" dirty="0"/>
              <a:t> ή καθαρτικής συμπεριφοράς. Η απώλεια βάρους επιτυγχάνεται έπειτα από </a:t>
            </a:r>
            <a:r>
              <a:rPr lang="el-GR" sz="1800" dirty="0" err="1"/>
              <a:t>υπερφαγία</a:t>
            </a:r>
            <a:r>
              <a:rPr lang="el-GR" sz="1800" dirty="0"/>
              <a:t> ή </a:t>
            </a:r>
            <a:r>
              <a:rPr lang="el-GR" sz="1800" b="1" dirty="0"/>
              <a:t>θεωρούμενη </a:t>
            </a:r>
            <a:r>
              <a:rPr lang="el-GR" sz="1800" b="1" dirty="0" err="1"/>
              <a:t>υπερφαγία</a:t>
            </a:r>
            <a:r>
              <a:rPr lang="el-GR" sz="1800" dirty="0"/>
              <a:t> με:</a:t>
            </a:r>
          </a:p>
          <a:p>
            <a:pPr marL="0" indent="0" algn="just">
              <a:buNone/>
            </a:pPr>
            <a:r>
              <a:rPr lang="el-GR" sz="1800" dirty="0"/>
              <a:t>α) </a:t>
            </a:r>
            <a:r>
              <a:rPr lang="el-GR" sz="1800" dirty="0" err="1"/>
              <a:t>προκλητό</a:t>
            </a:r>
            <a:r>
              <a:rPr lang="el-GR" sz="1800" dirty="0"/>
              <a:t> εμετό, β) καθαρτικά,  γ) διουρητικά.</a:t>
            </a:r>
          </a:p>
          <a:p>
            <a:pPr marL="0" indent="0" algn="just">
              <a:buNone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l-GR" sz="1800" dirty="0"/>
              <a:t>ΔΕΙΚΤΗΣ Μάζας Σώματος = Βάρος (σε κιλά) / Ύψος</a:t>
            </a:r>
            <a:r>
              <a:rPr lang="el-GR" sz="1600" baseline="30000" dirty="0"/>
              <a:t>2</a:t>
            </a:r>
            <a:r>
              <a:rPr lang="el-GR" sz="1800" dirty="0"/>
              <a:t>  (σε μέτρα)</a:t>
            </a:r>
          </a:p>
          <a:p>
            <a:pPr marL="0" indent="0" algn="just">
              <a:buNone/>
            </a:pPr>
            <a:r>
              <a:rPr lang="el-GR" sz="1800" dirty="0"/>
              <a:t>ΔΜΣ &lt; 18,5: αδύνατος, ΔΜΣ 18,5 – 25: φυσιολογικό βάρος, ΔΜΣ 25 – 30: υπέρβαρος, ΔΜΣ &gt; 30: παχύσαρκος</a:t>
            </a:r>
          </a:p>
        </p:txBody>
      </p:sp>
    </p:spTree>
    <p:extLst>
      <p:ext uri="{BB962C8B-B14F-4D97-AF65-F5344CB8AC3E}">
        <p14:creationId xmlns="" xmlns:p14="http://schemas.microsoft.com/office/powerpoint/2010/main" val="32050511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ΑΝΟΡΕΞΙΑ</a:t>
            </a:r>
            <a:r>
              <a:rPr lang="el-GR" sz="1800" b="1" dirty="0"/>
              <a:t> (συνέχεια)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ΕΠΙΔΗΜΙΟΛΟΓΙΑ:</a:t>
            </a:r>
          </a:p>
          <a:p>
            <a:pPr algn="just">
              <a:buFontTx/>
              <a:buChar char="-"/>
            </a:pPr>
            <a:r>
              <a:rPr lang="el-GR" sz="1800" dirty="0"/>
              <a:t>Γυναίκες 1,20 – 2,20 % (12-22 στις 1000)</a:t>
            </a:r>
          </a:p>
          <a:p>
            <a:pPr algn="just">
              <a:buFontTx/>
              <a:buChar char="-"/>
            </a:pPr>
            <a:r>
              <a:rPr lang="el-GR" sz="1800" dirty="0"/>
              <a:t>Άνδρες 0,3 % (3 στους 1000)</a:t>
            </a:r>
          </a:p>
          <a:p>
            <a:pPr algn="just">
              <a:buFontTx/>
              <a:buChar char="-"/>
            </a:pPr>
            <a:r>
              <a:rPr lang="el-GR" sz="1800" dirty="0"/>
              <a:t>Συχνότερη όταν εξετάζεται η ομάδα 15-19 ετών</a:t>
            </a:r>
          </a:p>
          <a:p>
            <a:pPr algn="just">
              <a:buFontTx/>
              <a:buChar char="-"/>
            </a:pPr>
            <a:r>
              <a:rPr lang="el-GR" sz="1800" dirty="0"/>
              <a:t>Η συχνότητα της Ψ.Α. δεν παρουσιάζει διαφορές ανάμεσα σε αστικές και αγροτικές περιοχές </a:t>
            </a:r>
          </a:p>
          <a:p>
            <a:pPr algn="just">
              <a:buFontTx/>
              <a:buChar char="-"/>
            </a:pPr>
            <a:r>
              <a:rPr lang="el-GR" sz="1800" dirty="0"/>
              <a:t>Η δ/</a:t>
            </a:r>
            <a:r>
              <a:rPr lang="el-GR" sz="1800" dirty="0" err="1"/>
              <a:t>χη</a:t>
            </a:r>
            <a:r>
              <a:rPr lang="el-GR" sz="1800" dirty="0"/>
              <a:t> ανιχνεύεται τόσο στην Αφρική όσο και στην Ασία (</a:t>
            </a:r>
            <a:r>
              <a:rPr lang="en-US" sz="1800" dirty="0"/>
              <a:t>Makino et al 2004)</a:t>
            </a:r>
            <a:r>
              <a:rPr lang="el-GR" sz="1800" dirty="0"/>
              <a:t> </a:t>
            </a:r>
            <a:r>
              <a:rPr lang="en-US" sz="1800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ΠΟΡΕΙΑ – ΠΡΟΓΝΩΣΗ </a:t>
            </a:r>
            <a:r>
              <a:rPr lang="el-GR" sz="1800" dirty="0"/>
              <a:t>μετά από έξι χρόνια παρακολούθησης (τελευταία στοιχεία) </a:t>
            </a:r>
            <a:r>
              <a:rPr lang="el-GR" sz="1800" b="1" dirty="0"/>
              <a:t>:</a:t>
            </a:r>
          </a:p>
          <a:p>
            <a:pPr algn="just">
              <a:buFontTx/>
              <a:buChar char="-"/>
            </a:pPr>
            <a:r>
              <a:rPr lang="el-GR" sz="1800" dirty="0"/>
              <a:t>55,4% πλήρη ανάρρωση</a:t>
            </a:r>
          </a:p>
          <a:p>
            <a:pPr algn="just">
              <a:buFontTx/>
              <a:buChar char="-"/>
            </a:pPr>
            <a:r>
              <a:rPr lang="el-GR" sz="1800" dirty="0"/>
              <a:t>26,8% συνεχίζουν να πάσχουν</a:t>
            </a:r>
          </a:p>
          <a:p>
            <a:pPr algn="just">
              <a:buFontTx/>
              <a:buChar char="-"/>
            </a:pPr>
            <a:r>
              <a:rPr lang="el-GR" sz="1800" dirty="0"/>
              <a:t>9,9% μεταπήδηση σε Ψ.Β.</a:t>
            </a:r>
          </a:p>
          <a:p>
            <a:pPr algn="just">
              <a:buFontTx/>
              <a:buChar char="-"/>
            </a:pPr>
            <a:r>
              <a:rPr lang="el-GR" sz="1800" dirty="0"/>
              <a:t>2,2% συνέχισε να πάσχει από άτυπη δ/</a:t>
            </a:r>
            <a:r>
              <a:rPr lang="el-GR" sz="1800" dirty="0" err="1"/>
              <a:t>χη</a:t>
            </a:r>
            <a:r>
              <a:rPr lang="el-GR" sz="1800" dirty="0"/>
              <a:t> πρόσληψης τροφής</a:t>
            </a:r>
          </a:p>
          <a:p>
            <a:pPr algn="just">
              <a:buFontTx/>
              <a:buChar char="-"/>
            </a:pPr>
            <a:r>
              <a:rPr lang="el-GR" sz="1800" dirty="0"/>
              <a:t>6,7% απεβίωσε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ΘΝΗΣΙΜΟΤΗΤΑ: </a:t>
            </a:r>
            <a:r>
              <a:rPr lang="el-GR" sz="1800" dirty="0"/>
              <a:t>6-10% ανά δεκαετία </a:t>
            </a:r>
            <a:r>
              <a:rPr lang="el-GR" sz="1800" dirty="0" err="1"/>
              <a:t>νόσησης</a:t>
            </a:r>
            <a:endParaRPr lang="el-GR" sz="1800" b="1" dirty="0"/>
          </a:p>
          <a:p>
            <a:pPr algn="just">
              <a:buFontTx/>
              <a:buChar char="-"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15866281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85000" lnSpcReduction="1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ΑΝΟΡΕΞΙΑ</a:t>
            </a:r>
            <a:r>
              <a:rPr lang="el-GR" sz="1800" b="1" dirty="0"/>
              <a:t> (συνέχεια)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ΑΙΤΙΟΛΟΓΙΑ ΤΗΣ ΨΥΧΟΓΕΝΟΥΣ ΑΝΟΡΕΞΙΑΣ:</a:t>
            </a:r>
          </a:p>
          <a:p>
            <a:pPr algn="just">
              <a:buFontTx/>
              <a:buChar char="-"/>
            </a:pPr>
            <a:r>
              <a:rPr lang="el-GR" sz="1800" dirty="0"/>
              <a:t>Η φύση της αιτιολογίας της Ψ.Α. </a:t>
            </a:r>
            <a:r>
              <a:rPr lang="el-GR" sz="1800" dirty="0" err="1"/>
              <a:t>πολυπαραγοντική</a:t>
            </a:r>
            <a:endParaRPr lang="el-GR" sz="1800" dirty="0"/>
          </a:p>
          <a:p>
            <a:pPr algn="just">
              <a:buFontTx/>
              <a:buChar char="-"/>
            </a:pPr>
            <a:r>
              <a:rPr lang="el-GR" sz="1800" dirty="0"/>
              <a:t>Υπάρχει μεταβολή/αλληλεπίδραση των αιτιολογικών παραγόντων κατά την διάρκεια της διαταραχής</a:t>
            </a:r>
          </a:p>
          <a:p>
            <a:pPr algn="just"/>
            <a:r>
              <a:rPr lang="el-GR" sz="1800" dirty="0"/>
              <a:t>ΠΡΟΔΙΑΘΕΣΙΑΚΟΙ ΠΑΡΑΓΟΝΤΕΣ: 	-Ατομικοί βιολογικοί (χρωμοσώματα 1,2,10,11)</a:t>
            </a:r>
          </a:p>
          <a:p>
            <a:pPr marL="0" indent="0" algn="just">
              <a:buNone/>
            </a:pPr>
            <a:r>
              <a:rPr lang="el-GR" sz="1800" dirty="0"/>
              <a:t>			     	-Ατομικοί Ψυχολογικοί (στοιχεία προσωπικότητας, τελειοθηρία, 				                 		αρνητική </a:t>
            </a:r>
            <a:r>
              <a:rPr lang="el-GR" sz="1800" dirty="0" err="1"/>
              <a:t>αυτοαξιολόγηση</a:t>
            </a:r>
            <a:r>
              <a:rPr lang="el-GR" sz="1800" dirty="0"/>
              <a:t>, αρνητική συναισθηματικότητα κ.α.)</a:t>
            </a:r>
          </a:p>
          <a:p>
            <a:pPr marL="0" indent="0" algn="just">
              <a:buNone/>
            </a:pPr>
            <a:r>
              <a:rPr lang="el-GR" sz="1800" dirty="0"/>
              <a:t>				-Γεγονότα ζωής (σωματική βία, συναισθηματική κακοποίηση)</a:t>
            </a:r>
          </a:p>
          <a:p>
            <a:pPr marL="0" indent="0" algn="just">
              <a:buNone/>
            </a:pPr>
            <a:r>
              <a:rPr lang="el-GR" sz="1800" dirty="0"/>
              <a:t>				-Οικογενειακοί παράγοντες (</a:t>
            </a:r>
            <a:r>
              <a:rPr lang="el-GR" sz="1800" dirty="0" err="1"/>
              <a:t>υπερεμπλεκόμενοι</a:t>
            </a:r>
            <a:r>
              <a:rPr lang="el-GR" sz="1800" dirty="0"/>
              <a:t>, επικριτικοί γονείς)</a:t>
            </a:r>
          </a:p>
          <a:p>
            <a:pPr marL="0" indent="0" algn="just">
              <a:buNone/>
            </a:pPr>
            <a:r>
              <a:rPr lang="el-GR" sz="1800" dirty="0"/>
              <a:t>				-Πολιτισμικοί παράγοντες (από το 1960 το γυναικείο λεπτό σώμα 				                  		 προβάλλεται ως ιδεώδες, βιομηχανία μόδας, δίαιτας, γυμναστηρίου)</a:t>
            </a:r>
          </a:p>
          <a:p>
            <a:pPr algn="just"/>
            <a:r>
              <a:rPr lang="el-GR" sz="1800" dirty="0"/>
              <a:t>ΕΚΛΥΤΙΚΟΙ ΠΑΡΑΓΟΝΤΕΣ:		-Δυσαρέσκεια με το σώμα στην εφηβεία</a:t>
            </a:r>
          </a:p>
          <a:p>
            <a:pPr marL="0" indent="0" algn="just">
              <a:buNone/>
            </a:pPr>
            <a:r>
              <a:rPr lang="el-GR" sz="1800" dirty="0"/>
              <a:t>				-Δίαιτα</a:t>
            </a:r>
          </a:p>
          <a:p>
            <a:pPr algn="just"/>
            <a:r>
              <a:rPr lang="el-GR" sz="1800" dirty="0"/>
              <a:t>ΠΑΡΑΓΟΝΤΕΣ ΔΙΑΙΩΝΙΣΗΣ: 		-Υποσιτισμός</a:t>
            </a:r>
          </a:p>
          <a:p>
            <a:pPr marL="2743200" lvl="6" indent="0" algn="just">
              <a:buNone/>
            </a:pPr>
            <a:r>
              <a:rPr lang="el-GR" sz="1000" dirty="0"/>
              <a:t>	</a:t>
            </a:r>
            <a:r>
              <a:rPr lang="el-GR" sz="1800" dirty="0"/>
              <a:t>-Αντιδράσεις άλλων (θαυμασμός για το κορίτσι που αδυνάτισε)</a:t>
            </a:r>
          </a:p>
          <a:p>
            <a:pPr marL="2743200" lvl="6" indent="0" algn="just">
              <a:buNone/>
            </a:pPr>
            <a:r>
              <a:rPr lang="el-GR" sz="1800" dirty="0"/>
              <a:t>	-Επάγγελμα που απαιτεί ισχνό σώμα</a:t>
            </a:r>
          </a:p>
          <a:p>
            <a:pPr algn="just">
              <a:buFontTx/>
              <a:buChar char="-"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221261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ΨΥΧΟΣΩΜΑΤΙΚΕΣ ΔΙΑΤΑΡΑΧΕΣ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234"/>
            <a:ext cx="10515600" cy="4943061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2400" b="1" dirty="0"/>
              <a:t> </a:t>
            </a:r>
            <a:r>
              <a:rPr lang="el-GR" sz="2400" b="1" u="sng" dirty="0"/>
              <a:t>ΟΡΙΣΜΟΣ</a:t>
            </a:r>
          </a:p>
          <a:p>
            <a:pPr marL="0" indent="0" algn="just">
              <a:buNone/>
            </a:pPr>
            <a:r>
              <a:rPr lang="el-GR" sz="2400" b="1" dirty="0"/>
              <a:t> </a:t>
            </a:r>
            <a:r>
              <a:rPr lang="el-GR" sz="2400" dirty="0"/>
              <a:t>Ο όρος «ψυχοσωματική διαταραχή» αναφέρεται σε μια σωματική κατάσταση που προκαλείται ή επιδεινώνεται από ψυχολογικούς παράγοντες</a:t>
            </a:r>
          </a:p>
          <a:p>
            <a:pPr marL="0" indent="0" algn="just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sz="2400" b="1" u="sng" dirty="0"/>
              <a:t>ΑΙΤΙΟΛΟΓΙΑ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400" b="1" dirty="0"/>
              <a:t>Η ΘΕΩΡΙΑ ΤΗΣ ΕΙΔΙΚΟΤΗΤΑΣ: </a:t>
            </a:r>
            <a:r>
              <a:rPr lang="el-GR" sz="2400" dirty="0"/>
              <a:t>Υπάρχουν ειδικοί τύποι προσωπικότητας και εξειδικευμένοι </a:t>
            </a:r>
            <a:r>
              <a:rPr lang="el-GR" sz="2400" dirty="0" err="1"/>
              <a:t>ψυχοπιεστικοί</a:t>
            </a:r>
            <a:r>
              <a:rPr lang="el-GR" sz="2400" dirty="0"/>
              <a:t> μηχανισμοί για κάθε ψυχοσωματική αρρώστια</a:t>
            </a:r>
          </a:p>
          <a:p>
            <a:pPr marL="0" indent="0">
              <a:buNone/>
            </a:pPr>
            <a:r>
              <a:rPr lang="el-GR" sz="2400" b="1" dirty="0"/>
              <a:t>    </a:t>
            </a:r>
            <a:r>
              <a:rPr lang="el-GR" sz="2400" dirty="0"/>
              <a:t>[ τύπος Α προσωπικότητας, το άτομο είναι «επιθετικό», φιλόδοξο, σκληρά      εργαζόμενο, αγχώδες και ανταγωνιστικό, μπορεί ν’ αναπτύξει στεφανιαία νόσο]</a:t>
            </a:r>
          </a:p>
          <a:p>
            <a:pPr marL="0" indent="0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sz="2400" b="1" dirty="0"/>
              <a:t>Η ΘΕΩΡΙΑ ΤΗΣ ΜΗ ΕΙΔΙΚΟΤΗΤΑΣ: </a:t>
            </a:r>
            <a:r>
              <a:rPr lang="el-GR" sz="2400" dirty="0"/>
              <a:t>Παρατεταμένο στρες μπορεί να προκαλέσει φυσιολογικές αλλαγές. Κάθε άτομο έχει ένα ευάλωτο όργανο για την ανάπτυξη της «νεύρωσής» του.</a:t>
            </a:r>
            <a:endParaRPr lang="el-GR" sz="2400" b="1" dirty="0"/>
          </a:p>
        </p:txBody>
      </p:sp>
    </p:spTree>
    <p:extLst>
      <p:ext uri="{BB962C8B-B14F-4D97-AF65-F5344CB8AC3E}">
        <p14:creationId xmlns="" xmlns:p14="http://schemas.microsoft.com/office/powerpoint/2010/main" val="124915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ΒΟΥΛΙΜΙΑ</a:t>
            </a:r>
            <a:endParaRPr lang="el-GR" sz="1800" b="1" dirty="0"/>
          </a:p>
          <a:p>
            <a:pPr marL="0" indent="0" algn="just">
              <a:buNone/>
            </a:pPr>
            <a:r>
              <a:rPr lang="el-GR" sz="1800" dirty="0"/>
              <a:t>Α. Επαναλαμβανόμενα επεισόδια </a:t>
            </a:r>
            <a:r>
              <a:rPr lang="el-GR" sz="1800" dirty="0" err="1"/>
              <a:t>υπερφαγίας</a:t>
            </a:r>
            <a:r>
              <a:rPr lang="el-GR" sz="1800" dirty="0"/>
              <a:t>. Το επεισόδιο </a:t>
            </a:r>
            <a:r>
              <a:rPr lang="el-GR" sz="1800" dirty="0" err="1"/>
              <a:t>υπερφαγίας</a:t>
            </a:r>
            <a:r>
              <a:rPr lang="el-GR" sz="1800" dirty="0"/>
              <a:t> χαρακτηρίζεται και από τα δύο ακόλουθα:</a:t>
            </a:r>
          </a:p>
          <a:p>
            <a:pPr marL="342900" indent="-342900" algn="just">
              <a:buAutoNum type="arabicPeriod"/>
            </a:pPr>
            <a:r>
              <a:rPr lang="el-GR" sz="1800" dirty="0"/>
              <a:t>Λήψη τροφής σε συγκεκριμένη χρονική περίοδο (π.χ. 2 ώρες). Η ποσότητα τροφής είναι μεγαλύτερη από αυτή που οι περισσότεροι άνθρωποι μπορούν να καταναλώσουν μέσα στο ίδιο χρονικό διάστημα και κάτω από τις ίδιες συνθήκες.</a:t>
            </a:r>
          </a:p>
          <a:p>
            <a:pPr marL="342900" indent="-342900" algn="just">
              <a:buAutoNum type="arabicPeriod"/>
            </a:pPr>
            <a:r>
              <a:rPr lang="el-GR" sz="1800" dirty="0"/>
              <a:t>Αίσθημα απώλειας ελέγχου στο φαγητό κατά την διάρκεια του επεισοδίου (αίσθημα πως δεν μπορεί το άτομο να σταματήσει ή να ελέγξει τι και πόσο τρώει).</a:t>
            </a:r>
          </a:p>
          <a:p>
            <a:pPr marL="0" indent="0" algn="just">
              <a:buNone/>
            </a:pPr>
            <a:r>
              <a:rPr lang="el-GR" sz="1800" dirty="0"/>
              <a:t>Β. Αντιρρόπηση της συμπεριφοράς αυτής με </a:t>
            </a:r>
            <a:r>
              <a:rPr lang="el-GR" sz="1800" dirty="0" err="1"/>
              <a:t>αυτοπροκαλούμενους</a:t>
            </a:r>
            <a:r>
              <a:rPr lang="el-GR" sz="1800" dirty="0"/>
              <a:t> εμετούς, κατάχρηση καθαρτικών, διουρητικών ή άλλων φαρμάκων, νηστεία, υπερβολική άσκηση.</a:t>
            </a:r>
          </a:p>
          <a:p>
            <a:pPr marL="0" indent="0" algn="just">
              <a:buNone/>
            </a:pPr>
            <a:r>
              <a:rPr lang="el-GR" sz="1800" dirty="0"/>
              <a:t>Γ. Η </a:t>
            </a:r>
            <a:r>
              <a:rPr lang="el-GR" sz="1800" dirty="0" err="1"/>
              <a:t>υπερφαγία</a:t>
            </a:r>
            <a:r>
              <a:rPr lang="el-GR" sz="1800" dirty="0"/>
              <a:t> καθώς και οι </a:t>
            </a:r>
            <a:r>
              <a:rPr lang="el-GR" sz="1800" dirty="0" err="1"/>
              <a:t>αντιρροπιστικές</a:t>
            </a:r>
            <a:r>
              <a:rPr lang="el-GR" sz="1800" dirty="0"/>
              <a:t> συμπεριφορές συμβαίνουν τουλάχιστον μια φορά την εβδομάδα για 3 μήνες </a:t>
            </a:r>
            <a:r>
              <a:rPr lang="en-US" sz="1800" dirty="0"/>
              <a:t>(</a:t>
            </a:r>
            <a:r>
              <a:rPr lang="en-US" sz="1800" dirty="0" smtClean="0"/>
              <a:t>DSM-</a:t>
            </a:r>
            <a:r>
              <a:rPr lang="el-GR" sz="1800" dirty="0" smtClean="0"/>
              <a:t>5</a:t>
            </a:r>
            <a:r>
              <a:rPr lang="en-US" sz="1800" dirty="0" smtClean="0"/>
              <a:t>), </a:t>
            </a:r>
            <a:r>
              <a:rPr lang="en-US" sz="1800" dirty="0"/>
              <a:t>(DSM-IV  2 </a:t>
            </a:r>
            <a:r>
              <a:rPr lang="el-GR" sz="1800" dirty="0"/>
              <a:t>φορές την εβδομάδα)</a:t>
            </a:r>
          </a:p>
          <a:p>
            <a:pPr marL="0" indent="0" algn="just">
              <a:buNone/>
            </a:pPr>
            <a:r>
              <a:rPr lang="el-GR" sz="1800" dirty="0"/>
              <a:t>Δ. Η </a:t>
            </a:r>
            <a:r>
              <a:rPr lang="el-GR" sz="1800" dirty="0" err="1"/>
              <a:t>αυτοαξιολόγηση</a:t>
            </a:r>
            <a:r>
              <a:rPr lang="el-GR" sz="1800" dirty="0"/>
              <a:t> του ατόμου επηρεάζεται υπέρμετρα από βάρος/σχήμα σώματος</a:t>
            </a:r>
          </a:p>
          <a:p>
            <a:pPr marL="0" indent="0" algn="just">
              <a:buNone/>
            </a:pPr>
            <a:r>
              <a:rPr lang="el-GR" sz="1800" dirty="0"/>
              <a:t>Ε. Η δ/</a:t>
            </a:r>
            <a:r>
              <a:rPr lang="el-GR" sz="1800" dirty="0" err="1"/>
              <a:t>χη</a:t>
            </a:r>
            <a:r>
              <a:rPr lang="el-GR" sz="1800" dirty="0"/>
              <a:t> δεν συμβαίνει αποκλειστικά κατά την διάρκεια επεισοδίων Ψ.Α.  </a:t>
            </a:r>
          </a:p>
        </p:txBody>
      </p:sp>
    </p:spTree>
    <p:extLst>
      <p:ext uri="{BB962C8B-B14F-4D97-AF65-F5344CB8AC3E}">
        <p14:creationId xmlns="" xmlns:p14="http://schemas.microsoft.com/office/powerpoint/2010/main" val="26802273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ΒΟΥΛΙΜΙΑ</a:t>
            </a:r>
            <a:r>
              <a:rPr lang="el-GR" sz="1800" b="1" dirty="0"/>
              <a:t> (συνέχεια)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ΕΠΙΔΗΜΙΟΛΟΓΙΚΑ ΔΕΔΟΜΕΝΑ:</a:t>
            </a:r>
          </a:p>
          <a:p>
            <a:pPr algn="just">
              <a:buFontTx/>
              <a:buChar char="-"/>
            </a:pPr>
            <a:r>
              <a:rPr lang="el-GR" sz="1800" dirty="0"/>
              <a:t>Ο δια βίου </a:t>
            </a:r>
            <a:r>
              <a:rPr lang="el-GR" sz="1800" dirty="0" err="1"/>
              <a:t>επιπολασμός</a:t>
            </a:r>
            <a:r>
              <a:rPr lang="el-GR" sz="1800" dirty="0"/>
              <a:t> της Ψ.Β. φτάνει το 2% περίπου </a:t>
            </a:r>
          </a:p>
          <a:p>
            <a:pPr algn="just">
              <a:buFontTx/>
              <a:buChar char="-"/>
            </a:pPr>
            <a:r>
              <a:rPr lang="el-GR" sz="1800" dirty="0"/>
              <a:t>Συχνότερη όταν εξετάζεται η ομάδα 16-20 ετών</a:t>
            </a:r>
          </a:p>
          <a:p>
            <a:pPr algn="just">
              <a:buFontTx/>
              <a:buChar char="-"/>
            </a:pPr>
            <a:r>
              <a:rPr lang="el-GR" sz="1800" dirty="0"/>
              <a:t>Αναλογία ανδρών/γυναικών 1:10</a:t>
            </a:r>
          </a:p>
          <a:p>
            <a:pPr marL="0" indent="0" algn="just">
              <a:buNone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ΠΡΟΓΝΩΣΗ – ΠΟΡΕΙΑ:</a:t>
            </a:r>
          </a:p>
          <a:p>
            <a:pPr algn="just">
              <a:buFontTx/>
              <a:buChar char="-"/>
            </a:pPr>
            <a:r>
              <a:rPr lang="el-GR" sz="1800" dirty="0"/>
              <a:t>Καλύτερη πρόγνωση από Ψ.Α.</a:t>
            </a:r>
          </a:p>
          <a:p>
            <a:pPr algn="just">
              <a:buFontTx/>
              <a:buChar char="-"/>
            </a:pPr>
            <a:r>
              <a:rPr lang="el-GR" sz="1800" dirty="0"/>
              <a:t>7/10 ασθενείς θα αναρρώσουν πλήρως</a:t>
            </a:r>
          </a:p>
          <a:p>
            <a:pPr algn="just">
              <a:buFontTx/>
              <a:buChar char="-"/>
            </a:pPr>
            <a:r>
              <a:rPr lang="el-GR" sz="1800" dirty="0"/>
              <a:t>2/10 θα παρουσιάσουν </a:t>
            </a:r>
            <a:r>
              <a:rPr lang="el-GR" sz="1800" dirty="0" err="1"/>
              <a:t>υποκλινικά</a:t>
            </a:r>
            <a:r>
              <a:rPr lang="el-GR" sz="1800" dirty="0"/>
              <a:t> συμπτώματα </a:t>
            </a:r>
          </a:p>
          <a:p>
            <a:pPr algn="just">
              <a:buFontTx/>
              <a:buChar char="-"/>
            </a:pPr>
            <a:r>
              <a:rPr lang="el-GR" sz="1800" dirty="0"/>
              <a:t>Θνησιμότητα 0,4%</a:t>
            </a:r>
          </a:p>
        </p:txBody>
      </p:sp>
    </p:spTree>
    <p:extLst>
      <p:ext uri="{BB962C8B-B14F-4D97-AF65-F5344CB8AC3E}">
        <p14:creationId xmlns="" xmlns:p14="http://schemas.microsoft.com/office/powerpoint/2010/main" val="1086884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ΤΗΣ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r>
              <a:rPr lang="el-GR" sz="1800" b="1" u="sng" dirty="0"/>
              <a:t>Α. ΣΕΞΟΥΑΛΙΚΕΣ ΔΥΣΛΕΙΤΟΥΡΓΙΕΣ</a:t>
            </a:r>
          </a:p>
          <a:p>
            <a:pPr marL="0" indent="0" algn="just">
              <a:buNone/>
            </a:pPr>
            <a:r>
              <a:rPr lang="el-GR" sz="1800" dirty="0"/>
              <a:t>Δ/</a:t>
            </a:r>
            <a:r>
              <a:rPr lang="el-GR" sz="1800" dirty="0" err="1"/>
              <a:t>χες</a:t>
            </a:r>
            <a:r>
              <a:rPr lang="el-GR" sz="1800" dirty="0"/>
              <a:t> που δεν επιτρέπουν στο άτομο την σεξουαλική ευχαρίστηση ή σεξουαλική επαφή</a:t>
            </a:r>
          </a:p>
          <a:p>
            <a:pPr mar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r>
              <a:rPr lang="el-GR" sz="1800" b="1" u="sng" dirty="0"/>
              <a:t>Β. ΠΑΡΑΦΙΛΙΕΣ</a:t>
            </a:r>
          </a:p>
          <a:p>
            <a:pPr marL="0" indent="0" algn="just">
              <a:buNone/>
            </a:pPr>
            <a:r>
              <a:rPr lang="el-GR" sz="1800" dirty="0"/>
              <a:t>Το σεξουαλικό αντικείμενο προτίμησης διαφέρει από το συνηθισμένο. Διέγερση και οργασμός φυσιολογικοί.</a:t>
            </a:r>
          </a:p>
          <a:p>
            <a:pPr mar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r>
              <a:rPr lang="el-GR" sz="1800" b="1" u="sng" dirty="0"/>
              <a:t>Γ. ΔΥΣΦΟΡΙΑ ΦΥΛΟΥ</a:t>
            </a:r>
            <a:r>
              <a:rPr lang="el-GR" sz="1800" dirty="0"/>
              <a:t> </a:t>
            </a:r>
          </a:p>
          <a:p>
            <a:pPr marL="0" indent="0" algn="just">
              <a:buNone/>
            </a:pPr>
            <a:r>
              <a:rPr lang="el-GR" sz="1800" dirty="0"/>
              <a:t>Επίμονη δυσφορία του ατόμου για το βιολογικό του φύλο και επίμονη επιθυμία αλλαγής φύλου</a:t>
            </a:r>
          </a:p>
        </p:txBody>
      </p:sp>
    </p:spTree>
    <p:extLst>
      <p:ext uri="{BB962C8B-B14F-4D97-AF65-F5344CB8AC3E}">
        <p14:creationId xmlns="" xmlns:p14="http://schemas.microsoft.com/office/powerpoint/2010/main" val="36652253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914400" lvl="2" indent="0" algn="ctr">
              <a:buNone/>
            </a:pPr>
            <a:r>
              <a:rPr lang="el-GR" sz="2400" b="1" dirty="0"/>
              <a:t>Α. ΣΕΞΟΥΑΛΙΚΕΣ ΔΥΣΛΕΙΤΟΥΡΓΙΕΣ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ΜΕΙΩΜΕΝΗ ΣΕΞΟΥΑΛΙΚΗ ΕΠΙΘΥΜΙΑ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ελάττωση/απουσία σεξουαλικής επιθυμίας για σεξουαλική δραστηριότητα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Λαμβάνεται υπ’ όψη ηλικία, τρόπος ζωής (αξιολόγηση παραγόντων)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άλλη διαταραχή του άξονα Ι και δεν είναι αποτέλεσμα κάποιας ουσίας ή νόσου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ΣΕΞΟΥΑΛΙΚΗ ΑΠΟΣΤΡΟΦΗ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αποφυγή όλων/σχεδόν όλων των σεξουαλικών επαφών με κάποιο σύντροφο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άλλη διαταραχή του άξονα Ι</a:t>
            </a:r>
          </a:p>
        </p:txBody>
      </p:sp>
    </p:spTree>
    <p:extLst>
      <p:ext uri="{BB962C8B-B14F-4D97-AF65-F5344CB8AC3E}">
        <p14:creationId xmlns="" xmlns:p14="http://schemas.microsoft.com/office/powerpoint/2010/main" val="12964118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914400" lvl="2" indent="0" algn="ctr">
              <a:buNone/>
            </a:pPr>
            <a:r>
              <a:rPr lang="el-GR" sz="2400" b="1" dirty="0"/>
              <a:t>Α. ΣΕΞΟΥΑΛΙΚΕΣ ΔΥΣΛΕΙΤΟΥΡΓΙΕΣ (συνέχεια)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Δ/ΧΗ ΓΥΝΑΙΚΕΙΑΣ ΔΙΕΓΕΡΣΗΣ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αδυναμία να αποκτήσει ή να διατηρήσει έως την ολοκλήρωση της σεξουαλικής δραστηριότητας ικανοποιητικού βαθμού </a:t>
            </a:r>
            <a:r>
              <a:rPr lang="el-GR" sz="1800" dirty="0" err="1"/>
              <a:t>εφύγρανση</a:t>
            </a:r>
            <a:r>
              <a:rPr lang="el-GR" sz="1800" dirty="0"/>
              <a:t> του κόλπου κατά την φάση της διέγερσης.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άλλη διαταραχή του άξονα Ι και δεν είναι αποτέλεσμα κάποιας ουσίας ή νόσου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Δ/ΧΗ ΓΥΝΑΙΚΕΙΟΥ ΟΡΓΑΣΜΟΥ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αδυναμία οργασμού μετά από κανονική φάση διέγερσης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(Εκτίμηση </a:t>
            </a:r>
            <a:r>
              <a:rPr lang="el-GR" sz="1800" dirty="0" err="1"/>
              <a:t>οργασμικής</a:t>
            </a:r>
            <a:r>
              <a:rPr lang="el-GR" sz="1800" dirty="0"/>
              <a:t> ικανότητας σε σχέση με ηλικία, σεξουαλική εμπειρία και επάρκεια σεξουαλικού ερεθισμού)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</p:txBody>
      </p:sp>
    </p:spTree>
    <p:extLst>
      <p:ext uri="{BB962C8B-B14F-4D97-AF65-F5344CB8AC3E}">
        <p14:creationId xmlns="" xmlns:p14="http://schemas.microsoft.com/office/powerpoint/2010/main" val="33425787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435"/>
            <a:ext cx="10515600" cy="5632173"/>
          </a:xfrm>
        </p:spPr>
        <p:txBody>
          <a:bodyPr>
            <a:normAutofit fontScale="85000" lnSpcReduction="20000"/>
          </a:bodyPr>
          <a:lstStyle/>
          <a:p>
            <a:pPr marL="914400" lvl="2" indent="0" algn="ctr">
              <a:buNone/>
            </a:pPr>
            <a:r>
              <a:rPr lang="el-GR" sz="2400" b="1" dirty="0"/>
              <a:t>Α. ΣΕΞΟΥΑΛΙΚΕΣ ΔΥΣΛΕΙΤΟΥΡΓΙΕΣ (συνέχεια)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Δ/ΧΗ ΣΤΥΣΗΣ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αδυναμία να αποκτήσει/διατηρήσει έως την ολοκλήρωση της σεξουαλικής δραστηριότητας ικανοποιητική στύση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άλλη διαταραχή του άξονα Ι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είναι αποτέλεσμα κάποιας ουσίας ή νόσου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Δ/ΧΗ ΑΝΔΡΙΚΟΥ ΟΡΓΑΣΜΟΥ</a:t>
            </a:r>
          </a:p>
          <a:p>
            <a:pPr marL="0" indent="0" algn="just">
              <a:buNone/>
            </a:pPr>
            <a:r>
              <a:rPr lang="el-GR" sz="1800" b="1" dirty="0"/>
              <a:t>Α. ΑΝΕΣΤΑΛΜΕΝΟΣ ΟΡΓΑΣΜΟΣ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καθυστέρηση/απουσία οργασμού μετά από κανονική φάση σεξουαλικής διέγερσης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Εκτίμηση της επάρκειας, της έντασης και της διάρκειας της σεξουαλικής δ/</a:t>
            </a:r>
            <a:r>
              <a:rPr lang="el-GR" sz="1800" dirty="0" err="1"/>
              <a:t>ρσης</a:t>
            </a:r>
            <a:r>
              <a:rPr lang="el-GR" sz="1800" dirty="0"/>
              <a:t> από κλινικό γιατρό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marL="0" indent="0" algn="just">
              <a:buNone/>
            </a:pPr>
            <a:r>
              <a:rPr lang="el-GR" sz="1800" b="1" dirty="0"/>
              <a:t>Β. ΠΡΟΩΡΗ ΕΚΣΠΕΡΜΑΤΩΣΗ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εκσπερμάτωση με ελάχιστο σεξουαλικό ερεθισμό πριν την επιθυμία του ατόμου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Εκτίμηση παραγόντων (ηλικία, καινούργια σύντροφος, κατάσταση, συχνότητα σεξουαλικής δραστηριότητας)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είναι αποτέλεσμα κάποιας ουσίας</a:t>
            </a:r>
          </a:p>
        </p:txBody>
      </p:sp>
    </p:spTree>
    <p:extLst>
      <p:ext uri="{BB962C8B-B14F-4D97-AF65-F5344CB8AC3E}">
        <p14:creationId xmlns="" xmlns:p14="http://schemas.microsoft.com/office/powerpoint/2010/main" val="6792333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435"/>
            <a:ext cx="10515600" cy="5632173"/>
          </a:xfrm>
        </p:spPr>
        <p:txBody>
          <a:bodyPr>
            <a:normAutofit/>
          </a:bodyPr>
          <a:lstStyle/>
          <a:p>
            <a:pPr marL="914400" lvl="2" indent="0" algn="ctr">
              <a:buNone/>
            </a:pPr>
            <a:r>
              <a:rPr lang="el-GR" sz="2400" b="1" dirty="0"/>
              <a:t>Α. ΣΕΞΟΥΑΛΙΚΕΣ ΔΥΣΛΕΙΤΟΥΡΓΙΕΣ (συνέχεια)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ΔΥΣΠΑΡΕΥΝΙΑ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Επίμονος πόνος στα γεννητικά όργανα κατά τη συνουσία στον άνδρα ή στη γυναίκα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marL="0" indent="0" algn="just">
              <a:buNone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ΚΟΛΠΙΚΟΣ ΣΠΑΣΜΟΣ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Επίμονος ακούσιος σπασμός του μυϊκού τμήματος του έξω τριτημορίου του κόλπου που εμποδίζει την συνουσία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άλλη ψυχική διαταραχή του άξονα Ι (</a:t>
            </a:r>
            <a:r>
              <a:rPr lang="el-GR" sz="1800" dirty="0" err="1"/>
              <a:t>σωματόμορφη</a:t>
            </a:r>
            <a:r>
              <a:rPr lang="el-GR" sz="1800" dirty="0"/>
              <a:t> διαταραχή)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προκαλείται ως ψυχολογική αντίδραση σε κάποια παθολογική κατάσταση</a:t>
            </a:r>
          </a:p>
        </p:txBody>
      </p:sp>
    </p:spTree>
    <p:extLst>
      <p:ext uri="{BB962C8B-B14F-4D97-AF65-F5344CB8AC3E}">
        <p14:creationId xmlns="" xmlns:p14="http://schemas.microsoft.com/office/powerpoint/2010/main" val="12682403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435"/>
            <a:ext cx="10515600" cy="5605669"/>
          </a:xfrm>
        </p:spPr>
        <p:txBody>
          <a:bodyPr>
            <a:normAutofit/>
          </a:bodyPr>
          <a:lstStyle/>
          <a:p>
            <a:pPr marL="914400" lvl="2" indent="0" algn="just">
              <a:buNone/>
            </a:pPr>
            <a:r>
              <a:rPr lang="el-GR" sz="2000" b="1" dirty="0"/>
              <a:t>			Β. ΠΑΡΑΦΙΛΙΕΣ</a:t>
            </a:r>
          </a:p>
          <a:p>
            <a:pPr marL="914400" lvl="2" indent="0" algn="just">
              <a:buNone/>
            </a:pPr>
            <a:r>
              <a:rPr lang="el-GR" sz="2000" b="1" dirty="0"/>
              <a:t>			</a:t>
            </a:r>
            <a:r>
              <a:rPr lang="el-GR" sz="2000" b="1" u="sng" dirty="0"/>
              <a:t>Γενικά κριτήρια</a:t>
            </a:r>
          </a:p>
          <a:p>
            <a:pPr marL="0" indent="0" algn="just">
              <a:buNone/>
            </a:pPr>
            <a:r>
              <a:rPr lang="el-GR" sz="1800" b="1" dirty="0"/>
              <a:t>Α. </a:t>
            </a:r>
            <a:r>
              <a:rPr lang="el-GR" sz="1800" dirty="0"/>
              <a:t>Για περίοδο τουλάχιστον έξι μηνών υπάρχουν επανειλημμένες, έντονες, σεξουαλικά διεγερτικές φαντασιώσεις, σεξουαλικές παρορμήσεις ή συμπεριφορές που γενικά αφορούν:</a:t>
            </a:r>
          </a:p>
          <a:p>
            <a:pPr algn="just">
              <a:buFontTx/>
              <a:buChar char="-"/>
            </a:pPr>
            <a:r>
              <a:rPr lang="el-GR" sz="1800" dirty="0"/>
              <a:t>Μη ανθρώπινα αντικείμενα</a:t>
            </a:r>
          </a:p>
          <a:p>
            <a:pPr algn="just">
              <a:buFontTx/>
              <a:buChar char="-"/>
            </a:pPr>
            <a:r>
              <a:rPr lang="el-GR" sz="1800" dirty="0"/>
              <a:t>Να υποφέρει κανείς ή να κάνει τον σύντροφό του να υποφέρει, να ταπεινώνεται ή να ταπεινώνει τον σύντροφό του </a:t>
            </a:r>
          </a:p>
          <a:p>
            <a:pPr algn="just">
              <a:buFontTx/>
              <a:buChar char="-"/>
            </a:pPr>
            <a:r>
              <a:rPr lang="el-GR" sz="1800" dirty="0"/>
              <a:t>Παιδιά ή άλλα μη </a:t>
            </a:r>
            <a:r>
              <a:rPr lang="el-GR" sz="1800" dirty="0" err="1"/>
              <a:t>συναινούντα</a:t>
            </a:r>
            <a:r>
              <a:rPr lang="el-GR" sz="1800" dirty="0"/>
              <a:t> άτομα</a:t>
            </a:r>
          </a:p>
          <a:p>
            <a:pPr mar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r>
              <a:rPr lang="el-GR" sz="1800" b="1" dirty="0"/>
              <a:t>Β.  </a:t>
            </a:r>
            <a:r>
              <a:rPr lang="el-GR" sz="1800" dirty="0"/>
              <a:t>Προκαλείται σημαντική υποκειμενική ενόχληση ή έκπτωση στον κοινωνικό, τον επαγγελματικό ή σε άλλους σημαντικούς τομείς της λειτουργικότητας 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1800" b="1" dirty="0"/>
          </a:p>
        </p:txBody>
      </p:sp>
    </p:spTree>
    <p:extLst>
      <p:ext uri="{BB962C8B-B14F-4D97-AF65-F5344CB8AC3E}">
        <p14:creationId xmlns="" xmlns:p14="http://schemas.microsoft.com/office/powerpoint/2010/main" val="28547282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6678"/>
            <a:ext cx="10515600" cy="5605669"/>
          </a:xfrm>
        </p:spPr>
        <p:txBody>
          <a:bodyPr>
            <a:normAutofit/>
          </a:bodyPr>
          <a:lstStyle/>
          <a:p>
            <a:pPr marL="914400" lvl="2" indent="0" algn="just">
              <a:buNone/>
            </a:pPr>
            <a:r>
              <a:rPr lang="el-GR" sz="2000" b="1" dirty="0"/>
              <a:t>			Β. ΠΑΡΑΦΙΛΙΕΣ (συνέχεια)</a:t>
            </a:r>
            <a:endParaRPr lang="el-GR" b="1" u="sng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ΠΑΡΑΦΙΛΙΕΣ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Επιδειξιμανία </a:t>
            </a:r>
            <a:r>
              <a:rPr lang="el-GR" sz="1800" dirty="0"/>
              <a:t>(έκθεση γεννητικών οργάνων σε αγνώστους)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Φετιχισμός </a:t>
            </a:r>
            <a:r>
              <a:rPr lang="el-GR" sz="1800" dirty="0"/>
              <a:t>(άψυχα αντικείμενα, γυναικεία εσώρουχα)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err="1"/>
              <a:t>Εφαψιομανία</a:t>
            </a:r>
            <a:r>
              <a:rPr lang="el-GR" sz="1800" b="1" dirty="0"/>
              <a:t> </a:t>
            </a:r>
            <a:r>
              <a:rPr lang="el-GR" sz="1800" dirty="0"/>
              <a:t>(άγγιγμα, τρίψιμο πάνω σε άτομο)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Σεξουαλικός σαδισμός </a:t>
            </a:r>
            <a:r>
              <a:rPr lang="el-GR" sz="1800" dirty="0"/>
              <a:t>(πρόκληση πόνου/ταπείνωσης στον σύντροφο)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Σεξουαλικός μαζοχισμός </a:t>
            </a:r>
            <a:r>
              <a:rPr lang="el-GR" sz="1800" dirty="0"/>
              <a:t>(πρόκληση πόνου/ταπείνωσης από τον σύντροφο)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Παιδοφιλία </a:t>
            </a:r>
            <a:r>
              <a:rPr lang="el-GR" sz="1800" dirty="0"/>
              <a:t>(σεξουαλική δραστηριότητα μ’ ένα παιδί &lt; 13 ετών)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err="1"/>
              <a:t>Παρενδυτικός</a:t>
            </a:r>
            <a:r>
              <a:rPr lang="el-GR" sz="1800" b="1" dirty="0"/>
              <a:t> φετιχισμός</a:t>
            </a:r>
            <a:r>
              <a:rPr lang="el-GR" sz="1800" dirty="0"/>
              <a:t> (διέγερση φορώντας ρούχα άλλου φύλου)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Ηδονοβλεψία </a:t>
            </a:r>
            <a:r>
              <a:rPr lang="el-GR" sz="1800" dirty="0"/>
              <a:t>(παρατήρηση ατόμου που είναι γυμνό, ξεντύνεται ή βρίσκεται σε σεξουαλική δραστηριότητα)</a:t>
            </a:r>
            <a:endParaRPr lang="el-GR" sz="1800" b="1" dirty="0"/>
          </a:p>
          <a:p>
            <a:pPr marL="0" indent="0" algn="just">
              <a:buNone/>
            </a:pPr>
            <a:endParaRPr lang="el-GR" sz="1500" b="1" dirty="0"/>
          </a:p>
          <a:p>
            <a:pPr marL="0" indent="0" algn="just">
              <a:buNone/>
            </a:pPr>
            <a:endParaRPr lang="el-GR" sz="1800" b="1" dirty="0"/>
          </a:p>
        </p:txBody>
      </p:sp>
    </p:spTree>
    <p:extLst>
      <p:ext uri="{BB962C8B-B14F-4D97-AF65-F5344CB8AC3E}">
        <p14:creationId xmlns="" xmlns:p14="http://schemas.microsoft.com/office/powerpoint/2010/main" val="40612220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6678"/>
            <a:ext cx="10515600" cy="5605669"/>
          </a:xfrm>
        </p:spPr>
        <p:txBody>
          <a:bodyPr>
            <a:normAutofit/>
          </a:bodyPr>
          <a:lstStyle/>
          <a:p>
            <a:pPr marL="914400" lvl="2" indent="0" algn="just">
              <a:buNone/>
            </a:pPr>
            <a:r>
              <a:rPr lang="el-GR" sz="2000" b="1" dirty="0"/>
              <a:t>			Β. ΠΑΡΑΦΙΛΙΕΣ (συνέχεια)</a:t>
            </a:r>
            <a:endParaRPr lang="el-GR" b="1" u="sng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ΠΑΡΑΦΙΛΙΕΣ ΠΟΥ ΔΕΝ ΠΛΗΡΟΥΝ ΚΡΙΤΗΡΙΑ ΓΙΑ ΚΑΜΙΑ ΑΠΌ ΤΙΣ ΠΡΟΗΓΟΥΜΕΝΕΣ ΚΑΤΗΓΟΡΙΕΣ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Τηλεφωνική αισχρολογία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Νεκροφιλία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err="1"/>
              <a:t>Μεροφιλία</a:t>
            </a:r>
            <a:r>
              <a:rPr lang="el-GR" sz="1800" b="1" dirty="0"/>
              <a:t> </a:t>
            </a:r>
            <a:r>
              <a:rPr lang="el-GR" sz="1800" dirty="0"/>
              <a:t>(</a:t>
            </a:r>
            <a:r>
              <a:rPr lang="el-GR" sz="1800" dirty="0" err="1"/>
              <a:t>εστιασμός</a:t>
            </a:r>
            <a:r>
              <a:rPr lang="el-GR" sz="1800" dirty="0"/>
              <a:t> σε μέρος του σώματος)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Ζωοφιλία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Κοπροφιλία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err="1"/>
              <a:t>Κλυσμοφιλία</a:t>
            </a:r>
            <a:r>
              <a:rPr lang="el-GR" sz="1800" b="1" dirty="0"/>
              <a:t> </a:t>
            </a:r>
            <a:r>
              <a:rPr lang="el-GR" sz="1800" dirty="0"/>
              <a:t>(</a:t>
            </a:r>
            <a:r>
              <a:rPr lang="el-GR" sz="1800" dirty="0" err="1"/>
              <a:t>υποκλισμός</a:t>
            </a:r>
            <a:r>
              <a:rPr lang="el-GR" sz="1800" dirty="0"/>
              <a:t>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err="1"/>
              <a:t>Ουροφιλία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endParaRPr lang="el-GR" sz="1500" b="1" dirty="0"/>
          </a:p>
          <a:p>
            <a:pPr marL="0" indent="0" algn="just">
              <a:buNone/>
            </a:pPr>
            <a:endParaRPr lang="el-GR" sz="1800" b="1" dirty="0"/>
          </a:p>
        </p:txBody>
      </p:sp>
    </p:spTree>
    <p:extLst>
      <p:ext uri="{BB962C8B-B14F-4D97-AF65-F5344CB8AC3E}">
        <p14:creationId xmlns="" xmlns:p14="http://schemas.microsoft.com/office/powerpoint/2010/main" val="3122713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ΨΥΧΟΣΩΜΑΤΙΚΕΣ ΔΙΑΤΑΡΑΧΕΣ (συνέχεια)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625548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2400" b="1" u="sng" dirty="0"/>
              <a:t> ΨΥΧΟΛΟΓΙΚΟΙ ΠΑΡΑΓΟΝΤΕΣ ΠΟΥ ΕΠΗΡΕΑΖΟΥΝ ΙΑΤΡΙΚΕΣ ΚΑΤΑΣΤΑΣΕΙΣ</a:t>
            </a:r>
          </a:p>
          <a:p>
            <a:pPr marL="0" indent="0" algn="just">
              <a:buNone/>
            </a:pPr>
            <a:r>
              <a:rPr lang="el-GR" sz="2400" b="1" dirty="0"/>
              <a:t>Α.</a:t>
            </a:r>
            <a:r>
              <a:rPr lang="el-GR" sz="2400" dirty="0"/>
              <a:t> Γενική ιατρική κατάσταση είναι παρούσα</a:t>
            </a:r>
          </a:p>
          <a:p>
            <a:pPr marL="0" indent="0" algn="just">
              <a:buNone/>
            </a:pPr>
            <a:r>
              <a:rPr lang="el-GR" sz="2400" b="1" dirty="0"/>
              <a:t>Β.</a:t>
            </a:r>
            <a:r>
              <a:rPr lang="el-GR" sz="2400" dirty="0"/>
              <a:t> Ψυχολογικοί παράγοντες επηρεάζουν αρνητικά τη γενική ιατρική κατάσταση</a:t>
            </a:r>
          </a:p>
          <a:p>
            <a:pPr marL="914400" lvl="1" indent="-457200" algn="just">
              <a:buAutoNum type="arabicPeriod"/>
            </a:pPr>
            <a:r>
              <a:rPr lang="el-GR" sz="2400" dirty="0"/>
              <a:t>Επηρεάζουν την πορεία της γενικής ιατρικής κατάστασης</a:t>
            </a:r>
          </a:p>
          <a:p>
            <a:pPr marL="914400" lvl="1" indent="-457200" algn="just">
              <a:buAutoNum type="arabicPeriod"/>
            </a:pPr>
            <a:r>
              <a:rPr lang="el-GR" sz="2400" dirty="0"/>
              <a:t>Παρεμβαίνουν στην θεραπεία της γενικής ιατρικής κατάστασης</a:t>
            </a:r>
          </a:p>
          <a:p>
            <a:pPr marL="914400" lvl="1" indent="-457200" algn="just">
              <a:buAutoNum type="arabicPeriod"/>
            </a:pPr>
            <a:r>
              <a:rPr lang="el-GR" sz="2400" dirty="0"/>
              <a:t>Αποτελούν επιπρόσθετους παράγοντες κινδύνου για την υγεία του ατόμου </a:t>
            </a:r>
          </a:p>
          <a:p>
            <a:pPr marL="914400" lvl="1" indent="-457200" algn="just">
              <a:buAutoNum type="arabicPeriod"/>
            </a:pPr>
            <a:r>
              <a:rPr lang="el-GR" sz="2400" dirty="0"/>
              <a:t>Φυσιολογικές απαντήσεις σχετιζόμενες με στρες προκαλούν επιδείνωση </a:t>
            </a:r>
          </a:p>
          <a:p>
            <a:pPr marL="0" indent="0" algn="just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sz="2400" b="1" u="sng" dirty="0"/>
              <a:t>ΦΥΣΗ ΤΩΝ ΨΥΧΟΛΟΓΙΚΩΝ ΠΑΡΑΓΟΝΤΩΝ</a:t>
            </a:r>
          </a:p>
          <a:p>
            <a:pPr marL="914400" lvl="1" indent="-457200">
              <a:buAutoNum type="arabicPeriod"/>
            </a:pPr>
            <a:r>
              <a:rPr lang="el-GR" sz="2200" b="1" dirty="0"/>
              <a:t>ΨΥΧΙΚΗ ΔΙΑΤΑΡΑΧΗ </a:t>
            </a:r>
            <a:r>
              <a:rPr lang="el-GR" sz="2200" dirty="0"/>
              <a:t>(Μείζων καταθλιπτική διαταραχή καθυστερεί την ανάρρωση από έμφραγμα του μυοκαρδίου)</a:t>
            </a:r>
            <a:endParaRPr lang="el-GR" sz="2200" b="1" dirty="0"/>
          </a:p>
          <a:p>
            <a:pPr marL="914400" lvl="1" indent="-457200">
              <a:buAutoNum type="arabicPeriod"/>
            </a:pPr>
            <a:r>
              <a:rPr lang="el-GR" sz="2200" b="1" dirty="0"/>
              <a:t>ΨΥΧΟΛΟΓΙΚΑ ΣΥΜΠΤΩΜΑΤΑ </a:t>
            </a:r>
            <a:r>
              <a:rPr lang="el-GR" sz="2200" dirty="0"/>
              <a:t>(Άγχος που επιδεινώνει το άσθμα)</a:t>
            </a:r>
          </a:p>
          <a:p>
            <a:pPr marL="914400" lvl="1" indent="-457200">
              <a:buAutoNum type="arabicPeriod"/>
            </a:pPr>
            <a:r>
              <a:rPr lang="el-GR" sz="2200" b="1" dirty="0"/>
              <a:t>ΣΤΟΙΧΕΙΑ ΠΡΟΣΩΠΙΚΟΤΗΤΑΣ – ΤΡΟΠΟΣ ΑΝΤΙΜΕΤΩΠΙΣΗΣ </a:t>
            </a:r>
            <a:r>
              <a:rPr lang="el-GR" sz="2200" dirty="0"/>
              <a:t>(Άρνηση ανάγκης για χειρουργική επέμβαση, εχθρική συμπεριφορά συμβάλλει σε καρδιαγγειακή νόσο) </a:t>
            </a:r>
            <a:endParaRPr lang="el-GR" sz="2200" b="1" dirty="0"/>
          </a:p>
          <a:p>
            <a:pPr marL="914400" lvl="1" indent="-457200">
              <a:buAutoNum type="arabicPeriod"/>
            </a:pPr>
            <a:r>
              <a:rPr lang="el-GR" sz="2200" b="1" dirty="0"/>
              <a:t>ΔΥΣΠΡΟΣΑΡΜΟΣΤΙΚΕΣ ΣΥΜΠΕΡΙΦΟΡΕΣ </a:t>
            </a:r>
            <a:r>
              <a:rPr lang="el-GR" sz="2200" dirty="0"/>
              <a:t>(Υπερβολική λήψη τροφής, έλλειψη άσκησης, μη ασφαλές σεξ)</a:t>
            </a:r>
            <a:endParaRPr lang="el-GR" sz="2200" b="1" dirty="0"/>
          </a:p>
          <a:p>
            <a:pPr marL="914400" lvl="1" indent="-457200">
              <a:buAutoNum type="arabicPeriod"/>
            </a:pPr>
            <a:r>
              <a:rPr lang="el-GR" sz="2200" b="1" dirty="0"/>
              <a:t>ΦΥΣΙΟΛΟΓΙΚΗ ΑΠΑΝΤΗΣΗ ΣΧΕΤΙΖΟΜΕΝΗ ΜΕ ΣΤΡΕΣ </a:t>
            </a:r>
            <a:r>
              <a:rPr lang="el-GR" sz="2200" dirty="0"/>
              <a:t>(Παροξύνσεις πεπτικού έλκους, υπέρταση, αρρυθμία, κεφαλαλγία τάσης)</a:t>
            </a:r>
            <a:endParaRPr lang="el-GR" sz="2200" b="1" dirty="0"/>
          </a:p>
        </p:txBody>
      </p:sp>
    </p:spTree>
    <p:extLst>
      <p:ext uri="{BB962C8B-B14F-4D97-AF65-F5344CB8AC3E}">
        <p14:creationId xmlns="" xmlns:p14="http://schemas.microsoft.com/office/powerpoint/2010/main" val="217658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512905"/>
          </a:xfrm>
        </p:spPr>
        <p:txBody>
          <a:bodyPr>
            <a:normAutofit/>
          </a:bodyPr>
          <a:lstStyle/>
          <a:p>
            <a:pPr marL="914400" lvl="2" indent="0" algn="ctr">
              <a:buNone/>
            </a:pPr>
            <a:r>
              <a:rPr lang="el-GR" sz="2000" b="1" dirty="0"/>
              <a:t>Γ. ΔΥΣΦΟΡΙΑ ΦΥΛΟΥ</a:t>
            </a:r>
            <a:r>
              <a:rPr lang="el-GR" sz="2200" b="1" dirty="0"/>
              <a:t>	</a:t>
            </a:r>
          </a:p>
          <a:p>
            <a:pPr marL="0" indent="0" algn="just">
              <a:buNone/>
            </a:pPr>
            <a:r>
              <a:rPr lang="el-GR" sz="1600" b="1" dirty="0"/>
              <a:t>Α.</a:t>
            </a:r>
            <a:r>
              <a:rPr lang="el-GR" sz="1600" dirty="0"/>
              <a:t> Αξιοσημείωτη, επίμονη ταύτιση με το άλλο φύλο. </a:t>
            </a:r>
            <a:r>
              <a:rPr lang="el-GR" sz="1600" b="1" u="sng" dirty="0"/>
              <a:t>Στα παιδιά</a:t>
            </a:r>
            <a:r>
              <a:rPr lang="el-GR" sz="1600" dirty="0"/>
              <a:t> η διαταραχή εκδηλώνεται με τουλάχιστον τέσσερα από τα παρακάτω:</a:t>
            </a:r>
          </a:p>
          <a:p>
            <a:pPr marL="342900" indent="-342900" algn="just">
              <a:buAutoNum type="arabicPeriod"/>
            </a:pPr>
            <a:r>
              <a:rPr lang="el-GR" sz="1600" dirty="0"/>
              <a:t>Έκδηλη επιθυμία/επιμονή ότι αυτός/αυτή ανήκει στο άλλο φύλο</a:t>
            </a:r>
          </a:p>
          <a:p>
            <a:pPr marL="342900" indent="-342900" algn="just">
              <a:buAutoNum type="arabicPeriod"/>
            </a:pPr>
            <a:r>
              <a:rPr lang="el-GR" sz="1600" dirty="0"/>
              <a:t>Αγόρια: προτίμηση για ρούχα του άλλου φύλου, Κορίτσια: επιμονή να φορούν στερεότυπα ανδρικά ρούχα</a:t>
            </a:r>
          </a:p>
          <a:p>
            <a:pPr marL="342900" indent="-342900" algn="just">
              <a:buAutoNum type="arabicPeriod"/>
            </a:pPr>
            <a:r>
              <a:rPr lang="el-GR" sz="1600" dirty="0"/>
              <a:t>Επίμονη προτίμηση να έχει στο φανταστικό παιχνίδι ρόλους του άλλου φύλου</a:t>
            </a:r>
          </a:p>
          <a:p>
            <a:pPr marL="342900" indent="-342900" algn="just">
              <a:buAutoNum type="arabicPeriod"/>
            </a:pPr>
            <a:r>
              <a:rPr lang="el-GR" sz="1600" dirty="0"/>
              <a:t>Έντονη επιθυμία για συμμετοχή στα στερεότυπα παιχνίδια του άλλου φύλου</a:t>
            </a:r>
          </a:p>
          <a:p>
            <a:pPr marL="342900" indent="-342900" algn="just">
              <a:buAutoNum type="arabicPeriod"/>
            </a:pPr>
            <a:r>
              <a:rPr lang="el-GR" sz="1600" dirty="0"/>
              <a:t>Έντονη προτίμηση για συντρόφους του άλλου φύλου </a:t>
            </a:r>
          </a:p>
          <a:p>
            <a:pPr marL="0" indent="0" algn="just">
              <a:buNone/>
            </a:pPr>
            <a:r>
              <a:rPr lang="el-GR" sz="1600" b="1" dirty="0"/>
              <a:t>Β.</a:t>
            </a:r>
            <a:r>
              <a:rPr lang="el-GR" sz="1600" dirty="0"/>
              <a:t> Επίμονη δυσφορία με το φύλο του/της ή αίσθηση ότι δεν ταιριάζει με τον ρόλο αυτού του φύλου. </a:t>
            </a:r>
            <a:r>
              <a:rPr lang="el-GR" sz="1600" b="1" u="sng" dirty="0"/>
              <a:t>Στους εφήβους και ενήλικες</a:t>
            </a:r>
            <a:r>
              <a:rPr lang="el-GR" sz="1600" dirty="0"/>
              <a:t> δηλωμένη επιθυμία να ανήκει στο άλλο φύλο, να περνά συχνά σαν άτομο του άλλου φύλου, πεποίθηση ότι έχει τα συναισθήματα και τις αντιδράσεις του άλλου φύλου.</a:t>
            </a:r>
          </a:p>
          <a:p>
            <a:pPr marL="0" indent="0" algn="just">
              <a:buNone/>
            </a:pPr>
            <a:r>
              <a:rPr lang="el-GR" sz="1600" b="1" dirty="0"/>
              <a:t>Γ.</a:t>
            </a:r>
            <a:r>
              <a:rPr lang="el-GR" sz="1600" dirty="0"/>
              <a:t> Η διαταραχή δεν συμπίπτει με μια σωματική κατάσταση ενδιάμεσου φύλου</a:t>
            </a:r>
          </a:p>
          <a:p>
            <a:pPr marL="0" indent="0" algn="just">
              <a:buNone/>
            </a:pPr>
            <a:r>
              <a:rPr lang="el-GR" sz="1600" b="1" dirty="0"/>
              <a:t>Δ.</a:t>
            </a:r>
            <a:r>
              <a:rPr lang="el-GR" sz="1600" dirty="0"/>
              <a:t> Σημαντική υποκειμενική ενόχληση: Έκπτωση στον κοινωνικό, επαγγελματικό ή σε κάποιον άλλο σημαντικό τομέα της λειτουργικότητας.</a:t>
            </a:r>
          </a:p>
        </p:txBody>
      </p:sp>
    </p:spTree>
    <p:extLst>
      <p:ext uri="{BB962C8B-B14F-4D97-AF65-F5344CB8AC3E}">
        <p14:creationId xmlns="" xmlns:p14="http://schemas.microsoft.com/office/powerpoint/2010/main" val="3006548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ΨΥΧΟΣΩΜΑΤΙΚΕΣ ΔΙΑΤΑΡΑΧΕΣ (συνέχεια)</a:t>
            </a:r>
            <a:br>
              <a:rPr lang="el-GR" sz="2400" b="1" dirty="0"/>
            </a:b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2400" b="1" u="sng" dirty="0"/>
              <a:t> ΣΩΜΑΤΙΚΕΣ ΝΟΣΟΙ ΠΟΥ ΕΠΗΡΕΑΖΟΝΤΑΙ ΑΠΟ ΨΥΧΟΛΟΓΙΚΟΥΣ ΠΑΡΑΓΟΝΤΕΣ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 Στηθάγχη, αρρυθμίες, στεφανιαία νόσος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Άσθμα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Νόσοι </a:t>
            </a:r>
            <a:r>
              <a:rPr lang="el-GR" sz="2200" dirty="0" err="1"/>
              <a:t>κολαγόνου</a:t>
            </a:r>
            <a:r>
              <a:rPr lang="el-GR" sz="2200" dirty="0"/>
              <a:t> (ρευματοειδής </a:t>
            </a:r>
            <a:r>
              <a:rPr lang="el-GR" sz="2200" dirty="0" err="1"/>
              <a:t>αρθρίτις</a:t>
            </a:r>
            <a:r>
              <a:rPr lang="el-GR" sz="2200" dirty="0"/>
              <a:t>, </a:t>
            </a:r>
            <a:r>
              <a:rPr lang="el-GR" sz="2200" dirty="0" err="1"/>
              <a:t>ερυθηματώδης</a:t>
            </a:r>
            <a:r>
              <a:rPr lang="el-GR" sz="2200" dirty="0"/>
              <a:t> λύκος)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Κεφαλαλγίες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Υπέρταση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Σύνδρομο ευερέθιστου </a:t>
            </a:r>
            <a:r>
              <a:rPr lang="el-GR" sz="2200" dirty="0" smtClean="0"/>
              <a:t>εντέρου, </a:t>
            </a:r>
            <a:r>
              <a:rPr lang="el-GR" sz="2200" dirty="0"/>
              <a:t>ελκώδης κολίτις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 err="1"/>
              <a:t>Νευροδερματίτις</a:t>
            </a:r>
            <a:endParaRPr lang="el-GR" sz="2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Παχυσαρκία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 err="1"/>
              <a:t>Οστεοαρθρίτις</a:t>
            </a:r>
            <a:endParaRPr lang="el-GR" sz="2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Πεπτικό έλκος</a:t>
            </a:r>
          </a:p>
        </p:txBody>
      </p:sp>
    </p:spTree>
    <p:extLst>
      <p:ext uri="{BB962C8B-B14F-4D97-AF65-F5344CB8AC3E}">
        <p14:creationId xmlns="" xmlns:p14="http://schemas.microsoft.com/office/powerpoint/2010/main" val="3335832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</a:t>
            </a:r>
            <a:br>
              <a:rPr lang="el-GR" sz="2400" b="1" dirty="0"/>
            </a:b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2400" b="1" u="sng" dirty="0" smtClean="0"/>
              <a:t> ΠΑΡΩΘΗΣΕΙΣ – ΠΑΡΟΡΜΗΣΕΙΣ</a:t>
            </a:r>
            <a:endParaRPr lang="el-GR" sz="2400" b="1" u="sng" dirty="0"/>
          </a:p>
          <a:p>
            <a:pPr marL="0" indent="0" algn="just">
              <a:buNone/>
            </a:pPr>
            <a:endParaRPr lang="el-GR" sz="2400" b="1" u="sng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 </a:t>
            </a:r>
            <a:r>
              <a:rPr lang="el-GR" sz="2200" b="1" u="sng" dirty="0"/>
              <a:t>ΠΑΡΩΘΗΣΕΙΣ</a:t>
            </a:r>
            <a:r>
              <a:rPr lang="el-GR" sz="2200" dirty="0"/>
              <a:t>: Επιθυμητές, χρήσιμες για την ικανοποίηση αναγκών, άμεση ευχαρίστηση.</a:t>
            </a:r>
          </a:p>
          <a:p>
            <a:pPr marL="0" indent="0" algn="just">
              <a:buNone/>
            </a:pPr>
            <a:endParaRPr lang="el-GR" sz="2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 </a:t>
            </a:r>
            <a:r>
              <a:rPr lang="el-GR" sz="2200" b="1" u="sng" dirty="0"/>
              <a:t>ΠΑΡΟΡΜΗΣΕΙΣ</a:t>
            </a:r>
            <a:r>
              <a:rPr lang="el-GR" sz="2200" dirty="0"/>
              <a:t>: Ισχυρές παρωθήσεις, προσφέρουν ευχαρίστηση, αίσθημα εσωτερικής έντασης πριν την ικανοποίησή της, αδυναμία να ελεγχθεί, «λύτρωση» μετά την ικανοποίησή της, </a:t>
            </a:r>
            <a:r>
              <a:rPr lang="el-GR" sz="2200" b="1" dirty="0"/>
              <a:t>δυσφορία από τα αρνητικά αποτελέσματα</a:t>
            </a:r>
            <a:r>
              <a:rPr lang="el-GR" sz="22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209988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sz="2400" b="1" u="sng" dirty="0"/>
              <a:t>ΔΙΑΛΕΙΠΟΥΣΑ ΕΚΡΗΚΤΙΚΗ ΔΙΑΤΑΡΑΧΗ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Επανειλημμένα επεισόδια επιθετικότητας που εκδηλώνονται μ’ ένα από τα παρακάτω:</a:t>
            </a:r>
          </a:p>
          <a:p>
            <a:pPr algn="just">
              <a:buFontTx/>
              <a:buChar char="-"/>
            </a:pPr>
            <a:r>
              <a:rPr lang="el-GR" dirty="0"/>
              <a:t>1. Λεκτική επιθετικότητα ή βίαιη συμπεριφορά σε αντικείμενα (χωρίς ζημία     ή καταστροφή) ή ζώα ή ανθρώπους (χωρίς τραυματισμό και στις δύο περιπτώσεις), 2 φορές εβδομαδιαίως για τρεις μήνες.</a:t>
            </a:r>
          </a:p>
          <a:p>
            <a:pPr algn="just">
              <a:buFontTx/>
              <a:buChar char="-"/>
            </a:pPr>
            <a:r>
              <a:rPr lang="el-GR" dirty="0"/>
              <a:t>2. Τρία επεισόδια επιθετικής συμπεριφοράς που κατέληξαν σε ζημιά ή καταστροφή περιουσίας ή/και τραυματισμό ζώων ή ανθρώπων, σε περίοδο δώδεκα μηνών.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Αναντιστοιχία ερεθίσματος – αντίδρασης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Τα επεισόδια δεν είναι προμελετημένα και δεν υπάρχει σκοπιμότητα για απόκτηση απτών προνομίων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Το άτομο δυσφορεί ή δυσλειτουργεί στο επαγγελματικό ή στο διαπροσωπικό επίπεδο, ή εξαιτίας των επεισοδίων έχει οικονομικές ή νομικές συνέπειες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Έναρξη: όψιμη παιδική ηλικία, εφηβεία, σπάνια μετά τα 40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2200" dirty="0"/>
          </a:p>
        </p:txBody>
      </p:sp>
    </p:spTree>
    <p:extLst>
      <p:ext uri="{BB962C8B-B14F-4D97-AF65-F5344CB8AC3E}">
        <p14:creationId xmlns="" xmlns:p14="http://schemas.microsoft.com/office/powerpoint/2010/main" val="4121204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l-GR" sz="2400" b="1" u="sng" dirty="0"/>
              <a:t>ΔΙΑΛΕΙΠΟΥΣΑ ΕΚΡΗΚΤΙΚΗ ΔΙΑΤΑΡΑΧΗ</a:t>
            </a:r>
          </a:p>
          <a:p>
            <a:pPr marL="0" indent="0" algn="ctr">
              <a:buNone/>
            </a:pPr>
            <a:r>
              <a:rPr lang="el-GR" sz="2400" b="1" u="sng" dirty="0"/>
              <a:t>ΔΙΑΦΟΡΙΚΗ ΔΙΑΓΝΩΣΗ (Συνέχεια)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Ψυχική διαταραχή οφειλόμενη σε χρήση ουσιών (</a:t>
            </a:r>
            <a:r>
              <a:rPr lang="el-GR" sz="2200" dirty="0" err="1"/>
              <a:t>τοξίκωση</a:t>
            </a:r>
            <a:r>
              <a:rPr lang="el-GR" sz="2200" dirty="0"/>
              <a:t> – απόσυρση)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ΔΕΠΥ: Διαταραχές συμπεριφοράς που οφείλονται σε αδυναμία συγκέντρωσης της προσοχής και παραμονής σε ακινησία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Διαταραχή της Διαγωγής: Ληστρική συμπεριφορά, προβλήματα με το νόμο, κλοπή, πρόκληση πυρκαγιάς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Διαταραχή Προκλητικής Εναντίωσης: Επιθετικότητα σε άτομα που έχουν ή συμβολίζουν εξουσία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Διαταραχή του φάσματος του Αυτισμού: Διαταραχή στην ικανότητα επικοινωνίας, επαναλαμβανόμενες συμπεριφορές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Αντικοινωνική Διαταραχή της Προσωπικότητας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 err="1"/>
              <a:t>Μεταιχμιακή</a:t>
            </a:r>
            <a:r>
              <a:rPr lang="el-GR" sz="2200" dirty="0"/>
              <a:t> Διαταραχή της Προσωπικότητας: Αυτοκαταστροφική συμπεριφορά (συνήθως), αποφυγή εγκατάλειψης, διαταραχή στην εικόνα του εαυτού, συνεχής διαταραχή μεταξύ των επεισοδίων. </a:t>
            </a:r>
          </a:p>
        </p:txBody>
      </p:sp>
    </p:spTree>
    <p:extLst>
      <p:ext uri="{BB962C8B-B14F-4D97-AF65-F5344CB8AC3E}">
        <p14:creationId xmlns="" xmlns:p14="http://schemas.microsoft.com/office/powerpoint/2010/main" val="861687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 (συνέχεια)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2400" b="1" u="sng" dirty="0"/>
              <a:t>ΚΛΕΠΤΟΜΑΝΙΑ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Επανειλημμένη αποτυχία για αντίσταση σε παρορμήσεις κλοπής αντικειμένων που δεν έχουν πρακτική αξία για το άτομο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Αίσθημα εσωτερικής ανησυχίας πριν την πράξη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Ευχαρίστηση, απόλαυση, ανακούφιση τη στιγμή της κλοπής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Η κλοπή δεν είναι αποτέλεσμα εκδικητικής πράξης, θυμού, παραληρηματικής ή ψευδαισθητικής συμπεριφοράς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Η κλοπή δεν πραγματοποιείται στα πλαίσια Αντικοινωνικής Διαταραχής Προσωπικότητας, Μανιακού επεισοδίου, Διαταραχής της Διαγωγής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Συνήθως δεν είναι προσχεδιασμένη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Τα αντικείμενα μπορεί να συσσωρεύονται, να επιστρέφονται μυστικά, να απορρίπτονται ή και να χαρίζονται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Δεν υπάρχει συνεργασία με άλλους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Συχνότερη στις γυναίκες (αναλογία άντρες-γυναίκες = 1 προς 3)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Έναρξη κυρίως στην εφηβεία  </a:t>
            </a:r>
          </a:p>
        </p:txBody>
      </p:sp>
    </p:spTree>
    <p:extLst>
      <p:ext uri="{BB962C8B-B14F-4D97-AF65-F5344CB8AC3E}">
        <p14:creationId xmlns="" xmlns:p14="http://schemas.microsoft.com/office/powerpoint/2010/main" val="553812268"/>
      </p:ext>
    </p:extLst>
  </p:cSld>
  <p:clrMapOvr>
    <a:masterClrMapping/>
  </p:clrMapOvr>
</p:sld>
</file>

<file path=ppt/theme/theme1.xml><?xml version="1.0" encoding="utf-8"?>
<a:theme xmlns:a="http://schemas.openxmlformats.org/drawingml/2006/main" name="Περικοπή">
  <a:themeElements>
    <a:clrScheme name="Περικοπή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Περικοπή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ερικοπή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TM10001105[[fn=Περικοπή]]</Template>
  <TotalTime>2760</TotalTime>
  <Words>1843</Words>
  <Application>Microsoft Office PowerPoint</Application>
  <PresentationFormat>Προσαρμογή</PresentationFormat>
  <Paragraphs>462</Paragraphs>
  <Slides>40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40</vt:i4>
      </vt:variant>
    </vt:vector>
  </HeadingPairs>
  <TitlesOfParts>
    <vt:vector size="41" baseType="lpstr">
      <vt:lpstr>Περικοπή</vt:lpstr>
      <vt:lpstr>ΔΙΑΤΑΡΑΧΕΣ ΠΡΟΣΑΡΜΟΓΗΣ DSM - IV</vt:lpstr>
      <vt:lpstr>ΔΙΑΤΑΡΑΧΕΣ ΠΡΟΣΑΡΜΟΓΗΣ (συνέχεια) DSM - IV</vt:lpstr>
      <vt:lpstr>ΨΥΧΟΣΩΜΑΤΙΚΕΣ ΔΙΑΤΑΡΑΧΕΣ</vt:lpstr>
      <vt:lpstr>ΨΥΧΟΣΩΜΑΤΙΚΕΣ ΔΙΑΤΑΡΑΧΕΣ (συνέχεια) DSM - IV</vt:lpstr>
      <vt:lpstr>ΨΥΧΟΣΩΜΑΤΙΚΕΣ ΔΙΑΤΑΡΑΧΕΣ (συνέχεια) </vt:lpstr>
      <vt:lpstr>ΔΙΑΤΑΡΑΧΕΣ ΤΩΝ ΠΑΡΟΡΜΗΣΕΩΝ </vt:lpstr>
      <vt:lpstr>ΔΙΑΤΑΡΑΧΕΣ ΤΩΝ ΠΑΡΟΡΜΗΣΕΩΝ DSM - IV</vt:lpstr>
      <vt:lpstr>ΔΙΑΤΑΡΑΧΕΣ ΤΩΝ ΠΑΡΟΡΜΗΣΕΩΝ DSM - IV</vt:lpstr>
      <vt:lpstr>ΔΙΑΤΑΡΑΧΕΣ ΤΩΝ ΠΑΡΟΡΜΗΣΕΩΝ (συνέχεια) DSM - IV</vt:lpstr>
      <vt:lpstr>ΔΙΑΤΑΡΑΧΕΣ ΤΩΝ ΠΑΡΟΡΜΗΣΕΩΝ (συνέχεια) DSM - IV</vt:lpstr>
      <vt:lpstr>ΔΙΑΤΑΡΑΧΕΣ ΤΩΝ ΠΑΡΟΡΜΗΣΕΩΝ (συνέχεια) DSM - IV</vt:lpstr>
      <vt:lpstr>ΔΙΑΤΑΡΑΧΕΣ ΥΠΝΟΥ </vt:lpstr>
      <vt:lpstr>ΥΠΝΟΣ</vt:lpstr>
      <vt:lpstr>ΥΠΝΟΣ (συνέχεια) ΥΠΝΙΚΕΣ ΦΑΣΕΙΣ</vt:lpstr>
      <vt:lpstr>ΥΠΝΟΣ (συνέχεια) ΥΠΝΙΚΕΣ ΦΑΣΕΙΣ</vt:lpstr>
      <vt:lpstr>ΔΙΑΤΑΡΑΧΕΣ του ΥΠΝΟΥ DSM - IV</vt:lpstr>
      <vt:lpstr>ΔΙΑΤΑΡΑΧΕΣ του ΥΠΝΟΥ DSM – IV (συνέχεια)</vt:lpstr>
      <vt:lpstr>ΔΙΑΤΑΡΑΧΕΣ του ΥΠΝΟΥ DSM – IV </vt:lpstr>
      <vt:lpstr>ΔΙΑΤΑΡΑΧΕΣ του ΥΠΝΟΥ DSM – IV </vt:lpstr>
      <vt:lpstr>ΔΙΑΤΑΡΑΧΕΣ ΥΠΝΟΥ DSM – IV (συνέχεια)</vt:lpstr>
      <vt:lpstr>ΔΙΑΤΑΡΑΧΕΣ ΥΠΝΟΥ DSM – IV (συνέχεια)</vt:lpstr>
      <vt:lpstr>ΔΙΑΤΑΡΑΧΕΣ ΥΠΝΟΥ DSM – IV (συνέχεια)</vt:lpstr>
      <vt:lpstr>ΔΙΑΤΑΡΑΧΕΣ ΥΠΝΟΥ DSM – IV (συνέχεια)</vt:lpstr>
      <vt:lpstr>ΔΙΑΤΑΡΑΧΕΣ ΥΠΝΟΥ DSM – IV (συνέχεια)</vt:lpstr>
      <vt:lpstr>ΔΙΑΤΑΡΑΧΕΣ ΠΡΟΣΛΗΨΗΣ ΤΡΟΦΗΣ </vt:lpstr>
      <vt:lpstr>ΔΙΑΤΑΡΑΧΕΣ ΠΡΟΣΛΗΨΗΣ ΤΡΟΦΗΣ DSM – IV (συνέχεια)</vt:lpstr>
      <vt:lpstr>ΔΙΑΤΑΡΑΧΕΣ ΠΡΟΣΛΗΨΗΣ ΤΡΟΦΗΣ DSM – IV (συνέχεια)</vt:lpstr>
      <vt:lpstr>ΔΙΑΤΑΡΑΧΕΣ ΠΡΟΣΛΗΨΗΣ ΤΡΟΦΗΣ DSM – IV </vt:lpstr>
      <vt:lpstr>ΔΙΑΤΑΡΑΧΕΣ ΠΡΟΣΛΗΨΗΣ ΤΡΟΦΗΣ DSM – IV </vt:lpstr>
      <vt:lpstr>ΔΙΑΤΑΡΑΧΕΣ ΠΡΟΣΛΗΨΗΣ ΤΡΟΦΗΣ DSM – IV </vt:lpstr>
      <vt:lpstr>ΔΙΑΤΑΡΑΧΕΣ ΠΡΟΣΛΗΨΗΣ ΤΡΟΦΗΣ DSM – IV </vt:lpstr>
      <vt:lpstr>ΔΙΑΤΑΡΑΧΕΣ ΤΗΣ ΣΕΞΟΥΑΛΙΚΟΤΗΤΑΣ DSM – IV </vt:lpstr>
      <vt:lpstr>ΔΙΑΤΑΡΑΧΕΣ ΣΕΞΟΥΑΛΙΚΟΤΗΤΑΣ DSM – IV (συνέχεια)</vt:lpstr>
      <vt:lpstr>ΔΙΑΤΑΡΑΧΕΣ ΣΕΞΟΥΑΛΙΚΟΤΗΤΑΣ DSM – IV</vt:lpstr>
      <vt:lpstr>ΔΙΑΤΑΡΑΧΕΣ ΣΕΞΟΥΑΛΙΚΟΤΗΤΑΣ DSM – IV</vt:lpstr>
      <vt:lpstr>ΔΙΑΤΑΡΑΧΕΣ ΣΕΞΟΥΑΛΙΚΟΤΗΤΑΣ DSM – IV</vt:lpstr>
      <vt:lpstr>ΔΙΑΤΑΡΑΧΕΣ ΣΕΞΟΥΑΛΙΚΟΤΗΤΑΣ DSM – IV</vt:lpstr>
      <vt:lpstr>ΔΙΑΤΑΡΑΧΕΣ ΣΕΞΟΥΑΛΙΚΟΤΗΤΑΣ DSM – IV</vt:lpstr>
      <vt:lpstr>ΔΙΑΤΑΡΑΧΕΣ ΣΕΞΟΥΑΛΙΚΟΤΗΤΑΣ DSM – IV</vt:lpstr>
      <vt:lpstr>ΔΙΑΤΑΡΑΧΕΣ ΣΕΞΟΥΑΛΙΚΟΤΗΤΑΣ DSM – IV (συνέχεια)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78</cp:revision>
  <dcterms:created xsi:type="dcterms:W3CDTF">2018-05-04T11:37:31Z</dcterms:created>
  <dcterms:modified xsi:type="dcterms:W3CDTF">2018-06-15T16:47:21Z</dcterms:modified>
</cp:coreProperties>
</file>