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43" r:id="rId2"/>
    <p:sldId id="369" r:id="rId3"/>
    <p:sldId id="370" r:id="rId4"/>
    <p:sldId id="271" r:id="rId5"/>
    <p:sldId id="272" r:id="rId6"/>
    <p:sldId id="273" r:id="rId7"/>
    <p:sldId id="366" r:id="rId8"/>
    <p:sldId id="263" r:id="rId9"/>
    <p:sldId id="264" r:id="rId10"/>
    <p:sldId id="258" r:id="rId11"/>
    <p:sldId id="372" r:id="rId12"/>
    <p:sldId id="373" r:id="rId13"/>
    <p:sldId id="374" r:id="rId14"/>
    <p:sldId id="367" r:id="rId15"/>
    <p:sldId id="371" r:id="rId16"/>
    <p:sldId id="259" r:id="rId17"/>
    <p:sldId id="260" r:id="rId18"/>
    <p:sldId id="261" r:id="rId19"/>
    <p:sldId id="375" r:id="rId20"/>
    <p:sldId id="265" r:id="rId21"/>
    <p:sldId id="267" r:id="rId22"/>
    <p:sldId id="277" r:id="rId23"/>
    <p:sldId id="278" r:id="rId24"/>
    <p:sldId id="280" r:id="rId25"/>
    <p:sldId id="279" r:id="rId26"/>
    <p:sldId id="294" r:id="rId27"/>
    <p:sldId id="283" r:id="rId28"/>
    <p:sldId id="284" r:id="rId29"/>
    <p:sldId id="285" r:id="rId30"/>
    <p:sldId id="292" r:id="rId31"/>
    <p:sldId id="293" r:id="rId32"/>
    <p:sldId id="338" r:id="rId33"/>
    <p:sldId id="339" r:id="rId34"/>
    <p:sldId id="340" r:id="rId35"/>
    <p:sldId id="341" r:id="rId36"/>
    <p:sldId id="342" r:id="rId3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E7F32EC-8C40-40C6-96D9-BF0F83BC03BE}" type="datetimeFigureOut">
              <a:rPr lang="el-GR"/>
              <a:pPr>
                <a:defRPr/>
              </a:pPr>
              <a:t>30/6/2018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DFFEA59-D833-45A5-B494-B740959658B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E24822DE-3AB8-4107-B11A-AE19C877A3A8}" type="datetimeFigureOut">
              <a:rPr lang="el-GR"/>
              <a:pPr>
                <a:defRPr/>
              </a:pPr>
              <a:t>30/6/2018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AB05160-214C-489E-95CD-C06808E1CB28}"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5DB441B-4E68-48E7-89EA-27A8C726E999}" type="datetimeFigureOut">
              <a:rPr lang="el-GR"/>
              <a:pPr>
                <a:defRPr/>
              </a:pPr>
              <a:t>30/6/2018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1C36B31-852B-43A3-9AB1-49C101AFA34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74397E3-C9F5-46F8-BE1C-EC8112E07129}" type="datetimeFigureOut">
              <a:rPr lang="el-GR"/>
              <a:pPr>
                <a:defRPr/>
              </a:pPr>
              <a:t>30/6/2018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3FE1CF9-58F1-4EF0-8B53-DAA58576DEF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348912AC-86CF-4AA6-A31F-0736D5CB2F51}" type="datetimeFigureOut">
              <a:rPr lang="el-GR"/>
              <a:pPr>
                <a:defRPr/>
              </a:pPr>
              <a:t>30/6/2018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DD928A5-903C-453A-A701-00626C188A2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83A7B470-60AF-4715-A604-3E93E9353D4F}" type="datetimeFigureOut">
              <a:rPr lang="el-GR"/>
              <a:pPr>
                <a:defRPr/>
              </a:pPr>
              <a:t>30/6/2018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B2A5596-DB85-48EF-942D-A31FEF7455B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EBA7700F-9E64-43BE-972D-D4827056C1C9}" type="datetimeFigureOut">
              <a:rPr lang="el-GR"/>
              <a:pPr>
                <a:defRPr/>
              </a:pPr>
              <a:t>30/6/2018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1558ECC-6D72-4403-BA8E-482FE0E93B76}"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ADBD9446-A756-4B36-BB24-9DE86F5FDC14}" type="datetimeFigureOut">
              <a:rPr lang="el-GR"/>
              <a:pPr>
                <a:defRPr/>
              </a:pPr>
              <a:t>30/6/2018</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90F3CE0E-4A8B-4622-B8F7-52AF7C4E30B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79E81472-2417-4050-BD56-845975C465F0}" type="datetimeFigureOut">
              <a:rPr lang="el-GR"/>
              <a:pPr>
                <a:defRPr/>
              </a:pPr>
              <a:t>30/6/2018</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68F7B623-E481-40A2-A187-F32E9B97496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F73D805B-0EC3-4F5D-ACAC-18830D25DA8A}" type="datetimeFigureOut">
              <a:rPr lang="el-GR"/>
              <a:pPr>
                <a:defRPr/>
              </a:pPr>
              <a:t>30/6/2018</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B0044198-26F6-4610-9359-B4528F323CF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AC2698B-4357-4E1C-BE97-EBCDCCA6796B}" type="datetimeFigureOut">
              <a:rPr lang="el-GR"/>
              <a:pPr>
                <a:defRPr/>
              </a:pPr>
              <a:t>30/6/2018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FAC952A-D000-43C9-A831-BC640085D47A}"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1ABF35C-DACD-47BA-8406-93A64FFB116D}" type="datetimeFigureOut">
              <a:rPr lang="el-GR"/>
              <a:pPr>
                <a:defRPr/>
              </a:pPr>
              <a:t>30/6/2018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E9BDA68-54FB-4551-9AD5-05945AF70A42}"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3BB71A-B2FE-4F7F-8020-3804AD58FA3A}" type="datetimeFigureOut">
              <a:rPr lang="el-GR"/>
              <a:pPr>
                <a:defRPr/>
              </a:pPr>
              <a:t>30/6/2018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0320D5-DFD0-4944-B77A-3D4B8D6222D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435100" y="274638"/>
            <a:ext cx="7499350" cy="1143000"/>
          </a:xfrm>
        </p:spPr>
        <p:txBody>
          <a:bodyPr/>
          <a:lstStyle/>
          <a:p>
            <a:pPr eaLnBrk="1" hangingPunct="1">
              <a:defRPr/>
            </a:pPr>
            <a:r>
              <a:rPr lang="el-GR" sz="3400" b="1" smtClean="0">
                <a:effectLst>
                  <a:outerShdw blurRad="38100" dist="38100" dir="2700000" algn="tl">
                    <a:srgbClr val="C0C0C0"/>
                  </a:outerShdw>
                </a:effectLst>
              </a:rPr>
              <a:t>Οι ανάγκες των ατόμων με ψυχικές διαταραχές</a:t>
            </a:r>
          </a:p>
        </p:txBody>
      </p:sp>
      <p:pic>
        <p:nvPicPr>
          <p:cNvPr id="2051" name="Picture 5"/>
          <p:cNvPicPr>
            <a:picLocks noChangeAspect="1" noChangeArrowheads="1"/>
          </p:cNvPicPr>
          <p:nvPr>
            <p:ph type="body" idx="4294967295"/>
          </p:nvPr>
        </p:nvPicPr>
        <p:blipFill>
          <a:blip r:embed="rId2"/>
          <a:srcRect l="9769" t="13025" r="7816" b="51704"/>
          <a:stretch>
            <a:fillRect/>
          </a:stretch>
        </p:blipFill>
        <p:spPr>
          <a:xfrm>
            <a:off x="1042988" y="1557338"/>
            <a:ext cx="8101012" cy="5300662"/>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r>
              <a:rPr lang="el-GR" smtClean="0"/>
              <a:t>Επιπλέον στόχοι προγραμμάτων ψυχοκοινωνικής αποκατάστασης</a:t>
            </a:r>
          </a:p>
        </p:txBody>
      </p:sp>
      <p:sp>
        <p:nvSpPr>
          <p:cNvPr id="6147" name="2 - Θέση περιεχομένου"/>
          <p:cNvSpPr>
            <a:spLocks noGrp="1"/>
          </p:cNvSpPr>
          <p:nvPr>
            <p:ph idx="1"/>
          </p:nvPr>
        </p:nvSpPr>
        <p:spPr/>
        <p:txBody>
          <a:bodyPr/>
          <a:lstStyle/>
          <a:p>
            <a:pPr eaLnBrk="1" hangingPunct="1"/>
            <a:r>
              <a:rPr lang="el-GR" sz="2400" smtClean="0"/>
              <a:t>Τα προγράμματα ψυχοκοινωνικής αποκατάστασης προσφέρουν στα άτομα με ψυχική νόσο την ευκαιρία να εργαστούν, να ζήσουν στην Κοινότητα, να απολαύσουν την κοινωνική ζωή με το δικό τους ρυθμό, μέσα από στοχευμένες και δομημένες παρεμβάσεις σε ένα υποστηρικτικό και </a:t>
            </a:r>
            <a:r>
              <a:rPr lang="el-GR" sz="2400" b="1" smtClean="0"/>
              <a:t>ρεαλιστικό</a:t>
            </a:r>
            <a:r>
              <a:rPr lang="el-GR" sz="2400" smtClean="0"/>
              <a:t> πλαίσιο </a:t>
            </a:r>
            <a:r>
              <a:rPr lang="el-GR" sz="1800" smtClean="0"/>
              <a:t>(</a:t>
            </a:r>
            <a:r>
              <a:rPr lang="en-US" sz="1800" smtClean="0"/>
              <a:t>Antony, 1990</a:t>
            </a:r>
            <a:r>
              <a:rPr lang="el-GR" sz="1800" smtClean="0"/>
              <a:t>)</a:t>
            </a:r>
            <a:endParaRPr lang="en-US" sz="1800" smtClean="0"/>
          </a:p>
          <a:p>
            <a:pPr eaLnBrk="1" hangingPunct="1"/>
            <a:r>
              <a:rPr lang="el-GR" sz="2400" smtClean="0"/>
              <a:t>Χρειάζονται ικανότητες και υποστηρικτικά δίκτυα, προκειμένου να εκπληρώσουν τις απαιτήσεις των ρόλων της καθημερινής ζωής σε όλα τα επίπεδα</a:t>
            </a:r>
          </a:p>
          <a:p>
            <a:pPr eaLnBrk="1" hangingPunct="1"/>
            <a:r>
              <a:rPr lang="el-GR" sz="2400" smtClean="0"/>
              <a:t>Στρατηγικές: ενδυνάμωση των δεξιοτήτων, ενδυνάμωση υποστηρικτικού δικτύου του ασθενούς</a:t>
            </a:r>
          </a:p>
          <a:p>
            <a:pPr eaLnBrk="1" hangingPunct="1"/>
            <a:endParaRPr lang="en-US" sz="2400" smtClean="0"/>
          </a:p>
          <a:p>
            <a:pPr eaLnBrk="1" hangingPunct="1"/>
            <a:endParaRPr lang="en-US" sz="1800" smtClean="0"/>
          </a:p>
          <a:p>
            <a:pPr eaLnBrk="1" hangingPunct="1"/>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smtClean="0"/>
              <a:t>Στόχοι ΨΑ</a:t>
            </a:r>
          </a:p>
        </p:txBody>
      </p:sp>
      <p:sp>
        <p:nvSpPr>
          <p:cNvPr id="12291" name="2 - Θέση περιεχομένου"/>
          <p:cNvSpPr>
            <a:spLocks noGrp="1"/>
          </p:cNvSpPr>
          <p:nvPr>
            <p:ph idx="1"/>
          </p:nvPr>
        </p:nvSpPr>
        <p:spPr/>
        <p:txBody>
          <a:bodyPr/>
          <a:lstStyle/>
          <a:p>
            <a:pPr>
              <a:buFont typeface="Arial" charset="0"/>
              <a:buNone/>
            </a:pPr>
            <a:r>
              <a:rPr lang="el-GR" sz="2000" smtClean="0"/>
              <a:t> Σε </a:t>
            </a:r>
            <a:r>
              <a:rPr lang="el-GR" sz="2000" b="1" smtClean="0"/>
              <a:t>ατομικό επίπεδο</a:t>
            </a:r>
            <a:r>
              <a:rPr lang="el-GR" sz="2000" smtClean="0"/>
              <a:t>, </a:t>
            </a:r>
          </a:p>
          <a:p>
            <a:r>
              <a:rPr lang="el-GR" sz="2000" smtClean="0"/>
              <a:t>Με την σωστή φαρμακευτική αγωγή και κατ΄ επέκταση τη μείωση των συμπτωμάτων, η ψυχοκοινωνική αποκατάσταση επιδιώκει την εκπαίδευση σε δεξιότητες ανεξάρτητης διαβίωσης και σε κοινωνικές δεξιότητες. «Η εκπαίδευση αυτή πρέπει να λαμβάνει χώρα στο πλαίσιο του πραγματικού, των εμπειριών της καθημερινής ζωής και όχι σε κλειστούς μη πραγματικούς χώρους».</a:t>
            </a:r>
            <a:r>
              <a:rPr lang="el-GR" sz="2000" baseline="30000" smtClean="0"/>
              <a:t>  </a:t>
            </a:r>
            <a:r>
              <a:rPr lang="el-GR" sz="1200" baseline="30000" smtClean="0"/>
              <a:t>(</a:t>
            </a:r>
            <a:r>
              <a:rPr lang="el-GR" sz="1200" smtClean="0"/>
              <a:t>WHO – WAPR. Ψυχοκοινωνική Αποκατάσταση: Συναινετική Διακήρυξη. (1996).</a:t>
            </a:r>
          </a:p>
          <a:p>
            <a:r>
              <a:rPr lang="el-GR" sz="2000" smtClean="0"/>
              <a:t>Παράλληλα, επιδιώκεται η ψυχολογική στήριξη των ασθενών αλλά και των οικογενειών τους καθώς και η ψυχοεκπαίδευσή τους.</a:t>
            </a:r>
          </a:p>
          <a:p>
            <a:r>
              <a:rPr lang="el-GR" sz="2000" smtClean="0"/>
              <a:t> Η ψυχοεκπαίδευση αφορά την ενημέρωση του ασθενή και της οικογένειάς του σε θέματα που αφορούν την ψυχική ασθένεια, γνώσεις οι οποίες μπορούν να προλάβουν τις υποτροπές και να αυξήσουν το επίπεδο λειτουργικότητας του ασθενή. </a:t>
            </a:r>
          </a:p>
          <a:p>
            <a:endParaRPr lang="el-GR"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 Θέση περιεχομένου"/>
          <p:cNvSpPr>
            <a:spLocks noGrp="1"/>
          </p:cNvSpPr>
          <p:nvPr>
            <p:ph idx="1"/>
          </p:nvPr>
        </p:nvSpPr>
        <p:spPr/>
        <p:txBody>
          <a:bodyPr/>
          <a:lstStyle/>
          <a:p>
            <a:r>
              <a:rPr lang="el-GR" sz="1600" smtClean="0"/>
              <a:t>Η στέγαση είναι επίσης ένας από τους στόχους στους οποίους επικεντρώνεται η ψυχοκοινωνική αποκατάσταση. Είναι όμως και ένα πεδίο της ψυχοκοινωνικής αποκατάστασης που συχνά κρύβει κινδύνους ιδρυματοποίησης. </a:t>
            </a:r>
          </a:p>
          <a:p>
            <a:r>
              <a:rPr lang="el-GR" sz="1600" smtClean="0"/>
              <a:t>Η ανεξάρτητη διαβίωση των ασθενών από μόνη της δεν καλύπτει τις ανάγκες τους αλλά ούτε μπορεί από μόνη της να ονομάζεται αποκατάσταση ή  αποϊδρυματοποίηση </a:t>
            </a:r>
            <a:r>
              <a:rPr lang="el-GR" sz="1600" baseline="30000" smtClean="0"/>
              <a:t>(</a:t>
            </a:r>
            <a:r>
              <a:rPr lang="el-GR" sz="1400" smtClean="0"/>
              <a:t>Μεγαλοοικονόμου Θ. (2004)</a:t>
            </a:r>
            <a:endParaRPr lang="el-GR" sz="1400" baseline="30000" smtClean="0"/>
          </a:p>
          <a:p>
            <a:r>
              <a:rPr lang="el-GR" sz="1600" smtClean="0"/>
              <a:t> Είναι απαραίτητη η ύπαρξη κοινοτικών υπηρεσιών (π.χ. Κέντρα Ψυχικής Υγείας), οι οποίες να λειτουργούν παράλληλα με τις στεγαστικές δομές και να συνεργάζονται με αυτές παρέχοντας ολιστική φροντίδα στους ασθενείς.     </a:t>
            </a:r>
          </a:p>
          <a:p>
            <a:r>
              <a:rPr lang="el-GR" sz="1600" smtClean="0"/>
              <a:t>Η επαγγελματική αποκατάσταση και η εύρεση εργασίας εμφανίζεται στους στόχους της ψυχοκοινωνικής αποκατάστασης. Μέσα από την εργασία ο ασθενής νιώθει σημαντικός ενώ βγαίνει από τον κύκλο της φτώχειας και της κοινωνικής απομόνωσης. </a:t>
            </a:r>
          </a:p>
          <a:p>
            <a:r>
              <a:rPr lang="el-GR" sz="1600" smtClean="0"/>
              <a:t>Η ανάπτυξη αλλά και η διατήρηση κοινωνικών δικτύων υποστήριξης του ασθενή, η ενίσχυση δηλαδή των ανθρωπίνων του σχέσεων είναι ακόμη ένας βασικός στόχος αφού η κοινωνική αποδοχή και στήριξή του θα ενεργήσει σημαντικά στην πορεία της υγείας του. </a:t>
            </a:r>
          </a:p>
          <a:p>
            <a:r>
              <a:rPr lang="el-GR" sz="1600" smtClean="0"/>
              <a:t>Τονίζεται παράλληλα και η αξιοποίηση του ελεύθερου χρόνου με υγιείς δραστηριότητες που να προσφέρουν ευχαρίστηση στον ασθενή.</a:t>
            </a:r>
          </a:p>
          <a:p>
            <a:endParaRPr lang="el-GR" sz="1600" smtClean="0"/>
          </a:p>
        </p:txBody>
      </p:sp>
      <p:sp>
        <p:nvSpPr>
          <p:cNvPr id="13315" name="1 - Τίτλος"/>
          <p:cNvSpPr>
            <a:spLocks noGrp="1"/>
          </p:cNvSpPr>
          <p:nvPr>
            <p:ph type="title"/>
          </p:nvPr>
        </p:nvSpPr>
        <p:spPr/>
        <p:txBody>
          <a:bodyPr/>
          <a:lstStyle/>
          <a:p>
            <a:r>
              <a:rPr lang="el-GR" smtClean="0"/>
              <a:t>Στόχοι ΨΑ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endParaRPr lang="el-GR" smtClean="0"/>
          </a:p>
        </p:txBody>
      </p:sp>
      <p:sp>
        <p:nvSpPr>
          <p:cNvPr id="14339" name="2 - Θέση περιεχομένου"/>
          <p:cNvSpPr>
            <a:spLocks noGrp="1"/>
          </p:cNvSpPr>
          <p:nvPr>
            <p:ph idx="1"/>
          </p:nvPr>
        </p:nvSpPr>
        <p:spPr/>
        <p:txBody>
          <a:bodyPr/>
          <a:lstStyle/>
          <a:p>
            <a:pPr>
              <a:buFont typeface="Arial" charset="0"/>
              <a:buNone/>
            </a:pPr>
            <a:r>
              <a:rPr lang="el-GR" sz="1600" smtClean="0"/>
              <a:t>Σε </a:t>
            </a:r>
            <a:r>
              <a:rPr lang="el-GR" sz="1600" b="1" smtClean="0"/>
              <a:t>κοινωνικό επίπεδο</a:t>
            </a:r>
            <a:r>
              <a:rPr lang="el-GR" sz="1600" smtClean="0"/>
              <a:t>  επιδιώκεται:</a:t>
            </a:r>
          </a:p>
          <a:p>
            <a:pPr>
              <a:buFont typeface="Arial" charset="0"/>
              <a:buNone/>
            </a:pPr>
            <a:endParaRPr lang="el-GR" sz="1600" smtClean="0"/>
          </a:p>
          <a:p>
            <a:r>
              <a:rPr lang="el-GR" sz="1600" b="1" smtClean="0"/>
              <a:t>Η βελτίωση της σχετικής νομοθεσίας.</a:t>
            </a:r>
            <a:r>
              <a:rPr lang="el-GR" sz="1600" smtClean="0"/>
              <a:t> Ώστε να δημιουργηθεί «το τυπικό πλαίσιο μέσα στο οποίο τα προγράμματα ψυχοκοινωνικής αποκατάστασης θα μπορούν να πετύχουν τη μέγιστη αποτελεσματικότητα».</a:t>
            </a:r>
            <a:r>
              <a:rPr lang="el-GR" sz="1600" baseline="30000" smtClean="0"/>
              <a:t> </a:t>
            </a:r>
            <a:r>
              <a:rPr lang="el-GR" sz="1600" smtClean="0"/>
              <a:t> </a:t>
            </a:r>
            <a:r>
              <a:rPr lang="el-GR" sz="1200" smtClean="0"/>
              <a:t>(WHO – WAPR. Ψυχοκοινωνική Αποκατάσταση: Συναινετική Διακήρυξη. (1996).</a:t>
            </a:r>
            <a:endParaRPr lang="el-GR" sz="1200" baseline="30000" smtClean="0"/>
          </a:p>
          <a:p>
            <a:r>
              <a:rPr lang="el-GR" sz="1600" smtClean="0"/>
              <a:t> Οι ασθενείς θα πρέπει να απολαμβάνουν τα ίδια δικαιώματα και να αποφεύγεται η περιθωριοποίηση και ο διαχωρισμός τους από το σύνολο του πληθυσμού.</a:t>
            </a:r>
          </a:p>
          <a:p>
            <a:r>
              <a:rPr lang="el-GR" sz="1600" b="1" smtClean="0"/>
              <a:t>Η ενίσχυση των χρηστών των υπηρεσιών.</a:t>
            </a:r>
            <a:r>
              <a:rPr lang="el-GR" sz="1600" smtClean="0"/>
              <a:t> Αποτελεί βασική αρχή και στόχο της ψυχοκοινωνικής αποκατάστασης. «Οι χρήστες θα πρέπει να συμμετέχουν ενεργά στο σχεδιασμό, την παροχή και την αξιολόγηση των προγραμμάτων».</a:t>
            </a:r>
            <a:r>
              <a:rPr lang="el-GR" sz="1600" baseline="30000" smtClean="0"/>
              <a:t>  </a:t>
            </a:r>
            <a:r>
              <a:rPr lang="el-GR" sz="1600" smtClean="0"/>
              <a:t> </a:t>
            </a:r>
            <a:r>
              <a:rPr lang="el-GR" sz="1200" smtClean="0"/>
              <a:t>((WHO – WAPR. Ψυχοκοινωνική Αποκατάσταση: Συναινετική Διακήρυξη. (1996).</a:t>
            </a:r>
          </a:p>
          <a:p>
            <a:r>
              <a:rPr lang="el-GR" sz="1600" b="1" smtClean="0"/>
              <a:t>Η βελτίωση της κοινής γνώμης και των στάσεων που σχετίζονται με τις ψυχικές διαταραχές. </a:t>
            </a:r>
            <a:r>
              <a:rPr lang="el-GR" sz="1600" smtClean="0"/>
              <a:t>Η τροποποίηση των στάσεων και της κοινής γνώμης που σχετίζονται με τις ψυχονοητικές διαταραχές και η εγκατάσταση νέων πεποιθήσεων, είναι μια διαδικασία που απαιτεί μεθοδικότητα και οργανωμένες προσπάθειες αλλά και πολύ χρόνο. Αντίθετα θεωρείται ότι «οι παρεμβάσεις μέσα από τη νομοθεσία μπορούν να παράγουν αποτελέσματα σε μικρότερο χρονικό διάστημα».</a:t>
            </a:r>
          </a:p>
          <a:p>
            <a:endParaRPr lang="el-GR" sz="1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b="1" smtClean="0"/>
              <a:t>Ψυχοκοινωνικές παρεμβάσεις</a:t>
            </a:r>
            <a:r>
              <a:rPr lang="el-GR" smtClean="0"/>
              <a:t/>
            </a:r>
            <a:br>
              <a:rPr lang="el-GR" smtClean="0"/>
            </a:br>
            <a:endParaRPr lang="el-GR" smtClean="0"/>
          </a:p>
        </p:txBody>
      </p:sp>
      <p:sp>
        <p:nvSpPr>
          <p:cNvPr id="15363" name="2 - Θέση περιεχομένου"/>
          <p:cNvSpPr>
            <a:spLocks noGrp="1"/>
          </p:cNvSpPr>
          <p:nvPr>
            <p:ph idx="1"/>
          </p:nvPr>
        </p:nvSpPr>
        <p:spPr/>
        <p:txBody>
          <a:bodyPr/>
          <a:lstStyle/>
          <a:p>
            <a:r>
              <a:rPr lang="el-GR" sz="2400" smtClean="0"/>
              <a:t>Οι στρεσσογόνοι ψυχοκοινωνικοί παράγοντες κατέχουν εξέχουσα θέση τόσο όσον αφορά στη διάγνωση όσο και στη θεραπεία των ψυχώσεων</a:t>
            </a:r>
          </a:p>
          <a:p>
            <a:r>
              <a:rPr lang="el-GR" sz="2400" smtClean="0"/>
              <a:t>Η στέγαση, η επαγγελματική αποκατάσταση, η απασχόληση και τα δίκτυα κοινωνικής υποστήριξης είναι πλευρές της ψυχοκοινωνικής αποκατάστασης</a:t>
            </a:r>
          </a:p>
          <a:p>
            <a:r>
              <a:rPr lang="el-GR" sz="2400" smtClean="0"/>
              <a:t>Οι παρεμβάσεις αυτές θέλουν τον ασθενή να βρίσκεται στην κοινότητα και όχι έγκλειστος σε ψυχιατρικά ιδρύματα. </a:t>
            </a:r>
          </a:p>
          <a:p>
            <a:r>
              <a:rPr lang="el-GR" sz="2400" smtClean="0"/>
              <a:t>Ιδιαίτερη σημασία δίνεται επίσης στην οικογένεια του ασθενή, η οποία συμμετέχει στην διαδικασία της θεραπευτικής αποκατάστασης</a:t>
            </a:r>
          </a:p>
          <a:p>
            <a:pPr eaLnBrk="1" hangingPunct="1">
              <a:buFont typeface="Arial" charset="0"/>
              <a:buNone/>
            </a:pPr>
            <a:r>
              <a:rPr lang="en-US" sz="1600" smtClean="0">
                <a:solidFill>
                  <a:srgbClr val="000000"/>
                </a:solidFill>
              </a:rPr>
              <a:t>(</a:t>
            </a:r>
            <a:r>
              <a:rPr lang="el-GR" sz="1600" smtClean="0">
                <a:solidFill>
                  <a:srgbClr val="000000"/>
                </a:solidFill>
              </a:rPr>
              <a:t>Μ.ΒΚαρύδη,2007</a:t>
            </a:r>
            <a:r>
              <a:rPr lang="en-US" sz="1600" smtClean="0">
                <a:solidFill>
                  <a:srgbClr val="000000"/>
                </a:solidFill>
              </a:rPr>
              <a:t>)</a:t>
            </a:r>
            <a:endParaRPr lang="el-GR" sz="1600" smtClean="0">
              <a:solidFill>
                <a:srgbClr val="000000"/>
              </a:solidFill>
            </a:endParaRPr>
          </a:p>
          <a:p>
            <a:pPr>
              <a:buFont typeface="Arial" charset="0"/>
              <a:buNone/>
            </a:pPr>
            <a:endParaRPr lang="el-GR" sz="2400" smtClean="0"/>
          </a:p>
          <a:p>
            <a:endParaRPr lang="el-GR"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el-GR" sz="2800" b="1" smtClean="0"/>
              <a:t>Ψυχοκοινωνικές παρεμβάσεις</a:t>
            </a:r>
            <a:endParaRPr lang="el-GR" sz="2800" smtClean="0"/>
          </a:p>
        </p:txBody>
      </p:sp>
      <p:sp>
        <p:nvSpPr>
          <p:cNvPr id="16387" name="2 - Θέση περιεχομένου"/>
          <p:cNvSpPr>
            <a:spLocks noGrp="1"/>
          </p:cNvSpPr>
          <p:nvPr>
            <p:ph idx="1"/>
          </p:nvPr>
        </p:nvSpPr>
        <p:spPr>
          <a:xfrm>
            <a:off x="395288" y="1412875"/>
            <a:ext cx="8229600" cy="4525963"/>
          </a:xfrm>
        </p:spPr>
        <p:txBody>
          <a:bodyPr/>
          <a:lstStyle/>
          <a:p>
            <a:r>
              <a:rPr lang="el-GR" sz="1800" b="1" smtClean="0"/>
              <a:t>Μείωση της συμπτωματολογίας</a:t>
            </a:r>
            <a:r>
              <a:rPr lang="el-GR" sz="1800" smtClean="0"/>
              <a:t> μέσω κατάλληλης φαρμακοθεραπείας, ψυχολογικών χειρισμών και ψυχοκοινωνικών παρεμβάσεων</a:t>
            </a:r>
            <a:r>
              <a:rPr lang="el-GR" sz="1800" baseline="30000" smtClean="0"/>
              <a:t>.</a:t>
            </a:r>
            <a:endParaRPr lang="el-GR" sz="1800" smtClean="0"/>
          </a:p>
          <a:p>
            <a:r>
              <a:rPr lang="el-GR" sz="1800" b="1" smtClean="0"/>
              <a:t>Μείωση των  ιατρογενών προβλημάτων</a:t>
            </a:r>
            <a:r>
              <a:rPr lang="el-GR" sz="1800" smtClean="0"/>
              <a:t> μέσα από τη μείωση ή και την απάλειψη - όπου είναι δυνατό - των αρνητικών σωματικών και συμπεριφορικών συνεπειών των ανωτέρω αναφερομένων ιατρικών παρεμβάσεων, όπως επίσης - και ιδιαίτερα - του παρατεταμένου ιδρυματισμού</a:t>
            </a:r>
            <a:r>
              <a:rPr lang="el-GR" sz="1800" baseline="30000" smtClean="0"/>
              <a:t>.</a:t>
            </a:r>
            <a:endParaRPr lang="el-GR" sz="1800" smtClean="0"/>
          </a:p>
          <a:p>
            <a:r>
              <a:rPr lang="el-GR" sz="1800" b="1" smtClean="0"/>
              <a:t>Βελτίωση των κοινωνικών ικανοτήτων</a:t>
            </a:r>
            <a:r>
              <a:rPr lang="el-GR" sz="1800" smtClean="0"/>
              <a:t> μέσω της αύξησης των κοινωνικών δεξιοτήτων των ατόμων, της ψυχολογικής αντιμετώπισης και της απασχόλησης</a:t>
            </a:r>
            <a:r>
              <a:rPr lang="el-GR" sz="1800" baseline="30000" smtClean="0"/>
              <a:t>.</a:t>
            </a:r>
            <a:endParaRPr lang="el-GR" sz="1800" smtClean="0"/>
          </a:p>
          <a:p>
            <a:r>
              <a:rPr lang="el-GR" sz="1800" b="1" smtClean="0"/>
              <a:t>Μείωση των διακρίσεων και του στίγματος</a:t>
            </a:r>
            <a:r>
              <a:rPr lang="el-GR" sz="1800" baseline="30000" smtClean="0"/>
              <a:t>.</a:t>
            </a:r>
            <a:endParaRPr lang="el-GR" sz="1800" smtClean="0"/>
          </a:p>
          <a:p>
            <a:r>
              <a:rPr lang="el-GR" sz="1800" b="1" smtClean="0"/>
              <a:t>Παροχή υποστήριξης</a:t>
            </a:r>
            <a:r>
              <a:rPr lang="el-GR" sz="1800" smtClean="0"/>
              <a:t> σε εκείνες τις </a:t>
            </a:r>
            <a:r>
              <a:rPr lang="el-GR" sz="1800" b="1" smtClean="0"/>
              <a:t>οικογένειες</a:t>
            </a:r>
            <a:r>
              <a:rPr lang="el-GR" sz="1800" smtClean="0"/>
              <a:t> που έχουν ένα μέλος με ψυχονοητική διαταραχή</a:t>
            </a:r>
            <a:r>
              <a:rPr lang="el-GR" sz="1800" baseline="30000" smtClean="0"/>
              <a:t>.</a:t>
            </a:r>
            <a:endParaRPr lang="el-GR" sz="1800" smtClean="0"/>
          </a:p>
          <a:p>
            <a:r>
              <a:rPr lang="el-GR" sz="1800" b="1" smtClean="0"/>
              <a:t>Κοινωνική υποστήριξη</a:t>
            </a:r>
            <a:r>
              <a:rPr lang="el-GR" sz="1800" smtClean="0"/>
              <a:t> μέσω της δημιουργίας και διατήρησης ενός μακρόπνοου συστήματος κοινωνικής στήριξης, της ελάχιστης κάλυψης των βασικών αναγκών αναφορικά με τη στέγη, την απασχόληση, το κοινωνικό δίκτυο και τον ελεύθερο χρόνο</a:t>
            </a:r>
            <a:r>
              <a:rPr lang="el-GR" sz="1800" baseline="30000" smtClean="0"/>
              <a:t>.</a:t>
            </a:r>
            <a:endParaRPr lang="el-GR" sz="1800" smtClean="0"/>
          </a:p>
          <a:p>
            <a:r>
              <a:rPr lang="el-GR" sz="1800" b="1" smtClean="0"/>
              <a:t>Ενίσχυση των χρηστών</a:t>
            </a:r>
            <a:r>
              <a:rPr lang="el-GR" sz="1800" smtClean="0"/>
              <a:t> </a:t>
            </a:r>
            <a:r>
              <a:rPr lang="el-GR" sz="1800" b="1" smtClean="0"/>
              <a:t>των υπηρεσιών</a:t>
            </a:r>
            <a:r>
              <a:rPr lang="el-GR" sz="1800" smtClean="0"/>
              <a:t> μέσα από την αύξηση της αυτονομίας, της αυτάρκειας και των ικανοτήτων αυτοϋποστήριξης των χρηστών και των επαγγελματιών»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eaLnBrk="1" hangingPunct="1"/>
            <a:r>
              <a:rPr lang="el-GR" smtClean="0"/>
              <a:t>Ρόλος του ΚΛ (1)</a:t>
            </a:r>
          </a:p>
        </p:txBody>
      </p:sp>
      <p:sp>
        <p:nvSpPr>
          <p:cNvPr id="3" name="2 - Θέση περιεχομένου"/>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l-GR" dirty="0" smtClean="0"/>
              <a:t>Από το 1904 ο </a:t>
            </a:r>
            <a:r>
              <a:rPr lang="en-US" dirty="0" smtClean="0"/>
              <a:t>Adolf Mayer</a:t>
            </a:r>
            <a:r>
              <a:rPr lang="el-GR" dirty="0" smtClean="0"/>
              <a:t> εισήγαγε την Κοινωνική Εργασία στο χώρο της ψυχιατρικής καθώς θεωρήθηκε απαραίτητη ιδιαίτερα στη </a:t>
            </a:r>
            <a:r>
              <a:rPr lang="el-GR" dirty="0" err="1" smtClean="0"/>
              <a:t>μετανοσοκομειακή</a:t>
            </a:r>
            <a:r>
              <a:rPr lang="el-GR" dirty="0" smtClean="0"/>
              <a:t> φροντίδα των ασθενών</a:t>
            </a:r>
          </a:p>
          <a:p>
            <a:pPr eaLnBrk="1" fontAlgn="auto" hangingPunct="1">
              <a:spcAft>
                <a:spcPts val="0"/>
              </a:spcAft>
              <a:buFont typeface="Arial" pitchFamily="34" charset="0"/>
              <a:buChar char="•"/>
              <a:defRPr/>
            </a:pPr>
            <a:r>
              <a:rPr lang="el-GR" dirty="0" smtClean="0"/>
              <a:t>Ο ΚΛ συμβάλει στην ανίχνευση, πρόληψη και αντιμετώπιση των συναισθηματικών και κοινωνικοοικονομικών παραγόντων που παρεμβαίνουν στην έναρξη, πορεία και αποδρομή της ψυχικής νόσου των ατόμων ή κοινωνικών ομάδων </a:t>
            </a:r>
            <a:r>
              <a:rPr lang="el-GR" sz="2600" dirty="0" smtClean="0"/>
              <a:t>(ΠΔ891-ΦΕΚ213/78)</a:t>
            </a:r>
            <a:endParaRPr lang="en-US" sz="2600" dirty="0" smtClean="0"/>
          </a:p>
          <a:p>
            <a:pPr eaLnBrk="1" fontAlgn="auto" hangingPunct="1">
              <a:spcAft>
                <a:spcPts val="0"/>
              </a:spcAft>
              <a:buFont typeface="Arial" pitchFamily="34" charset="0"/>
              <a:buChar char="•"/>
              <a:defRPr/>
            </a:pPr>
            <a:r>
              <a:rPr lang="el-GR" dirty="0" smtClean="0"/>
              <a:t>Αφορά στη σταθερή υποστήριξη των ψυχικά ασθενών, προκειμένου να αποκτήσου ή να βελτιώσουν τις ικανότητες τους ώστε να έχουν πρόσβαση σε κοινοτικές πηγές ή υποστηρικτικά δίκτυα</a:t>
            </a:r>
          </a:p>
          <a:p>
            <a:pPr eaLnBrk="1" fontAlgn="auto" hangingPunct="1">
              <a:spcAft>
                <a:spcPts val="0"/>
              </a:spcAft>
              <a:buFont typeface="Arial" pitchFamily="34" charset="0"/>
              <a:buChar char="•"/>
              <a:defRPr/>
            </a:pPr>
            <a:r>
              <a:rPr lang="el-GR" dirty="0" smtClean="0"/>
              <a:t>Ενισχύονται οι δυνατότητες του ατόμου και αναγνωρίζει ο ίδιος ο ασθενής τις αδυναμίες του με στόχο την τροποποίηση τους</a:t>
            </a:r>
          </a:p>
          <a:p>
            <a:pPr eaLnBrk="1" fontAlgn="auto" hangingPunct="1">
              <a:spcAft>
                <a:spcPts val="0"/>
              </a:spcAft>
              <a:buFont typeface="Arial" pitchFamily="34" charset="0"/>
              <a:buChar char="•"/>
              <a:defRPr/>
            </a:pPr>
            <a:r>
              <a:rPr lang="el-GR" dirty="0" smtClean="0"/>
              <a:t>Έμφαση στη συμμετοχή του ίδιου του ασθενούς στο θεραπευτικό πλάνο</a:t>
            </a:r>
          </a:p>
          <a:p>
            <a:pPr eaLnBrk="1" fontAlgn="auto" hangingPunct="1">
              <a:spcAft>
                <a:spcPts val="0"/>
              </a:spcAft>
              <a:buFont typeface="Arial" pitchFamily="34" charset="0"/>
              <a:buNone/>
              <a:defRPr/>
            </a:pPr>
            <a:endParaRPr lang="el-G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l-GR" dirty="0" smtClean="0"/>
              <a:t>Εφαρμόζει θεραπευτικές παρεμβάσεις με στόχο την εξάσκηση ικανοτήτων που ενισχύουν την απόκτηση αυτονομίας και ανεξαρτησίας στην Κοινότητα</a:t>
            </a:r>
          </a:p>
          <a:p>
            <a:pPr eaLnBrk="1" fontAlgn="auto" hangingPunct="1">
              <a:spcAft>
                <a:spcPts val="0"/>
              </a:spcAft>
              <a:buFont typeface="Arial" pitchFamily="34" charset="0"/>
              <a:buChar char="•"/>
              <a:defRPr/>
            </a:pPr>
            <a:r>
              <a:rPr lang="el-GR" dirty="0" smtClean="0"/>
              <a:t>Είναι υπεύθυνος για την διερεύνηση εις βάθος της κοινωνικής πραγματικότητας του ασθενή</a:t>
            </a:r>
          </a:p>
          <a:p>
            <a:pPr eaLnBrk="1" fontAlgn="auto" hangingPunct="1">
              <a:spcAft>
                <a:spcPts val="0"/>
              </a:spcAft>
              <a:buFont typeface="Arial" pitchFamily="34" charset="0"/>
              <a:buChar char="•"/>
              <a:defRPr/>
            </a:pPr>
            <a:r>
              <a:rPr lang="el-GR" dirty="0" smtClean="0"/>
              <a:t>Εργάζεται για την ανίχνευση και επίλυση των κοινωνικών παραγόντων που παρεμβαίνουν τόσο στην έναρξη και πορεία της ασθένειάς του όσο και στη διαδικασία της θεραπείας του με στόχο τον σχεδιασμό και την εφαρμογή της θεραπευτικής παρέμβασης</a:t>
            </a:r>
          </a:p>
          <a:p>
            <a:pPr eaLnBrk="1" fontAlgn="auto" hangingPunct="1">
              <a:spcAft>
                <a:spcPts val="0"/>
              </a:spcAft>
              <a:buFont typeface="Arial" pitchFamily="34" charset="0"/>
              <a:buChar char="•"/>
              <a:defRPr/>
            </a:pPr>
            <a:endParaRPr lang="el-GR" dirty="0" smtClean="0"/>
          </a:p>
        </p:txBody>
      </p:sp>
      <p:sp>
        <p:nvSpPr>
          <p:cNvPr id="18435" name="1 - Τίτλος"/>
          <p:cNvSpPr>
            <a:spLocks noGrp="1"/>
          </p:cNvSpPr>
          <p:nvPr>
            <p:ph type="title"/>
          </p:nvPr>
        </p:nvSpPr>
        <p:spPr/>
        <p:txBody>
          <a:bodyPr/>
          <a:lstStyle/>
          <a:p>
            <a:pPr eaLnBrk="1" hangingPunct="1"/>
            <a:r>
              <a:rPr lang="el-GR" smtClean="0"/>
              <a:t>Ρόλος του ΚΛ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 Θέση περιεχομένου"/>
          <p:cNvSpPr>
            <a:spLocks noGrp="1"/>
          </p:cNvSpPr>
          <p:nvPr>
            <p:ph idx="1"/>
          </p:nvPr>
        </p:nvSpPr>
        <p:spPr/>
        <p:txBody>
          <a:bodyPr/>
          <a:lstStyle/>
          <a:p>
            <a:pPr eaLnBrk="1" hangingPunct="1"/>
            <a:r>
              <a:rPr lang="el-GR" sz="1800" smtClean="0"/>
              <a:t>Αρχική αξιολόγηση για τη δυνατότητα ένταξης στο πρόγραμμα (κοινωνικά-δημογραφικά δεδομένα)</a:t>
            </a:r>
          </a:p>
          <a:p>
            <a:pPr eaLnBrk="1" hangingPunct="1"/>
            <a:r>
              <a:rPr lang="el-GR" sz="1800" smtClean="0"/>
              <a:t>Αξιολόγηση κοινωνικών δεξιοτήτων των ασθενών </a:t>
            </a:r>
          </a:p>
          <a:p>
            <a:pPr eaLnBrk="1" hangingPunct="1"/>
            <a:r>
              <a:rPr lang="el-GR" sz="1800" smtClean="0"/>
              <a:t>Αξιολόγηση του βαθμού Αυτοστιγματισμού</a:t>
            </a:r>
          </a:p>
          <a:p>
            <a:pPr eaLnBrk="1" hangingPunct="1"/>
            <a:r>
              <a:rPr lang="el-GR" sz="1800" smtClean="0"/>
              <a:t>Εκτίμηση ψυχοκοινωνικών αναγκών και δυνατοτήτων</a:t>
            </a:r>
          </a:p>
          <a:p>
            <a:pPr eaLnBrk="1" hangingPunct="1"/>
            <a:r>
              <a:rPr lang="el-GR" sz="1800" smtClean="0"/>
              <a:t>Διερεύνηση ενδοοικογενειακών σχέσεων</a:t>
            </a:r>
          </a:p>
          <a:p>
            <a:pPr eaLnBrk="1" hangingPunct="1"/>
            <a:r>
              <a:rPr lang="el-GR" sz="1800" smtClean="0"/>
              <a:t>Διερεύνηση του ρόλου του ατόμου στην κοινωνία</a:t>
            </a:r>
          </a:p>
          <a:p>
            <a:pPr eaLnBrk="1" hangingPunct="1"/>
            <a:r>
              <a:rPr lang="el-GR" sz="1800" smtClean="0"/>
              <a:t>Σχεδιασμός και εφαρμογή προγραμμάτων παρέμβασης</a:t>
            </a:r>
          </a:p>
          <a:p>
            <a:pPr eaLnBrk="1" hangingPunct="1"/>
            <a:r>
              <a:rPr lang="el-GR" sz="1800" smtClean="0"/>
              <a:t>Συμβουλευτική υποστήριξη ατόμων και οικογενειών</a:t>
            </a:r>
          </a:p>
          <a:p>
            <a:pPr eaLnBrk="1" hangingPunct="1"/>
            <a:r>
              <a:rPr lang="el-GR" sz="1800" smtClean="0"/>
              <a:t>Λειτουργία ΚΕΟ  ( ενίσχυση κοινωνικών δεξιοτήτων, ομάδα έκφρασης συναισθημάτων, ομάδα διαχείρισης ελεύθερου χρόνου, ομάδα στήριξης έκφρασης, κοινωνικοθεραπευτικές ομάδες (επικαιρότητας, κινηματογράφου, λογοτεχνίας, ψυχαγωγίας κ.α.), ομάδα θεραπευτικής κοινότητας.</a:t>
            </a:r>
          </a:p>
          <a:p>
            <a:pPr eaLnBrk="1" hangingPunct="1">
              <a:buFont typeface="Arial" charset="0"/>
              <a:buNone/>
            </a:pPr>
            <a:endParaRPr lang="el-GR" sz="1800" smtClean="0"/>
          </a:p>
          <a:p>
            <a:pPr eaLnBrk="1" hangingPunct="1"/>
            <a:endParaRPr lang="el-GR" sz="1800" smtClean="0"/>
          </a:p>
          <a:p>
            <a:pPr eaLnBrk="1" hangingPunct="1">
              <a:buFont typeface="Arial" charset="0"/>
              <a:buNone/>
            </a:pPr>
            <a:endParaRPr lang="el-GR" sz="1800" smtClean="0"/>
          </a:p>
        </p:txBody>
      </p:sp>
      <p:sp>
        <p:nvSpPr>
          <p:cNvPr id="19459" name="1 - Τίτλος"/>
          <p:cNvSpPr>
            <a:spLocks noGrp="1"/>
          </p:cNvSpPr>
          <p:nvPr>
            <p:ph type="title"/>
          </p:nvPr>
        </p:nvSpPr>
        <p:spPr/>
        <p:txBody>
          <a:bodyPr/>
          <a:lstStyle/>
          <a:p>
            <a:pPr eaLnBrk="1" hangingPunct="1"/>
            <a:r>
              <a:rPr lang="el-GR" smtClean="0"/>
              <a:t>Ρόλος του ΚΛ (3)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 Θέση περιεχομένου"/>
          <p:cNvSpPr>
            <a:spLocks noGrp="1"/>
          </p:cNvSpPr>
          <p:nvPr>
            <p:ph idx="1"/>
          </p:nvPr>
        </p:nvSpPr>
        <p:spPr/>
        <p:txBody>
          <a:bodyPr/>
          <a:lstStyle/>
          <a:p>
            <a:pPr eaLnBrk="1" hangingPunct="1"/>
            <a:r>
              <a:rPr lang="el-GR" smtClean="0"/>
              <a:t>Ενέργειες ευαισθητοποίησης της Κοινότητας</a:t>
            </a:r>
          </a:p>
          <a:p>
            <a:pPr eaLnBrk="1" hangingPunct="1"/>
            <a:r>
              <a:rPr lang="el-GR" smtClean="0"/>
              <a:t>Διερεύνηση κοινοτικών πηγών</a:t>
            </a:r>
          </a:p>
          <a:p>
            <a:pPr eaLnBrk="1" hangingPunct="1"/>
            <a:r>
              <a:rPr lang="el-GR" smtClean="0"/>
              <a:t>Υποστήριξη αυτοδιαχειριζόμενων δομών</a:t>
            </a:r>
          </a:p>
          <a:p>
            <a:pPr eaLnBrk="1" hangingPunct="1"/>
            <a:r>
              <a:rPr lang="el-GR" smtClean="0"/>
              <a:t>Συμμετέχει στα ερευνητικά και εκπαιδευτικά προγράμματα</a:t>
            </a:r>
          </a:p>
          <a:p>
            <a:pPr eaLnBrk="1" hangingPunct="1"/>
            <a:r>
              <a:rPr lang="el-GR" smtClean="0"/>
              <a:t>Εκπαίδευση εθελοντών</a:t>
            </a:r>
          </a:p>
          <a:p>
            <a:endParaRPr lang="el-GR" smtClean="0"/>
          </a:p>
        </p:txBody>
      </p:sp>
      <p:sp>
        <p:nvSpPr>
          <p:cNvPr id="20483" name="1 - Τίτλος"/>
          <p:cNvSpPr>
            <a:spLocks noGrp="1"/>
          </p:cNvSpPr>
          <p:nvPr>
            <p:ph type="title"/>
          </p:nvPr>
        </p:nvSpPr>
        <p:spPr/>
        <p:txBody>
          <a:bodyPr/>
          <a:lstStyle/>
          <a:p>
            <a:pPr eaLnBrk="1" hangingPunct="1"/>
            <a:r>
              <a:rPr lang="el-GR" smtClean="0"/>
              <a:t>Ρόλος του ΚΛ (4)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r>
              <a:rPr lang="el-GR" sz="3200" smtClean="0"/>
              <a:t>Κοινωνική Ψυχιατρική</a:t>
            </a:r>
          </a:p>
        </p:txBody>
      </p:sp>
      <p:sp>
        <p:nvSpPr>
          <p:cNvPr id="3075" name="2 - Θέση περιεχομένου"/>
          <p:cNvSpPr>
            <a:spLocks noGrp="1"/>
          </p:cNvSpPr>
          <p:nvPr>
            <p:ph idx="1"/>
          </p:nvPr>
        </p:nvSpPr>
        <p:spPr/>
        <p:txBody>
          <a:bodyPr/>
          <a:lstStyle/>
          <a:p>
            <a:r>
              <a:rPr lang="el-GR" sz="1800" smtClean="0"/>
              <a:t> </a:t>
            </a:r>
            <a:r>
              <a:rPr lang="en-US" sz="1800" smtClean="0"/>
              <a:t>T</a:t>
            </a:r>
            <a:r>
              <a:rPr lang="el-GR" sz="1800" smtClean="0"/>
              <a:t>α έτη 1940-1950 αρχίζει να κάνει την επανεμφάνισή της η </a:t>
            </a:r>
            <a:r>
              <a:rPr lang="el-GR" sz="1800" b="1" smtClean="0"/>
              <a:t>Κοινοτική-Κοινωνική Ψυχιατρική</a:t>
            </a:r>
            <a:r>
              <a:rPr lang="el-GR" sz="1800" smtClean="0"/>
              <a:t>, «η οποία βρισκόταν σε ύφεση για κάποιο διάστημα λόγω της έντονης παρουσίας του ψυχαναλυτικού κινήματος</a:t>
            </a:r>
            <a:r>
              <a:rPr lang="el-GR" sz="1400" smtClean="0"/>
              <a:t>». (Παπαπαδάτου Γ., Στογιαννίδου Α. 1988)</a:t>
            </a:r>
          </a:p>
          <a:p>
            <a:r>
              <a:rPr lang="el-GR" sz="1800" smtClean="0"/>
              <a:t>«Η Κοινωνική Ψυχιατρική δεν ξεφεύγει από τις παραδοσιακές αρχές της κλινικής ψυχοπαθολογίας αλλά προσαρμόζεται στις συγκεκριμένες ιστορικές και κοινωνικοπολιτιστικές συνθήκες μέσα στις οποίες αναπτύσσεται το άτομο σε ένα συγκεκριμένο χώρο. </a:t>
            </a:r>
            <a:endParaRPr lang="en-US" sz="1800" smtClean="0"/>
          </a:p>
          <a:p>
            <a:r>
              <a:rPr lang="el-GR" sz="1800" smtClean="0"/>
              <a:t>Δεν διαφωνεί με τη βιολογική υπόσταση της ψυχικής αρρώστιας, διευρύνει όμως τις μεθόδους και τους τρόπους αντιμετώπισης της ψυχικής αρρώστιας πέρα από το παραδοσιακό ψυχιατρείο έχοντας μια σφαιρική θεώρηση των αιτιολογικών παραγόντων της εκδήλωσής της με την βοήθεια άλλων επιστημών της συμπεριφοράς του ανθρώπου»</a:t>
            </a:r>
            <a:r>
              <a:rPr lang="el-GR" sz="1400" baseline="30000" smtClean="0"/>
              <a:t>(</a:t>
            </a:r>
            <a:r>
              <a:rPr lang="el-GR" sz="1400" smtClean="0"/>
              <a:t>Μαδιανός Μ. 2000)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pPr eaLnBrk="1" hangingPunct="1"/>
            <a:r>
              <a:rPr lang="en-US" sz="3200" smtClean="0"/>
              <a:t>Problem solving method</a:t>
            </a:r>
            <a:r>
              <a:rPr lang="el-GR" sz="3200" smtClean="0"/>
              <a:t> (Επίλυση Προβλήματος)</a:t>
            </a:r>
          </a:p>
        </p:txBody>
      </p:sp>
      <p:sp>
        <p:nvSpPr>
          <p:cNvPr id="11267" name="2 - Θέση περιεχομένου"/>
          <p:cNvSpPr>
            <a:spLocks noGrp="1"/>
          </p:cNvSpPr>
          <p:nvPr>
            <p:ph idx="1"/>
          </p:nvPr>
        </p:nvSpPr>
        <p:spPr/>
        <p:txBody>
          <a:bodyPr/>
          <a:lstStyle/>
          <a:p>
            <a:pPr eaLnBrk="1" hangingPunct="1"/>
            <a:r>
              <a:rPr lang="el-GR" sz="2400" smtClean="0"/>
              <a:t>Σκοπός να βοηθήσει το άτομο να αποκτήσει την ικανότητα αποτελεσματικής διαχείρισης και ελέγχου των δυσκολιών του, να ξεπεράσει τις απογοητεύσεις του και τελικά να καταστεί ικανό να βιώνει περισσότερη ικανοποίηση από τις καθημερινές του δραστηριότητες (</a:t>
            </a:r>
            <a:r>
              <a:rPr lang="en-US" sz="2400" smtClean="0"/>
              <a:t>Perlman, 1957</a:t>
            </a:r>
            <a:r>
              <a:rPr lang="el-GR" sz="2400" smtClean="0"/>
              <a:t>)</a:t>
            </a:r>
          </a:p>
          <a:p>
            <a:pPr eaLnBrk="1" hangingPunct="1"/>
            <a:r>
              <a:rPr lang="el-GR" sz="2400" smtClean="0"/>
              <a:t>«Γνωστική δραστηριότητα η οποία στοχεύει στην αλλαγή του προβλήματος μέσα από την επίτευξη των επιδιωκόμενων στόχων»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Θέση περιεχομένου"/>
          <p:cNvSpPr>
            <a:spLocks noGrp="1"/>
          </p:cNvSpPr>
          <p:nvPr>
            <p:ph idx="1"/>
          </p:nvPr>
        </p:nvSpPr>
        <p:spPr>
          <a:xfrm>
            <a:off x="468313" y="333375"/>
            <a:ext cx="8229600" cy="6191250"/>
          </a:xfrm>
        </p:spPr>
        <p:txBody>
          <a:bodyPr/>
          <a:lstStyle/>
          <a:p>
            <a:pPr algn="ctr" eaLnBrk="1" hangingPunct="1">
              <a:buFont typeface="Arial" charset="0"/>
              <a:buNone/>
            </a:pPr>
            <a:r>
              <a:rPr lang="el-GR" sz="1800" b="1" smtClean="0"/>
              <a:t>Φάση επαφής</a:t>
            </a:r>
          </a:p>
          <a:p>
            <a:pPr algn="ctr" eaLnBrk="1" hangingPunct="1">
              <a:buFont typeface="Arial" charset="0"/>
              <a:buNone/>
            </a:pPr>
            <a:r>
              <a:rPr lang="el-GR" sz="1800" smtClean="0"/>
              <a:t>Α) Προσδιορισμός του Προβλήματος</a:t>
            </a:r>
          </a:p>
          <a:p>
            <a:pPr algn="ctr" eaLnBrk="1" hangingPunct="1">
              <a:buFont typeface="Arial" charset="0"/>
              <a:buNone/>
            </a:pPr>
            <a:r>
              <a:rPr lang="el-GR" sz="1800" smtClean="0"/>
              <a:t>Β) Στόχοι</a:t>
            </a:r>
          </a:p>
          <a:p>
            <a:pPr algn="ctr" eaLnBrk="1" hangingPunct="1">
              <a:buFont typeface="Arial" charset="0"/>
              <a:buNone/>
            </a:pPr>
            <a:r>
              <a:rPr lang="el-GR" sz="1800" smtClean="0"/>
              <a:t>Γ) Συμβόλαιο </a:t>
            </a:r>
          </a:p>
          <a:p>
            <a:pPr algn="ctr" eaLnBrk="1" hangingPunct="1">
              <a:buFont typeface="Arial" charset="0"/>
              <a:buNone/>
            </a:pPr>
            <a:r>
              <a:rPr lang="el-GR" sz="1800" smtClean="0"/>
              <a:t>Δ) Διερεύνηση</a:t>
            </a:r>
          </a:p>
          <a:p>
            <a:pPr algn="ctr" eaLnBrk="1" hangingPunct="1">
              <a:buFont typeface="Arial" charset="0"/>
              <a:buNone/>
            </a:pPr>
            <a:endParaRPr lang="el-GR" sz="1800" smtClean="0"/>
          </a:p>
          <a:p>
            <a:pPr algn="ctr" eaLnBrk="1" hangingPunct="1">
              <a:buFont typeface="Arial" charset="0"/>
              <a:buNone/>
            </a:pPr>
            <a:r>
              <a:rPr lang="el-GR" sz="1800" b="1" smtClean="0"/>
              <a:t>Φάση Συμβολαίου</a:t>
            </a:r>
          </a:p>
          <a:p>
            <a:pPr algn="ctr" eaLnBrk="1" hangingPunct="1">
              <a:buFont typeface="Arial" charset="0"/>
              <a:buNone/>
            </a:pPr>
            <a:r>
              <a:rPr lang="el-GR" sz="1800" smtClean="0"/>
              <a:t>Α) Εκτίμηση του προβλήματος</a:t>
            </a:r>
          </a:p>
          <a:p>
            <a:pPr algn="ctr" eaLnBrk="1" hangingPunct="1">
              <a:buFont typeface="Arial" charset="0"/>
              <a:buNone/>
            </a:pPr>
            <a:r>
              <a:rPr lang="el-GR" sz="1800" smtClean="0"/>
              <a:t>Β)Διαμόρφωση Σχεδίου Δράσης- Εναλλάκτικές λύσεις- Επιλογή μιας Εναλλακτικής</a:t>
            </a:r>
          </a:p>
          <a:p>
            <a:pPr algn="ctr" eaLnBrk="1" hangingPunct="1">
              <a:buFont typeface="Arial" charset="0"/>
              <a:buNone/>
            </a:pPr>
            <a:r>
              <a:rPr lang="el-GR" sz="1800" smtClean="0"/>
              <a:t>Γ) Πρόγνωση αποτελέσματος</a:t>
            </a:r>
          </a:p>
          <a:p>
            <a:pPr algn="ctr" eaLnBrk="1" hangingPunct="1">
              <a:buFont typeface="Arial" charset="0"/>
              <a:buNone/>
            </a:pPr>
            <a:endParaRPr lang="el-GR" sz="1800" smtClean="0"/>
          </a:p>
          <a:p>
            <a:pPr algn="ctr" eaLnBrk="1" hangingPunct="1">
              <a:buFont typeface="Arial" charset="0"/>
              <a:buNone/>
            </a:pPr>
            <a:r>
              <a:rPr lang="el-GR" sz="1800" b="1" smtClean="0"/>
              <a:t>Φάση Δράσης</a:t>
            </a:r>
          </a:p>
          <a:p>
            <a:pPr algn="ctr" eaLnBrk="1" hangingPunct="1">
              <a:buFont typeface="Arial" charset="0"/>
              <a:buNone/>
            </a:pPr>
            <a:r>
              <a:rPr lang="el-GR" sz="1800" smtClean="0"/>
              <a:t>Α) Εφαρμογή Σχεδίου- Ανάθεση Ρόλων και δράσεων, εντοπισμός πηγών της Κοινότητας</a:t>
            </a:r>
          </a:p>
          <a:p>
            <a:pPr algn="ctr" eaLnBrk="1" hangingPunct="1">
              <a:buFont typeface="Arial" charset="0"/>
              <a:buNone/>
            </a:pPr>
            <a:r>
              <a:rPr lang="el-GR" sz="1800" smtClean="0"/>
              <a:t>Β) Τερματισμός</a:t>
            </a:r>
          </a:p>
          <a:p>
            <a:pPr algn="ctr" eaLnBrk="1" hangingPunct="1">
              <a:buFont typeface="Arial" charset="0"/>
              <a:buNone/>
            </a:pPr>
            <a:r>
              <a:rPr lang="el-GR" sz="1800" smtClean="0"/>
              <a:t>Αξιολόγηση αποτελεσμάτων και δυσκολιών</a:t>
            </a:r>
          </a:p>
          <a:p>
            <a:pPr algn="ctr" eaLnBrk="1" hangingPunct="1">
              <a:buFont typeface="Arial" charset="0"/>
              <a:buNone/>
            </a:pPr>
            <a:r>
              <a:rPr lang="el-GR" sz="1800" smtClean="0"/>
              <a:t>Γ) Αξιολόγηση Καταλληλότητας στόχων και θεραπευτικών μεθόδων</a:t>
            </a:r>
          </a:p>
          <a:p>
            <a:pPr algn="ctr" eaLnBrk="1" hangingPunct="1">
              <a:buFont typeface="Arial" charset="0"/>
              <a:buNone/>
            </a:pPr>
            <a:endParaRPr lang="el-GR" sz="1800" smtClean="0"/>
          </a:p>
          <a:p>
            <a:pPr algn="r" eaLnBrk="1" hangingPunct="1">
              <a:buFont typeface="Arial" charset="0"/>
              <a:buNone/>
            </a:pPr>
            <a:r>
              <a:rPr lang="el-GR" sz="1800" b="1" smtClean="0"/>
              <a:t>Στάδια επίλυσης προβλημάτων (</a:t>
            </a:r>
            <a:r>
              <a:rPr lang="en-US" sz="1800" b="1" smtClean="0"/>
              <a:t>Compton &amp; Galaway</a:t>
            </a:r>
            <a:r>
              <a:rPr lang="el-GR" sz="1800" b="1" smtClean="0"/>
              <a:t>)</a:t>
            </a:r>
          </a:p>
          <a:p>
            <a:pPr algn="ctr" eaLnBrk="1" hangingPunct="1">
              <a:buFont typeface="Arial" charset="0"/>
              <a:buNone/>
            </a:pPr>
            <a:endParaRPr lang="el-GR" sz="1800" b="1" smtClean="0"/>
          </a:p>
          <a:p>
            <a:pPr algn="ctr" eaLnBrk="1" hangingPunct="1">
              <a:buFont typeface="Arial" charset="0"/>
              <a:buNone/>
            </a:pPr>
            <a:endParaRPr lang="el-GR" sz="1800" smtClean="0"/>
          </a:p>
          <a:p>
            <a:pPr algn="ctr" eaLnBrk="1" hangingPunct="1">
              <a:buFont typeface="Arial" charset="0"/>
              <a:buNone/>
            </a:pPr>
            <a:endParaRPr lang="el-GR" sz="1800" smtClean="0"/>
          </a:p>
        </p:txBody>
      </p:sp>
      <p:cxnSp>
        <p:nvCxnSpPr>
          <p:cNvPr id="5" name="4 - Ευθύγραμμο βέλος σύνδεσης"/>
          <p:cNvCxnSpPr/>
          <p:nvPr/>
        </p:nvCxnSpPr>
        <p:spPr>
          <a:xfrm>
            <a:off x="4572000" y="1916113"/>
            <a:ext cx="0" cy="433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 Ευθύγραμμο βέλος σύνδεσης"/>
          <p:cNvCxnSpPr/>
          <p:nvPr/>
        </p:nvCxnSpPr>
        <p:spPr>
          <a:xfrm>
            <a:off x="4572000" y="3644900"/>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r>
              <a:rPr lang="el-GR" smtClean="0"/>
              <a:t>Κοινωνικές δεξιότητες</a:t>
            </a:r>
          </a:p>
        </p:txBody>
      </p:sp>
      <p:sp>
        <p:nvSpPr>
          <p:cNvPr id="3" name="2 - Θέση περιεχομένου"/>
          <p:cNvSpPr>
            <a:spLocks noGrp="1"/>
          </p:cNvSpPr>
          <p:nvPr>
            <p:ph idx="1"/>
          </p:nvPr>
        </p:nvSpPr>
        <p:spPr/>
        <p:txBody>
          <a:bodyPr/>
          <a:lstStyle/>
          <a:p>
            <a:r>
              <a:rPr lang="el-GR" sz="2400" smtClean="0"/>
              <a:t>Οι κοινωνικές δεξιότητες (</a:t>
            </a:r>
            <a:r>
              <a:rPr lang="en-US" sz="2400" smtClean="0"/>
              <a:t>social skills</a:t>
            </a:r>
            <a:r>
              <a:rPr lang="el-GR" sz="2400" smtClean="0"/>
              <a:t>)</a:t>
            </a:r>
            <a:r>
              <a:rPr lang="en-US" sz="2400" smtClean="0"/>
              <a:t> </a:t>
            </a:r>
            <a:r>
              <a:rPr lang="el-GR" sz="2400" smtClean="0"/>
              <a:t>αντιπροσωπεύουν στοιχεία συμπεριφοράς, τα οποία όταν συνδυάζονται σε σωστή σειρά και χρησιμοποιούνται με σωστό τρόπο, παρέχουν τη δυνατότητα για μια επιτυχημένη καθημερινή ζωή αντικατοπτρίζοντας την κοινωνική ικανότητα (</a:t>
            </a:r>
            <a:r>
              <a:rPr lang="en-US" sz="1600" i="1" smtClean="0"/>
              <a:t>Kopelowicz A et al, 1996</a:t>
            </a:r>
            <a:r>
              <a:rPr lang="el-GR" sz="1600" i="1" smtClean="0"/>
              <a:t>)</a:t>
            </a:r>
          </a:p>
          <a:p>
            <a:r>
              <a:rPr lang="el-GR" sz="2400" smtClean="0"/>
              <a:t>Η εκπαίδευση των ατόμων που διαθέτουν ελλείμματα στην κοινωνική συνδιαλλαγή απαιτεί την επικέντρωση σε συμπεριφορές</a:t>
            </a:r>
            <a:r>
              <a:rPr lang="en-US" sz="2400" smtClean="0"/>
              <a:t> </a:t>
            </a:r>
            <a:r>
              <a:rPr lang="el-GR" sz="2400" smtClean="0"/>
              <a:t> που οι περισσότεροι άνθρωποι θεωρούμε δεδομένες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endParaRPr lang="el-GR" smtClean="0"/>
          </a:p>
        </p:txBody>
      </p:sp>
      <p:sp>
        <p:nvSpPr>
          <p:cNvPr id="24579" name="2 - Θέση περιεχομένου"/>
          <p:cNvSpPr>
            <a:spLocks noGrp="1"/>
          </p:cNvSpPr>
          <p:nvPr>
            <p:ph idx="1"/>
          </p:nvPr>
        </p:nvSpPr>
        <p:spPr/>
        <p:txBody>
          <a:bodyPr/>
          <a:lstStyle/>
          <a:p>
            <a:r>
              <a:rPr lang="el-GR" smtClean="0"/>
              <a:t>Το 1</a:t>
            </a:r>
            <a:r>
              <a:rPr lang="el-GR" baseline="30000" smtClean="0"/>
              <a:t>ο</a:t>
            </a:r>
            <a:r>
              <a:rPr lang="el-GR" smtClean="0"/>
              <a:t> βήμα για την εκμάθηση «πως θα γίνω κοινωνικός» μπορεί να περιλαμβάνει την εκπαίδευση των ασθενών σε λεκτικές και μη λεκτικές συμπεριφορές, όπως η σημασία της γλώσσας του σώματος, η σημασία της ενεργητικής ακοής, οι εκφράσεις του προσώπου κ.α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endParaRPr lang="el-GR" smtClean="0"/>
          </a:p>
        </p:txBody>
      </p:sp>
      <p:sp>
        <p:nvSpPr>
          <p:cNvPr id="25603" name="2 - Θέση περιεχομένου"/>
          <p:cNvSpPr>
            <a:spLocks noGrp="1"/>
          </p:cNvSpPr>
          <p:nvPr>
            <p:ph idx="1"/>
          </p:nvPr>
        </p:nvSpPr>
        <p:spPr/>
        <p:txBody>
          <a:bodyPr/>
          <a:lstStyle/>
          <a:p>
            <a:r>
              <a:rPr lang="el-GR" sz="2400" smtClean="0"/>
              <a:t>Κατά τη διάρκεια του προγράμματος καταγράφονται οι δυνατότητες, οι ελλειμματικές δεξιότητες μέσω κλινικών ψυχομετρικών εργαλείων, τα εμπόδια που παρατηρούνται από την αλληλεπίδραση του ασθενούς με άλλους καθώς και τα γνωσιακά ελλείμματα από την απόδοση του στο περιβάλλον του </a:t>
            </a:r>
          </a:p>
          <a:p>
            <a:r>
              <a:rPr lang="el-GR" sz="2400" smtClean="0"/>
              <a:t>Είναι σημαντικό ο θεραπευτής να εξετάσει το περιβάλλον του ασθενούς καθώς αυτό μπορεί να έχει υποστηρικτικό και κινητοποιητικό  ρόλο</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r>
              <a:rPr lang="el-GR" sz="2000" b="1" smtClean="0"/>
              <a:t>Τύποι κοινωνικών δεξιοτήτων για την ανάπτυξη συμπεριφορών στο πλαίσιο της εξάσκησης κοινωνικών δεξιοτήτων</a:t>
            </a:r>
          </a:p>
        </p:txBody>
      </p:sp>
      <p:graphicFrame>
        <p:nvGraphicFramePr>
          <p:cNvPr id="4" name="3 - Θέση περιεχομένου"/>
          <p:cNvGraphicFramePr>
            <a:graphicFrameLocks noGrp="1"/>
          </p:cNvGraphicFramePr>
          <p:nvPr>
            <p:ph idx="1"/>
          </p:nvPr>
        </p:nvGraphicFramePr>
        <p:xfrm>
          <a:off x="468313" y="1268413"/>
          <a:ext cx="8229600" cy="5375275"/>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Τύποι</a:t>
                      </a:r>
                      <a:r>
                        <a:rPr lang="el-GR" baseline="0" dirty="0" smtClean="0"/>
                        <a:t> δεξιοτήτων</a:t>
                      </a:r>
                      <a:endParaRPr lang="el-GR" dirty="0"/>
                    </a:p>
                  </a:txBody>
                  <a:tcPr/>
                </a:tc>
                <a:tc>
                  <a:txBody>
                    <a:bodyPr/>
                    <a:lstStyle/>
                    <a:p>
                      <a:r>
                        <a:rPr lang="el-GR" dirty="0" smtClean="0"/>
                        <a:t>Παραδείγματα δεξιοτήτων</a:t>
                      </a:r>
                      <a:endParaRPr lang="el-GR" dirty="0"/>
                    </a:p>
                  </a:txBody>
                  <a:tcPr/>
                </a:tc>
              </a:tr>
              <a:tr h="370840">
                <a:tc>
                  <a:txBody>
                    <a:bodyPr/>
                    <a:lstStyle/>
                    <a:p>
                      <a:r>
                        <a:rPr lang="el-GR" dirty="0" smtClean="0"/>
                        <a:t>Κοινωνική αντίληψη</a:t>
                      </a:r>
                      <a:endParaRPr lang="el-GR" dirty="0"/>
                    </a:p>
                  </a:txBody>
                  <a:tcPr/>
                </a:tc>
                <a:tc>
                  <a:txBody>
                    <a:bodyPr/>
                    <a:lstStyle/>
                    <a:p>
                      <a:r>
                        <a:rPr lang="el-GR" dirty="0" smtClean="0"/>
                        <a:t>Ακριβής αξιολόγηση συναισθηματικών εκφράσεων από άλλους</a:t>
                      </a:r>
                      <a:endParaRPr lang="el-GR" dirty="0"/>
                    </a:p>
                  </a:txBody>
                  <a:tcPr/>
                </a:tc>
              </a:tr>
              <a:tr h="370840">
                <a:tc>
                  <a:txBody>
                    <a:bodyPr/>
                    <a:lstStyle/>
                    <a:p>
                      <a:r>
                        <a:rPr lang="el-GR" dirty="0" smtClean="0"/>
                        <a:t>Επεξεργασία</a:t>
                      </a:r>
                      <a:r>
                        <a:rPr lang="el-GR" baseline="0" dirty="0" smtClean="0"/>
                        <a:t> κοινωνικών πληροφοριών</a:t>
                      </a:r>
                      <a:endParaRPr lang="el-GR" dirty="0"/>
                    </a:p>
                  </a:txBody>
                  <a:tcPr/>
                </a:tc>
                <a:tc>
                  <a:txBody>
                    <a:bodyPr/>
                    <a:lstStyle/>
                    <a:p>
                      <a:r>
                        <a:rPr lang="el-GR" dirty="0" smtClean="0"/>
                        <a:t>Κατάλληλη ερμηνεία των νοημάτων που προκύπτουν από το λόγο,</a:t>
                      </a:r>
                      <a:r>
                        <a:rPr lang="el-GR" baseline="0" dirty="0" smtClean="0"/>
                        <a:t> τις εκφράσεις</a:t>
                      </a:r>
                      <a:endParaRPr lang="el-GR" dirty="0"/>
                    </a:p>
                  </a:txBody>
                  <a:tcPr/>
                </a:tc>
              </a:tr>
              <a:tr h="370840">
                <a:tc>
                  <a:txBody>
                    <a:bodyPr/>
                    <a:lstStyle/>
                    <a:p>
                      <a:r>
                        <a:rPr lang="el-GR" dirty="0" smtClean="0"/>
                        <a:t>Δεξιότητες</a:t>
                      </a:r>
                      <a:r>
                        <a:rPr lang="el-GR" baseline="0" dirty="0" smtClean="0"/>
                        <a:t> απόκρισης</a:t>
                      </a:r>
                      <a:endParaRPr lang="el-GR" dirty="0"/>
                    </a:p>
                  </a:txBody>
                  <a:tcPr/>
                </a:tc>
                <a:tc>
                  <a:txBody>
                    <a:bodyPr/>
                    <a:lstStyle/>
                    <a:p>
                      <a:r>
                        <a:rPr lang="el-GR" dirty="0" smtClean="0"/>
                        <a:t>Αποτελεσματική χρήση λεκτικής και μη λεκτικής επικοινωνίας</a:t>
                      </a:r>
                      <a:endParaRPr lang="el-GR" dirty="0"/>
                    </a:p>
                  </a:txBody>
                  <a:tcPr/>
                </a:tc>
              </a:tr>
              <a:tr h="370840">
                <a:tc>
                  <a:txBody>
                    <a:bodyPr/>
                    <a:lstStyle/>
                    <a:p>
                      <a:r>
                        <a:rPr lang="el-GR" dirty="0" smtClean="0"/>
                        <a:t>Δεξιότητες</a:t>
                      </a:r>
                      <a:r>
                        <a:rPr lang="el-GR" baseline="0" dirty="0" smtClean="0"/>
                        <a:t> συναισθηματικών δεσμών</a:t>
                      </a:r>
                      <a:endParaRPr lang="el-GR" dirty="0"/>
                    </a:p>
                  </a:txBody>
                  <a:tcPr/>
                </a:tc>
                <a:tc>
                  <a:txBody>
                    <a:bodyPr/>
                    <a:lstStyle/>
                    <a:p>
                      <a:r>
                        <a:rPr lang="el-GR" dirty="0" smtClean="0"/>
                        <a:t>Έκφραση συναισθημάτων με οικογένεια, φίλους και δυνατότητα να μιλήσει κάποιος για τον εαυτό</a:t>
                      </a:r>
                      <a:r>
                        <a:rPr lang="el-GR" baseline="0" dirty="0" smtClean="0"/>
                        <a:t> του</a:t>
                      </a:r>
                      <a:endParaRPr lang="el-GR" dirty="0"/>
                    </a:p>
                  </a:txBody>
                  <a:tcPr/>
                </a:tc>
              </a:tr>
              <a:tr h="370840">
                <a:tc>
                  <a:txBody>
                    <a:bodyPr/>
                    <a:lstStyle/>
                    <a:p>
                      <a:r>
                        <a:rPr lang="el-GR" dirty="0" smtClean="0"/>
                        <a:t>Διαχειριστικές</a:t>
                      </a:r>
                      <a:r>
                        <a:rPr lang="el-GR" baseline="0" dirty="0" smtClean="0"/>
                        <a:t> δεξιότητες</a:t>
                      </a:r>
                      <a:endParaRPr lang="el-GR" dirty="0"/>
                    </a:p>
                  </a:txBody>
                  <a:tcPr/>
                </a:tc>
                <a:tc>
                  <a:txBody>
                    <a:bodyPr/>
                    <a:lstStyle/>
                    <a:p>
                      <a:r>
                        <a:rPr lang="el-GR" dirty="0" smtClean="0"/>
                        <a:t>Ικανότητες καθημερινής ζωής</a:t>
                      </a:r>
                      <a:endParaRPr lang="el-GR" dirty="0"/>
                    </a:p>
                  </a:txBody>
                  <a:tcPr/>
                </a:tc>
              </a:tr>
              <a:tr h="370840">
                <a:tc>
                  <a:txBody>
                    <a:bodyPr/>
                    <a:lstStyle/>
                    <a:p>
                      <a:r>
                        <a:rPr lang="el-GR" dirty="0" smtClean="0"/>
                        <a:t>Δεξιότητες αλληλεπίδρασης με άλλους</a:t>
                      </a:r>
                      <a:endParaRPr lang="el-GR" dirty="0"/>
                    </a:p>
                  </a:txBody>
                  <a:tcPr/>
                </a:tc>
                <a:tc>
                  <a:txBody>
                    <a:bodyPr/>
                    <a:lstStyle/>
                    <a:p>
                      <a:r>
                        <a:rPr lang="el-GR" dirty="0" smtClean="0"/>
                        <a:t>Να αρχίσει,</a:t>
                      </a:r>
                      <a:r>
                        <a:rPr lang="el-GR" baseline="0" dirty="0" smtClean="0"/>
                        <a:t> να διατηρήσει και να τελειώσει μια συζήτηση</a:t>
                      </a:r>
                      <a:endParaRPr lang="el-GR" dirty="0"/>
                    </a:p>
                  </a:txBody>
                  <a:tcPr/>
                </a:tc>
              </a:tr>
              <a:tr h="370840">
                <a:tc>
                  <a:txBody>
                    <a:bodyPr/>
                    <a:lstStyle/>
                    <a:p>
                      <a:r>
                        <a:rPr lang="el-GR" dirty="0" smtClean="0"/>
                        <a:t>Συμπεριφορές που καθοδηγούνται από κοινωνικές</a:t>
                      </a:r>
                      <a:r>
                        <a:rPr lang="el-GR" baseline="0" dirty="0" smtClean="0"/>
                        <a:t> νόρμες</a:t>
                      </a:r>
                      <a:endParaRPr lang="el-GR" dirty="0"/>
                    </a:p>
                  </a:txBody>
                  <a:tcPr/>
                </a:tc>
                <a:tc>
                  <a:txBody>
                    <a:bodyPr/>
                    <a:lstStyle/>
                    <a:p>
                      <a:r>
                        <a:rPr lang="el-GR" dirty="0" smtClean="0"/>
                        <a:t>Να μιλήσει ευγενικά</a:t>
                      </a:r>
                      <a:endParaRPr lang="el-GR" dirty="0"/>
                    </a:p>
                  </a:txBody>
                  <a:tcPr/>
                </a:tc>
              </a:tr>
              <a:tr h="370840">
                <a:tc gridSpan="2">
                  <a:txBody>
                    <a:bodyPr/>
                    <a:lstStyle/>
                    <a:p>
                      <a:pPr algn="r"/>
                      <a:r>
                        <a:rPr lang="el-GR" sz="1400" i="1" dirty="0" smtClean="0"/>
                        <a:t>Πηγή:</a:t>
                      </a:r>
                      <a:r>
                        <a:rPr lang="el-GR" sz="1400" i="1" baseline="0" dirty="0" smtClean="0"/>
                        <a:t> </a:t>
                      </a:r>
                      <a:r>
                        <a:rPr lang="en-US" sz="1400" i="1" baseline="0" dirty="0" err="1" smtClean="0"/>
                        <a:t>Kopelowicz</a:t>
                      </a:r>
                      <a:r>
                        <a:rPr lang="en-US" sz="1400" i="1" baseline="0" dirty="0" smtClean="0"/>
                        <a:t> et al Recent Advances in Social Skills Training for Schizophrenia. Schizophrenia Bulletin 2006, 32</a:t>
                      </a:r>
                      <a:r>
                        <a:rPr lang="el-GR" sz="1400" i="1" baseline="0" dirty="0" smtClean="0"/>
                        <a:t>:12-23</a:t>
                      </a:r>
                      <a:endParaRPr lang="el-GR" sz="1400" i="1" dirty="0"/>
                    </a:p>
                  </a:txBody>
                  <a:tcPr>
                    <a:noFill/>
                  </a:tcPr>
                </a:tc>
                <a:tc hMerge="1">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sz="3600" b="1" smtClean="0"/>
              <a:t>Διαχείριση αυτοστιγματισμού</a:t>
            </a:r>
          </a:p>
        </p:txBody>
      </p:sp>
      <p:sp>
        <p:nvSpPr>
          <p:cNvPr id="3" name="2 - Θέση περιεχομένου"/>
          <p:cNvSpPr>
            <a:spLocks noGrp="1"/>
          </p:cNvSpPr>
          <p:nvPr>
            <p:ph idx="1"/>
          </p:nvPr>
        </p:nvSpPr>
        <p:spPr/>
        <p:txBody>
          <a:bodyPr/>
          <a:lstStyle/>
          <a:p>
            <a:pPr>
              <a:lnSpc>
                <a:spcPct val="90000"/>
              </a:lnSpc>
            </a:pPr>
            <a:r>
              <a:rPr lang="el-GR" smtClean="0"/>
              <a:t>Στίγμα</a:t>
            </a:r>
          </a:p>
          <a:p>
            <a:pPr>
              <a:lnSpc>
                <a:spcPct val="90000"/>
              </a:lnSpc>
              <a:buFont typeface="Arial" charset="0"/>
              <a:buNone/>
            </a:pPr>
            <a:r>
              <a:rPr lang="el-GR" smtClean="0"/>
              <a:t>= σημάδι</a:t>
            </a:r>
          </a:p>
          <a:p>
            <a:pPr>
              <a:lnSpc>
                <a:spcPct val="90000"/>
              </a:lnSpc>
              <a:buFont typeface="Arial" charset="0"/>
              <a:buNone/>
            </a:pPr>
            <a:endParaRPr lang="el-GR" smtClean="0"/>
          </a:p>
          <a:p>
            <a:pPr>
              <a:lnSpc>
                <a:spcPct val="90000"/>
              </a:lnSpc>
            </a:pPr>
            <a:r>
              <a:rPr lang="el-GR" smtClean="0"/>
              <a:t>Στιγματίζω </a:t>
            </a:r>
          </a:p>
          <a:p>
            <a:pPr>
              <a:lnSpc>
                <a:spcPct val="90000"/>
              </a:lnSpc>
              <a:buFont typeface="Arial" charset="0"/>
              <a:buNone/>
            </a:pPr>
            <a:r>
              <a:rPr lang="el-GR" smtClean="0"/>
              <a:t> =  δημιουργώ εμφανές –επώδυνο σημάδι σε κάποιον</a:t>
            </a:r>
          </a:p>
          <a:p>
            <a:pPr>
              <a:lnSpc>
                <a:spcPct val="90000"/>
              </a:lnSpc>
            </a:pPr>
            <a:endParaRPr lang="el-GR" smtClean="0"/>
          </a:p>
          <a:p>
            <a:pPr>
              <a:lnSpc>
                <a:spcPct val="90000"/>
              </a:lnSpc>
            </a:pPr>
            <a:r>
              <a:rPr lang="el-GR" smtClean="0"/>
              <a:t>Αυτοστιγματίζομαι </a:t>
            </a:r>
          </a:p>
          <a:p>
            <a:pPr>
              <a:lnSpc>
                <a:spcPct val="90000"/>
              </a:lnSpc>
              <a:buFont typeface="Arial" charset="0"/>
              <a:buNone/>
            </a:pPr>
            <a:r>
              <a:rPr lang="el-GR" smtClean="0"/>
              <a:t> =  δημιουργώ στίγμα στον εαυτό μου - πιστεύω ότι φέρω εμφανές ίσως και ανεξίτηλο σημάδι</a:t>
            </a:r>
          </a:p>
          <a:p>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smtClean="0"/>
              <a:t>Αυτοστιγματισμός</a:t>
            </a:r>
          </a:p>
        </p:txBody>
      </p:sp>
      <p:sp>
        <p:nvSpPr>
          <p:cNvPr id="23555" name="Rectangle 3"/>
          <p:cNvSpPr>
            <a:spLocks noGrp="1" noChangeArrowheads="1"/>
          </p:cNvSpPr>
          <p:nvPr>
            <p:ph type="body" idx="1"/>
          </p:nvPr>
        </p:nvSpPr>
        <p:spPr/>
        <p:txBody>
          <a:bodyPr/>
          <a:lstStyle/>
          <a:p>
            <a:pPr>
              <a:buFontTx/>
              <a:buNone/>
            </a:pPr>
            <a:r>
              <a:rPr lang="el-GR" smtClean="0"/>
              <a:t>	</a:t>
            </a:r>
            <a:r>
              <a:rPr lang="el-GR" sz="3600" smtClean="0"/>
              <a:t>Η αρνητικά φορτισμένη άποψη -θέση του ατόμου συνολικά για τον εαυτό του ή  για τη «διαφορετικότητά του»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355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355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z="3200" smtClean="0"/>
              <a:t>Αυτοστιγματισμός ατόμου με ψυχικά προβλήματα</a:t>
            </a:r>
          </a:p>
        </p:txBody>
      </p:sp>
      <p:sp>
        <p:nvSpPr>
          <p:cNvPr id="29699" name="Rectangle 3"/>
          <p:cNvSpPr>
            <a:spLocks noGrp="1" noChangeArrowheads="1"/>
          </p:cNvSpPr>
          <p:nvPr>
            <p:ph type="body" idx="1"/>
          </p:nvPr>
        </p:nvSpPr>
        <p:spPr/>
        <p:txBody>
          <a:bodyPr/>
          <a:lstStyle/>
          <a:p>
            <a:pPr>
              <a:buFontTx/>
              <a:buNone/>
            </a:pPr>
            <a:r>
              <a:rPr lang="el-GR" sz="2400" smtClean="0"/>
              <a:t>	</a:t>
            </a:r>
          </a:p>
          <a:p>
            <a:pPr>
              <a:buFontTx/>
              <a:buNone/>
            </a:pPr>
            <a:endParaRPr lang="el-GR" sz="2400" smtClean="0"/>
          </a:p>
          <a:p>
            <a:pPr>
              <a:buFontTx/>
              <a:buNone/>
            </a:pPr>
            <a:r>
              <a:rPr lang="el-GR" sz="2400" smtClean="0"/>
              <a:t>Το σύνολο των παραμέτρων που δηλώνουν τους τρόπους με τους οποίους ο ασθενής αντιλαμβάνεται και διαχειρίζεται τα βιώματα που προκύπτουν από τη νόσο του και από τις αρνητικές αντιδράσεις με τις οποίες έρχεται αντιμέτωπος εξαιτίας της νόσου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sz="3200" b="1" smtClean="0"/>
              <a:t>Παράγοντες που επηρεάζουν τον αυτοστιγματισμό των ψυχικά ασθενών</a:t>
            </a:r>
          </a:p>
        </p:txBody>
      </p:sp>
      <p:sp>
        <p:nvSpPr>
          <p:cNvPr id="30723" name="Rectangle 3"/>
          <p:cNvSpPr>
            <a:spLocks noGrp="1" noChangeArrowheads="1"/>
          </p:cNvSpPr>
          <p:nvPr>
            <p:ph type="body" idx="1"/>
          </p:nvPr>
        </p:nvSpPr>
        <p:spPr/>
        <p:txBody>
          <a:bodyPr/>
          <a:lstStyle/>
          <a:p>
            <a:pPr>
              <a:buFontTx/>
              <a:buNone/>
            </a:pPr>
            <a:r>
              <a:rPr lang="el-GR" sz="2800" smtClean="0"/>
              <a:t>	1) Ως προς την πραγματικότητα της νόσου</a:t>
            </a:r>
          </a:p>
          <a:p>
            <a:pPr>
              <a:buFontTx/>
              <a:buNone/>
            </a:pPr>
            <a:r>
              <a:rPr lang="el-GR" sz="2800" smtClean="0"/>
              <a:t>	2) Ως προς την εξέλιξη της πορείας της νόσου</a:t>
            </a:r>
          </a:p>
          <a:p>
            <a:pPr>
              <a:buFontTx/>
              <a:buNone/>
            </a:pPr>
            <a:r>
              <a:rPr lang="el-GR" sz="2800" smtClean="0"/>
              <a:t>	3) Ως προς τα ιδιαίτερα ατομικά στοιχεία του ασθενούς</a:t>
            </a:r>
          </a:p>
          <a:p>
            <a:pPr>
              <a:buFontTx/>
              <a:buNone/>
            </a:pPr>
            <a:r>
              <a:rPr lang="el-GR" sz="2800" smtClean="0"/>
              <a:t>	4) Ως προς την οικογένεια</a:t>
            </a:r>
          </a:p>
          <a:p>
            <a:pPr>
              <a:buFontTx/>
              <a:buNone/>
            </a:pPr>
            <a:r>
              <a:rPr lang="el-GR" sz="2800" smtClean="0"/>
              <a:t>	5) Ως προς το κοινωνικό στίγμα</a:t>
            </a:r>
          </a:p>
          <a:p>
            <a:pPr>
              <a:buFontTx/>
              <a:buNone/>
            </a:pPr>
            <a:r>
              <a:rPr lang="el-GR" sz="2800" smtClean="0"/>
              <a:t>	6) Ως προς τις κρατικές υπηρεσίες, τους θεσμούς και τους νόμους</a:t>
            </a:r>
          </a:p>
          <a:p>
            <a:endParaRPr lang="el-GR"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 Θέση περιεχομένου"/>
          <p:cNvSpPr>
            <a:spLocks noGrp="1"/>
          </p:cNvSpPr>
          <p:nvPr>
            <p:ph idx="1"/>
          </p:nvPr>
        </p:nvSpPr>
        <p:spPr>
          <a:xfrm>
            <a:off x="468313" y="1341438"/>
            <a:ext cx="8229600" cy="4525962"/>
          </a:xfrm>
        </p:spPr>
        <p:txBody>
          <a:bodyPr/>
          <a:lstStyle/>
          <a:p>
            <a:r>
              <a:rPr lang="en-US" sz="2000" smtClean="0"/>
              <a:t>O</a:t>
            </a:r>
            <a:r>
              <a:rPr lang="el-GR" sz="2000" smtClean="0"/>
              <a:t>ι βάσεις για την διαμόρφωση της κοινοτικής – κοινωνικής ψυχιατρικής μπαίνουν από τον </a:t>
            </a:r>
            <a:r>
              <a:rPr lang="en-US" sz="2000" smtClean="0"/>
              <a:t>Pinnel</a:t>
            </a:r>
            <a:r>
              <a:rPr lang="el-GR" sz="2000" smtClean="0"/>
              <a:t>, ο οποίος πρώτος ισχυρίστηκε ότι ο ψυχικά ασθενής δεν είναι ολικά κατεστραμμένος αλλά μπορεί να συνεργαστεί ενεργά στη θεραπεία του.</a:t>
            </a:r>
          </a:p>
          <a:p>
            <a:r>
              <a:rPr lang="el-GR" sz="2000" smtClean="0"/>
              <a:t>Παράλληλα, το 1952 ο ΠΟΥ «επανεδραιώνει σε μια δημοσίευσή : οι ασθενείς που τους επιτρέπεται να ζουν ολοκληρωμένα, ενεργά και υπεύθυνα κάτω από καλές συνθήκες βελτιώνονται πολύ πιο γρήγορα και αποτελεσματικά».</a:t>
            </a:r>
          </a:p>
          <a:p>
            <a:r>
              <a:rPr lang="el-GR" sz="2000" smtClean="0"/>
              <a:t>Συνέπεια της νέας αυτής θεώρησης για την αποκατάσταση που επικρατεί την περίοδο αυτή, ήταν να αρχίσουν να αναπτύσσονται και να λειτουργούν και άλλες μορφές (εναλλακτικές) ψυχιατρικών υπηρεσιών οργανωμένες με τις σύγχρονες αντιλήψεις όπως Κέντρα Ψυχικής Υγείας, Κινητές Μονάδες, Ψυχιατρικά Τμήματα στα Γενικά Νοσοκομεία, Προστατευμένοι χώροι διαβίωσης (π.χ. Οικοτροφεία, Ξενώνες, Διαμερίσματα), επαγγελματικά εργαστήρια κ.α.  </a:t>
            </a:r>
            <a:endParaRPr lang="en-US" sz="2000" smtClean="0"/>
          </a:p>
        </p:txBody>
      </p:sp>
      <p:sp>
        <p:nvSpPr>
          <p:cNvPr id="4099" name="1 - Τίτλος"/>
          <p:cNvSpPr>
            <a:spLocks noGrp="1"/>
          </p:cNvSpPr>
          <p:nvPr>
            <p:ph type="title"/>
          </p:nvPr>
        </p:nvSpPr>
        <p:spPr>
          <a:xfrm>
            <a:off x="457200" y="274638"/>
            <a:ext cx="8229600" cy="922337"/>
          </a:xfrm>
        </p:spPr>
        <p:txBody>
          <a:bodyPr/>
          <a:lstStyle/>
          <a:p>
            <a:r>
              <a:rPr lang="el-GR" sz="3200" smtClean="0"/>
              <a:t>Κοινωνική Ψυχιατρική</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smtClean="0"/>
              <a:t>Παρεμβάσεις για τη διαχείριση του αυτοστιγματισμού</a:t>
            </a:r>
            <a:endParaRPr lang="en-GB" smtClean="0"/>
          </a:p>
        </p:txBody>
      </p:sp>
      <p:sp>
        <p:nvSpPr>
          <p:cNvPr id="31747" name="Rectangle 3"/>
          <p:cNvSpPr>
            <a:spLocks noGrp="1" noChangeArrowheads="1"/>
          </p:cNvSpPr>
          <p:nvPr>
            <p:ph type="body" idx="1"/>
          </p:nvPr>
        </p:nvSpPr>
        <p:spPr/>
        <p:txBody>
          <a:bodyPr/>
          <a:lstStyle/>
          <a:p>
            <a:r>
              <a:rPr lang="el-GR" smtClean="0"/>
              <a:t>Σε ατομικό επίπεδο</a:t>
            </a:r>
          </a:p>
          <a:p>
            <a:r>
              <a:rPr lang="el-GR" smtClean="0"/>
              <a:t>Σε επίπεδο ομάδας          </a:t>
            </a:r>
          </a:p>
          <a:p>
            <a:r>
              <a:rPr lang="el-GR" smtClean="0"/>
              <a:t>Σε ομάδες αυτοβοήθειας (Σωματεία ασθενών κ.α): ανταλλαγή εμπειριών ανάμεσα στα μέλη και παροχή βοήθειας από μέλη που έχουν λάβει εκπαίδευση και μπορούν να «μεταγγίσουν» την εμπειρία τους</a:t>
            </a:r>
            <a:endParaRPr lang="en-GB"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smtClean="0"/>
              <a:t>Παρεμβάσεις για τη βελτίωση του αυτοστιγματισμού</a:t>
            </a:r>
          </a:p>
        </p:txBody>
      </p:sp>
      <p:sp>
        <p:nvSpPr>
          <p:cNvPr id="54275" name="Rectangle 3"/>
          <p:cNvSpPr>
            <a:spLocks noGrp="1" noChangeArrowheads="1"/>
          </p:cNvSpPr>
          <p:nvPr>
            <p:ph type="body" idx="1"/>
          </p:nvPr>
        </p:nvSpPr>
        <p:spPr>
          <a:xfrm>
            <a:off x="1371600" y="1981200"/>
            <a:ext cx="7772400" cy="4114800"/>
          </a:xfrm>
        </p:spPr>
        <p:txBody>
          <a:bodyPr/>
          <a:lstStyle/>
          <a:p>
            <a:pPr marL="609600" indent="-609600">
              <a:lnSpc>
                <a:spcPct val="90000"/>
              </a:lnSpc>
              <a:buFontTx/>
              <a:buNone/>
            </a:pPr>
            <a:r>
              <a:rPr lang="el-GR" sz="2400" b="1" smtClean="0">
                <a:solidFill>
                  <a:srgbClr val="002060"/>
                </a:solidFill>
              </a:rPr>
              <a:t>Στο άτομο - Στην ομάδα - Στην οικογένεια</a:t>
            </a:r>
          </a:p>
          <a:p>
            <a:pPr marL="609600" indent="-609600">
              <a:lnSpc>
                <a:spcPct val="90000"/>
              </a:lnSpc>
            </a:pPr>
            <a:r>
              <a:rPr lang="el-GR" sz="2400" smtClean="0"/>
              <a:t>Ενημέρωση για την ψυχική νόσο</a:t>
            </a:r>
          </a:p>
          <a:p>
            <a:pPr marL="609600" indent="-609600">
              <a:lnSpc>
                <a:spcPct val="90000"/>
              </a:lnSpc>
            </a:pPr>
            <a:r>
              <a:rPr lang="el-GR" sz="2400" smtClean="0"/>
              <a:t>Αποδοχή της πραγματικότητας</a:t>
            </a:r>
          </a:p>
          <a:p>
            <a:pPr marL="609600" indent="-609600">
              <a:lnSpc>
                <a:spcPct val="90000"/>
              </a:lnSpc>
            </a:pPr>
            <a:r>
              <a:rPr lang="el-GR" sz="2400" smtClean="0"/>
              <a:t>Βελτίωση κοινωνικών δεξιοτήτων</a:t>
            </a:r>
          </a:p>
          <a:p>
            <a:pPr marL="609600" indent="-609600">
              <a:lnSpc>
                <a:spcPct val="90000"/>
              </a:lnSpc>
            </a:pPr>
            <a:r>
              <a:rPr lang="el-GR" sz="2400" smtClean="0"/>
              <a:t>Ψυχοεκπαίδευση</a:t>
            </a:r>
          </a:p>
          <a:p>
            <a:pPr marL="609600" indent="-609600">
              <a:lnSpc>
                <a:spcPct val="90000"/>
              </a:lnSpc>
            </a:pPr>
            <a:r>
              <a:rPr lang="el-GR" sz="2400" smtClean="0"/>
              <a:t>Υποστήριξη</a:t>
            </a:r>
          </a:p>
          <a:p>
            <a:pPr marL="609600" indent="-609600">
              <a:lnSpc>
                <a:spcPct val="90000"/>
              </a:lnSpc>
              <a:buFontTx/>
              <a:buNone/>
            </a:pPr>
            <a:r>
              <a:rPr lang="el-GR" sz="2400" b="1" smtClean="0">
                <a:solidFill>
                  <a:srgbClr val="002060"/>
                </a:solidFill>
              </a:rPr>
              <a:t>Στην κοινότητα</a:t>
            </a:r>
          </a:p>
          <a:p>
            <a:pPr marL="609600" indent="-609600">
              <a:lnSpc>
                <a:spcPct val="90000"/>
              </a:lnSpc>
            </a:pPr>
            <a:r>
              <a:rPr lang="el-GR" sz="2400" smtClean="0"/>
              <a:t>Ευαισθητοποίηση σε άτομα – κλειδιά</a:t>
            </a:r>
          </a:p>
          <a:p>
            <a:pPr marL="609600" indent="-609600">
              <a:lnSpc>
                <a:spcPct val="90000"/>
              </a:lnSpc>
            </a:pPr>
            <a:r>
              <a:rPr lang="el-GR" sz="2400" smtClean="0"/>
              <a:t>Δημιουργία δομών μέσα στη κοινότητα</a:t>
            </a:r>
          </a:p>
          <a:p>
            <a:pPr marL="609600" indent="-609600">
              <a:lnSpc>
                <a:spcPct val="90000"/>
              </a:lnSpc>
            </a:pPr>
            <a:r>
              <a:rPr lang="el-GR" sz="2400" smtClean="0"/>
              <a:t>Ενίσχυση της αυτοοργάνωσης των ψυχικά ασθενών</a:t>
            </a:r>
          </a:p>
          <a:p>
            <a:pPr marL="609600" indent="-609600">
              <a:lnSpc>
                <a:spcPct val="90000"/>
              </a:lnSpc>
              <a:buFontTx/>
              <a:buNone/>
            </a:pPr>
            <a:endParaRPr lang="el-G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calcmode="lin" valueType="num">
                                      <p:cBhvr additive="base">
                                        <p:cTn id="7"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anim calcmode="lin" valueType="num">
                                      <p:cBhvr additive="base">
                                        <p:cTn id="11"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42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anim calcmode="lin" valueType="num">
                                      <p:cBhvr additive="base">
                                        <p:cTn id="1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427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 calcmode="lin" valueType="num">
                                      <p:cBhvr additive="base">
                                        <p:cTn id="19"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275">
                                            <p:txEl>
                                              <p:pRg st="5" end="5"/>
                                            </p:txEl>
                                          </p:spTgt>
                                        </p:tgtEl>
                                        <p:attrNameLst>
                                          <p:attrName>style.visibility</p:attrName>
                                        </p:attrNameLst>
                                      </p:cBhvr>
                                      <p:to>
                                        <p:strVal val="visible"/>
                                      </p:to>
                                    </p:set>
                                    <p:anim calcmode="lin" valueType="num">
                                      <p:cBhvr additive="base">
                                        <p:cTn id="23"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4275">
                                            <p:txEl>
                                              <p:pRg st="7" end="7"/>
                                            </p:txEl>
                                          </p:spTgt>
                                        </p:tgtEl>
                                        <p:attrNameLst>
                                          <p:attrName>style.visibility</p:attrName>
                                        </p:attrNameLst>
                                      </p:cBhvr>
                                      <p:to>
                                        <p:strVal val="visible"/>
                                      </p:to>
                                    </p:set>
                                    <p:anim calcmode="lin" valueType="num">
                                      <p:cBhvr additive="base">
                                        <p:cTn id="29"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27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4275">
                                            <p:txEl>
                                              <p:pRg st="8" end="8"/>
                                            </p:txEl>
                                          </p:spTgt>
                                        </p:tgtEl>
                                        <p:attrNameLst>
                                          <p:attrName>style.visibility</p:attrName>
                                        </p:attrNameLst>
                                      </p:cBhvr>
                                      <p:to>
                                        <p:strVal val="visible"/>
                                      </p:to>
                                    </p:set>
                                    <p:anim calcmode="lin" valueType="num">
                                      <p:cBhvr additive="base">
                                        <p:cTn id="33"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427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4275">
                                            <p:txEl>
                                              <p:pRg st="9" end="9"/>
                                            </p:txEl>
                                          </p:spTgt>
                                        </p:tgtEl>
                                        <p:attrNameLst>
                                          <p:attrName>style.visibility</p:attrName>
                                        </p:attrNameLst>
                                      </p:cBhvr>
                                      <p:to>
                                        <p:strVal val="visible"/>
                                      </p:to>
                                    </p:set>
                                    <p:anim calcmode="lin" valueType="num">
                                      <p:cBhvr additive="base">
                                        <p:cTn id="37" dur="500" fill="hold"/>
                                        <p:tgtEl>
                                          <p:spTgt spid="5427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Ο ασθενής εκτός των άλλων καλείται να αντιμετωπίσει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δικές του προκαταλήψεις και στερεότυπα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που είτε είχε πριν την εμφάνιση της νόσου,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είτε εγκατέστησε κατά τη διάρκειά της.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Τα συμπτώματά του, οι νοσηλείες του,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η συνύπαρξή του με άλλους ασθενείς,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οι γνώμες των θεραπευτών, η στάση της κοινωνίας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τον φοβίζουν και τροποποιούν τη συμπεριφορά του,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κατά τρόπο που να επηρεάζεται τελικά </a:t>
            </a:r>
          </a:p>
          <a:p>
            <a:pPr marL="0" indent="0">
              <a:spcBef>
                <a:spcPct val="0"/>
              </a:spcBef>
              <a:buFont typeface="Arial" charset="0"/>
              <a:buNone/>
              <a:defRPr/>
            </a:pPr>
            <a:r>
              <a:rPr lang="el-GR" sz="2400" dirty="0" smtClean="0">
                <a:solidFill>
                  <a:srgbClr val="460000"/>
                </a:solidFill>
                <a:latin typeface="Tahoma" pitchFamily="34" charset="0"/>
                <a:cs typeface="Tahoma" pitchFamily="34" charset="0"/>
              </a:rPr>
              <a:t>και η ίδια η έκβαση της θεραπείας του. </a:t>
            </a:r>
          </a:p>
          <a:p>
            <a:pPr>
              <a:defRPr/>
            </a:pPr>
            <a:endParaRPr lang="el-GR" sz="2400" dirty="0"/>
          </a:p>
        </p:txBody>
      </p:sp>
      <p:sp>
        <p:nvSpPr>
          <p:cNvPr id="4" name="Rectangle 2"/>
          <p:cNvSpPr>
            <a:spLocks noGrp="1" noChangeArrowheads="1"/>
          </p:cNvSpPr>
          <p:nvPr>
            <p:ph type="title"/>
          </p:nvPr>
        </p:nvSpPr>
        <p:spPr/>
        <p:txBody>
          <a:bodyPr wrap="none" lIns="457056" tIns="152352" bIns="76176">
            <a:spAutoFit/>
          </a:bodyPr>
          <a:lstStyle/>
          <a:p>
            <a:pPr>
              <a:defRPr/>
            </a:pPr>
            <a:r>
              <a:rPr lang="el-GR" sz="3200" b="1" dirty="0" smtClean="0">
                <a:solidFill>
                  <a:srgbClr val="460000"/>
                </a:solidFill>
                <a:effectLst>
                  <a:outerShdw blurRad="38100" dist="38100" dir="2700000" algn="tl">
                    <a:srgbClr val="000000"/>
                  </a:outerShdw>
                </a:effectLst>
                <a:latin typeface="Tahoma" pitchFamily="34" charset="0"/>
                <a:cs typeface="Tahoma" pitchFamily="34" charset="0"/>
              </a:rPr>
              <a:t>Το βίωμα του </a:t>
            </a:r>
            <a:r>
              <a:rPr lang="el-GR" sz="3200" b="1" dirty="0">
                <a:solidFill>
                  <a:srgbClr val="460000"/>
                </a:solidFill>
                <a:effectLst>
                  <a:outerShdw blurRad="38100" dist="38100" dir="2700000" algn="tl">
                    <a:srgbClr val="000000"/>
                  </a:outerShdw>
                </a:effectLst>
                <a:latin typeface="Tahoma" pitchFamily="34" charset="0"/>
                <a:cs typeface="Tahoma" pitchFamily="34" charset="0"/>
              </a:rPr>
              <a:t>Στίγματος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p:txBody>
          <a:bodyPr wrap="none" lIns="457056" tIns="152352" bIns="76176">
            <a:spAutoFit/>
          </a:bodyPr>
          <a:lstStyle/>
          <a:p>
            <a:pPr>
              <a:defRPr/>
            </a:pPr>
            <a:r>
              <a:rPr lang="el-GR" sz="3200" b="1" dirty="0" smtClean="0">
                <a:solidFill>
                  <a:srgbClr val="460000"/>
                </a:solidFill>
                <a:effectLst>
                  <a:outerShdw blurRad="38100" dist="38100" dir="2700000" algn="tl">
                    <a:srgbClr val="000000"/>
                  </a:outerShdw>
                </a:effectLst>
                <a:latin typeface="Tahoma" pitchFamily="34" charset="0"/>
                <a:cs typeface="Tahoma" pitchFamily="34" charset="0"/>
              </a:rPr>
              <a:t>Το βίωμα του </a:t>
            </a:r>
            <a:r>
              <a:rPr lang="el-GR" sz="3200" b="1" dirty="0">
                <a:solidFill>
                  <a:srgbClr val="460000"/>
                </a:solidFill>
                <a:effectLst>
                  <a:outerShdw blurRad="38100" dist="38100" dir="2700000" algn="tl">
                    <a:srgbClr val="000000"/>
                  </a:outerShdw>
                </a:effectLst>
                <a:latin typeface="Tahoma" pitchFamily="34" charset="0"/>
                <a:cs typeface="Tahoma" pitchFamily="34" charset="0"/>
              </a:rPr>
              <a:t>Στίγματος</a:t>
            </a:r>
          </a:p>
        </p:txBody>
      </p:sp>
      <p:sp>
        <p:nvSpPr>
          <p:cNvPr id="5" name="Rectangle 5"/>
          <p:cNvSpPr>
            <a:spLocks noGrp="1" noChangeArrowheads="1"/>
          </p:cNvSpPr>
          <p:nvPr>
            <p:ph idx="1"/>
          </p:nvPr>
        </p:nvSpPr>
        <p:spPr>
          <a:xfrm>
            <a:off x="457200" y="1517650"/>
            <a:ext cx="8229600" cy="4691063"/>
          </a:xfrm>
        </p:spPr>
        <p:txBody>
          <a:bodyPr lIns="457056" tIns="152352" bIns="76176" anchor="ctr">
            <a:spAutoFit/>
          </a:bodyPr>
          <a:lstStyle/>
          <a:p>
            <a:pPr>
              <a:buFont typeface="Arial" charset="0"/>
              <a:buNone/>
            </a:pPr>
            <a:r>
              <a:rPr lang="el-GR" sz="2300" smtClean="0">
                <a:solidFill>
                  <a:srgbClr val="460000"/>
                </a:solidFill>
                <a:latin typeface="Tahoma" pitchFamily="34" charset="0"/>
                <a:cs typeface="Tahoma" pitchFamily="34" charset="0"/>
              </a:rPr>
              <a:t>Τις περισσότερες φορές ο ασθενής θεωρείται </a:t>
            </a:r>
          </a:p>
          <a:p>
            <a:pPr>
              <a:buFont typeface="Arial" charset="0"/>
              <a:buNone/>
            </a:pPr>
            <a:r>
              <a:rPr lang="el-GR" sz="2300" smtClean="0">
                <a:solidFill>
                  <a:srgbClr val="460000"/>
                </a:solidFill>
                <a:latin typeface="Tahoma" pitchFamily="34" charset="0"/>
                <a:cs typeface="Tahoma" pitchFamily="34" charset="0"/>
              </a:rPr>
              <a:t>και αντιμετωπίζεται ως ένα «</a:t>
            </a:r>
            <a:r>
              <a:rPr lang="el-GR" sz="2300" i="1" smtClean="0">
                <a:solidFill>
                  <a:srgbClr val="460000"/>
                </a:solidFill>
                <a:latin typeface="Tahoma" pitchFamily="34" charset="0"/>
                <a:cs typeface="Tahoma" pitchFamily="34" charset="0"/>
              </a:rPr>
              <a:t>αβοήθητο θύμα</a:t>
            </a:r>
            <a:r>
              <a:rPr lang="el-GR" sz="2300" smtClean="0">
                <a:solidFill>
                  <a:srgbClr val="460000"/>
                </a:solidFill>
                <a:latin typeface="Tahoma" pitchFamily="34" charset="0"/>
                <a:cs typeface="Tahoma" pitchFamily="34" charset="0"/>
              </a:rPr>
              <a:t>», </a:t>
            </a:r>
          </a:p>
          <a:p>
            <a:pPr>
              <a:buFont typeface="Arial" charset="0"/>
              <a:buNone/>
            </a:pPr>
            <a:r>
              <a:rPr lang="el-GR" sz="2300" smtClean="0">
                <a:solidFill>
                  <a:srgbClr val="460000"/>
                </a:solidFill>
                <a:latin typeface="Tahoma" pitchFamily="34" charset="0"/>
                <a:cs typeface="Tahoma" pitchFamily="34" charset="0"/>
              </a:rPr>
              <a:t>που όλοι προσπαθούν να στηρίξουν </a:t>
            </a:r>
          </a:p>
          <a:p>
            <a:pPr>
              <a:buFont typeface="Arial" charset="0"/>
              <a:buNone/>
            </a:pPr>
            <a:r>
              <a:rPr lang="el-GR" sz="2300" smtClean="0">
                <a:solidFill>
                  <a:srgbClr val="460000"/>
                </a:solidFill>
                <a:latin typeface="Tahoma" pitchFamily="34" charset="0"/>
                <a:cs typeface="Tahoma" pitchFamily="34" charset="0"/>
              </a:rPr>
              <a:t>με τους κατά το δυνατόν πιο αποτελεσματικούς τρόπους. </a:t>
            </a:r>
          </a:p>
          <a:p>
            <a:pPr>
              <a:buFont typeface="Arial" charset="0"/>
              <a:buNone/>
            </a:pPr>
            <a:endParaRPr lang="el-GR" sz="2300" smtClean="0">
              <a:solidFill>
                <a:srgbClr val="460000"/>
              </a:solidFill>
              <a:latin typeface="Tahoma" pitchFamily="34" charset="0"/>
              <a:cs typeface="Tahoma" pitchFamily="34" charset="0"/>
            </a:endParaRPr>
          </a:p>
          <a:p>
            <a:pPr>
              <a:buFont typeface="Arial" charset="0"/>
              <a:buNone/>
            </a:pPr>
            <a:r>
              <a:rPr lang="el-GR" sz="2300" smtClean="0">
                <a:solidFill>
                  <a:srgbClr val="460000"/>
                </a:solidFill>
                <a:latin typeface="Tahoma" pitchFamily="34" charset="0"/>
                <a:cs typeface="Tahoma" pitchFamily="34" charset="0"/>
              </a:rPr>
              <a:t>Σπανίως όμως αυτές οι προσπάθειες αφορούν </a:t>
            </a:r>
          </a:p>
          <a:p>
            <a:pPr>
              <a:buFont typeface="Arial" charset="0"/>
              <a:buNone/>
            </a:pPr>
            <a:r>
              <a:rPr lang="el-GR" sz="2300" smtClean="0">
                <a:solidFill>
                  <a:srgbClr val="460000"/>
                </a:solidFill>
                <a:latin typeface="Tahoma" pitchFamily="34" charset="0"/>
                <a:cs typeface="Tahoma" pitchFamily="34" charset="0"/>
              </a:rPr>
              <a:t>στο πως ο ίδιος ο ασθενής βιώνει το πρόβλημά του, </a:t>
            </a:r>
          </a:p>
          <a:p>
            <a:pPr>
              <a:buFont typeface="Arial" charset="0"/>
              <a:buNone/>
            </a:pPr>
            <a:r>
              <a:rPr lang="el-GR" sz="2300" smtClean="0">
                <a:solidFill>
                  <a:srgbClr val="460000"/>
                </a:solidFill>
                <a:latin typeface="Tahoma" pitchFamily="34" charset="0"/>
                <a:cs typeface="Tahoma" pitchFamily="34" charset="0"/>
              </a:rPr>
              <a:t>τα συμπτώματα της νόσου του, τις νοσηλείες, την «ταμπέλα», την αλλαγή στη στάση των οικείων του και της κοινωνίας, </a:t>
            </a:r>
          </a:p>
          <a:p>
            <a:pPr>
              <a:buFont typeface="Arial" charset="0"/>
              <a:buNone/>
            </a:pPr>
            <a:r>
              <a:rPr lang="el-GR" sz="2300" smtClean="0">
                <a:solidFill>
                  <a:srgbClr val="460000"/>
                </a:solidFill>
                <a:latin typeface="Tahoma" pitchFamily="34" charset="0"/>
                <a:cs typeface="Tahoma" pitchFamily="34" charset="0"/>
              </a:rPr>
              <a:t>την έκπτωσή του από τους κοινωνικούς ρόλους.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wrap="none" lIns="457056" tIns="152352" bIns="76176">
            <a:spAutoFit/>
          </a:bodyPr>
          <a:lstStyle/>
          <a:p>
            <a:pPr>
              <a:defRPr/>
            </a:pPr>
            <a:r>
              <a:rPr lang="el-GR" sz="3200" b="1" dirty="0" err="1">
                <a:solidFill>
                  <a:srgbClr val="460000"/>
                </a:solidFill>
                <a:effectLst>
                  <a:outerShdw blurRad="38100" dist="38100" dir="2700000" algn="tl">
                    <a:srgbClr val="000000"/>
                  </a:outerShdw>
                </a:effectLst>
                <a:latin typeface="Tahoma" pitchFamily="34" charset="0"/>
                <a:cs typeface="Tahoma" pitchFamily="34" charset="0"/>
              </a:rPr>
              <a:t>Ιδρυματοποίηση</a:t>
            </a:r>
            <a:r>
              <a:rPr lang="el-GR" sz="3200" b="1" dirty="0">
                <a:solidFill>
                  <a:srgbClr val="460000"/>
                </a:solidFill>
                <a:effectLst>
                  <a:outerShdw blurRad="38100" dist="38100" dir="2700000" algn="tl">
                    <a:srgbClr val="000000"/>
                  </a:outerShdw>
                </a:effectLst>
                <a:latin typeface="Tahoma" pitchFamily="34" charset="0"/>
                <a:cs typeface="Tahoma" pitchFamily="34" charset="0"/>
              </a:rPr>
              <a:t> </a:t>
            </a:r>
          </a:p>
        </p:txBody>
      </p:sp>
      <p:sp>
        <p:nvSpPr>
          <p:cNvPr id="5" name="Rectangle 3"/>
          <p:cNvSpPr>
            <a:spLocks noGrp="1" noChangeArrowheads="1"/>
          </p:cNvSpPr>
          <p:nvPr>
            <p:ph idx="1"/>
          </p:nvPr>
        </p:nvSpPr>
        <p:spPr/>
        <p:txBody>
          <a:bodyPr lIns="457056" tIns="152352" bIns="76176" anchor="ctr">
            <a:spAutoFit/>
          </a:bodyPr>
          <a:lstStyle/>
          <a:p>
            <a:pPr marL="0" indent="0">
              <a:spcBef>
                <a:spcPct val="0"/>
              </a:spcBef>
              <a:buFontTx/>
              <a:buNone/>
            </a:pPr>
            <a:r>
              <a:rPr lang="el-GR" sz="2200" smtClean="0">
                <a:solidFill>
                  <a:srgbClr val="460000"/>
                </a:solidFill>
                <a:latin typeface="Tahoma" pitchFamily="34" charset="0"/>
                <a:cs typeface="Tahoma" pitchFamily="34" charset="0"/>
              </a:rPr>
              <a:t>Ο ασθενής «</a:t>
            </a:r>
            <a:r>
              <a:rPr lang="el-GR" sz="2200" i="1" smtClean="0">
                <a:solidFill>
                  <a:srgbClr val="460000"/>
                </a:solidFill>
                <a:latin typeface="Tahoma" pitchFamily="34" charset="0"/>
                <a:cs typeface="Tahoma" pitchFamily="34" charset="0"/>
              </a:rPr>
              <a:t>ιδρυματοποιείται</a:t>
            </a:r>
            <a:r>
              <a:rPr lang="el-GR" sz="2200" smtClean="0">
                <a:solidFill>
                  <a:srgbClr val="460000"/>
                </a:solidFill>
                <a:latin typeface="Tahoma" pitchFamily="34" charset="0"/>
                <a:cs typeface="Tahoma" pitchFamily="34" charset="0"/>
              </a:rPr>
              <a:t>» μένοντας στο σπίτι του </a:t>
            </a:r>
          </a:p>
          <a:p>
            <a:pPr marL="0" indent="0">
              <a:spcBef>
                <a:spcPct val="0"/>
              </a:spcBef>
              <a:buFontTx/>
              <a:buNone/>
            </a:pPr>
            <a:r>
              <a:rPr lang="el-GR" sz="2200" smtClean="0">
                <a:solidFill>
                  <a:srgbClr val="460000"/>
                </a:solidFill>
                <a:latin typeface="Tahoma" pitchFamily="34" charset="0"/>
                <a:cs typeface="Tahoma" pitchFamily="34" charset="0"/>
              </a:rPr>
              <a:t>ή σε προστατευμένες στεγαστικές δομές, </a:t>
            </a:r>
          </a:p>
          <a:p>
            <a:pPr marL="0" indent="0">
              <a:spcBef>
                <a:spcPct val="0"/>
              </a:spcBef>
              <a:buFontTx/>
              <a:buNone/>
            </a:pPr>
            <a:r>
              <a:rPr lang="el-GR" sz="2200" smtClean="0">
                <a:solidFill>
                  <a:srgbClr val="460000"/>
                </a:solidFill>
                <a:latin typeface="Tahoma" pitchFamily="34" charset="0"/>
                <a:cs typeface="Tahoma" pitchFamily="34" charset="0"/>
              </a:rPr>
              <a:t>αρνείται να συμμετέχει σε προγράμματα αποκατάστασης </a:t>
            </a:r>
          </a:p>
          <a:p>
            <a:pPr marL="0" indent="0">
              <a:spcBef>
                <a:spcPct val="0"/>
              </a:spcBef>
              <a:buFontTx/>
              <a:buNone/>
            </a:pPr>
            <a:r>
              <a:rPr lang="el-GR" sz="2200" smtClean="0">
                <a:solidFill>
                  <a:srgbClr val="460000"/>
                </a:solidFill>
                <a:latin typeface="Tahoma" pitchFamily="34" charset="0"/>
                <a:cs typeface="Tahoma" pitchFamily="34" charset="0"/>
              </a:rPr>
              <a:t>ή απομακρύνεται από αυτά. </a:t>
            </a:r>
          </a:p>
          <a:p>
            <a:pPr marL="0" indent="0">
              <a:spcBef>
                <a:spcPct val="0"/>
              </a:spcBef>
              <a:buFontTx/>
              <a:buNone/>
            </a:pPr>
            <a:endParaRPr lang="el-GR" sz="2200" smtClean="0">
              <a:solidFill>
                <a:srgbClr val="460000"/>
              </a:solidFill>
              <a:latin typeface="Tahoma" pitchFamily="34" charset="0"/>
              <a:cs typeface="Tahoma" pitchFamily="34" charset="0"/>
            </a:endParaRPr>
          </a:p>
          <a:p>
            <a:pPr marL="0" indent="0">
              <a:spcBef>
                <a:spcPct val="0"/>
              </a:spcBef>
              <a:buFontTx/>
              <a:buNone/>
            </a:pPr>
            <a:r>
              <a:rPr lang="el-GR" sz="2200" smtClean="0">
                <a:solidFill>
                  <a:srgbClr val="460000"/>
                </a:solidFill>
                <a:latin typeface="Tahoma" pitchFamily="34" charset="0"/>
                <a:cs typeface="Tahoma" pitchFamily="34" charset="0"/>
              </a:rPr>
              <a:t>Ταυτίζεται με το «ρόλο» του ασθενή και κατ’ αυτό τον τρόπο, δυσκολεύει τις προσπάθειες των θεραπευτών </a:t>
            </a:r>
          </a:p>
          <a:p>
            <a:pPr marL="0" indent="0">
              <a:spcBef>
                <a:spcPct val="0"/>
              </a:spcBef>
              <a:buFontTx/>
              <a:buNone/>
            </a:pPr>
            <a:r>
              <a:rPr lang="el-GR" sz="2200" smtClean="0">
                <a:solidFill>
                  <a:srgbClr val="460000"/>
                </a:solidFill>
                <a:latin typeface="Tahoma" pitchFamily="34" charset="0"/>
                <a:cs typeface="Tahoma" pitchFamily="34" charset="0"/>
              </a:rPr>
              <a:t>για κατανόηση και επίγνωση της νόσου. </a:t>
            </a:r>
          </a:p>
          <a:p>
            <a:pPr marL="0" indent="0">
              <a:spcBef>
                <a:spcPct val="0"/>
              </a:spcBef>
              <a:buFontTx/>
              <a:buNone/>
            </a:pPr>
            <a:r>
              <a:rPr lang="el-GR" sz="2200" smtClean="0">
                <a:solidFill>
                  <a:srgbClr val="460000"/>
                </a:solidFill>
                <a:latin typeface="Tahoma" pitchFamily="34" charset="0"/>
                <a:cs typeface="Tahoma" pitchFamily="34" charset="0"/>
              </a:rPr>
              <a:t>Ως εκ τούτου, ο αυτοστιγματισμός μπορεί να θεωρηθεί </a:t>
            </a:r>
          </a:p>
          <a:p>
            <a:pPr marL="0" indent="0">
              <a:spcBef>
                <a:spcPct val="0"/>
              </a:spcBef>
              <a:buFontTx/>
              <a:buNone/>
            </a:pPr>
            <a:r>
              <a:rPr lang="el-GR" sz="2200" smtClean="0">
                <a:solidFill>
                  <a:srgbClr val="460000"/>
                </a:solidFill>
                <a:latin typeface="Tahoma" pitchFamily="34" charset="0"/>
                <a:cs typeface="Tahoma" pitchFamily="34" charset="0"/>
              </a:rPr>
              <a:t>ίδιας σοβαρότητας με την καταθλιπτική συμπτωματολογία </a:t>
            </a:r>
          </a:p>
          <a:p>
            <a:pPr marL="0" indent="0">
              <a:spcBef>
                <a:spcPct val="0"/>
              </a:spcBef>
              <a:buFontTx/>
              <a:buNone/>
            </a:pPr>
            <a:r>
              <a:rPr lang="el-GR" sz="2200" smtClean="0">
                <a:solidFill>
                  <a:srgbClr val="460000"/>
                </a:solidFill>
                <a:latin typeface="Tahoma" pitchFamily="34" charset="0"/>
                <a:cs typeface="Tahoma" pitchFamily="34" charset="0"/>
              </a:rPr>
              <a:t>που τον απομονώνει κοινωνικά </a:t>
            </a:r>
          </a:p>
          <a:p>
            <a:pPr marL="0" indent="0">
              <a:spcBef>
                <a:spcPct val="0"/>
              </a:spcBef>
              <a:buFontTx/>
              <a:buNone/>
            </a:pPr>
            <a:r>
              <a:rPr lang="el-GR" sz="2200" smtClean="0">
                <a:solidFill>
                  <a:srgbClr val="460000"/>
                </a:solidFill>
                <a:latin typeface="Tahoma" pitchFamily="34" charset="0"/>
                <a:cs typeface="Tahoma" pitchFamily="34" charset="0"/>
              </a:rPr>
              <a:t>και τον κάνει να βλέπει τη ζωή χωρίς ελπίδα.</a:t>
            </a:r>
          </a:p>
          <a:p>
            <a:pPr marL="0" indent="0">
              <a:spcBef>
                <a:spcPct val="0"/>
              </a:spcBef>
              <a:buFontTx/>
              <a:buNone/>
            </a:pPr>
            <a:endParaRPr lang="el-GR" sz="2200" smtClean="0">
              <a:solidFill>
                <a:srgbClr val="46000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wrap="none" lIns="457056" tIns="152352" bIns="76176">
            <a:spAutoFit/>
          </a:bodyPr>
          <a:lstStyle/>
          <a:p>
            <a:pPr>
              <a:defRPr/>
            </a:pPr>
            <a:r>
              <a:rPr lang="el-GR" sz="3200" b="1" dirty="0">
                <a:solidFill>
                  <a:srgbClr val="460000"/>
                </a:solidFill>
                <a:effectLst>
                  <a:outerShdw blurRad="38100" dist="38100" dir="2700000" algn="tl">
                    <a:srgbClr val="000000"/>
                  </a:outerShdw>
                </a:effectLst>
                <a:latin typeface="Tahoma" pitchFamily="34" charset="0"/>
                <a:cs typeface="Tahoma" pitchFamily="34" charset="0"/>
              </a:rPr>
              <a:t>Η Επίδραση του Στίγματος </a:t>
            </a:r>
            <a:br>
              <a:rPr lang="el-GR" sz="3200" b="1" dirty="0">
                <a:solidFill>
                  <a:srgbClr val="460000"/>
                </a:solidFill>
                <a:effectLst>
                  <a:outerShdw blurRad="38100" dist="38100" dir="2700000" algn="tl">
                    <a:srgbClr val="000000"/>
                  </a:outerShdw>
                </a:effectLst>
                <a:latin typeface="Tahoma" pitchFamily="34" charset="0"/>
                <a:cs typeface="Tahoma" pitchFamily="34" charset="0"/>
              </a:rPr>
            </a:br>
            <a:r>
              <a:rPr lang="el-GR" sz="3200" b="1" dirty="0">
                <a:solidFill>
                  <a:srgbClr val="460000"/>
                </a:solidFill>
                <a:effectLst>
                  <a:outerShdw blurRad="38100" dist="38100" dir="2700000" algn="tl">
                    <a:srgbClr val="000000"/>
                  </a:outerShdw>
                </a:effectLst>
                <a:latin typeface="Tahoma" pitchFamily="34" charset="0"/>
                <a:cs typeface="Tahoma" pitchFamily="34" charset="0"/>
              </a:rPr>
              <a:t>στην Θεραπεία</a:t>
            </a:r>
          </a:p>
        </p:txBody>
      </p:sp>
      <p:sp>
        <p:nvSpPr>
          <p:cNvPr id="36867" name="Rectangle 3"/>
          <p:cNvSpPr>
            <a:spLocks noGrp="1" noChangeArrowheads="1"/>
          </p:cNvSpPr>
          <p:nvPr>
            <p:ph idx="1"/>
          </p:nvPr>
        </p:nvSpPr>
        <p:spPr/>
        <p:txBody>
          <a:bodyPr lIns="457056" tIns="152352" bIns="76176" anchor="ctr">
            <a:spAutoFit/>
          </a:bodyPr>
          <a:lstStyle/>
          <a:p>
            <a:pPr marL="0" indent="0">
              <a:spcBef>
                <a:spcPct val="0"/>
              </a:spcBef>
              <a:buFontTx/>
              <a:buNone/>
            </a:pPr>
            <a:r>
              <a:rPr lang="el-GR" sz="2600" smtClean="0">
                <a:solidFill>
                  <a:srgbClr val="460000"/>
                </a:solidFill>
                <a:latin typeface="Tahoma" pitchFamily="34" charset="0"/>
                <a:cs typeface="Tahoma" pitchFamily="34" charset="0"/>
              </a:rPr>
              <a:t>Ο ασθενής και η οικογένειά του σχεδόν πάντα </a:t>
            </a:r>
          </a:p>
          <a:p>
            <a:pPr marL="0" indent="0">
              <a:spcBef>
                <a:spcPct val="0"/>
              </a:spcBef>
              <a:buFontTx/>
              <a:buNone/>
            </a:pPr>
            <a:r>
              <a:rPr lang="el-GR" sz="2600" smtClean="0">
                <a:solidFill>
                  <a:srgbClr val="460000"/>
                </a:solidFill>
                <a:latin typeface="Tahoma" pitchFamily="34" charset="0"/>
                <a:cs typeface="Tahoma" pitchFamily="34" charset="0"/>
              </a:rPr>
              <a:t>κρατούν μυστική τη νόσο από τον κοινωνικό περίγυρο, δημιουργώντας ένα κύκλο αντιδράσεων </a:t>
            </a:r>
          </a:p>
          <a:p>
            <a:pPr marL="0" indent="0">
              <a:spcBef>
                <a:spcPct val="0"/>
              </a:spcBef>
              <a:buFontTx/>
              <a:buNone/>
            </a:pPr>
            <a:r>
              <a:rPr lang="el-GR" sz="2600" smtClean="0">
                <a:solidFill>
                  <a:srgbClr val="460000"/>
                </a:solidFill>
                <a:latin typeface="Tahoma" pitchFamily="34" charset="0"/>
                <a:cs typeface="Tahoma" pitchFamily="34" charset="0"/>
              </a:rPr>
              <a:t>στον ίδιο τον ασθενή, </a:t>
            </a:r>
          </a:p>
          <a:p>
            <a:pPr marL="0" indent="0">
              <a:spcBef>
                <a:spcPct val="0"/>
              </a:spcBef>
              <a:buFontTx/>
              <a:buNone/>
            </a:pPr>
            <a:r>
              <a:rPr lang="el-GR" sz="2600" smtClean="0">
                <a:solidFill>
                  <a:srgbClr val="460000"/>
                </a:solidFill>
                <a:latin typeface="Tahoma" pitchFamily="34" charset="0"/>
                <a:cs typeface="Tahoma" pitchFamily="34" charset="0"/>
              </a:rPr>
              <a:t>αλλά και αντίκτυπο στο άμεσο περιβάλλον, </a:t>
            </a:r>
          </a:p>
          <a:p>
            <a:pPr marL="0" indent="0">
              <a:spcBef>
                <a:spcPct val="0"/>
              </a:spcBef>
              <a:buFontTx/>
              <a:buNone/>
            </a:pPr>
            <a:r>
              <a:rPr lang="el-GR" sz="2600" smtClean="0">
                <a:solidFill>
                  <a:srgbClr val="460000"/>
                </a:solidFill>
                <a:latin typeface="Tahoma" pitchFamily="34" charset="0"/>
                <a:cs typeface="Tahoma" pitchFamily="34" charset="0"/>
              </a:rPr>
              <a:t>όπως και αντίστροφα.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p:txBody>
          <a:bodyPr wrap="none" lIns="457056" tIns="152352" bIns="76176">
            <a:spAutoFit/>
          </a:bodyPr>
          <a:lstStyle/>
          <a:p>
            <a:pPr>
              <a:defRPr/>
            </a:pPr>
            <a:r>
              <a:rPr lang="el-GR" sz="3200" b="1" dirty="0">
                <a:solidFill>
                  <a:srgbClr val="460000"/>
                </a:solidFill>
                <a:effectLst>
                  <a:outerShdw blurRad="38100" dist="38100" dir="2700000" algn="tl">
                    <a:srgbClr val="000000"/>
                  </a:outerShdw>
                </a:effectLst>
                <a:latin typeface="Tahoma" pitchFamily="34" charset="0"/>
                <a:cs typeface="Tahoma" pitchFamily="34" charset="0"/>
              </a:rPr>
              <a:t>Η Επίδραση του Στίγματος </a:t>
            </a:r>
            <a:br>
              <a:rPr lang="el-GR" sz="3200" b="1" dirty="0">
                <a:solidFill>
                  <a:srgbClr val="460000"/>
                </a:solidFill>
                <a:effectLst>
                  <a:outerShdw blurRad="38100" dist="38100" dir="2700000" algn="tl">
                    <a:srgbClr val="000000"/>
                  </a:outerShdw>
                </a:effectLst>
                <a:latin typeface="Tahoma" pitchFamily="34" charset="0"/>
                <a:cs typeface="Tahoma" pitchFamily="34" charset="0"/>
              </a:rPr>
            </a:br>
            <a:r>
              <a:rPr lang="el-GR" sz="3200" b="1" dirty="0">
                <a:solidFill>
                  <a:srgbClr val="460000"/>
                </a:solidFill>
                <a:effectLst>
                  <a:outerShdw blurRad="38100" dist="38100" dir="2700000" algn="tl">
                    <a:srgbClr val="000000"/>
                  </a:outerShdw>
                </a:effectLst>
                <a:latin typeface="Tahoma" pitchFamily="34" charset="0"/>
                <a:cs typeface="Tahoma" pitchFamily="34" charset="0"/>
              </a:rPr>
              <a:t>στην Θεραπεία</a:t>
            </a:r>
          </a:p>
        </p:txBody>
      </p:sp>
      <p:sp>
        <p:nvSpPr>
          <p:cNvPr id="37891" name="Rectangle 5"/>
          <p:cNvSpPr>
            <a:spLocks noGrp="1" noChangeArrowheads="1"/>
          </p:cNvSpPr>
          <p:nvPr>
            <p:ph idx="1"/>
          </p:nvPr>
        </p:nvSpPr>
        <p:spPr>
          <a:xfrm>
            <a:off x="457200" y="1236663"/>
            <a:ext cx="8229600" cy="5253037"/>
          </a:xfrm>
        </p:spPr>
        <p:txBody>
          <a:bodyPr lIns="457056" tIns="152352" bIns="76176" anchor="ctr">
            <a:spAutoFit/>
          </a:bodyPr>
          <a:lstStyle/>
          <a:p>
            <a:pPr>
              <a:buFont typeface="Arial" charset="0"/>
              <a:buNone/>
            </a:pPr>
            <a:r>
              <a:rPr lang="el-GR" sz="2400" smtClean="0">
                <a:solidFill>
                  <a:srgbClr val="460000"/>
                </a:solidFill>
                <a:latin typeface="Tahoma" pitchFamily="34" charset="0"/>
                <a:cs typeface="Tahoma" pitchFamily="34" charset="0"/>
              </a:rPr>
              <a:t>Είναι γνωστό ότι οι αρνητικές επιδράσεις </a:t>
            </a:r>
          </a:p>
          <a:p>
            <a:pPr>
              <a:buFont typeface="Arial" charset="0"/>
              <a:buNone/>
            </a:pPr>
            <a:r>
              <a:rPr lang="el-GR" sz="2400" smtClean="0">
                <a:solidFill>
                  <a:srgbClr val="460000"/>
                </a:solidFill>
                <a:latin typeface="Tahoma" pitchFamily="34" charset="0"/>
                <a:cs typeface="Tahoma" pitchFamily="34" charset="0"/>
              </a:rPr>
              <a:t>των απόψεων του κοινού </a:t>
            </a:r>
          </a:p>
          <a:p>
            <a:pPr>
              <a:buFont typeface="Arial" charset="0"/>
              <a:buNone/>
            </a:pPr>
            <a:r>
              <a:rPr lang="el-GR" sz="2400" smtClean="0">
                <a:solidFill>
                  <a:srgbClr val="460000"/>
                </a:solidFill>
                <a:latin typeface="Tahoma" pitchFamily="34" charset="0"/>
                <a:cs typeface="Tahoma" pitchFamily="34" charset="0"/>
              </a:rPr>
              <a:t>μαζί με το ίδιο το βίωμα της νόσου </a:t>
            </a:r>
          </a:p>
          <a:p>
            <a:pPr>
              <a:buFont typeface="Arial" charset="0"/>
              <a:buNone/>
            </a:pPr>
            <a:r>
              <a:rPr lang="el-GR" sz="2400" smtClean="0">
                <a:solidFill>
                  <a:srgbClr val="460000"/>
                </a:solidFill>
                <a:latin typeface="Tahoma" pitchFamily="34" charset="0"/>
                <a:cs typeface="Tahoma" pitchFamily="34" charset="0"/>
              </a:rPr>
              <a:t>μειώνουν την αυτοπεποίθηση του ψυχικά ασθενή και για το λόγο αυτό το στίγμα έχει θεωρηθεί </a:t>
            </a:r>
          </a:p>
          <a:p>
            <a:pPr>
              <a:buFont typeface="Arial" charset="0"/>
              <a:buNone/>
            </a:pPr>
            <a:r>
              <a:rPr lang="el-GR" sz="2400" smtClean="0">
                <a:solidFill>
                  <a:srgbClr val="460000"/>
                </a:solidFill>
                <a:latin typeface="Tahoma" pitchFamily="34" charset="0"/>
                <a:cs typeface="Tahoma" pitchFamily="34" charset="0"/>
              </a:rPr>
              <a:t>μια σημαντική απειλή στη θεραπευτική διαδικασία και στην ένταξη των ασθενών. </a:t>
            </a:r>
          </a:p>
          <a:p>
            <a:pPr>
              <a:buFont typeface="Arial" charset="0"/>
              <a:buNone/>
            </a:pPr>
            <a:endParaRPr lang="el-GR" sz="2400" smtClean="0">
              <a:solidFill>
                <a:srgbClr val="460000"/>
              </a:solidFill>
              <a:latin typeface="Tahoma" pitchFamily="34" charset="0"/>
              <a:cs typeface="Tahoma" pitchFamily="34" charset="0"/>
            </a:endParaRPr>
          </a:p>
          <a:p>
            <a:pPr>
              <a:buFont typeface="Arial" charset="0"/>
              <a:buNone/>
            </a:pPr>
            <a:r>
              <a:rPr lang="el-GR" sz="2400" smtClean="0">
                <a:solidFill>
                  <a:srgbClr val="460000"/>
                </a:solidFill>
                <a:latin typeface="Tahoma" pitchFamily="34" charset="0"/>
                <a:cs typeface="Tahoma" pitchFamily="34" charset="0"/>
              </a:rPr>
              <a:t>Πολλές έρευνες σημειώνουν ότι το στίγμα </a:t>
            </a:r>
          </a:p>
          <a:p>
            <a:pPr>
              <a:buFont typeface="Arial" charset="0"/>
              <a:buNone/>
            </a:pPr>
            <a:r>
              <a:rPr lang="el-GR" sz="2400" smtClean="0">
                <a:solidFill>
                  <a:srgbClr val="460000"/>
                </a:solidFill>
                <a:latin typeface="Tahoma" pitchFamily="34" charset="0"/>
                <a:cs typeface="Tahoma" pitchFamily="34" charset="0"/>
              </a:rPr>
              <a:t>μειώνει την αυτοπεποίθηση και την κοινωνικότητα του ασθενή και έχουν ως αποτέλεσμα ακατάλληλες </a:t>
            </a:r>
          </a:p>
          <a:p>
            <a:pPr>
              <a:buFont typeface="Arial" charset="0"/>
              <a:buNone/>
            </a:pPr>
            <a:r>
              <a:rPr lang="el-GR" sz="2400" smtClean="0">
                <a:solidFill>
                  <a:srgbClr val="460000"/>
                </a:solidFill>
                <a:latin typeface="Tahoma" pitchFamily="34" charset="0"/>
                <a:cs typeface="Tahoma" pitchFamily="34" charset="0"/>
              </a:rPr>
              <a:t>και παθολογικές στάσεις και συμπεριφορές.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35100" y="274638"/>
            <a:ext cx="7499350" cy="1143000"/>
          </a:xfrm>
        </p:spPr>
        <p:txBody>
          <a:bodyPr>
            <a:normAutofit fontScale="90000"/>
          </a:bodyPr>
          <a:lstStyle/>
          <a:p>
            <a:pPr eaLnBrk="1" fontAlgn="auto" hangingPunct="1">
              <a:spcAft>
                <a:spcPts val="0"/>
              </a:spcAft>
              <a:defRPr/>
            </a:pPr>
            <a:r>
              <a:rPr lang="el-GR" sz="3800" b="1">
                <a:solidFill>
                  <a:schemeClr val="tx2">
                    <a:satMod val="130000"/>
                  </a:schemeClr>
                </a:solidFill>
              </a:rPr>
              <a:t>ΙΣΤΟΡΙΚΗ ΔΙΑΔΡΟΜΗ ΤΗΣ ΨΥΧΟΚΟΙΝΩΝΙΚΗΣ ΑΠΟΚΑΤΑΣΤΑΣΗΣ</a:t>
            </a:r>
          </a:p>
        </p:txBody>
      </p:sp>
      <p:sp>
        <p:nvSpPr>
          <p:cNvPr id="5123" name="Content Placeholder 2"/>
          <p:cNvSpPr>
            <a:spLocks noGrp="1"/>
          </p:cNvSpPr>
          <p:nvPr>
            <p:ph idx="4294967295"/>
          </p:nvPr>
        </p:nvSpPr>
        <p:spPr>
          <a:xfrm>
            <a:off x="755650" y="2000250"/>
            <a:ext cx="8137525" cy="3949700"/>
          </a:xfrm>
        </p:spPr>
        <p:txBody>
          <a:bodyPr/>
          <a:lstStyle/>
          <a:p>
            <a:pPr algn="just" eaLnBrk="1" hangingPunct="1"/>
            <a:endParaRPr lang="el-GR" sz="2600" smtClean="0"/>
          </a:p>
          <a:p>
            <a:pPr algn="just" eaLnBrk="1" hangingPunct="1">
              <a:buFontTx/>
              <a:buNone/>
            </a:pPr>
            <a:r>
              <a:rPr lang="el-GR" sz="2600" smtClean="0"/>
              <a:t>    Η έννοια της αποκατάστασης αρχίζει να γίνεται αποδεκτή στην ψυχιατρική μετά την εισαγωγή της ψυχοφαρμακολογίας (1950).</a:t>
            </a:r>
            <a:r>
              <a:rPr lang="el-GR" sz="2600" smtClean="0">
                <a:latin typeface="Arial" charset="0"/>
              </a:rPr>
              <a:t> </a:t>
            </a:r>
            <a:r>
              <a:rPr lang="el-GR" sz="2600" smtClean="0"/>
              <a:t>Οι ψυχικά ασθενείς αρχίζουν σταδιακά να μην θεωρούνται σαν παθητικά αντικείμενα αλλά ως </a:t>
            </a:r>
            <a:r>
              <a:rPr lang="el-GR" sz="2600" b="1" smtClean="0"/>
              <a:t>ανθρώπινες υπάρξεις</a:t>
            </a:r>
            <a:r>
              <a:rPr lang="el-GR" sz="2600" smtClean="0"/>
              <a:t> με ελπίδες, ευχές, φόβους και ατομικές δυνατότητες για ανάπτυξη </a:t>
            </a:r>
            <a:r>
              <a:rPr lang="en-US" sz="1400" smtClean="0"/>
              <a:t>(</a:t>
            </a:r>
            <a:r>
              <a:rPr lang="el-GR" sz="1400" smtClean="0"/>
              <a:t>Μ.ΒΚαρύδη,2007</a:t>
            </a:r>
            <a:r>
              <a:rPr lang="en-US" sz="1400" smtClean="0"/>
              <a:t>)</a:t>
            </a:r>
            <a:endParaRPr lang="el-GR"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l-GR" b="1">
                <a:solidFill>
                  <a:schemeClr val="tx2">
                    <a:satMod val="130000"/>
                  </a:schemeClr>
                </a:solidFill>
              </a:rPr>
              <a:t>ΟΡΙΣΜΟΙ</a:t>
            </a:r>
          </a:p>
        </p:txBody>
      </p:sp>
      <p:sp>
        <p:nvSpPr>
          <p:cNvPr id="6147" name="Rectangle 3"/>
          <p:cNvSpPr>
            <a:spLocks noGrp="1" noChangeArrowheads="1"/>
          </p:cNvSpPr>
          <p:nvPr>
            <p:ph idx="1"/>
          </p:nvPr>
        </p:nvSpPr>
        <p:spPr>
          <a:xfrm>
            <a:off x="1042988" y="1989138"/>
            <a:ext cx="7921625" cy="4525962"/>
          </a:xfrm>
        </p:spPr>
        <p:txBody>
          <a:bodyPr/>
          <a:lstStyle/>
          <a:p>
            <a:pPr algn="just" eaLnBrk="1" hangingPunct="1">
              <a:buFontTx/>
              <a:buNone/>
            </a:pPr>
            <a:r>
              <a:rPr lang="el-GR" sz="2800" b="1" i="1" u="sng" smtClean="0"/>
              <a:t>Αποκατάσταση</a:t>
            </a:r>
            <a:r>
              <a:rPr lang="el-GR" sz="2500" i="1" smtClean="0"/>
              <a:t> : «μία συνεχής διαδικασία που αρχίζει με την έναρξη και τη διάγνωση της νόσου και συνεχίζεται μέχρι την τελική τοποθέτηση του ατόμου στην κατάλληλη εργασία ή συνθήκες διαβίωσης. Στο πλαίσιο της διαδικασίας της αποκατάστασης, η ενεργητική και συνεχής συμμετοχή του ατόμου θεωρείται πρωταρχικής σημασίας».</a:t>
            </a:r>
          </a:p>
          <a:p>
            <a:pPr algn="r" eaLnBrk="1" hangingPunct="1">
              <a:buFontTx/>
              <a:buNone/>
            </a:pPr>
            <a:endParaRPr lang="en-US" sz="2500" i="1" smtClean="0"/>
          </a:p>
          <a:p>
            <a:pPr algn="r" eaLnBrk="1" hangingPunct="1">
              <a:buFontTx/>
              <a:buNone/>
            </a:pPr>
            <a:r>
              <a:rPr lang="el-GR" sz="2000" i="1" smtClean="0"/>
              <a:t>Συμβούλιο της Ευρώπης, 1958</a:t>
            </a:r>
            <a:r>
              <a:rPr lang="el-GR" sz="200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l-GR" b="1" dirty="0" smtClean="0">
                <a:solidFill>
                  <a:schemeClr val="tx2">
                    <a:satMod val="130000"/>
                  </a:schemeClr>
                </a:solidFill>
              </a:rPr>
              <a:t>ΒΑΣΙΚΟΣ</a:t>
            </a:r>
            <a:r>
              <a:rPr lang="el-GR" dirty="0" smtClean="0">
                <a:solidFill>
                  <a:schemeClr val="tx2">
                    <a:satMod val="130000"/>
                  </a:schemeClr>
                </a:solidFill>
              </a:rPr>
              <a:t> </a:t>
            </a:r>
            <a:r>
              <a:rPr lang="el-GR" b="1" dirty="0" smtClean="0">
                <a:solidFill>
                  <a:schemeClr val="tx2">
                    <a:satMod val="130000"/>
                  </a:schemeClr>
                </a:solidFill>
              </a:rPr>
              <a:t>Σ</a:t>
            </a:r>
            <a:r>
              <a:rPr lang="en-US" b="1" dirty="0" smtClean="0">
                <a:solidFill>
                  <a:schemeClr val="tx2">
                    <a:satMod val="130000"/>
                  </a:schemeClr>
                </a:solidFill>
              </a:rPr>
              <a:t>TOXO</a:t>
            </a:r>
            <a:r>
              <a:rPr lang="el-GR" b="1" dirty="0" smtClean="0">
                <a:solidFill>
                  <a:schemeClr val="tx2">
                    <a:satMod val="130000"/>
                  </a:schemeClr>
                </a:solidFill>
              </a:rPr>
              <a:t>Σ</a:t>
            </a:r>
            <a:endParaRPr lang="el-GR" b="1" dirty="0">
              <a:solidFill>
                <a:schemeClr val="tx2">
                  <a:satMod val="130000"/>
                </a:schemeClr>
              </a:solidFill>
            </a:endParaRPr>
          </a:p>
        </p:txBody>
      </p:sp>
      <p:sp>
        <p:nvSpPr>
          <p:cNvPr id="7171" name="Rectangle 3"/>
          <p:cNvSpPr>
            <a:spLocks noGrp="1" noChangeArrowheads="1"/>
          </p:cNvSpPr>
          <p:nvPr>
            <p:ph idx="1"/>
          </p:nvPr>
        </p:nvSpPr>
        <p:spPr>
          <a:xfrm>
            <a:off x="1435100" y="1508125"/>
            <a:ext cx="7499350" cy="4800600"/>
          </a:xfrm>
        </p:spPr>
        <p:txBody>
          <a:bodyPr/>
          <a:lstStyle/>
          <a:p>
            <a:pPr algn="just" eaLnBrk="1" hangingPunct="1">
              <a:buFontTx/>
              <a:buNone/>
            </a:pPr>
            <a:r>
              <a:rPr lang="el-GR" sz="2800" i="1" smtClean="0"/>
              <a:t>Η ψυχοκοινωνική αποκατάσταση στοχεύει να εξασφαλίσει στα άτομα με ψυχικές δυσκολίες τη δυνατότητα χρήσης των φυσικών, κοινωνικών και νοητών πόρων, προκειμένου να ζουν και να εργάζονται με όσο το δυνατόν λιγότερη φροντίδα και στήριξη</a:t>
            </a:r>
            <a:r>
              <a:rPr lang="el-GR" sz="2800" smtClean="0"/>
              <a:t>.</a:t>
            </a:r>
          </a:p>
          <a:p>
            <a:pPr algn="r" eaLnBrk="1" hangingPunct="1">
              <a:buFontTx/>
              <a:buNone/>
            </a:pPr>
            <a:endParaRPr lang="en-US" sz="1800" smtClean="0"/>
          </a:p>
          <a:p>
            <a:pPr algn="r" eaLnBrk="1" hangingPunct="1">
              <a:buFontTx/>
              <a:buNone/>
            </a:pPr>
            <a:endParaRPr lang="en-US" sz="1800" smtClean="0"/>
          </a:p>
          <a:p>
            <a:pPr algn="r" eaLnBrk="1" hangingPunct="1">
              <a:buFontTx/>
              <a:buNone/>
            </a:pPr>
            <a:r>
              <a:rPr lang="en-US" sz="1600" i="1" smtClean="0"/>
              <a:t>Anthony, WA &amp; Liberman, RP</a:t>
            </a:r>
            <a:r>
              <a:rPr lang="el-GR" sz="1600" i="1" smtClean="0">
                <a:latin typeface="Arial" charset="0"/>
              </a:rPr>
              <a:t> </a:t>
            </a:r>
            <a:r>
              <a:rPr lang="en-US" sz="1600" i="1" smtClean="0"/>
              <a:t>(1986). The practice of psychiatric rehabilitation : Historical conceptual and research base. Schizophrenia Bulletin 12 (4): 542-553.</a:t>
            </a:r>
            <a:r>
              <a:rPr lang="el-GR" sz="1600" i="1"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endParaRPr lang="el-GR" smtClean="0"/>
          </a:p>
        </p:txBody>
      </p:sp>
      <p:sp>
        <p:nvSpPr>
          <p:cNvPr id="3" name="2 - Θέση περιεχομένου"/>
          <p:cNvSpPr>
            <a:spLocks noGrp="1"/>
          </p:cNvSpPr>
          <p:nvPr>
            <p:ph idx="1"/>
          </p:nvPr>
        </p:nvSpPr>
        <p:spPr/>
        <p:txBody>
          <a:bodyPr/>
          <a:lstStyle/>
          <a:p>
            <a:pPr eaLnBrk="1" hangingPunct="1"/>
            <a:r>
              <a:rPr lang="el-GR" sz="2000" smtClean="0"/>
              <a:t>Οι χρόνιοι ψυχωσικοί παρουσιάζουν ελλείμματα στη σφαίρα των γνωστικών και κοινωνικών δεξιοτήτων</a:t>
            </a:r>
          </a:p>
          <a:p>
            <a:pPr eaLnBrk="1" hangingPunct="1"/>
            <a:r>
              <a:rPr lang="el-GR" sz="2000" smtClean="0"/>
              <a:t>Η ψυχοκοινωνική αποκατάσταση για τα άτομα με σχιζοφρένεια αναφέρεται σε προγράμματα και θεραπευτικές παρεμβάσεις που στοχεύουν στην εξάσκηση δεξιοτήτων και συμπεριφορών που βοηθούν το άτομο να ζήσει ανεξάρτητα και αυτόνομα στην κοινότητα- εξάσκηση γνωστικών,κοινωνικών και εργασιακών δεξιοτήτων</a:t>
            </a:r>
          </a:p>
          <a:p>
            <a:pPr eaLnBrk="1" hangingPunct="1"/>
            <a:r>
              <a:rPr lang="el-GR" sz="2000" smtClean="0"/>
              <a:t>Τα προγράμματα ψυχοκοινωνικής αποκατάστασης, ως τριτοταγής πρόληψη, στηρίχθηκαν στο βιοψυχοκοινωνικό μοντέλο και έθεσαν τις βάσεις μιας ολοκληρωμένης και εξειδικευμένης προσέγγισης για τους χρόνιους ψυχωσικούς ασθενείς με στόχο την αποιδρυματοποίηση τους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l-GR" sz="3600" smtClean="0"/>
              <a:t>Αρχές προγραμμάτων ψυχοκοινωνικής αποκατάστασης </a:t>
            </a:r>
          </a:p>
        </p:txBody>
      </p:sp>
      <p:sp>
        <p:nvSpPr>
          <p:cNvPr id="3" name="2 - Θέση περιεχομένου"/>
          <p:cNvSpPr>
            <a:spLocks noGrp="1"/>
          </p:cNvSpPr>
          <p:nvPr>
            <p:ph idx="1"/>
          </p:nvPr>
        </p:nvSpPr>
        <p:spPr/>
        <p:txBody>
          <a:bodyPr/>
          <a:lstStyle/>
          <a:p>
            <a:pPr eaLnBrk="1" hangingPunct="1"/>
            <a:r>
              <a:rPr lang="el-GR" sz="2400" smtClean="0"/>
              <a:t>Η εξατομίκευση</a:t>
            </a:r>
          </a:p>
          <a:p>
            <a:pPr eaLnBrk="1" hangingPunct="1"/>
            <a:r>
              <a:rPr lang="el-GR" sz="2400" smtClean="0"/>
              <a:t>Η εμπλοκή των ασθενών</a:t>
            </a:r>
          </a:p>
          <a:p>
            <a:pPr eaLnBrk="1" hangingPunct="1"/>
            <a:r>
              <a:rPr lang="el-GR" sz="2400" smtClean="0"/>
              <a:t>Οι υπηρεσίες που βασίζονται στη κοινότητα για την υποστήριξη των ατόμων να αναλαμβάνουν κοινωνικούς ρόλους</a:t>
            </a:r>
          </a:p>
          <a:p>
            <a:pPr eaLnBrk="1" hangingPunct="1"/>
            <a:r>
              <a:rPr lang="el-GR" sz="2400" smtClean="0"/>
              <a:t>Η έμφαση στα υγιή σημεία</a:t>
            </a:r>
          </a:p>
          <a:p>
            <a:pPr eaLnBrk="1" hangingPunct="1"/>
            <a:r>
              <a:rPr lang="el-GR" sz="2400" smtClean="0"/>
              <a:t>Η ανάλυση των καταστάσεων</a:t>
            </a:r>
          </a:p>
          <a:p>
            <a:pPr eaLnBrk="1" hangingPunct="1"/>
            <a:r>
              <a:rPr lang="el-GR" sz="2400" smtClean="0"/>
              <a:t>Η εκπαίδευση δεξιοτήτων </a:t>
            </a:r>
          </a:p>
          <a:p>
            <a:pPr eaLnBrk="1" hangingPunct="1">
              <a:buFont typeface="Arial" charset="0"/>
              <a:buNone/>
            </a:pPr>
            <a:r>
              <a:rPr lang="en-US" sz="1600" smtClean="0"/>
              <a:t>(</a:t>
            </a:r>
            <a:r>
              <a:rPr lang="el-GR" sz="1600" smtClean="0"/>
              <a:t>Μ.ΒΚαρύδη,2007</a:t>
            </a:r>
            <a:r>
              <a:rPr lang="en-US" sz="1600" smtClean="0"/>
              <a:t>)</a:t>
            </a:r>
            <a:endParaRPr lang="el-GR" sz="1600" smtClean="0"/>
          </a:p>
          <a:p>
            <a:pPr eaLnBrk="1" hangingPunct="1"/>
            <a:endParaRPr lang="el-G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 Θέση περιεχομένου"/>
          <p:cNvSpPr>
            <a:spLocks noGrp="1"/>
          </p:cNvSpPr>
          <p:nvPr>
            <p:ph idx="1"/>
          </p:nvPr>
        </p:nvSpPr>
        <p:spPr/>
        <p:txBody>
          <a:bodyPr/>
          <a:lstStyle/>
          <a:p>
            <a:pPr eaLnBrk="1" hangingPunct="1"/>
            <a:r>
              <a:rPr lang="el-GR" smtClean="0"/>
              <a:t>Συνεργασία με την οικογένεια </a:t>
            </a:r>
          </a:p>
          <a:p>
            <a:pPr eaLnBrk="1" hangingPunct="1">
              <a:buFont typeface="Arial" charset="0"/>
              <a:buNone/>
            </a:pPr>
            <a:endParaRPr lang="el-GR" smtClean="0"/>
          </a:p>
          <a:p>
            <a:pPr eaLnBrk="1" hangingPunct="1"/>
            <a:r>
              <a:rPr lang="el-GR" smtClean="0"/>
              <a:t>Καταπολέμηση του αυτοστιγματισμού</a:t>
            </a:r>
          </a:p>
          <a:p>
            <a:pPr eaLnBrk="1" hangingPunct="1">
              <a:buFont typeface="Arial" charset="0"/>
              <a:buNone/>
            </a:pPr>
            <a:endParaRPr lang="el-GR" smtClean="0"/>
          </a:p>
          <a:p>
            <a:pPr eaLnBrk="1" hangingPunct="1"/>
            <a:r>
              <a:rPr lang="el-GR" smtClean="0"/>
              <a:t>Η αυτοοργάνωση των χρηστών των υπηρεσιών ψυχικής υγείας.</a:t>
            </a:r>
          </a:p>
          <a:p>
            <a:pPr eaLnBrk="1" hangingPunct="1">
              <a:buFont typeface="Arial" charset="0"/>
              <a:buNone/>
            </a:pPr>
            <a:r>
              <a:rPr lang="en-US" sz="1600" smtClean="0">
                <a:solidFill>
                  <a:srgbClr val="000000"/>
                </a:solidFill>
              </a:rPr>
              <a:t>(</a:t>
            </a:r>
            <a:r>
              <a:rPr lang="el-GR" sz="1600" smtClean="0">
                <a:solidFill>
                  <a:srgbClr val="000000"/>
                </a:solidFill>
              </a:rPr>
              <a:t>Μ.ΒΚαρύδη,2007</a:t>
            </a:r>
            <a:r>
              <a:rPr lang="en-US" sz="1600" smtClean="0">
                <a:solidFill>
                  <a:srgbClr val="000000"/>
                </a:solidFill>
              </a:rPr>
              <a:t>)</a:t>
            </a:r>
            <a:endParaRPr lang="el-GR" sz="1600" smtClean="0">
              <a:solidFill>
                <a:srgbClr val="000000"/>
              </a:solidFill>
            </a:endParaRPr>
          </a:p>
          <a:p>
            <a:pPr eaLnBrk="1" hangingPunct="1">
              <a:buFont typeface="Arial" charset="0"/>
              <a:buNone/>
            </a:pPr>
            <a:endParaRPr lang="el-GR" smtClean="0"/>
          </a:p>
          <a:p>
            <a:pPr eaLnBrk="1" hangingPunct="1"/>
            <a:endParaRPr lang="el-GR" smtClean="0"/>
          </a:p>
        </p:txBody>
      </p:sp>
      <p:sp>
        <p:nvSpPr>
          <p:cNvPr id="10243" name="1 - Τίτλος"/>
          <p:cNvSpPr>
            <a:spLocks noGrp="1"/>
          </p:cNvSpPr>
          <p:nvPr>
            <p:ph type="title"/>
          </p:nvPr>
        </p:nvSpPr>
        <p:spPr/>
        <p:txBody>
          <a:bodyPr/>
          <a:lstStyle/>
          <a:p>
            <a:pPr eaLnBrk="1" hangingPunct="1"/>
            <a:r>
              <a:rPr lang="el-GR" sz="3200" smtClean="0"/>
              <a:t>Αρχές προγραμμάτων ψυχοκοινωνικής αποκατάστασης (συνέχεια)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anim calcmode="lin" valueType="num">
                                      <p:cBhvr additive="base">
                                        <p:cTn id="19"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xEl>
                                              <p:pRg st="5" end="5"/>
                                            </p:txEl>
                                          </p:spTgt>
                                        </p:tgtEl>
                                        <p:attrNameLst>
                                          <p:attrName>style.visibility</p:attrName>
                                        </p:attrNameLst>
                                      </p:cBhvr>
                                      <p:to>
                                        <p:strVal val="visible"/>
                                      </p:to>
                                    </p:set>
                                    <p:anim calcmode="lin" valueType="num">
                                      <p:cBhvr additive="base">
                                        <p:cTn id="25"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2495</Words>
  <Application>Microsoft Office PowerPoint</Application>
  <PresentationFormat>Προβολή στην οθόνη (4:3)</PresentationFormat>
  <Paragraphs>235</Paragraphs>
  <Slides>36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36</vt:i4>
      </vt:variant>
    </vt:vector>
  </HeadingPairs>
  <TitlesOfParts>
    <vt:vector size="40" baseType="lpstr">
      <vt:lpstr>Arial</vt:lpstr>
      <vt:lpstr>Calibri</vt:lpstr>
      <vt:lpstr>Tahoma</vt:lpstr>
      <vt:lpstr>Θέμα του Office</vt:lpstr>
      <vt:lpstr>Οι ανάγκες των ατόμων με ψυχικές διαταραχές</vt:lpstr>
      <vt:lpstr>Κοινωνική Ψυχιατρική</vt:lpstr>
      <vt:lpstr>Κοινωνική Ψυχιατρική</vt:lpstr>
      <vt:lpstr>ΙΣΤΟΡΙΚΗ ΔΙΑΔΡΟΜΗ ΤΗΣ ΨΥΧΟΚΟΙΝΩΝΙΚΗΣ ΑΠΟΚΑΤΑΣΤΑΣΗΣ</vt:lpstr>
      <vt:lpstr>ΟΡΙΣΜΟΙ</vt:lpstr>
      <vt:lpstr>ΒΑΣΙΚΟΣ ΣTOXOΣ</vt:lpstr>
      <vt:lpstr>Διαφάνεια 7</vt:lpstr>
      <vt:lpstr>Αρχές προγραμμάτων ψυχοκοινωνικής αποκατάστασης </vt:lpstr>
      <vt:lpstr>Αρχές προγραμμάτων ψυχοκοινωνικής αποκατάστασης (συνέχεια)</vt:lpstr>
      <vt:lpstr>Επιπλέον στόχοι προγραμμάτων ψυχοκοινωνικής αποκατάστασης</vt:lpstr>
      <vt:lpstr>Στόχοι ΨΑ</vt:lpstr>
      <vt:lpstr>Στόχοι ΨΑ</vt:lpstr>
      <vt:lpstr>Διαφάνεια 13</vt:lpstr>
      <vt:lpstr>Ψυχοκοινωνικές παρεμβάσεις </vt:lpstr>
      <vt:lpstr>Ψυχοκοινωνικές παρεμβάσεις</vt:lpstr>
      <vt:lpstr>Ρόλος του ΚΛ (1)</vt:lpstr>
      <vt:lpstr>Ρόλος του ΚΛ (2)</vt:lpstr>
      <vt:lpstr>Ρόλος του ΚΛ (3)</vt:lpstr>
      <vt:lpstr>Ρόλος του ΚΛ (4)</vt:lpstr>
      <vt:lpstr>Problem solving method (Επίλυση Προβλήματος)</vt:lpstr>
      <vt:lpstr>Διαφάνεια 21</vt:lpstr>
      <vt:lpstr>Κοινωνικές δεξιότητες</vt:lpstr>
      <vt:lpstr>Διαφάνεια 23</vt:lpstr>
      <vt:lpstr>Διαφάνεια 24</vt:lpstr>
      <vt:lpstr>Τύποι κοινωνικών δεξιοτήτων για την ανάπτυξη συμπεριφορών στο πλαίσιο της εξάσκησης κοινωνικών δεξιοτήτων</vt:lpstr>
      <vt:lpstr>Διαχείριση αυτοστιγματισμού</vt:lpstr>
      <vt:lpstr>Αυτοστιγματισμός</vt:lpstr>
      <vt:lpstr>Αυτοστιγματισμός ατόμου με ψυχικά προβλήματα</vt:lpstr>
      <vt:lpstr>Παράγοντες που επηρεάζουν τον αυτοστιγματισμό των ψυχικά ασθενών</vt:lpstr>
      <vt:lpstr>Παρεμβάσεις για τη διαχείριση του αυτοστιγματισμού</vt:lpstr>
      <vt:lpstr>Παρεμβάσεις για τη βελτίωση του αυτοστιγματισμού</vt:lpstr>
      <vt:lpstr>Το βίωμα του Στίγματος</vt:lpstr>
      <vt:lpstr>Το βίωμα του Στίγματος</vt:lpstr>
      <vt:lpstr>Ιδρυματοποίηση </vt:lpstr>
      <vt:lpstr>Η Επίδραση του Στίγματος  στην Θεραπεία</vt:lpstr>
      <vt:lpstr>Η Επίδραση του Στίγματος  στην Θεραπεία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17</cp:revision>
  <dcterms:created xsi:type="dcterms:W3CDTF">2018-06-23T09:36:01Z</dcterms:created>
  <dcterms:modified xsi:type="dcterms:W3CDTF">2018-06-30T07:03:04Z</dcterms:modified>
</cp:coreProperties>
</file>