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57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333399"/>
    <a:srgbClr val="820000"/>
    <a:srgbClr val="034D0F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2" d="100"/>
          <a:sy n="102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20/3/2019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PUBS_LIB/GeodeticBM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Δεν</a:t>
            </a:r>
            <a:r>
              <a:rPr lang="el-GR" baseline="0" dirty="0" smtClean="0"/>
              <a:t> βρέθηκε αντίστοιχη εικόνα με άδεια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541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http://www.ngs.noaa.gov/PUBS_LIB/GeodeticBMs/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965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</a:t>
            </a:r>
            <a:r>
              <a:rPr lang="el-GR" baseline="0" dirty="0" smtClean="0"/>
              <a:t> χρειαστεί περιγραφή της εικόνας ώστε να βρεθεί αντίστοιχη με άδεια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05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Δεν βρέθηκε αντίστοιχη εικόνα με άδεια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871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CE_globe_animation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Maddox2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e_Earth_seen_from_Apollo_17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sfc/4384863741/" TargetMode="External"/><Relationship Id="rId7" Type="http://schemas.openxmlformats.org/officeDocument/2006/relationships/hyperlink" Target="http://commons.wikimedia.org/wiki/File:Poseidon.graphic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gsfc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Peter_Mercator" TargetMode="External"/><Relationship Id="rId4" Type="http://schemas.openxmlformats.org/officeDocument/2006/relationships/hyperlink" Target="http://commons.wikimedia.org/wiki/File:Ellipsoid_revolution_prolate_and_oblate_aac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_ellipsoid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Bartek44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_ellipsoid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Bartek44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_ellipsoid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Bartek44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id_und_Erdkoordinate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thematic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id_und_Erdkoordinate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thematicu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ΓΕΩΔΑΙΣΙΑ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/>
              <a:t>2</a:t>
            </a:r>
            <a:r>
              <a:rPr lang="en-US" b="1" dirty="0" smtClean="0"/>
              <a:t> 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/>
              <a:t>2η παρουσίαση</a:t>
            </a:r>
            <a:endParaRPr lang="en-US" dirty="0" smtClean="0"/>
          </a:p>
          <a:p>
            <a:r>
              <a:rPr lang="el-GR" sz="2500" dirty="0"/>
              <a:t>Βασίλης Δ. </a:t>
            </a:r>
            <a:r>
              <a:rPr lang="el-GR" sz="2500" dirty="0" err="1"/>
              <a:t>Ανδριτσάνος</a:t>
            </a:r>
            <a:endParaRPr lang="el-GR" sz="2500" dirty="0"/>
          </a:p>
          <a:p>
            <a:r>
              <a:rPr lang="el-GR" sz="2500" dirty="0"/>
              <a:t>Δρ. Αγρονόμος - Τοπογράφος Μηχανικός ΑΠΘ</a:t>
            </a:r>
          </a:p>
          <a:p>
            <a:r>
              <a:rPr lang="el-GR" sz="2500" dirty="0" smtClean="0"/>
              <a:t>Αναπληρωτής </a:t>
            </a:r>
            <a:r>
              <a:rPr lang="el-GR" sz="2500" dirty="0"/>
              <a:t>Καθηγητής </a:t>
            </a:r>
            <a:endParaRPr lang="el-GR" sz="2500" dirty="0" smtClean="0"/>
          </a:p>
          <a:p>
            <a:r>
              <a:rPr lang="el-GR" sz="2500" dirty="0" smtClean="0"/>
              <a:t>Πανεπιστήμιο Δυτικής Αττικής </a:t>
            </a:r>
            <a:endParaRPr lang="el-GR" sz="25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4116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00700"/>
            <a:ext cx="43100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5919" y="6596390"/>
            <a:ext cx="66611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100" dirty="0">
                <a:latin typeface="+mn-lt"/>
              </a:rPr>
              <a:t>ΑΝΟΙΚΤΑ ΑΚΑΔΗΜΑΪΚΑ ΜΑΘΗΜΑΤΑ </a:t>
            </a:r>
            <a:r>
              <a:rPr lang="en-US" sz="1100" dirty="0">
                <a:latin typeface="+mn-lt"/>
              </a:rPr>
              <a:t>TEI </a:t>
            </a:r>
            <a:r>
              <a:rPr lang="el-GR" sz="1100" dirty="0">
                <a:latin typeface="+mn-lt"/>
              </a:rPr>
              <a:t>ΑΘΗΝΑΣ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88640"/>
            <a:ext cx="43007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2800" b="0" dirty="0" smtClean="0"/>
              <a:t>(6 από 13)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694705"/>
            <a:ext cx="3744416" cy="3744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1817" y="5281796"/>
            <a:ext cx="3220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globe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animation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Maddox2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  public domain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4076" y="5943515"/>
            <a:ext cx="473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Το γεωειδές μοντέλο της γήινης επιφάνειας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1675297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7460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br>
              <a:rPr lang="el-GR" sz="3800" dirty="0"/>
            </a:br>
            <a:r>
              <a:rPr lang="el-GR" sz="2800" b="0" dirty="0" smtClean="0"/>
              <a:t>(7 από 13)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endParaRPr lang="el-GR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645" y="1822728"/>
            <a:ext cx="3025783" cy="3019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1123" y="4842450"/>
            <a:ext cx="312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The Earth seen from Apollo 17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Huntster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domain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5358168"/>
            <a:ext cx="7175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Γη από το διάστημα: 71% υδάτινες επιφάνειες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05263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Δε διακρίνονται οι ορεινές εξάρσεις: Έστω η γη σφαίρα ακτίνας 30cm: Έβερεστ 0.5 mm!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23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dirty="0" smtClean="0"/>
              <a:t> </a:t>
            </a:r>
            <a:r>
              <a:rPr lang="el-GR" sz="2800" b="0" dirty="0" smtClean="0"/>
              <a:t>(8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pPr marL="0" indent="0">
              <a:buNone/>
            </a:pPr>
            <a:r>
              <a:rPr lang="el-GR" sz="2400" dirty="0" smtClean="0"/>
              <a:t>Δορυφορική </a:t>
            </a:r>
            <a:r>
              <a:rPr lang="el-GR" sz="2400" dirty="0" err="1"/>
              <a:t>αλτιμετρια</a:t>
            </a:r>
            <a:r>
              <a:rPr lang="el-GR" sz="2400" dirty="0"/>
              <a:t>: συνεχής παρακολούθηση της μέσης στάθμης της θάλασσας: προσέγγιση του γεωειδούς</a:t>
            </a:r>
          </a:p>
          <a:p>
            <a:endParaRPr lang="el-G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76" y="2564904"/>
            <a:ext cx="2883196" cy="277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6676" y="5345195"/>
            <a:ext cx="288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Ice, Cloud, and Land Elevation Satellite 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ICESat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)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NASA Goddard Space Flight Center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082" y="2564904"/>
            <a:ext cx="4585638" cy="3706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88024" y="6271394"/>
            <a:ext cx="312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Poseidon.graphic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Rsullivant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622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 </a:t>
            </a:r>
            <a:r>
              <a:rPr lang="el-GR" sz="2800" b="0" dirty="0" smtClean="0"/>
              <a:t>(9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Γεωειδές</a:t>
            </a:r>
            <a:r>
              <a:rPr lang="el-GR" sz="2400" b="1" dirty="0"/>
              <a:t>:</a:t>
            </a:r>
            <a:r>
              <a:rPr lang="el-GR" sz="2400" dirty="0"/>
              <a:t> στάθμη μηδενικού (ορθομετρικού) </a:t>
            </a:r>
            <a:r>
              <a:rPr lang="el-GR" sz="2400" dirty="0" smtClean="0"/>
              <a:t>υψομέτρου.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Κατάλληλη επιφάνεια αναφοράς για το υψομετρικό </a:t>
            </a:r>
            <a:r>
              <a:rPr lang="el-GR" sz="2400" dirty="0" err="1" smtClean="0"/>
              <a:t>datum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Μειονέκτημα:</a:t>
            </a:r>
            <a:r>
              <a:rPr lang="el-GR" sz="2400" dirty="0"/>
              <a:t> πολύπλοκη μαθηματική επιφάνεια ακατάλληλη για τον οριζόντιο προσδιορισμό </a:t>
            </a:r>
            <a:r>
              <a:rPr lang="el-GR" sz="2400" dirty="0" smtClean="0"/>
              <a:t>θέσης.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Ελλειψοειδές εκ περιστροφής: </a:t>
            </a:r>
            <a:r>
              <a:rPr lang="el-GR" sz="2400" dirty="0"/>
              <a:t>καλύτερη προσέγγιση του γεωειδούς και απλό από μαθηματικής </a:t>
            </a:r>
            <a:r>
              <a:rPr lang="el-GR" sz="2400" dirty="0" smtClean="0"/>
              <a:t>άποψης.</a:t>
            </a:r>
            <a:endParaRPr lang="el-GR" sz="2400" dirty="0"/>
          </a:p>
          <a:p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2822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(10 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850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600" b="1" dirty="0" smtClean="0"/>
              <a:t>3η Επιφάνεια Αναφοράς: Το Ελλειψοειδές Εκ Περιστροφής (ΕΕΠ)</a:t>
            </a:r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950" y="1700808"/>
            <a:ext cx="2482101" cy="4510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96" y="616510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Ellipsoid revolution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prolate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and oblate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aac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Peter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Mercator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686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(11 από 13)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220"/>
            <a:ext cx="8229600" cy="367240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Ως </a:t>
            </a:r>
            <a:r>
              <a:rPr lang="el-GR" sz="2400" dirty="0"/>
              <a:t>επιφάνεια αναφοράς για τον οριζόντιο προσδιορισμό θέσης επιλέγεται το </a:t>
            </a:r>
            <a:r>
              <a:rPr lang="el-GR" sz="2400" dirty="0" smtClean="0"/>
              <a:t>ΕΕΠ.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Προκύπτει από την περιστροφή μίας έλλειψης γύρω από το μικρό </a:t>
            </a:r>
            <a:r>
              <a:rPr lang="el-GR" sz="2400" dirty="0" err="1"/>
              <a:t>ημιάξονα</a:t>
            </a:r>
            <a:r>
              <a:rPr lang="el-GR" sz="2400" dirty="0"/>
              <a:t> </a:t>
            </a:r>
            <a:r>
              <a:rPr lang="el-GR" sz="2400" dirty="0" smtClean="0"/>
              <a:t>της.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Αναφερόμαστε πάντοτε σε διαξονικό ελλειψοειδές. </a:t>
            </a:r>
            <a:r>
              <a:rPr lang="el-GR" sz="2400" dirty="0" err="1"/>
              <a:t>Τριαξονικά</a:t>
            </a:r>
            <a:r>
              <a:rPr lang="el-GR" sz="2400" dirty="0"/>
              <a:t> ελλειψοειδή έχουν δοκιμαστεί παλαιότερα χωρίς ιδιαίτερη συνεισφορά στην </a:t>
            </a:r>
            <a:r>
              <a:rPr lang="el-GR" sz="2400" dirty="0" smtClean="0"/>
              <a:t>ακρίβεια.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96752"/>
            <a:ext cx="9144000" cy="850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600" b="1" dirty="0" smtClean="0"/>
              <a:t>3η Επιφάνεια Αναφοράς: Το Ελλειψοειδές Εκ Περιστροφής (ΕΕΠ)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4837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(12 από 13) </a:t>
            </a:r>
            <a:endParaRPr lang="el-GR" sz="2800" b="0" dirty="0"/>
          </a:p>
        </p:txBody>
      </p:sp>
      <p:sp>
        <p:nvSpPr>
          <p:cNvPr id="6" name="Rectangle 5"/>
          <p:cNvSpPr/>
          <p:nvPr/>
        </p:nvSpPr>
        <p:spPr>
          <a:xfrm>
            <a:off x="323528" y="120859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>
                <a:latin typeface="+mn-lt"/>
              </a:rPr>
              <a:t>Τρεις επιφάνειες αναφοράς: γεωειδές, ελλειψοειδές και επίπεδο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/>
              <a:t>Επίπεδο</a:t>
            </a:r>
            <a:r>
              <a:rPr lang="el-GR" sz="2400" b="1" dirty="0"/>
              <a:t>:</a:t>
            </a:r>
            <a:r>
              <a:rPr lang="el-GR" sz="2400" dirty="0"/>
              <a:t> Μόνο για τοπογραφικές εργασίες μικρών </a:t>
            </a:r>
            <a:r>
              <a:rPr lang="el-GR" sz="2400" dirty="0" smtClean="0"/>
              <a:t>εκτάσεων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Ελλειψοειδές:</a:t>
            </a:r>
            <a:r>
              <a:rPr lang="el-GR" sz="2400" dirty="0"/>
              <a:t> κατάλληλο για τον οριζόντιο προσδιορισμό θέσης σε γεωδαιτικές </a:t>
            </a:r>
            <a:r>
              <a:rPr lang="el-GR" sz="2400" dirty="0" smtClean="0"/>
              <a:t>εργασίες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/>
              <a:t>Γεωειδές</a:t>
            </a:r>
            <a:r>
              <a:rPr lang="el-GR" sz="2400" b="1" dirty="0"/>
              <a:t>:</a:t>
            </a:r>
            <a:r>
              <a:rPr lang="el-GR" sz="2400" dirty="0"/>
              <a:t> Κατάλληλο για τον υψομετρικό προσδιορισμό. Αναφορά των </a:t>
            </a:r>
            <a:r>
              <a:rPr lang="el-GR" sz="2400" dirty="0" smtClean="0"/>
              <a:t>υψομέτρων</a:t>
            </a:r>
            <a:endParaRPr lang="el-GR" sz="24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400" b="1" dirty="0"/>
              <a:t>ΔΙAΧΩΡΙΣΜΟΣ ΤΗΣ ΚΛΑΣΙΚΗΣ ΓΕΩΔΑΙΣΙΑΣ</a:t>
            </a:r>
          </a:p>
          <a:p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557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(13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Για την αντιπροσωπευτικότερη αναπαράσταση του σχήματος της Γης πρέπει </a:t>
            </a:r>
            <a:r>
              <a:rPr lang="el-GR" sz="2400" u="sng" dirty="0"/>
              <a:t>ελλειψοειδές και γεωειδές μοντέλο να συμπίπτουν</a:t>
            </a:r>
            <a:r>
              <a:rPr lang="el-GR" sz="2400" dirty="0"/>
              <a:t> όσο το δυνατό </a:t>
            </a:r>
            <a:r>
              <a:rPr lang="el-GR" sz="2400" dirty="0" smtClean="0"/>
              <a:t>περισσότερο.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Επιλογή του ελλειψοειδούς μοντέλου (μέγεθος και θέση) ώστε να προσαρμόζεται όσο το δυνατό περισσότερο στο </a:t>
            </a:r>
            <a:r>
              <a:rPr lang="el-GR" sz="2400" dirty="0" smtClean="0"/>
              <a:t>γεωειδές.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Γεωειδές μοναδικό: Ελλειψοειδή μοντέλα προσέγγισης πολλά (Τοπικά γεωδαιτικά, γεωκεντρικά</a:t>
            </a:r>
            <a:r>
              <a:rPr lang="el-GR" sz="2400" b="1" dirty="0" smtClean="0"/>
              <a:t>).</a:t>
            </a:r>
            <a:endParaRPr lang="el-GR" sz="24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919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Υψομετρία - Σχέσεις Υψομέτρων</a:t>
            </a:r>
            <a:r>
              <a:rPr lang="en-US" sz="38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(1 από 6)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sz="2400" dirty="0"/>
              <a:t>Για παγκόσμια προσαρμογή: αποχή γεωειδούς - ελλειψοειδούς δεν ξεπερνά τα 100 </a:t>
            </a:r>
            <a:r>
              <a:rPr lang="el-GR" sz="2400" dirty="0" smtClean="0"/>
              <a:t>m.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sz="2400" dirty="0"/>
              <a:t>Σε προσαρμογή μικρότερων εκτάσεων (χώρα, ήπειρος) η αποχή είναι της τάξης των μερικών μέτρων: αμελητέες ορισμένες διορθώσεις και αναγωγές </a:t>
            </a:r>
            <a:r>
              <a:rPr lang="el-GR" sz="2400" dirty="0" smtClean="0"/>
              <a:t>παρατηρήσεων.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573016"/>
            <a:ext cx="3810532" cy="27340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148064" y="3825044"/>
            <a:ext cx="720080" cy="2520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4" y="355094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Locally fitting ellipsoid</a:t>
            </a:r>
            <a:endParaRPr lang="el-GR" sz="2000" dirty="0">
              <a:latin typeface="+mn-lt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508104" y="4509120"/>
            <a:ext cx="756084" cy="1368152"/>
          </a:xfrm>
          <a:prstGeom prst="arc">
            <a:avLst>
              <a:gd name="adj1" fmla="val 16200000"/>
              <a:gd name="adj2" fmla="val 5339919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6264188" y="499314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area of best fit</a:t>
            </a:r>
            <a:endParaRPr lang="el-GR" sz="2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21872" y="5951527"/>
            <a:ext cx="576064" cy="1777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49764" y="5951527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geoid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795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l-GR" sz="2800" b="0" dirty="0" smtClean="0"/>
              <a:t>2 </a:t>
            </a:r>
            <a:r>
              <a:rPr lang="el-GR" sz="2800" b="0" dirty="0"/>
              <a:t>από </a:t>
            </a:r>
            <a:r>
              <a:rPr lang="el-GR" sz="2800" b="0" dirty="0" smtClean="0"/>
              <a:t>6)</a:t>
            </a:r>
            <a:endParaRPr lang="el-GR" sz="2800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/>
              <a:t>Earth Surfaces</a:t>
            </a:r>
            <a:endParaRPr lang="el-GR" sz="2600" b="1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683568" y="1844824"/>
            <a:ext cx="7643108" cy="3772427"/>
            <a:chOff x="683568" y="1844824"/>
            <a:chExt cx="7643108" cy="37724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8507" y="1844824"/>
              <a:ext cx="7478169" cy="37724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88024" y="1844824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34D0F"/>
                  </a:solidFill>
                  <a:latin typeface="+mn-lt"/>
                </a:rPr>
                <a:t>Topographic Surface</a:t>
              </a:r>
              <a:endParaRPr lang="el-GR" sz="2000" dirty="0">
                <a:solidFill>
                  <a:srgbClr val="034D0F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3077728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820000"/>
                  </a:solidFill>
                  <a:latin typeface="+mn-lt"/>
                </a:rPr>
                <a:t>Ellipsoid Surface</a:t>
              </a:r>
              <a:endParaRPr lang="el-GR" sz="2000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2040" y="4293096"/>
              <a:ext cx="171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333399"/>
                  </a:solidFill>
                  <a:latin typeface="+mn-lt"/>
                </a:rPr>
                <a:t>Geoid Surface</a:t>
              </a:r>
              <a:endParaRPr lang="el-GR" sz="2000" dirty="0">
                <a:solidFill>
                  <a:srgbClr val="333399"/>
                </a:solidFill>
                <a:latin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741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ΓΕΩΔΑΙΣΙΑ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/>
              <a:t>2</a:t>
            </a:r>
            <a:r>
              <a:rPr lang="en-US" b="1" dirty="0" smtClean="0"/>
              <a:t> 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/>
              <a:t>2η παρουσίαση</a:t>
            </a:r>
            <a:endParaRPr lang="en-US" dirty="0" smtClean="0"/>
          </a:p>
          <a:p>
            <a:r>
              <a:rPr lang="el-GR" sz="2500" dirty="0"/>
              <a:t>Βασίλης Δ. </a:t>
            </a:r>
            <a:r>
              <a:rPr lang="el-GR" sz="2500" dirty="0" err="1"/>
              <a:t>Ανδριτσάνος</a:t>
            </a:r>
            <a:endParaRPr lang="el-GR" sz="2500" dirty="0"/>
          </a:p>
          <a:p>
            <a:r>
              <a:rPr lang="el-GR" sz="2500" dirty="0"/>
              <a:t>Δρ. Αγρονόμος - Τοπογράφος Μηχανικός ΑΠΘ</a:t>
            </a:r>
          </a:p>
          <a:p>
            <a:r>
              <a:rPr lang="el-GR" sz="2500" dirty="0" smtClean="0"/>
              <a:t>Αναπληρωτής </a:t>
            </a:r>
            <a:r>
              <a:rPr lang="el-GR" sz="2500" dirty="0"/>
              <a:t>Καθηγητής </a:t>
            </a:r>
            <a:endParaRPr lang="el-GR" sz="2500" dirty="0" smtClean="0"/>
          </a:p>
          <a:p>
            <a:r>
              <a:rPr lang="el-GR" sz="2500" dirty="0" smtClean="0"/>
              <a:t>Πανεπιστήμιο Δυτικής Αττικής </a:t>
            </a:r>
            <a:endParaRPr lang="el-GR" sz="25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4116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00700"/>
            <a:ext cx="43100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5919" y="6596390"/>
            <a:ext cx="66611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100" dirty="0">
                <a:latin typeface="+mn-lt"/>
              </a:rPr>
              <a:t>ΑΝΟΙΚΤΑ ΑΚΑΔΗΜΑΪΚΑ ΜΑΘΗΜΑΤΑ </a:t>
            </a:r>
            <a:r>
              <a:rPr lang="en-US" sz="1100" dirty="0">
                <a:latin typeface="+mn-lt"/>
              </a:rPr>
              <a:t>TEI </a:t>
            </a:r>
            <a:r>
              <a:rPr lang="el-GR" sz="1100" dirty="0">
                <a:latin typeface="+mn-lt"/>
              </a:rPr>
              <a:t>ΑΘΗΝΑΣ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88640"/>
            <a:ext cx="43007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br>
              <a:rPr lang="el-GR" sz="3800" dirty="0"/>
            </a:br>
            <a:r>
              <a:rPr lang="el-GR" sz="2800" b="0" dirty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από 6)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35280" cy="4032448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Υψόμετρα ή αποχές του γεωειδούς (</a:t>
            </a:r>
            <a:r>
              <a:rPr lang="el-GR" sz="2400" b="1" i="1" dirty="0"/>
              <a:t>Ν</a:t>
            </a:r>
            <a:r>
              <a:rPr lang="el-GR" sz="2400" b="1" dirty="0"/>
              <a:t>): </a:t>
            </a:r>
            <a:r>
              <a:rPr lang="el-GR" sz="2400" dirty="0"/>
              <a:t>η διαφορά (αποχή) μεταξύ γεωειδούς και ελλειψοειδούς κατά μήκος της </a:t>
            </a:r>
            <a:r>
              <a:rPr lang="el-GR" sz="2400" dirty="0" smtClean="0"/>
              <a:t>καθέτου.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Γεωμετρικό υψόμετρο (h):</a:t>
            </a:r>
            <a:r>
              <a:rPr lang="el-GR" sz="2400" dirty="0"/>
              <a:t> η απόσταση του σημείου του γήινου </a:t>
            </a:r>
            <a:r>
              <a:rPr lang="el-GR" sz="2400" dirty="0" err="1"/>
              <a:t>αναγλύφου</a:t>
            </a:r>
            <a:r>
              <a:rPr lang="el-GR" sz="2400" dirty="0"/>
              <a:t> από το ελλειψοειδές κατά μήκος της </a:t>
            </a:r>
            <a:r>
              <a:rPr lang="el-GR" sz="2400" dirty="0" smtClean="0"/>
              <a:t>καθέτου.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Ορθομετρικό υψόμετρο (H): </a:t>
            </a:r>
            <a:r>
              <a:rPr lang="el-GR" sz="2400" dirty="0"/>
              <a:t>η απόσταση του σημείου του γήινου </a:t>
            </a:r>
            <a:r>
              <a:rPr lang="el-GR" sz="2400" dirty="0" err="1"/>
              <a:t>αναγλύφου</a:t>
            </a:r>
            <a:r>
              <a:rPr lang="el-GR" sz="2400" dirty="0"/>
              <a:t> από το γεωειδές κατά μήκος της </a:t>
            </a:r>
            <a:r>
              <a:rPr lang="el-GR" sz="2400" dirty="0" err="1" smtClean="0"/>
              <a:t>κατακορύφου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096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από 6) </a:t>
            </a:r>
            <a:endParaRPr lang="el-GR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152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57485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h= H+ </a:t>
            </a:r>
            <a:r>
              <a:rPr lang="en-US" sz="2400" i="1" dirty="0" smtClean="0">
                <a:latin typeface="+mn-lt"/>
              </a:rPr>
              <a:t>N</a:t>
            </a:r>
            <a:endParaRPr lang="el-GR" sz="2400" i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6203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l-GR" sz="2800" b="0" dirty="0" smtClean="0"/>
              <a:t>5 από 6)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Υψόμετρα ή αποχές του γεωειδούς (</a:t>
            </a:r>
            <a:r>
              <a:rPr lang="el-GR" sz="2400" b="1" i="1" dirty="0"/>
              <a:t>Ν</a:t>
            </a:r>
            <a:r>
              <a:rPr lang="el-GR" sz="2400" b="1" dirty="0"/>
              <a:t>): </a:t>
            </a:r>
            <a:r>
              <a:rPr lang="el-GR" sz="2400" dirty="0"/>
              <a:t>προσδιορίζονται από </a:t>
            </a:r>
            <a:r>
              <a:rPr lang="el-GR" sz="2400" dirty="0" err="1"/>
              <a:t>βαρυτημετρικές</a:t>
            </a:r>
            <a:r>
              <a:rPr lang="el-GR" sz="2400" dirty="0"/>
              <a:t>, δορυφορικές, </a:t>
            </a:r>
            <a:r>
              <a:rPr lang="el-GR" sz="2400" dirty="0" err="1"/>
              <a:t>αστρογεωδαιτικές</a:t>
            </a:r>
            <a:r>
              <a:rPr lang="el-GR" sz="2400" dirty="0"/>
              <a:t> παρατηρήσεις ή με δεδομένα </a:t>
            </a:r>
            <a:r>
              <a:rPr lang="el-GR" sz="2400" dirty="0" smtClean="0"/>
              <a:t>συνδυασμού.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Γεωμετρικό υψόμετρο (h): </a:t>
            </a:r>
            <a:r>
              <a:rPr lang="el-GR" sz="2400" dirty="0"/>
              <a:t>όχι άμεσα μετρήσιμο μέγεθος (κλασική γεωδαισία). Άμεσα </a:t>
            </a:r>
            <a:r>
              <a:rPr lang="el-GR" sz="2400" dirty="0" smtClean="0"/>
              <a:t>μετρήσιμο</a:t>
            </a:r>
            <a:r>
              <a:rPr lang="en-US" sz="2400" dirty="0" smtClean="0"/>
              <a:t> </a:t>
            </a:r>
            <a:r>
              <a:rPr lang="el-GR" sz="2400" dirty="0" smtClean="0"/>
              <a:t>από δορυφορικά συστήματα </a:t>
            </a:r>
            <a:r>
              <a:rPr lang="el-GR" sz="2400" dirty="0"/>
              <a:t>(GNSS - GPS, GLONASS, GALILEO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Ορθομετρικό υψόμετρο (H):</a:t>
            </a:r>
            <a:r>
              <a:rPr lang="el-GR" sz="2400" dirty="0"/>
              <a:t> Το άμεσα μετρήσιμο υψόμετρο (χωροστάθμηση). Ενδιαφέρον για κάθε τοπογραφική και γεωδαιτική εργασία και για το σύνολο των τεχνικών ανθρώπινων </a:t>
            </a:r>
            <a:r>
              <a:rPr lang="el-GR" sz="2400" dirty="0" smtClean="0"/>
              <a:t>έργων.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853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l-GR" sz="2800" b="0" dirty="0" smtClean="0"/>
              <a:t>6 </a:t>
            </a:r>
            <a:r>
              <a:rPr lang="el-GR" sz="2800" b="0" dirty="0"/>
              <a:t>από </a:t>
            </a:r>
            <a:r>
              <a:rPr lang="el-GR" sz="2800" b="0" dirty="0" smtClean="0"/>
              <a:t>6)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6000"/>
              </a:spcBef>
              <a:buNone/>
            </a:pPr>
            <a:r>
              <a:rPr lang="el-GR" sz="2400" u="sng" dirty="0"/>
              <a:t>Μεγάλη σημασία της γνώσης της αποχής του γεωειδούς: </a:t>
            </a:r>
            <a:r>
              <a:rPr lang="el-GR" sz="2400" dirty="0"/>
              <a:t>σύνδεση άμεσα μετρήσιμων </a:t>
            </a:r>
            <a:r>
              <a:rPr lang="el-GR" sz="2400" dirty="0" smtClean="0"/>
              <a:t>πλέον </a:t>
            </a:r>
            <a:r>
              <a:rPr lang="el-GR" sz="2400" dirty="0"/>
              <a:t>γεωμετρικών υψομέτρων (GPS) με τα ορθομετρικά </a:t>
            </a:r>
            <a:r>
              <a:rPr lang="el-GR" sz="2400" dirty="0" smtClean="0"/>
              <a:t>υψόμετρα,</a:t>
            </a:r>
          </a:p>
          <a:p>
            <a:pPr marL="0" indent="0" algn="ctr">
              <a:lnSpc>
                <a:spcPct val="112000"/>
              </a:lnSpc>
              <a:spcBef>
                <a:spcPts val="6000"/>
              </a:spcBef>
              <a:buNone/>
            </a:pPr>
            <a:r>
              <a:rPr lang="el-GR" sz="2600" b="1" dirty="0" smtClean="0"/>
              <a:t>ΥΨΟΜΕΤΡΙΑ </a:t>
            </a:r>
            <a:r>
              <a:rPr lang="el-GR" sz="2600" b="1" dirty="0"/>
              <a:t>ΜΕ </a:t>
            </a:r>
            <a:r>
              <a:rPr lang="el-GR" sz="2600" b="1" dirty="0" smtClean="0"/>
              <a:t>GPS</a:t>
            </a:r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dirty="0" err="1" smtClean="0"/>
              <a:t>Συνόρθωση</a:t>
            </a:r>
            <a:r>
              <a:rPr lang="el-GR" sz="2400" dirty="0" smtClean="0"/>
              <a:t> </a:t>
            </a:r>
            <a:r>
              <a:rPr lang="el-GR" sz="2400" dirty="0"/>
              <a:t>με κλασικές παρατηρήσεις: αναγωγές στο ελλειψοειδές και στο προβολικό </a:t>
            </a:r>
            <a:r>
              <a:rPr lang="el-GR" sz="2400" dirty="0" smtClean="0"/>
              <a:t>επίπεδο.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367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Ελλειψοειδές Μοντέλο Της Γης </a:t>
            </a:r>
            <a:br>
              <a:rPr lang="el-GR" sz="3800" dirty="0" smtClean="0"/>
            </a:br>
            <a:r>
              <a:rPr lang="el-GR" sz="2800" b="0" dirty="0" smtClean="0"/>
              <a:t>(1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el-GR" sz="2600" b="1" dirty="0"/>
              <a:t>Άμεσος στόχος της Γεωδαισίας: </a:t>
            </a:r>
            <a:endParaRPr lang="el-GR" sz="2600" b="1" dirty="0" smtClean="0"/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el-GR" sz="2400" dirty="0" smtClean="0"/>
              <a:t>Προσδιορισμός </a:t>
            </a:r>
            <a:r>
              <a:rPr lang="el-GR" sz="2400" dirty="0"/>
              <a:t>συντεταγμένων πάνω στην επιφάνεια της Γης ή στην καλύτερη προσέγγισή </a:t>
            </a:r>
            <a:r>
              <a:rPr lang="el-GR" sz="2400" dirty="0" smtClean="0"/>
              <a:t>της.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l-GR" sz="2400" b="1" dirty="0" smtClean="0"/>
              <a:t>Δύο μεθοδολογίες:</a:t>
            </a:r>
            <a:endParaRPr lang="el-GR" sz="2400" b="1" dirty="0"/>
          </a:p>
          <a:p>
            <a:pPr marL="514350" indent="-51435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Μοντέρνα </a:t>
            </a:r>
            <a:r>
              <a:rPr lang="el-GR" sz="2400" b="1" dirty="0"/>
              <a:t>Γεωδαισία: </a:t>
            </a:r>
            <a:r>
              <a:rPr lang="el-GR" sz="2400" dirty="0"/>
              <a:t>Χ, Υ, Ζ καρτεσιανές συντεταγμένες από GNSS. Η επιφάνεια του ελλειψοειδούς χρησιμοποιείται εκ των υστέρων για το μετασχηματισμό στο προβολικό επίπεδο του </a:t>
            </a:r>
            <a:r>
              <a:rPr lang="el-GR" sz="2400" dirty="0" smtClean="0"/>
              <a:t>χάρτη,</a:t>
            </a:r>
            <a:endParaRPr lang="el-GR" sz="2400" dirty="0"/>
          </a:p>
          <a:p>
            <a:pPr marL="514350" indent="-514350">
              <a:lnSpc>
                <a:spcPct val="112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l-GR" sz="2400" b="1" dirty="0" smtClean="0"/>
              <a:t>Κλασική </a:t>
            </a:r>
            <a:r>
              <a:rPr lang="el-GR" sz="2400" b="1" dirty="0"/>
              <a:t>Γεωδαισία: </a:t>
            </a:r>
            <a:r>
              <a:rPr lang="el-GR" sz="2400" dirty="0"/>
              <a:t>Μετρήσεις γωνιών και αποστάσεων: επιφάνεια αναφοράς ελλειψοειδές: </a:t>
            </a:r>
            <a:r>
              <a:rPr lang="el-GR" sz="2400" dirty="0" smtClean="0"/>
              <a:t>αναγωγές.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9546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00" y="1412775"/>
            <a:ext cx="4626439" cy="5040560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Καρτεσιανό (</a:t>
            </a:r>
            <a:r>
              <a:rPr lang="el-GR" sz="2400" b="1" dirty="0" err="1"/>
              <a:t>τρισορθογώνιο</a:t>
            </a:r>
            <a:r>
              <a:rPr lang="el-GR" sz="2400" b="1" dirty="0"/>
              <a:t>) σύστημα </a:t>
            </a:r>
            <a:r>
              <a:rPr lang="el-GR" sz="2400" b="1" dirty="0" smtClean="0"/>
              <a:t>αναφοράς</a:t>
            </a:r>
            <a:endParaRPr lang="el-GR" sz="2400" b="1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Αρχή </a:t>
            </a:r>
            <a:r>
              <a:rPr lang="el-GR" sz="2400" dirty="0"/>
              <a:t>το κέντρο του ελλειψοειδούς αναφοράς (Ο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Άξονας ΟΖ</a:t>
            </a:r>
            <a:r>
              <a:rPr lang="el-GR" sz="2400" dirty="0"/>
              <a:t>: Από τους πόλους του ελλειψοειδούς, ταυτίζεται ή είναι σχεδόν παράλληλος με το γήινο άξονα </a:t>
            </a:r>
            <a:r>
              <a:rPr lang="el-GR" sz="2400" dirty="0" smtClean="0"/>
              <a:t>περιστροφής.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12775"/>
            <a:ext cx="4388926" cy="31051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604692" y="2347139"/>
            <a:ext cx="191444" cy="5057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8024" y="1700808"/>
            <a:ext cx="163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Μεσημ</a:t>
            </a:r>
            <a:r>
              <a:rPr lang="el-GR" dirty="0">
                <a:latin typeface="+mn-lt"/>
              </a:rPr>
              <a:t>β</a:t>
            </a:r>
            <a:r>
              <a:rPr lang="el-GR" dirty="0" smtClean="0">
                <a:latin typeface="+mn-lt"/>
              </a:rPr>
              <a:t>ρινός </a:t>
            </a:r>
            <a:r>
              <a:rPr lang="en-US" dirty="0" err="1" smtClean="0">
                <a:latin typeface="+mn-lt"/>
              </a:rPr>
              <a:t>Geenwich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644640"/>
            <a:ext cx="122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Ισημερινός </a:t>
            </a:r>
            <a:endParaRPr lang="el-GR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4494311"/>
            <a:ext cx="317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Earth ellipsoid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Bartek444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5536" y="2276872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7784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" y="1411200"/>
            <a:ext cx="4333962" cy="4752528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5400"/>
              </a:spcBef>
              <a:buNone/>
            </a:pPr>
            <a:r>
              <a:rPr lang="el-GR" sz="2400" b="1" dirty="0"/>
              <a:t>Καρτεσιανό (</a:t>
            </a:r>
            <a:r>
              <a:rPr lang="el-GR" sz="2400" b="1" dirty="0" err="1"/>
              <a:t>τρισορθογώνιο</a:t>
            </a:r>
            <a:r>
              <a:rPr lang="el-GR" sz="2400" b="1" dirty="0"/>
              <a:t>) σύστημα </a:t>
            </a:r>
            <a:r>
              <a:rPr lang="el-GR" sz="2400" b="1" dirty="0" smtClean="0"/>
              <a:t>αναφοράς</a:t>
            </a:r>
            <a:endParaRPr lang="el-GR" sz="2400" b="1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Άξονας ΟΧ</a:t>
            </a:r>
            <a:r>
              <a:rPr lang="el-GR" sz="2400" dirty="0"/>
              <a:t>: Διέρχεται συνήθως από την τομή του ισημερινού επιπέδου με το επίπεδο που διέρχεται από το </a:t>
            </a:r>
            <a:r>
              <a:rPr lang="el-GR" sz="2400" dirty="0" smtClean="0"/>
              <a:t>μεσημβρινό του </a:t>
            </a:r>
            <a:r>
              <a:rPr lang="el-GR" sz="2400" dirty="0" err="1" smtClean="0"/>
              <a:t>Greenwich</a:t>
            </a:r>
            <a:r>
              <a:rPr lang="el-GR" sz="24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5829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444382" y="2276872"/>
            <a:ext cx="191444" cy="5057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27714" y="1630540"/>
            <a:ext cx="163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Μεσημ</a:t>
            </a:r>
            <a:r>
              <a:rPr lang="el-GR" dirty="0">
                <a:latin typeface="+mn-lt"/>
              </a:rPr>
              <a:t>β</a:t>
            </a:r>
            <a:r>
              <a:rPr lang="el-GR" dirty="0" smtClean="0">
                <a:latin typeface="+mn-lt"/>
              </a:rPr>
              <a:t>ρινός </a:t>
            </a:r>
            <a:r>
              <a:rPr lang="en-US" dirty="0" err="1" smtClean="0">
                <a:latin typeface="+mn-lt"/>
              </a:rPr>
              <a:t>Geenwich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644640"/>
            <a:ext cx="122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Ισημερινός </a:t>
            </a:r>
            <a:endParaRPr lang="el-G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4494310"/>
            <a:ext cx="317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Earth ellipsoid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Bartek444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2276872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3062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" y="1411200"/>
            <a:ext cx="3970784" cy="3469556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4800"/>
              </a:spcBef>
              <a:buNone/>
            </a:pPr>
            <a:r>
              <a:rPr lang="el-GR" sz="2400" b="1" dirty="0"/>
              <a:t>Καρτεσιανό (</a:t>
            </a:r>
            <a:r>
              <a:rPr lang="el-GR" sz="2400" b="1" dirty="0" err="1"/>
              <a:t>τρισορθογώνιο</a:t>
            </a:r>
            <a:r>
              <a:rPr lang="el-GR" sz="2400" b="1" dirty="0"/>
              <a:t>) σύστημα </a:t>
            </a:r>
            <a:r>
              <a:rPr lang="el-GR" sz="2400" b="1" dirty="0" smtClean="0"/>
              <a:t>αναφοράς</a:t>
            </a:r>
            <a:endParaRPr lang="el-GR" sz="2400" b="1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Άξονας ΟY: </a:t>
            </a:r>
            <a:r>
              <a:rPr lang="el-GR" sz="2400" dirty="0"/>
              <a:t>Συμπληρώνει κάθετα το </a:t>
            </a:r>
            <a:r>
              <a:rPr lang="el-GR" sz="2400" dirty="0" err="1"/>
              <a:t>τρισορθογώνιο</a:t>
            </a:r>
            <a:r>
              <a:rPr lang="el-GR" sz="2400" dirty="0"/>
              <a:t> </a:t>
            </a:r>
            <a:r>
              <a:rPr lang="el-GR" sz="2400" dirty="0" smtClean="0"/>
              <a:t>σύστημα.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512" y="1196751"/>
            <a:ext cx="45783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48660" y="2132856"/>
            <a:ext cx="191444" cy="5057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31992" y="1507721"/>
            <a:ext cx="163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Μεσημ</a:t>
            </a:r>
            <a:r>
              <a:rPr lang="el-GR" dirty="0">
                <a:latin typeface="+mn-lt"/>
              </a:rPr>
              <a:t>β</a:t>
            </a:r>
            <a:r>
              <a:rPr lang="el-GR" dirty="0" smtClean="0">
                <a:latin typeface="+mn-lt"/>
              </a:rPr>
              <a:t>ρινός </a:t>
            </a:r>
            <a:r>
              <a:rPr lang="en-US" dirty="0" err="1" smtClean="0">
                <a:latin typeface="+mn-lt"/>
              </a:rPr>
              <a:t>Geenwich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573016"/>
            <a:ext cx="122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Ισημερινός </a:t>
            </a:r>
            <a:endParaRPr lang="el-G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4620" y="4435476"/>
            <a:ext cx="317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Earth ellipsoid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Bartek444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2276872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0590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5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l-GR" sz="2600" b="1" dirty="0"/>
              <a:t>Σύστημα ελλειψοειδών συντεταγμένων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Μεσημβρινό </a:t>
            </a:r>
            <a:r>
              <a:rPr lang="el-GR" sz="2400" b="1" dirty="0"/>
              <a:t>επίπεδο</a:t>
            </a:r>
            <a:r>
              <a:rPr lang="el-GR" sz="2400" dirty="0"/>
              <a:t>: επίπεδο που περιέχει το μικρό </a:t>
            </a:r>
            <a:r>
              <a:rPr lang="el-GR" sz="2400" dirty="0" err="1" smtClean="0"/>
              <a:t>ημιάξονα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Παράλληλο επίπεδο</a:t>
            </a:r>
            <a:r>
              <a:rPr lang="el-GR" sz="2400" dirty="0"/>
              <a:t>: επίπεδο κάθετο στο μικρό </a:t>
            </a:r>
            <a:r>
              <a:rPr lang="el-GR" sz="2400" dirty="0" err="1" smtClean="0"/>
              <a:t>ημιάξονα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05736"/>
            <a:ext cx="515293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6309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</a:t>
            </a:r>
            <a:r>
              <a:rPr lang="en-US" sz="2800" b="0" dirty="0" smtClean="0"/>
              <a:t>6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Μεσημβρινοί</a:t>
            </a:r>
            <a:r>
              <a:rPr lang="el-GR" sz="2400" dirty="0"/>
              <a:t>: καμπύλες γραμμές με άκρα τους </a:t>
            </a:r>
            <a:r>
              <a:rPr lang="el-GR" sz="2400" dirty="0" smtClean="0"/>
              <a:t>πόλους.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Παράλληλοι</a:t>
            </a:r>
            <a:r>
              <a:rPr lang="el-GR" sz="2400" dirty="0"/>
              <a:t>: κύκλοι κάθετοι στον μικρό </a:t>
            </a:r>
            <a:r>
              <a:rPr lang="el-GR" sz="2400" dirty="0" err="1" smtClean="0"/>
              <a:t>ημιάξονα</a:t>
            </a:r>
            <a:r>
              <a:rPr lang="el-GR" sz="2400" dirty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Μέγιστος παράλληλος ο </a:t>
            </a:r>
            <a:r>
              <a:rPr lang="el-GR" sz="2400" dirty="0" smtClean="0"/>
              <a:t>ισημερινός.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Μεσημβρινοί ελλείψεις ίσης </a:t>
            </a:r>
            <a:r>
              <a:rPr lang="el-GR" sz="2400" dirty="0" smtClean="0"/>
              <a:t>περιμέτρου.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645024"/>
            <a:ext cx="4774601" cy="286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595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</a:t>
            </a:r>
            <a:r>
              <a:rPr lang="el-GR" dirty="0"/>
              <a:t>ό</a:t>
            </a:r>
            <a:r>
              <a:rPr lang="el-GR" dirty="0" smtClean="0"/>
              <a:t>μενα Του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4680520" cy="5877272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Ορισμός </a:t>
            </a:r>
            <a:r>
              <a:rPr lang="el-GR" sz="2400" dirty="0"/>
              <a:t>της Γεωδαισίας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l-GR" sz="2400" dirty="0" smtClean="0"/>
              <a:t>Συνδέσεις </a:t>
            </a:r>
            <a:r>
              <a:rPr lang="el-GR" sz="2400" dirty="0"/>
              <a:t>των </a:t>
            </a:r>
            <a:r>
              <a:rPr lang="el-GR" sz="2400" dirty="0" err="1" smtClean="0"/>
              <a:t>γεωεπιστημών</a:t>
            </a:r>
            <a:r>
              <a:rPr lang="el-GR" sz="2400" dirty="0" smtClean="0"/>
              <a:t>, 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Γνωριμία με τον </a:t>
            </a:r>
            <a:r>
              <a:rPr lang="el-GR" sz="2400" dirty="0" smtClean="0"/>
              <a:t>πλανήτη,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l-GR" sz="2400" dirty="0" smtClean="0"/>
              <a:t>Ιστορία </a:t>
            </a:r>
            <a:r>
              <a:rPr lang="el-GR" sz="2400" dirty="0"/>
              <a:t>της Γεωδαισίας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 smtClean="0"/>
              <a:t>Μονάδες </a:t>
            </a:r>
            <a:r>
              <a:rPr lang="el-GR" sz="2400" dirty="0"/>
              <a:t>μέτρησης - Διεθνής </a:t>
            </a:r>
            <a:r>
              <a:rPr lang="el-GR" sz="2400" dirty="0" smtClean="0"/>
              <a:t>συνεργασία.</a:t>
            </a:r>
            <a:endParaRPr lang="el-GR" sz="24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2"/>
            </a:pPr>
            <a:r>
              <a:rPr lang="el-GR" sz="2400" dirty="0" smtClean="0"/>
              <a:t>Μοντέλα </a:t>
            </a:r>
            <a:r>
              <a:rPr lang="el-GR" sz="2400" dirty="0"/>
              <a:t>και επιφάνειες αναφοράς 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Συστήματα αναφοράς χώρου και </a:t>
            </a:r>
            <a:r>
              <a:rPr lang="el-GR" sz="2400" dirty="0" smtClean="0"/>
              <a:t>χρόνου,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l-GR" sz="2400" dirty="0" smtClean="0"/>
              <a:t> Συντεταγμένες.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4860032" y="980728"/>
            <a:ext cx="414485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Γεωμετρία του ελλειψοειδούς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Θεμελιώδη προβλήματα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στην επιφάνεια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ελλειψοειδούς.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l-GR" sz="2400" dirty="0" smtClean="0">
                <a:latin typeface="+mn-lt"/>
              </a:rPr>
              <a:t>Γεωδαιτικό </a:t>
            </a:r>
            <a:r>
              <a:rPr lang="el-GR" sz="2400" dirty="0">
                <a:latin typeface="+mn-lt"/>
              </a:rPr>
              <a:t>DATUM 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ορισμός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dirty="0" smtClean="0">
                <a:latin typeface="+mn-lt"/>
              </a:rPr>
              <a:t>υλοποίηση.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Προβολές </a:t>
            </a:r>
            <a:r>
              <a:rPr lang="el-GR" sz="2400" dirty="0">
                <a:latin typeface="+mn-lt"/>
              </a:rPr>
              <a:t>,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</a:t>
            </a:r>
            <a:r>
              <a:rPr lang="el-GR" sz="2400" dirty="0" err="1" smtClean="0">
                <a:latin typeface="+mn-lt"/>
              </a:rPr>
              <a:t>λλαγές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προβολικών </a:t>
            </a:r>
            <a:r>
              <a:rPr lang="el-GR" sz="2400" dirty="0" smtClean="0">
                <a:latin typeface="+mn-lt"/>
              </a:rPr>
              <a:t>συστημάτων,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αναγωγές </a:t>
            </a:r>
            <a:r>
              <a:rPr lang="el-GR" sz="2400" dirty="0">
                <a:latin typeface="+mn-lt"/>
              </a:rPr>
              <a:t>στο </a:t>
            </a:r>
            <a:r>
              <a:rPr lang="el-GR" sz="2400" dirty="0" smtClean="0">
                <a:latin typeface="+mn-lt"/>
              </a:rPr>
              <a:t>προβολικό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επίπεδο,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μετασχηματισμοί/.</a:t>
            </a:r>
            <a:endParaRPr lang="el-GR" sz="2400" dirty="0">
              <a:latin typeface="+mn-lt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16016" y="1124744"/>
            <a:ext cx="0" cy="55446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677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</a:t>
            </a:r>
            <a:r>
              <a:rPr lang="en-US" sz="2800" b="0" dirty="0"/>
              <a:t>7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129614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Κάθε σημείο πάνω στο ελλειψοειδές είναι τομή </a:t>
            </a:r>
            <a:r>
              <a:rPr lang="el-GR" sz="2400" dirty="0" err="1"/>
              <a:t>ένος</a:t>
            </a:r>
            <a:r>
              <a:rPr lang="el-GR" sz="2400" dirty="0"/>
              <a:t> μεσημβρινού και ενός παραλλήλου (ελλειψοειδείς συντεταγμένες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04862"/>
            <a:ext cx="4510829" cy="3744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5968424"/>
            <a:ext cx="317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Geoid und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Erdkoordinaten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Mathematicus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1973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2800" b="0" dirty="0" smtClean="0"/>
              <a:t>(</a:t>
            </a:r>
            <a:r>
              <a:rPr lang="en-US" sz="2800" b="0" dirty="0"/>
              <a:t>8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Πλάτος (φ): </a:t>
            </a:r>
            <a:r>
              <a:rPr lang="el-GR" sz="2400" dirty="0"/>
              <a:t>η γωνία που σχηματίζει η κάθετος στο ελλειψοειδές με το ισημερινό επίπεδο, πάνω στο μεσημβρινό επίπεδο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Μήκος (λ): </a:t>
            </a:r>
            <a:r>
              <a:rPr lang="el-GR" sz="2400" dirty="0"/>
              <a:t>η δίεδρη γωνία που σχηματίζουν το μηδενικό μεσημβρινό επίπεδο (</a:t>
            </a:r>
            <a:r>
              <a:rPr lang="el-GR" sz="2400" dirty="0" err="1"/>
              <a:t>Greenwich</a:t>
            </a:r>
            <a:r>
              <a:rPr lang="el-GR" sz="2400" dirty="0"/>
              <a:t>) και το μεσημβρινό επίπεδο του </a:t>
            </a:r>
            <a:r>
              <a:rPr lang="el-GR" sz="2400" dirty="0" smtClean="0"/>
              <a:t>σημείου.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64510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6205856"/>
            <a:ext cx="317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Geoid und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Erdkoordinaten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Mathematicus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6525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 smtClean="0"/>
              <a:t>(</a:t>
            </a:r>
            <a:r>
              <a:rPr lang="en-US" sz="2800" b="0" dirty="0"/>
              <a:t>9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8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/>
              <a:t>Εύρη </a:t>
            </a:r>
            <a:r>
              <a:rPr lang="el-GR" sz="2600" b="1" dirty="0"/>
              <a:t>τιμών ελλειψοειδών πλατών και </a:t>
            </a:r>
            <a:r>
              <a:rPr lang="el-GR" sz="2600" b="1" dirty="0" smtClean="0"/>
              <a:t>μηκών</a:t>
            </a:r>
            <a:endParaRPr lang="en-US" sz="2600" b="1" dirty="0" smtClean="0"/>
          </a:p>
          <a:p>
            <a:pPr marL="0" indent="0">
              <a:buNone/>
            </a:pPr>
            <a:endParaRPr lang="el-GR" sz="2400" dirty="0"/>
          </a:p>
          <a:p>
            <a:pPr algn="ctr"/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9800" y="191683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- 90⁰ ≤ </a:t>
            </a:r>
            <a:r>
              <a:rPr lang="el-GR" sz="2400" dirty="0" err="1" smtClean="0">
                <a:latin typeface="Cambria Math" pitchFamily="18" charset="0"/>
                <a:ea typeface="Cambria Math" pitchFamily="18" charset="0"/>
              </a:rPr>
              <a:t>φ≤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+ 90⁰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800" y="275884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φ=0⁰ </a:t>
            </a:r>
            <a:r>
              <a:rPr lang="el-GR" sz="2400" dirty="0" smtClean="0">
                <a:latin typeface="+mn-lt"/>
                <a:ea typeface="Cambria Math" pitchFamily="18" charset="0"/>
              </a:rPr>
              <a:t>ισημερινός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799800" y="3406843"/>
                <a:ext cx="2348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φ=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90⁰ 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πόλοι</a:t>
                </a:r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00" y="3406843"/>
                <a:ext cx="234884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86" t="-13158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9800" y="4221088"/>
            <a:ext cx="29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φ=40⁰ 30’ </a:t>
            </a:r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Ν </a:t>
            </a:r>
            <a:r>
              <a:rPr lang="en-US" sz="2400" dirty="0">
                <a:latin typeface="+mn-lt"/>
                <a:ea typeface="Cambria Math" pitchFamily="18" charset="0"/>
              </a:rPr>
              <a:t> </a:t>
            </a:r>
            <a:endParaRPr lang="el-GR" sz="2400" dirty="0">
              <a:latin typeface="+mn-lt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North, </a:t>
            </a:r>
            <a:r>
              <a:rPr lang="el-GR" sz="2400" dirty="0" smtClean="0">
                <a:latin typeface="+mn-lt"/>
                <a:ea typeface="Cambria Math" pitchFamily="18" charset="0"/>
              </a:rPr>
              <a:t>Βόρειο Πλάτος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800" y="5229200"/>
            <a:ext cx="29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φ=40⁰ 30’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+mn-lt"/>
                <a:ea typeface="Cambria Math" pitchFamily="18" charset="0"/>
              </a:rPr>
              <a:t> </a:t>
            </a:r>
            <a:endParaRPr lang="el-GR" sz="2400" dirty="0">
              <a:latin typeface="+mn-lt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South, </a:t>
            </a:r>
            <a:r>
              <a:rPr lang="el-GR" sz="2400" dirty="0" smtClean="0">
                <a:latin typeface="+mn-lt"/>
                <a:ea typeface="Cambria Math" pitchFamily="18" charset="0"/>
              </a:rPr>
              <a:t>Νότιο Πλάτος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216" y="27535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0⁰ ≤ </a:t>
            </a:r>
            <a:r>
              <a:rPr lang="el-GR" sz="2400" dirty="0" err="1">
                <a:latin typeface="Cambria Math" pitchFamily="18" charset="0"/>
                <a:ea typeface="Cambria Math" pitchFamily="18" charset="0"/>
              </a:rPr>
              <a:t>λ</a:t>
            </a:r>
            <a:r>
              <a:rPr lang="el-GR" sz="2400" dirty="0" err="1" smtClean="0">
                <a:latin typeface="Cambria Math" pitchFamily="18" charset="0"/>
                <a:ea typeface="Cambria Math" pitchFamily="18" charset="0"/>
              </a:rPr>
              <a:t>≤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+ 360⁰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0216" y="4221088"/>
            <a:ext cx="326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λ=23⁰ Ε</a:t>
            </a:r>
            <a:endParaRPr lang="el-GR" sz="2400" dirty="0">
              <a:latin typeface="+mn-lt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East, </a:t>
            </a:r>
            <a:r>
              <a:rPr lang="el-GR" sz="2400" dirty="0" smtClean="0">
                <a:latin typeface="+mn-lt"/>
                <a:ea typeface="Cambria Math" pitchFamily="18" charset="0"/>
              </a:rPr>
              <a:t>Ανατολικό Μήκος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0216" y="5229199"/>
            <a:ext cx="35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λ=20⁰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W = -20⁰ = 340⁰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East, </a:t>
            </a:r>
            <a:r>
              <a:rPr lang="el-GR" sz="2400" dirty="0" smtClean="0">
                <a:latin typeface="+mn-lt"/>
                <a:ea typeface="Cambria Math" pitchFamily="18" charset="0"/>
              </a:rPr>
              <a:t>Ανατολικό Μήκος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315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</a:t>
            </a:r>
            <a:r>
              <a:rPr lang="en-US" sz="2800" b="0" dirty="0" smtClean="0"/>
              <a:t>10</a:t>
            </a:r>
            <a:r>
              <a:rPr lang="el-GR" sz="2800" b="0" dirty="0" smtClean="0"/>
              <a:t>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Χρήση διαφορετικών ελλειψοειδών αναφοράς: ίδρυση διαφορετικών γεωδαιτικών συστημάτων αναφοράς (</a:t>
            </a:r>
            <a:r>
              <a:rPr lang="el-GR" sz="2400" dirty="0" err="1" smtClean="0"/>
              <a:t>datum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 smtClean="0"/>
              <a:t>Πρόβλημα </a:t>
            </a:r>
            <a:r>
              <a:rPr lang="el-GR" sz="2400" dirty="0"/>
              <a:t>η ενοποίηση των διαφορετικών γεωδαιτικών </a:t>
            </a:r>
            <a:r>
              <a:rPr lang="el-GR" sz="2400" dirty="0" err="1"/>
              <a:t>datum</a:t>
            </a:r>
            <a:r>
              <a:rPr lang="el-GR" sz="2400" dirty="0"/>
              <a:t> των </a:t>
            </a:r>
            <a:r>
              <a:rPr lang="el-GR" sz="2400" dirty="0" smtClean="0"/>
              <a:t>κρατών.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Ιδέες για ένα παγκόσμιο ενοποιημένο </a:t>
            </a:r>
            <a:r>
              <a:rPr lang="el-GR" sz="2400" dirty="0" err="1"/>
              <a:t>datum</a:t>
            </a:r>
            <a:r>
              <a:rPr lang="el-GR" sz="2400" dirty="0"/>
              <a:t> (οριζόντιο και κατακόρυφο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Διεθνώς αποδεκτό το ελλειψοειδές του γεωκεντρικού συστήματος </a:t>
            </a:r>
            <a:r>
              <a:rPr lang="el-GR" sz="2400" dirty="0" smtClean="0"/>
              <a:t>GRS80.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1951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</a:t>
            </a:r>
            <a:r>
              <a:rPr lang="el-GR" smtClean="0"/>
              <a:t>- Συμπεράσματα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400"/>
              </a:spcBef>
            </a:pPr>
            <a:r>
              <a:rPr lang="el-GR" sz="2400" dirty="0"/>
              <a:t>Μοντέλα αναφοράς και αναπαράστασης της γήινης επιφάνειας (επίπεδο, γεωειδές, ελλειψοειδές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Πλεονεκτήματα και μειονεκτήματα των </a:t>
            </a:r>
            <a:r>
              <a:rPr lang="el-GR" sz="2400" dirty="0" smtClean="0"/>
              <a:t>επιφανειών,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Σχέσεις </a:t>
            </a:r>
            <a:r>
              <a:rPr lang="el-GR" sz="2400" dirty="0" smtClean="0"/>
              <a:t>υψομέτρων,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Ελλειψοειδές μοντέλο </a:t>
            </a:r>
            <a:r>
              <a:rPr lang="el-GR" sz="2400"/>
              <a:t>της </a:t>
            </a:r>
            <a:r>
              <a:rPr lang="el-GR" sz="2400" smtClean="0"/>
              <a:t>Γης.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91544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Επιφάνειες αναφοράς στην Τοπογραφία και στη </a:t>
            </a:r>
            <a:r>
              <a:rPr lang="el-GR" sz="2400" dirty="0" smtClean="0"/>
              <a:t>Γεωδαισία,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Επίπεδο, Ελλειψοειδές εκ περιστροφής, </a:t>
            </a:r>
            <a:r>
              <a:rPr lang="el-GR" sz="2400" dirty="0" smtClean="0"/>
              <a:t>Γεωειδές,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Καταλληλότητα επιφανειών στην αναπαράσταση της φυσικής </a:t>
            </a:r>
            <a:r>
              <a:rPr lang="el-GR" sz="2400" dirty="0" smtClean="0"/>
              <a:t>πραγματικότητας,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Υψομετρία – Σχέσεις </a:t>
            </a:r>
            <a:r>
              <a:rPr lang="el-GR" sz="2400" dirty="0" smtClean="0"/>
              <a:t>υψομέτρων,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Το ελλειψοειδές μοντέλο της </a:t>
            </a:r>
            <a:r>
              <a:rPr lang="el-GR" sz="2400" dirty="0" smtClean="0"/>
              <a:t>Γης.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3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 smtClean="0"/>
              <a:t>Μοντέλα Και Επιφάνειες Αναφοράς</a:t>
            </a:r>
            <a:r>
              <a:rPr lang="en-US" sz="3800" dirty="0" smtClean="0"/>
              <a:t>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n-US" sz="2800" b="0" dirty="0" smtClean="0"/>
              <a:t>(1 </a:t>
            </a:r>
            <a:r>
              <a:rPr lang="el-GR" sz="2800" b="0" dirty="0" smtClean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Στόχος της Γεωδαισίας</a:t>
            </a:r>
            <a:r>
              <a:rPr lang="el-GR" sz="2600" dirty="0"/>
              <a:t>: </a:t>
            </a:r>
            <a:endParaRPr lang="en-US" sz="26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προσέγγιση του σχήματος της Γης και του γήινου πεδίου βαρύτητας και η έκφρασή του με κατάλληλες μαθηματικές </a:t>
            </a:r>
            <a:r>
              <a:rPr lang="el-GR" sz="2400" dirty="0" smtClean="0"/>
              <a:t>σχέσεις.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Γήινο ανάγλυφο: πολύπλοκη επιφάνεια. Απαίτηση άπειρων σημείων με γνωστές </a:t>
            </a:r>
            <a:r>
              <a:rPr lang="el-GR" sz="2400" dirty="0" smtClean="0"/>
              <a:t>συντεταγμένες.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Πραγματικός χώρος των μετρήσεων ακατάλληλος από μαθηματική σκοπιά ως επιφάνεια αναφοράς </a:t>
            </a:r>
            <a:r>
              <a:rPr lang="el-GR" sz="2400" dirty="0" smtClean="0"/>
              <a:t>– μοντέλο.</a:t>
            </a:r>
            <a:endParaRPr lang="en-US" sz="2400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5517232"/>
            <a:ext cx="806489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>
                <a:latin typeface="+mn-lt"/>
              </a:rPr>
              <a:t>Ζητείται μια επιφάνεια αναφοράς για την αναγωγή των </a:t>
            </a:r>
            <a:r>
              <a:rPr lang="el-GR" sz="2400" dirty="0" smtClean="0">
                <a:latin typeface="+mn-lt"/>
              </a:rPr>
              <a:t>μετρήσεων.</a:t>
            </a:r>
            <a:endParaRPr lang="el-GR" sz="2400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16832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999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 smtClean="0"/>
              <a:t>Μοντέλα Και Επιφάνειες Αναφοράς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(2 από 13)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1η </a:t>
            </a:r>
            <a:r>
              <a:rPr lang="el-GR" sz="2600" b="1" dirty="0" smtClean="0"/>
              <a:t>Επιφάνεια αναφοράς: Το οριζόντιο επίπεδο</a:t>
            </a:r>
            <a:endParaRPr lang="el-GR" sz="2600" b="1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Κατάλληλη επιφάνεια για τη μελέτη μικρών γήινων εκτάσεων (</a:t>
            </a:r>
            <a:r>
              <a:rPr lang="el-GR" sz="2400" dirty="0" smtClean="0"/>
              <a:t>5km×5km).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Υλοποιείται μέσω της οριζοντίωσης των τοπογραφικών οργάνων: αεροστάθμη οριζοντίωσης.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Οι κατακόρυφες </a:t>
            </a:r>
            <a:r>
              <a:rPr lang="el-GR" sz="2400" dirty="0"/>
              <a:t>σε κάθε σημείο του </a:t>
            </a:r>
            <a:r>
              <a:rPr lang="el-GR" sz="2400" dirty="0" smtClean="0"/>
              <a:t>επιπέδου </a:t>
            </a:r>
            <a:r>
              <a:rPr lang="el-GR" sz="2400" dirty="0"/>
              <a:t>αναφοράς είναι παράλληλες μεταξύ τους: αμελητέα η γήινη </a:t>
            </a:r>
            <a:r>
              <a:rPr lang="el-GR" sz="2400" dirty="0" smtClean="0"/>
              <a:t>καμπυλότητα.</a:t>
            </a:r>
            <a:endParaRPr lang="el-GR" sz="2400" dirty="0"/>
          </a:p>
          <a:p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728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7916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(3 από 13)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1η Επιφάνεια αναφοράς: Το οριζόντιο επίπεδο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179512" y="1844824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1800"/>
              </a:spcBef>
              <a:spcAft>
                <a:spcPts val="0"/>
              </a:spcAft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Πλεονεκτήματα</a:t>
            </a:r>
          </a:p>
          <a:p>
            <a:pPr marL="354013" lvl="0" indent="-35401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Απλή μαθηματική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επιφάνεια,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54013" lvl="0" indent="-35401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Κατάλληλη για συνήθεις τοπογραφικές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εργασίες,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54013" lvl="0" indent="-35401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Άμεση υλοποίηση από τα όργανα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μετρήσεων.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844824"/>
            <a:ext cx="4572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b="1" dirty="0" smtClean="0">
                <a:latin typeface="+mn-lt"/>
              </a:rPr>
              <a:t>Μειονεκτήματα</a:t>
            </a:r>
          </a:p>
          <a:p>
            <a:pPr marL="354013" indent="-354013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Ακατάλληλο </a:t>
            </a:r>
            <a:r>
              <a:rPr lang="el-GR" sz="2400" dirty="0">
                <a:latin typeface="+mn-lt"/>
              </a:rPr>
              <a:t>για την αναπαράσταση μεγάλων γήινων </a:t>
            </a:r>
            <a:r>
              <a:rPr lang="el-GR" sz="2400" dirty="0" smtClean="0">
                <a:latin typeface="+mn-lt"/>
              </a:rPr>
              <a:t>εκτάσεων,</a:t>
            </a:r>
            <a:endParaRPr lang="el-GR" sz="2400" dirty="0">
              <a:latin typeface="+mn-lt"/>
            </a:endParaRP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Γήινη </a:t>
            </a:r>
            <a:r>
              <a:rPr lang="el-GR" sz="2400" dirty="0">
                <a:latin typeface="+mn-lt"/>
              </a:rPr>
              <a:t>καμπυλότητα: καμπυλότητα των </a:t>
            </a:r>
            <a:r>
              <a:rPr lang="el-GR" sz="2400" dirty="0" err="1">
                <a:latin typeface="+mn-lt"/>
              </a:rPr>
              <a:t>ισοδυναμικών</a:t>
            </a:r>
            <a:r>
              <a:rPr lang="el-GR" sz="2400" dirty="0">
                <a:latin typeface="+mn-lt"/>
              </a:rPr>
              <a:t> γραμμών του πεδίου: μη παραλληλία </a:t>
            </a:r>
            <a:r>
              <a:rPr lang="el-GR" sz="2400" dirty="0" err="1" smtClean="0">
                <a:latin typeface="+mn-lt"/>
              </a:rPr>
              <a:t>κατακορύφων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Κάθε </a:t>
            </a:r>
            <a:r>
              <a:rPr lang="el-GR" sz="2400" dirty="0">
                <a:latin typeface="+mn-lt"/>
              </a:rPr>
              <a:t>οριζόντιο επίπεδο και ένα νέο σύστημα αναφοράς: αυθαίρετο και </a:t>
            </a:r>
            <a:r>
              <a:rPr lang="el-GR" sz="2400" dirty="0" smtClean="0">
                <a:latin typeface="+mn-lt"/>
              </a:rPr>
              <a:t>ασύμφορο.</a:t>
            </a:r>
            <a:endParaRPr lang="el-GR" sz="24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17728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4490614" y="1772816"/>
            <a:ext cx="0" cy="4896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553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2800" b="0" dirty="0" smtClean="0"/>
              <a:t>(4 από 13)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1η Επιφάνεια αναφοράς: Το οριζόντιο επίπεδο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135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9552" y="17728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520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/>
              <a:t>Μοντέλα Και Επιφάνειες </a:t>
            </a:r>
            <a:r>
              <a:rPr lang="el-GR" sz="3800" dirty="0" smtClean="0"/>
              <a:t>Αναφο</a:t>
            </a:r>
            <a:r>
              <a:rPr lang="el-GR" dirty="0" smtClean="0"/>
              <a:t>ράς</a:t>
            </a:r>
            <a:r>
              <a:rPr lang="en-US" dirty="0"/>
              <a:t/>
            </a:r>
            <a:br>
              <a:rPr lang="en-US" dirty="0"/>
            </a:br>
            <a:r>
              <a:rPr lang="el-GR" sz="2800" b="0" dirty="0" smtClean="0"/>
              <a:t>(5 από 13)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2η </a:t>
            </a:r>
            <a:r>
              <a:rPr lang="el-GR" sz="2600" b="1" dirty="0" smtClean="0"/>
              <a:t>Επιφάνεια Αναφοράς: Το Γεωειδές</a:t>
            </a:r>
          </a:p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/>
              <a:t>καλύτερη φυσική προσέγγιση της γήινης επιφάνειας (</a:t>
            </a:r>
            <a:r>
              <a:rPr lang="el-GR" sz="2400" dirty="0" err="1"/>
              <a:t>Listing</a:t>
            </a:r>
            <a:r>
              <a:rPr lang="el-GR" sz="2400" dirty="0"/>
              <a:t>, 1873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Το γεωειδές </a:t>
            </a:r>
            <a:r>
              <a:rPr lang="el-GR" sz="2400" dirty="0"/>
              <a:t>προσεγγίζεται από τη μέση στάθμη των θαλασσών σε παγκόσμια κλίμακα, εάν θεωρήσουμε ότι αυτή προεκτείνεται κάτω από τις ηπείρους και εξαιρώντας τις επιδράσεις των παλιρροιών και των θαλασσίων ρευμάτων.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Το γεωειδές αποτελεί </a:t>
            </a:r>
            <a:r>
              <a:rPr lang="el-GR" sz="2400" dirty="0" err="1"/>
              <a:t>ισοδυναμική</a:t>
            </a:r>
            <a:r>
              <a:rPr lang="el-GR" sz="2400" dirty="0"/>
              <a:t> επιφάνεια του γήινου πεδίου βαρύτητας: σε κάθε σημείο του η κατακόρυφη είναι κάθετη στην επιφάνειά του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467544" y="4509120"/>
            <a:ext cx="820891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733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457</TotalTime>
  <Words>1563</Words>
  <Application>Microsoft Office PowerPoint</Application>
  <PresentationFormat>On-screen Show (4:3)</PresentationFormat>
  <Paragraphs>237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OC_template_updated</vt:lpstr>
      <vt:lpstr>ΓΕΩΔΑΙΣΙΑ</vt:lpstr>
      <vt:lpstr>ΓΕΩΔΑΙΣΙΑ</vt:lpstr>
      <vt:lpstr>Περιεχόμενα Του Μαθήματος</vt:lpstr>
      <vt:lpstr>Ανάλυση Παρουσίασης</vt:lpstr>
      <vt:lpstr>Μοντέλα Και Επιφάνειες Αναφοράς  (1 από 13)</vt:lpstr>
      <vt:lpstr>Μοντέλα Και Επιφάνειες Αναφοράς  (2 από 13) </vt:lpstr>
      <vt:lpstr>Μοντέλα Και Επιφάνειες Αναφοράς  (3 από 13) </vt:lpstr>
      <vt:lpstr>Μοντέλα Και Επιφάνειες Αναφοράς  (4 από 13) </vt:lpstr>
      <vt:lpstr>Μοντέλα Και Επιφάνειες Αναφοράς (5 από 13) </vt:lpstr>
      <vt:lpstr>Μοντέλα Και Επιφάνειες Αναφοράς  (6 από 13) </vt:lpstr>
      <vt:lpstr>Μοντέλα Και Επιφάνειες Αναφοράς  (7 από 13) </vt:lpstr>
      <vt:lpstr>Μοντέλα Και Επιφάνειες Αναφοράς   (8 από 13)</vt:lpstr>
      <vt:lpstr>Μοντέλα Και Επιφάνειες Αναφοράς   (9 από 13)</vt:lpstr>
      <vt:lpstr>Μοντέλα Και Επιφάνειες Αναφοράς  (10 από 13)</vt:lpstr>
      <vt:lpstr>Μοντέλα Και Επιφάνειες Αναφοράς  (11 από 13) </vt:lpstr>
      <vt:lpstr>Μοντέλα Και Επιφάνειες Αναφοράς  (12 από 13) </vt:lpstr>
      <vt:lpstr>Μοντέλα Και Επιφάνειες Αναφοράς  (13 από 13)</vt:lpstr>
      <vt:lpstr>Υψομετρία - Σχέσεις Υψομέτρων  (1 από 6) </vt:lpstr>
      <vt:lpstr>Υψομετρία - Σχέσεις Υψομέτρων  (2 από 6)</vt:lpstr>
      <vt:lpstr>Υψομετρία - Σχέσεις Υψομέτρων  (3 από 6) </vt:lpstr>
      <vt:lpstr>Υψομετρία - Σχέσεις Υψομέτρων  (4 από 6) </vt:lpstr>
      <vt:lpstr>Υψομετρία - Σχέσεις Υψομέτρων  (5 από 6) </vt:lpstr>
      <vt:lpstr>Υψομετρία - Σχέσεις Υψομέτρων  (6 από 6)</vt:lpstr>
      <vt:lpstr>Ελλειψοειδές Μοντέλο Της Γης  (1 από 10)</vt:lpstr>
      <vt:lpstr>Ελλειψοειδές Μοντέλο Της Γης  (2 από 10)</vt:lpstr>
      <vt:lpstr>Ελλειψοειδές Μοντέλο Της Γης  (3 από 10)</vt:lpstr>
      <vt:lpstr>Ελλειψοειδές Μοντέλο Της Γης  (4 από 10)</vt:lpstr>
      <vt:lpstr>Ελλειψοειδές Μοντέλο Της Γης  (5 από 10)</vt:lpstr>
      <vt:lpstr>Ελλειψοειδές Μοντέλο Της Γης  (6 από 10)</vt:lpstr>
      <vt:lpstr>Ελλειψοειδές Μοντέλο Της Γης  (7 από 10)</vt:lpstr>
      <vt:lpstr>Ελλειψοειδές Μοντέλο Της Γης  (8 από 10)</vt:lpstr>
      <vt:lpstr>Ελλειψοειδές Μοντέλο Της Γης  (9 από 10)</vt:lpstr>
      <vt:lpstr>Ελλειψοειδές Μοντέλο Της Γης  (10 από 10)</vt:lpstr>
      <vt:lpstr>Περίληψη - Συμπεράσματα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courseslab</dc:creator>
  <cp:lastModifiedBy>Vassilis Andritsanos</cp:lastModifiedBy>
  <cp:revision>93</cp:revision>
  <dcterms:created xsi:type="dcterms:W3CDTF">2013-05-22T11:18:49Z</dcterms:created>
  <dcterms:modified xsi:type="dcterms:W3CDTF">2019-03-20T08:42:49Z</dcterms:modified>
</cp:coreProperties>
</file>