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2" r:id="rId3"/>
    <p:sldId id="283" r:id="rId4"/>
    <p:sldId id="287" r:id="rId5"/>
    <p:sldId id="288" r:id="rId6"/>
    <p:sldId id="284" r:id="rId7"/>
    <p:sldId id="310" r:id="rId8"/>
    <p:sldId id="311" r:id="rId9"/>
    <p:sldId id="312" r:id="rId10"/>
    <p:sldId id="313" r:id="rId11"/>
    <p:sldId id="314" r:id="rId12"/>
    <p:sldId id="318" r:id="rId13"/>
    <p:sldId id="319" r:id="rId14"/>
    <p:sldId id="327" r:id="rId15"/>
    <p:sldId id="315" r:id="rId16"/>
    <p:sldId id="316" r:id="rId17"/>
    <p:sldId id="317" r:id="rId18"/>
    <p:sldId id="285" r:id="rId19"/>
    <p:sldId id="286" r:id="rId20"/>
    <p:sldId id="291" r:id="rId21"/>
    <p:sldId id="320" r:id="rId22"/>
    <p:sldId id="321" r:id="rId23"/>
    <p:sldId id="322" r:id="rId24"/>
    <p:sldId id="323" r:id="rId25"/>
    <p:sldId id="324" r:id="rId26"/>
    <p:sldId id="325" r:id="rId27"/>
    <p:sldId id="326" r:id="rId28"/>
    <p:sldId id="292" r:id="rId29"/>
    <p:sldId id="296" r:id="rId30"/>
    <p:sldId id="297" r:id="rId31"/>
    <p:sldId id="298" r:id="rId32"/>
    <p:sldId id="299" r:id="rId33"/>
    <p:sldId id="300" r:id="rId34"/>
    <p:sldId id="301" r:id="rId35"/>
    <p:sldId id="302" r:id="rId36"/>
    <p:sldId id="303" r:id="rId37"/>
    <p:sldId id="304" r:id="rId38"/>
    <p:sldId id="305" r:id="rId39"/>
    <p:sldId id="306"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486" y="-5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52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9770D-1F55-411A-B7F6-CDA13249F572}" type="datetimeFigureOut">
              <a:rPr lang="el-GR" smtClean="0"/>
              <a:pPr/>
              <a:t>20/3/2015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15822A-7DAC-40B2-A009-97DE346BD835}" type="slidenum">
              <a:rPr lang="el-GR" smtClean="0"/>
              <a:pPr/>
              <a:t>‹#›</a:t>
            </a:fld>
            <a:endParaRPr lang="el-GR"/>
          </a:p>
        </p:txBody>
      </p:sp>
    </p:spTree>
    <p:extLst>
      <p:ext uri="{BB962C8B-B14F-4D97-AF65-F5344CB8AC3E}">
        <p14:creationId xmlns:p14="http://schemas.microsoft.com/office/powerpoint/2010/main" val="22431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3F2B15-AE0F-4B00-BD7E-6A9C3ABAA127}"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3F2B15-AE0F-4B00-BD7E-6A9C3ABAA127}"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3F2B15-AE0F-4B00-BD7E-6A9C3ABAA127}"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Οι θεμελιώδεις σχέσεις μεταξύ των μακροσκοπικών κυκλοφοριακών μεγεθών αναφέρονται σε ομογενή και στάσιμη κυκλοφοριακή ροή. Η στατιστική επεξεργασία όμως μετρήσεων κυκλοφοριακών μεγεθών έχει δείξει ότι η κυκλοφοριακή ροή δεν είναι ούτε ομογενής ούτε στάσιμη. Αυτό εξηγεί το γεγονός ότι οι μετρήσεις σε υπεραστικές οδούς, ελεύθερες λεωφόρους και αστικές αρτηρίες δείχνουν ότι υπάρχουν κάποιες διαφοροποιήσεις της πραγματικής συμπεριφοράς της κυκλοφορίας από τη μαθηματική μορφή των θεμελιωδών διαγραμμάτων κυκλοφοριακής ροής (Σχήμα 3.2). </a:t>
            </a:r>
            <a:endParaRPr lang="el-GR" dirty="0"/>
          </a:p>
        </p:txBody>
      </p:sp>
      <p:sp>
        <p:nvSpPr>
          <p:cNvPr id="4" name="Slide Number Placeholder 3"/>
          <p:cNvSpPr>
            <a:spLocks noGrp="1"/>
          </p:cNvSpPr>
          <p:nvPr>
            <p:ph type="sldNum" sz="quarter" idx="10"/>
          </p:nvPr>
        </p:nvSpPr>
        <p:spPr/>
        <p:txBody>
          <a:bodyPr/>
          <a:lstStyle/>
          <a:p>
            <a:fld id="{1C3F2B15-AE0F-4B00-BD7E-6A9C3ABAA127}"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DD6148-58AE-4A6E-9AB5-EC0B702EB71F}"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F15B39-E265-4BB5-B47A-39D15DF04079}"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C37580-744C-4263-A4F0-F1F3D3F0A52F}"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3F2B15-AE0F-4B00-BD7E-6A9C3ABAA127}"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3F2B15-AE0F-4B00-BD7E-6A9C3ABAA127}"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3F2B15-AE0F-4B00-BD7E-6A9C3ABAA127}" type="slidenum">
              <a:rPr lang="el-GR" smtClean="0"/>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1C3F2B15-AE0F-4B00-BD7E-6A9C3ABAA127}" type="slidenum">
              <a:rPr lang="el-GR" smtClean="0"/>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4215822A-7DAC-40B2-A009-97DE346BD835}"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19D6E1E-EBAD-4D65-9841-BEBAF82CB376}" type="datetimeFigureOut">
              <a:rPr lang="el-GR" smtClean="0"/>
              <a:pPr/>
              <a:t>20/3/2015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D334AA-DE06-4D82-B6AD-BE0AEAF0071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19D6E1E-EBAD-4D65-9841-BEBAF82CB376}" type="datetimeFigureOut">
              <a:rPr lang="el-GR" smtClean="0"/>
              <a:pPr/>
              <a:t>20/3/2015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D334AA-DE06-4D82-B6AD-BE0AEAF0071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19D6E1E-EBAD-4D65-9841-BEBAF82CB376}" type="datetimeFigureOut">
              <a:rPr lang="el-GR" smtClean="0"/>
              <a:pPr/>
              <a:t>20/3/2015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D334AA-DE06-4D82-B6AD-BE0AEAF0071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19D6E1E-EBAD-4D65-9841-BEBAF82CB376}" type="datetimeFigureOut">
              <a:rPr lang="el-GR" smtClean="0"/>
              <a:pPr/>
              <a:t>20/3/2015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D334AA-DE06-4D82-B6AD-BE0AEAF0071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19D6E1E-EBAD-4D65-9841-BEBAF82CB376}" type="datetimeFigureOut">
              <a:rPr lang="el-GR" smtClean="0"/>
              <a:pPr/>
              <a:t>20/3/2015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8D334AA-DE06-4D82-B6AD-BE0AEAF0071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19D6E1E-EBAD-4D65-9841-BEBAF82CB376}" type="datetimeFigureOut">
              <a:rPr lang="el-GR" smtClean="0"/>
              <a:pPr/>
              <a:t>20/3/2015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D334AA-DE06-4D82-B6AD-BE0AEAF0071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19D6E1E-EBAD-4D65-9841-BEBAF82CB376}" type="datetimeFigureOut">
              <a:rPr lang="el-GR" smtClean="0"/>
              <a:pPr/>
              <a:t>20/3/2015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8D334AA-DE06-4D82-B6AD-BE0AEAF0071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19D6E1E-EBAD-4D65-9841-BEBAF82CB376}" type="datetimeFigureOut">
              <a:rPr lang="el-GR" smtClean="0"/>
              <a:pPr/>
              <a:t>20/3/2015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8D334AA-DE06-4D82-B6AD-BE0AEAF0071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19D6E1E-EBAD-4D65-9841-BEBAF82CB376}" type="datetimeFigureOut">
              <a:rPr lang="el-GR" smtClean="0"/>
              <a:pPr/>
              <a:t>20/3/2015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8D334AA-DE06-4D82-B6AD-BE0AEAF0071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19D6E1E-EBAD-4D65-9841-BEBAF82CB376}" type="datetimeFigureOut">
              <a:rPr lang="el-GR" smtClean="0"/>
              <a:pPr/>
              <a:t>20/3/2015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D334AA-DE06-4D82-B6AD-BE0AEAF0071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19D6E1E-EBAD-4D65-9841-BEBAF82CB376}" type="datetimeFigureOut">
              <a:rPr lang="el-GR" smtClean="0"/>
              <a:pPr/>
              <a:t>20/3/2015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8D334AA-DE06-4D82-B6AD-BE0AEAF0071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D6E1E-EBAD-4D65-9841-BEBAF82CB376}" type="datetimeFigureOut">
              <a:rPr lang="el-GR" smtClean="0"/>
              <a:pPr/>
              <a:t>20/3/2015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334AA-DE06-4D82-B6AD-BE0AEAF0071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0.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Κυκλοφοριακός Φόρτος</a:t>
            </a:r>
            <a:r>
              <a:rPr lang="el-GR" dirty="0"/>
              <a:t/>
            </a:r>
            <a:br>
              <a:rPr lang="el-GR" dirty="0"/>
            </a:br>
            <a:r>
              <a:rPr lang="el-GR" dirty="0" smtClean="0"/>
              <a:t>Κυκλοφοριακή Πυκνότητα</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lstStyle/>
          <a:p>
            <a:r>
              <a:rPr lang="el-GR" dirty="0" smtClean="0"/>
              <a:t>Ταχύτητα</a:t>
            </a:r>
            <a:endParaRPr lang="el-GR" dirty="0"/>
          </a:p>
        </p:txBody>
      </p:sp>
      <p:pic>
        <p:nvPicPr>
          <p:cNvPr id="1054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973410"/>
            <a:ext cx="75628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30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lstStyle/>
          <a:p>
            <a:r>
              <a:rPr lang="el-GR" dirty="0" smtClean="0"/>
              <a:t>Ταχύτητα</a:t>
            </a:r>
            <a:endParaRPr lang="el-GR" dirty="0"/>
          </a:p>
        </p:txBody>
      </p:sp>
      <p:pic>
        <p:nvPicPr>
          <p:cNvPr id="1064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980728"/>
            <a:ext cx="75723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306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71546"/>
          </a:xfrm>
        </p:spPr>
        <p:txBody>
          <a:bodyPr/>
          <a:lstStyle/>
          <a:p>
            <a:r>
              <a:rPr lang="el-GR" dirty="0" smtClean="0"/>
              <a:t>Πυκνότητα</a:t>
            </a:r>
            <a:endParaRPr lang="el-GR" dirty="0"/>
          </a:p>
        </p:txBody>
      </p:sp>
      <p:sp>
        <p:nvSpPr>
          <p:cNvPr id="3" name="2 - Θέση περιεχομένου"/>
          <p:cNvSpPr>
            <a:spLocks noGrp="1"/>
          </p:cNvSpPr>
          <p:nvPr>
            <p:ph idx="1"/>
          </p:nvPr>
        </p:nvSpPr>
        <p:spPr>
          <a:xfrm>
            <a:off x="457200" y="1214422"/>
            <a:ext cx="8229600" cy="5214974"/>
          </a:xfrm>
        </p:spPr>
        <p:txBody>
          <a:bodyPr>
            <a:normAutofit fontScale="92500" lnSpcReduction="20000"/>
          </a:bodyPr>
          <a:lstStyle/>
          <a:p>
            <a:pPr algn="just"/>
            <a:r>
              <a:rPr lang="el-GR" dirty="0"/>
              <a:t>Πυκνότητα κυκλοφορίας </a:t>
            </a:r>
            <a:endParaRPr lang="el-GR" dirty="0" smtClean="0"/>
          </a:p>
          <a:p>
            <a:pPr lvl="1" algn="just"/>
            <a:r>
              <a:rPr lang="el-GR" dirty="0" smtClean="0"/>
              <a:t>Ο αριθμός </a:t>
            </a:r>
            <a:r>
              <a:rPr lang="el-GR" dirty="0"/>
              <a:t>των οχημάτων που κινούνται σε μία δεδομένη στιγμή στη μονάδα μήκους της οδού (συνήθως οχήματα ανά χιλιόμετρο). </a:t>
            </a:r>
          </a:p>
          <a:p>
            <a:pPr algn="just">
              <a:buNone/>
            </a:pPr>
            <a:endParaRPr lang="el-GR" sz="1400" dirty="0"/>
          </a:p>
          <a:p>
            <a:pPr algn="just"/>
            <a:r>
              <a:rPr lang="el-GR" dirty="0"/>
              <a:t>Μπορεί να αναφέρεται και στις δύο ή σε κάθε μία από τις κατευθύνσεις κίνησης της κυκλοφορίας, καθώς επίσης και σε μία ή περισσότερες λωρίδες κυκλοφορίας. </a:t>
            </a:r>
          </a:p>
          <a:p>
            <a:pPr algn="just">
              <a:buNone/>
            </a:pPr>
            <a:endParaRPr lang="el-GR" sz="1500" dirty="0"/>
          </a:p>
          <a:p>
            <a:pPr algn="just"/>
            <a:r>
              <a:rPr lang="el-GR" dirty="0"/>
              <a:t>Η πυκνότητα μπορεί να θεωρηθεί ως έκφραση της </a:t>
            </a:r>
            <a:r>
              <a:rPr lang="el-GR" b="1" i="1" dirty="0"/>
              <a:t>έντασης της κυκλοφορίας στον χώρο</a:t>
            </a:r>
            <a:r>
              <a:rPr lang="el-GR" dirty="0"/>
              <a:t>, δηλαδή σε ένα τμήμα οδού συγκεκριμένου μήκους</a:t>
            </a:r>
          </a:p>
        </p:txBody>
      </p:sp>
    </p:spTree>
    <p:extLst>
      <p:ext uri="{BB962C8B-B14F-4D97-AF65-F5344CB8AC3E}">
        <p14:creationId xmlns:p14="http://schemas.microsoft.com/office/powerpoint/2010/main" val="16707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Κατάληψη (</a:t>
            </a:r>
            <a:r>
              <a:rPr lang="en-US" dirty="0"/>
              <a:t>occupancy</a:t>
            </a:r>
            <a:r>
              <a:rPr lang="el-GR" dirty="0" smtClean="0"/>
              <a:t>)</a:t>
            </a:r>
            <a:endParaRPr lang="el-GR" dirty="0"/>
          </a:p>
        </p:txBody>
      </p:sp>
      <p:sp>
        <p:nvSpPr>
          <p:cNvPr id="3" name="2 - Θέση περιεχομένου"/>
          <p:cNvSpPr>
            <a:spLocks noGrp="1"/>
          </p:cNvSpPr>
          <p:nvPr>
            <p:ph idx="1"/>
          </p:nvPr>
        </p:nvSpPr>
        <p:spPr>
          <a:xfrm>
            <a:off x="457200" y="1600200"/>
            <a:ext cx="8229600" cy="4757758"/>
          </a:xfrm>
        </p:spPr>
        <p:txBody>
          <a:bodyPr/>
          <a:lstStyle/>
          <a:p>
            <a:r>
              <a:rPr lang="en-US" dirty="0" smtClean="0"/>
              <a:t>E</a:t>
            </a:r>
            <a:r>
              <a:rPr lang="el-GR" dirty="0" err="1" smtClean="0"/>
              <a:t>κφράζει</a:t>
            </a:r>
            <a:r>
              <a:rPr lang="el-GR" dirty="0" smtClean="0"/>
              <a:t> </a:t>
            </a:r>
            <a:r>
              <a:rPr lang="el-GR" b="1" i="1" dirty="0"/>
              <a:t>την ένταση της κυκλοφορίας στον χρόνο</a:t>
            </a:r>
            <a:r>
              <a:rPr lang="el-GR" dirty="0"/>
              <a:t>, δηλαδή σε μία διατομή της οδού σε συγκεκριμένο χρονικό διάστημα, </a:t>
            </a:r>
          </a:p>
          <a:p>
            <a:r>
              <a:rPr lang="en-US" dirty="0" smtClean="0"/>
              <a:t>O</a:t>
            </a:r>
            <a:r>
              <a:rPr lang="el-GR" dirty="0" err="1" smtClean="0"/>
              <a:t>ρίζεται</a:t>
            </a:r>
            <a:r>
              <a:rPr lang="el-GR" dirty="0" smtClean="0"/>
              <a:t> </a:t>
            </a:r>
            <a:r>
              <a:rPr lang="el-GR" dirty="0"/>
              <a:t>ως το ποσοστό του χρόνου που μια διατομή (για παράδειγμα ένας φωρατής) καταλαμβάνεται από όχημα.</a:t>
            </a:r>
          </a:p>
          <a:p>
            <a:endParaRPr lang="el-GR" dirty="0"/>
          </a:p>
        </p:txBody>
      </p:sp>
    </p:spTree>
    <p:extLst>
      <p:ext uri="{BB962C8B-B14F-4D97-AF65-F5344CB8AC3E}">
        <p14:creationId xmlns:p14="http://schemas.microsoft.com/office/powerpoint/2010/main" val="3997044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lstStyle/>
          <a:p>
            <a:r>
              <a:rPr lang="el-GR" dirty="0" smtClean="0"/>
              <a:t>Ταχύτητα</a:t>
            </a:r>
            <a:endParaRPr lang="el-GR" dirty="0"/>
          </a:p>
        </p:txBody>
      </p:sp>
      <p:pic>
        <p:nvPicPr>
          <p:cNvPr id="1003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982935"/>
            <a:ext cx="7562850"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985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lstStyle/>
          <a:p>
            <a:r>
              <a:rPr lang="el-GR" dirty="0" smtClean="0"/>
              <a:t>Ταχύτητα</a:t>
            </a:r>
            <a:endParaRPr lang="el-GR" dirty="0"/>
          </a:p>
        </p:txBody>
      </p:sp>
      <p:pic>
        <p:nvPicPr>
          <p:cNvPr id="107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982935"/>
            <a:ext cx="7553325"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306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lstStyle/>
          <a:p>
            <a:r>
              <a:rPr lang="el-GR" dirty="0" smtClean="0"/>
              <a:t>Ταχύτητα</a:t>
            </a:r>
            <a:endParaRPr lang="el-GR" dirty="0"/>
          </a:p>
        </p:txBody>
      </p:sp>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963885"/>
            <a:ext cx="7572375"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306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lstStyle/>
          <a:p>
            <a:r>
              <a:rPr lang="el-GR" dirty="0" smtClean="0"/>
              <a:t>Ταχύτητα</a:t>
            </a:r>
            <a:endParaRPr lang="el-GR" dirty="0"/>
          </a:p>
        </p:txBody>
      </p:sp>
      <p:pic>
        <p:nvPicPr>
          <p:cNvPr id="1095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992460"/>
            <a:ext cx="754380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306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28670"/>
          </a:xfrm>
        </p:spPr>
        <p:txBody>
          <a:bodyPr/>
          <a:lstStyle/>
          <a:p>
            <a:r>
              <a:rPr lang="el-GR" dirty="0" smtClean="0"/>
              <a:t>Ταχύτητα</a:t>
            </a:r>
            <a:endParaRPr lang="el-GR" dirty="0"/>
          </a:p>
        </p:txBody>
      </p:sp>
      <p:sp>
        <p:nvSpPr>
          <p:cNvPr id="3" name="2 - Θέση περιεχομένου"/>
          <p:cNvSpPr>
            <a:spLocks noGrp="1"/>
          </p:cNvSpPr>
          <p:nvPr>
            <p:ph idx="1"/>
          </p:nvPr>
        </p:nvSpPr>
        <p:spPr>
          <a:xfrm>
            <a:off x="428596" y="3286124"/>
            <a:ext cx="8429684" cy="3340105"/>
          </a:xfrm>
        </p:spPr>
        <p:txBody>
          <a:bodyPr>
            <a:normAutofit fontScale="62500" lnSpcReduction="20000"/>
          </a:bodyPr>
          <a:lstStyle/>
          <a:p>
            <a:pPr>
              <a:buNone/>
            </a:pPr>
            <a:r>
              <a:rPr lang="el-GR" dirty="0"/>
              <a:t>Έστω παρατηρητής σε σημείο του οδικού τμήματος:</a:t>
            </a:r>
          </a:p>
          <a:p>
            <a:pPr lvl="1"/>
            <a:r>
              <a:rPr lang="el-GR" dirty="0"/>
              <a:t>Στη λωρίδα Α όχημα να περνά ανά 100/50= 2 </a:t>
            </a:r>
            <a:r>
              <a:rPr lang="el-GR" dirty="0" err="1"/>
              <a:t>δλ</a:t>
            </a:r>
            <a:endParaRPr lang="el-GR" dirty="0"/>
          </a:p>
          <a:p>
            <a:pPr lvl="1"/>
            <a:r>
              <a:rPr lang="el-GR" dirty="0"/>
              <a:t>Στη λωρίδα Β όχημα να περνά ανά 50/25= 2 </a:t>
            </a:r>
            <a:r>
              <a:rPr lang="el-GR" dirty="0" err="1"/>
              <a:t>δλ</a:t>
            </a:r>
            <a:endParaRPr lang="el-GR" dirty="0"/>
          </a:p>
          <a:p>
            <a:pPr>
              <a:buNone/>
            </a:pPr>
            <a:endParaRPr lang="el-GR" dirty="0"/>
          </a:p>
          <a:p>
            <a:pPr marL="0" indent="0" algn="just">
              <a:buNone/>
            </a:pPr>
            <a:r>
              <a:rPr lang="el-GR" dirty="0"/>
              <a:t>Άρα εφόσον η ροή διατηρήσει τις συνθήκες που περιγράφονται, </a:t>
            </a:r>
            <a:r>
              <a:rPr lang="el-GR" dirty="0" smtClean="0"/>
              <a:t>ο παρατηρητής </a:t>
            </a:r>
            <a:r>
              <a:rPr lang="el-GR" dirty="0"/>
              <a:t>θα μετρά </a:t>
            </a:r>
            <a:r>
              <a:rPr lang="en-US" i="1" dirty="0"/>
              <a:t>n</a:t>
            </a:r>
            <a:r>
              <a:rPr lang="el-GR" dirty="0"/>
              <a:t> οχήματα με ταχύτητα 50 </a:t>
            </a:r>
            <a:r>
              <a:rPr lang="el-GR" dirty="0" err="1"/>
              <a:t>χλμ</a:t>
            </a:r>
            <a:r>
              <a:rPr lang="el-GR" dirty="0"/>
              <a:t>/ώρα και </a:t>
            </a:r>
            <a:r>
              <a:rPr lang="en-US" i="1" dirty="0"/>
              <a:t>n </a:t>
            </a:r>
            <a:r>
              <a:rPr lang="el-GR" dirty="0"/>
              <a:t>οχήματα με 25 </a:t>
            </a:r>
            <a:r>
              <a:rPr lang="el-GR" dirty="0" err="1"/>
              <a:t>χλμ</a:t>
            </a:r>
            <a:r>
              <a:rPr lang="el-GR" dirty="0"/>
              <a:t>/ώρα.</a:t>
            </a:r>
          </a:p>
          <a:p>
            <a:pPr marL="0" indent="0" algn="just">
              <a:buNone/>
            </a:pPr>
            <a:endParaRPr lang="el-GR" dirty="0"/>
          </a:p>
          <a:p>
            <a:pPr marL="0" indent="0" algn="just">
              <a:buNone/>
            </a:pPr>
            <a:r>
              <a:rPr lang="el-GR" dirty="0"/>
              <a:t>Αν ένας δεύτερος παρατηρητής μετρά από υπερυψωμένο σημείο το συνολικό εξεταζόμενο μήκος, και εφόσον οι συνθήκες ροής είναι στάσιμες (σταθερή και ομοιόμορφή κυκλοφοριακή ροή) θα μετρά </a:t>
            </a:r>
            <a:r>
              <a:rPr lang="en-US" i="1" dirty="0"/>
              <a:t>n</a:t>
            </a:r>
            <a:r>
              <a:rPr lang="el-GR" dirty="0"/>
              <a:t> οχήματα με ταχύτητα 50 </a:t>
            </a:r>
            <a:r>
              <a:rPr lang="el-GR" dirty="0" err="1"/>
              <a:t>χλμ</a:t>
            </a:r>
            <a:r>
              <a:rPr lang="el-GR" dirty="0"/>
              <a:t>/ώρα και 2</a:t>
            </a:r>
            <a:r>
              <a:rPr lang="en-US" i="1" dirty="0"/>
              <a:t>n </a:t>
            </a:r>
            <a:r>
              <a:rPr lang="el-GR" dirty="0"/>
              <a:t>οχήματα με 25 </a:t>
            </a:r>
            <a:r>
              <a:rPr lang="el-GR" dirty="0" err="1"/>
              <a:t>χλμ</a:t>
            </a:r>
            <a:r>
              <a:rPr lang="el-GR" dirty="0"/>
              <a:t>/ώρα.</a:t>
            </a:r>
          </a:p>
          <a:p>
            <a:endParaRPr lang="el-GR" dirty="0"/>
          </a:p>
        </p:txBody>
      </p:sp>
      <p:grpSp>
        <p:nvGrpSpPr>
          <p:cNvPr id="67586" name="Group 2"/>
          <p:cNvGrpSpPr>
            <a:grpSpLocks/>
          </p:cNvGrpSpPr>
          <p:nvPr/>
        </p:nvGrpSpPr>
        <p:grpSpPr bwMode="auto">
          <a:xfrm>
            <a:off x="642910" y="1000108"/>
            <a:ext cx="5994400" cy="2152650"/>
            <a:chOff x="6860" y="428"/>
            <a:chExt cx="9440" cy="3388"/>
          </a:xfrm>
        </p:grpSpPr>
        <p:grpSp>
          <p:nvGrpSpPr>
            <p:cNvPr id="67587" name="Group 3"/>
            <p:cNvGrpSpPr>
              <a:grpSpLocks/>
            </p:cNvGrpSpPr>
            <p:nvPr/>
          </p:nvGrpSpPr>
          <p:grpSpPr bwMode="auto">
            <a:xfrm>
              <a:off x="6860" y="428"/>
              <a:ext cx="9440" cy="3388"/>
              <a:chOff x="1470" y="1694"/>
              <a:chExt cx="9440" cy="3388"/>
            </a:xfrm>
          </p:grpSpPr>
          <p:cxnSp>
            <p:nvCxnSpPr>
              <p:cNvPr id="67588" name="AutoShape 4"/>
              <p:cNvCxnSpPr>
                <a:cxnSpLocks noChangeShapeType="1"/>
              </p:cNvCxnSpPr>
              <p:nvPr/>
            </p:nvCxnSpPr>
            <p:spPr bwMode="auto">
              <a:xfrm>
                <a:off x="1482" y="2626"/>
                <a:ext cx="7723" cy="0"/>
              </a:xfrm>
              <a:prstGeom prst="straightConnector1">
                <a:avLst/>
              </a:prstGeom>
              <a:noFill/>
              <a:ln w="19050">
                <a:solidFill>
                  <a:srgbClr val="000000"/>
                </a:solidFill>
                <a:round/>
                <a:headEnd/>
                <a:tailEnd/>
              </a:ln>
            </p:spPr>
          </p:cxnSp>
          <p:cxnSp>
            <p:nvCxnSpPr>
              <p:cNvPr id="67589" name="AutoShape 5"/>
              <p:cNvCxnSpPr>
                <a:cxnSpLocks noChangeShapeType="1"/>
              </p:cNvCxnSpPr>
              <p:nvPr/>
            </p:nvCxnSpPr>
            <p:spPr bwMode="auto">
              <a:xfrm>
                <a:off x="1470" y="3384"/>
                <a:ext cx="7723" cy="0"/>
              </a:xfrm>
              <a:prstGeom prst="straightConnector1">
                <a:avLst/>
              </a:prstGeom>
              <a:noFill/>
              <a:ln w="9525">
                <a:solidFill>
                  <a:srgbClr val="000000"/>
                </a:solidFill>
                <a:prstDash val="dash"/>
                <a:round/>
                <a:headEnd/>
                <a:tailEnd/>
              </a:ln>
            </p:spPr>
          </p:cxnSp>
          <p:cxnSp>
            <p:nvCxnSpPr>
              <p:cNvPr id="67590" name="AutoShape 6"/>
              <p:cNvCxnSpPr>
                <a:cxnSpLocks noChangeShapeType="1"/>
              </p:cNvCxnSpPr>
              <p:nvPr/>
            </p:nvCxnSpPr>
            <p:spPr bwMode="auto">
              <a:xfrm>
                <a:off x="1498" y="4140"/>
                <a:ext cx="7723" cy="0"/>
              </a:xfrm>
              <a:prstGeom prst="straightConnector1">
                <a:avLst/>
              </a:prstGeom>
              <a:noFill/>
              <a:ln w="19050">
                <a:solidFill>
                  <a:srgbClr val="000000"/>
                </a:solidFill>
                <a:round/>
                <a:headEnd/>
                <a:tailEnd/>
              </a:ln>
            </p:spPr>
          </p:cxnSp>
          <p:sp>
            <p:nvSpPr>
              <p:cNvPr id="67591" name="Rectangle 7" descr="Πλατειά διαγώνιος προς τα επάνω"/>
              <p:cNvSpPr>
                <a:spLocks noChangeArrowheads="1"/>
              </p:cNvSpPr>
              <p:nvPr/>
            </p:nvSpPr>
            <p:spPr bwMode="auto">
              <a:xfrm>
                <a:off x="7991" y="2795"/>
                <a:ext cx="705" cy="269"/>
              </a:xfrm>
              <a:prstGeom prst="rect">
                <a:avLst/>
              </a:prstGeom>
              <a:pattFill prst="wdUpDiag">
                <a:fgClr>
                  <a:srgbClr val="000000"/>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67592" name="Rectangle 8" descr="Πλατειά διαγώνιος προς τα επάνω"/>
              <p:cNvSpPr>
                <a:spLocks noChangeArrowheads="1"/>
              </p:cNvSpPr>
              <p:nvPr/>
            </p:nvSpPr>
            <p:spPr bwMode="auto">
              <a:xfrm>
                <a:off x="7979" y="3558"/>
                <a:ext cx="705" cy="264"/>
              </a:xfrm>
              <a:prstGeom prst="rect">
                <a:avLst/>
              </a:prstGeom>
              <a:pattFill prst="wdUpDiag">
                <a:fgClr>
                  <a:srgbClr val="000000"/>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67593" name="Rectangle 9" descr="Πλατειά διαγώνιος προς τα επάνω"/>
              <p:cNvSpPr>
                <a:spLocks noChangeArrowheads="1"/>
              </p:cNvSpPr>
              <p:nvPr/>
            </p:nvSpPr>
            <p:spPr bwMode="auto">
              <a:xfrm>
                <a:off x="1498" y="3558"/>
                <a:ext cx="705" cy="264"/>
              </a:xfrm>
              <a:prstGeom prst="rect">
                <a:avLst/>
              </a:prstGeom>
              <a:pattFill prst="wdUpDiag">
                <a:fgClr>
                  <a:srgbClr val="000000"/>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67594" name="Rectangle 10" descr="Πλατειά διαγώνιος προς τα επάνω"/>
              <p:cNvSpPr>
                <a:spLocks noChangeArrowheads="1"/>
              </p:cNvSpPr>
              <p:nvPr/>
            </p:nvSpPr>
            <p:spPr bwMode="auto">
              <a:xfrm>
                <a:off x="3646" y="3558"/>
                <a:ext cx="705" cy="264"/>
              </a:xfrm>
              <a:prstGeom prst="rect">
                <a:avLst/>
              </a:prstGeom>
              <a:pattFill prst="wdUpDiag">
                <a:fgClr>
                  <a:srgbClr val="000000"/>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67595" name="Rectangle 11" descr="Πλατειά διαγώνιος προς τα επάνω"/>
              <p:cNvSpPr>
                <a:spLocks noChangeArrowheads="1"/>
              </p:cNvSpPr>
              <p:nvPr/>
            </p:nvSpPr>
            <p:spPr bwMode="auto">
              <a:xfrm>
                <a:off x="5719" y="3558"/>
                <a:ext cx="705" cy="264"/>
              </a:xfrm>
              <a:prstGeom prst="rect">
                <a:avLst/>
              </a:prstGeom>
              <a:pattFill prst="wdUpDiag">
                <a:fgClr>
                  <a:srgbClr val="000000"/>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67596" name="Rectangle 12" descr="Πλατειά διαγώνιος προς τα επάνω"/>
              <p:cNvSpPr>
                <a:spLocks noChangeArrowheads="1"/>
              </p:cNvSpPr>
              <p:nvPr/>
            </p:nvSpPr>
            <p:spPr bwMode="auto">
              <a:xfrm>
                <a:off x="3646" y="2800"/>
                <a:ext cx="705" cy="264"/>
              </a:xfrm>
              <a:prstGeom prst="rect">
                <a:avLst/>
              </a:prstGeom>
              <a:pattFill prst="wd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cxnSp>
            <p:nvCxnSpPr>
              <p:cNvPr id="67597" name="AutoShape 13"/>
              <p:cNvCxnSpPr>
                <a:cxnSpLocks noChangeShapeType="1"/>
              </p:cNvCxnSpPr>
              <p:nvPr/>
            </p:nvCxnSpPr>
            <p:spPr bwMode="auto">
              <a:xfrm rot="16200000">
                <a:off x="3389" y="3178"/>
                <a:ext cx="1924" cy="0"/>
              </a:xfrm>
              <a:prstGeom prst="straightConnector1">
                <a:avLst/>
              </a:prstGeom>
              <a:noFill/>
              <a:ln w="9525" cap="rnd">
                <a:solidFill>
                  <a:srgbClr val="000000"/>
                </a:solidFill>
                <a:prstDash val="sysDot"/>
                <a:round/>
                <a:headEnd/>
                <a:tailEnd/>
              </a:ln>
              <a:effectLst/>
            </p:spPr>
          </p:cxnSp>
          <p:cxnSp>
            <p:nvCxnSpPr>
              <p:cNvPr id="67598" name="AutoShape 14"/>
              <p:cNvCxnSpPr>
                <a:cxnSpLocks noChangeShapeType="1"/>
              </p:cNvCxnSpPr>
              <p:nvPr/>
            </p:nvCxnSpPr>
            <p:spPr bwMode="auto">
              <a:xfrm>
                <a:off x="4351" y="2216"/>
                <a:ext cx="4320" cy="0"/>
              </a:xfrm>
              <a:prstGeom prst="straightConnector1">
                <a:avLst/>
              </a:prstGeom>
              <a:noFill/>
              <a:ln w="9525">
                <a:solidFill>
                  <a:srgbClr val="000000"/>
                </a:solidFill>
                <a:round/>
                <a:headEnd type="triangle" w="med" len="med"/>
                <a:tailEnd type="triangle" w="med" len="med"/>
              </a:ln>
            </p:spPr>
          </p:cxnSp>
          <p:cxnSp>
            <p:nvCxnSpPr>
              <p:cNvPr id="67599" name="AutoShape 15"/>
              <p:cNvCxnSpPr>
                <a:cxnSpLocks noChangeShapeType="1"/>
              </p:cNvCxnSpPr>
              <p:nvPr/>
            </p:nvCxnSpPr>
            <p:spPr bwMode="auto">
              <a:xfrm rot="5400000" flipH="1">
                <a:off x="7525" y="3378"/>
                <a:ext cx="2332" cy="11"/>
              </a:xfrm>
              <a:prstGeom prst="bentConnector3">
                <a:avLst>
                  <a:gd name="adj1" fmla="val 50000"/>
                </a:avLst>
              </a:prstGeom>
              <a:noFill/>
              <a:ln w="9525" cap="rnd">
                <a:solidFill>
                  <a:srgbClr val="000000"/>
                </a:solidFill>
                <a:prstDash val="sysDot"/>
                <a:miter lim="800000"/>
                <a:headEnd/>
                <a:tailEnd/>
              </a:ln>
            </p:spPr>
          </p:cxnSp>
          <p:cxnSp>
            <p:nvCxnSpPr>
              <p:cNvPr id="67600" name="AutoShape 16"/>
              <p:cNvCxnSpPr>
                <a:cxnSpLocks noChangeShapeType="1"/>
              </p:cNvCxnSpPr>
              <p:nvPr/>
            </p:nvCxnSpPr>
            <p:spPr bwMode="auto">
              <a:xfrm rot="16200000">
                <a:off x="5462" y="3588"/>
                <a:ext cx="1924" cy="0"/>
              </a:xfrm>
              <a:prstGeom prst="straightConnector1">
                <a:avLst/>
              </a:prstGeom>
              <a:noFill/>
              <a:ln w="9525" cap="rnd">
                <a:solidFill>
                  <a:srgbClr val="000000"/>
                </a:solidFill>
                <a:prstDash val="sysDot"/>
                <a:round/>
                <a:headEnd/>
                <a:tailEnd/>
              </a:ln>
            </p:spPr>
          </p:cxnSp>
          <p:cxnSp>
            <p:nvCxnSpPr>
              <p:cNvPr id="67601" name="AutoShape 17"/>
              <p:cNvCxnSpPr>
                <a:cxnSpLocks noChangeShapeType="1"/>
              </p:cNvCxnSpPr>
              <p:nvPr/>
            </p:nvCxnSpPr>
            <p:spPr bwMode="auto">
              <a:xfrm>
                <a:off x="6396" y="4550"/>
                <a:ext cx="2324" cy="0"/>
              </a:xfrm>
              <a:prstGeom prst="straightConnector1">
                <a:avLst/>
              </a:prstGeom>
              <a:noFill/>
              <a:ln w="9525">
                <a:solidFill>
                  <a:srgbClr val="000000"/>
                </a:solidFill>
                <a:round/>
                <a:headEnd type="triangle" w="med" len="med"/>
                <a:tailEnd type="triangle" w="med" len="med"/>
              </a:ln>
            </p:spPr>
          </p:cxnSp>
          <p:sp>
            <p:nvSpPr>
              <p:cNvPr id="67602" name="Text Box 18"/>
              <p:cNvSpPr txBox="1">
                <a:spLocks noChangeArrowheads="1"/>
              </p:cNvSpPr>
              <p:nvPr/>
            </p:nvSpPr>
            <p:spPr bwMode="auto">
              <a:xfrm>
                <a:off x="6396" y="1694"/>
                <a:ext cx="988" cy="4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pitchFamily="34" charset="0"/>
                  </a:rPr>
                  <a:t>100 μ</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67603" name="Text Box 19"/>
              <p:cNvSpPr txBox="1">
                <a:spLocks noChangeArrowheads="1"/>
              </p:cNvSpPr>
              <p:nvPr/>
            </p:nvSpPr>
            <p:spPr bwMode="auto">
              <a:xfrm>
                <a:off x="6991" y="4659"/>
                <a:ext cx="988" cy="4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pitchFamily="34" charset="0"/>
                  </a:rPr>
                  <a:t>50 μ</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7604" name="AutoShape 20"/>
              <p:cNvCxnSpPr>
                <a:cxnSpLocks noChangeShapeType="1"/>
              </p:cNvCxnSpPr>
              <p:nvPr/>
            </p:nvCxnSpPr>
            <p:spPr bwMode="auto">
              <a:xfrm>
                <a:off x="8696" y="2922"/>
                <a:ext cx="509" cy="0"/>
              </a:xfrm>
              <a:prstGeom prst="straightConnector1">
                <a:avLst/>
              </a:prstGeom>
              <a:noFill/>
              <a:ln w="9525">
                <a:solidFill>
                  <a:srgbClr val="000000"/>
                </a:solidFill>
                <a:round/>
                <a:headEnd/>
                <a:tailEnd type="triangle" w="med" len="med"/>
              </a:ln>
            </p:spPr>
          </p:cxnSp>
          <p:cxnSp>
            <p:nvCxnSpPr>
              <p:cNvPr id="67605" name="AutoShape 21"/>
              <p:cNvCxnSpPr>
                <a:cxnSpLocks noChangeShapeType="1"/>
              </p:cNvCxnSpPr>
              <p:nvPr/>
            </p:nvCxnSpPr>
            <p:spPr bwMode="auto">
              <a:xfrm>
                <a:off x="8720" y="3685"/>
                <a:ext cx="509" cy="0"/>
              </a:xfrm>
              <a:prstGeom prst="straightConnector1">
                <a:avLst/>
              </a:prstGeom>
              <a:noFill/>
              <a:ln w="9525">
                <a:solidFill>
                  <a:srgbClr val="000000"/>
                </a:solidFill>
                <a:round/>
                <a:headEnd/>
                <a:tailEnd type="triangle" w="med" len="med"/>
              </a:ln>
            </p:spPr>
          </p:cxnSp>
          <p:sp>
            <p:nvSpPr>
              <p:cNvPr id="67606" name="Text Box 22"/>
              <p:cNvSpPr txBox="1">
                <a:spLocks noChangeArrowheads="1"/>
              </p:cNvSpPr>
              <p:nvPr/>
            </p:nvSpPr>
            <p:spPr bwMode="auto">
              <a:xfrm>
                <a:off x="9229" y="2683"/>
                <a:ext cx="1680" cy="4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pitchFamily="34" charset="0"/>
                  </a:rPr>
                  <a:t>50 χλμ/ώρα</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67607" name="Text Box 23"/>
              <p:cNvSpPr txBox="1">
                <a:spLocks noChangeArrowheads="1"/>
              </p:cNvSpPr>
              <p:nvPr/>
            </p:nvSpPr>
            <p:spPr bwMode="auto">
              <a:xfrm>
                <a:off x="9230" y="3469"/>
                <a:ext cx="1680" cy="4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pitchFamily="34" charset="0"/>
                  </a:rPr>
                  <a:t>25 χλμ/ώρα</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7608" name="Text Box 24"/>
            <p:cNvSpPr txBox="1">
              <a:spLocks noChangeArrowheads="1"/>
            </p:cNvSpPr>
            <p:nvPr/>
          </p:nvSpPr>
          <p:spPr bwMode="auto">
            <a:xfrm>
              <a:off x="6888" y="1534"/>
              <a:ext cx="1411" cy="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1" u="none" strike="noStrike" cap="none" normalizeH="0" baseline="0" smtClean="0">
                  <a:ln>
                    <a:noFill/>
                  </a:ln>
                  <a:solidFill>
                    <a:schemeClr val="tx1"/>
                  </a:solidFill>
                  <a:effectLst/>
                  <a:latin typeface="Calibri" pitchFamily="34" charset="0"/>
                  <a:cs typeface="Arial" pitchFamily="34" charset="0"/>
                </a:rPr>
                <a:t>Λωρίδα Α</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28670"/>
          </a:xfrm>
        </p:spPr>
        <p:txBody>
          <a:bodyPr/>
          <a:lstStyle/>
          <a:p>
            <a:r>
              <a:rPr lang="el-GR" dirty="0" smtClean="0"/>
              <a:t>Ταχύτητα</a:t>
            </a:r>
            <a:endParaRPr lang="el-GR" dirty="0"/>
          </a:p>
        </p:txBody>
      </p:sp>
      <p:sp>
        <p:nvSpPr>
          <p:cNvPr id="3" name="2 - Θέση περιεχομένου"/>
          <p:cNvSpPr>
            <a:spLocks noGrp="1"/>
          </p:cNvSpPr>
          <p:nvPr>
            <p:ph idx="1"/>
          </p:nvPr>
        </p:nvSpPr>
        <p:spPr>
          <a:xfrm>
            <a:off x="428596" y="3643314"/>
            <a:ext cx="8229600" cy="2643206"/>
          </a:xfrm>
        </p:spPr>
        <p:txBody>
          <a:bodyPr>
            <a:normAutofit fontScale="85000" lnSpcReduction="10000"/>
          </a:bodyPr>
          <a:lstStyle/>
          <a:p>
            <a:pPr marL="0" lvl="0" indent="0">
              <a:buNone/>
            </a:pPr>
            <a:r>
              <a:rPr lang="el-GR" dirty="0"/>
              <a:t>Μέση Ταχύτητα Χρόνου = (50</a:t>
            </a:r>
            <a:r>
              <a:rPr lang="en-US" dirty="0"/>
              <a:t>n</a:t>
            </a:r>
            <a:r>
              <a:rPr lang="el-GR" dirty="0"/>
              <a:t>+25</a:t>
            </a:r>
            <a:r>
              <a:rPr lang="en-US" dirty="0"/>
              <a:t>n</a:t>
            </a:r>
            <a:r>
              <a:rPr lang="el-GR" dirty="0"/>
              <a:t>) / (2</a:t>
            </a:r>
            <a:r>
              <a:rPr lang="en-US" dirty="0"/>
              <a:t>n</a:t>
            </a:r>
            <a:r>
              <a:rPr lang="el-GR" dirty="0"/>
              <a:t>) = 37.5 </a:t>
            </a:r>
            <a:r>
              <a:rPr lang="en-US" dirty="0"/>
              <a:t>km</a:t>
            </a:r>
            <a:r>
              <a:rPr lang="el-GR" dirty="0"/>
              <a:t>/</a:t>
            </a:r>
            <a:r>
              <a:rPr lang="en-US" dirty="0"/>
              <a:t>h</a:t>
            </a:r>
            <a:endParaRPr lang="el-GR" dirty="0"/>
          </a:p>
          <a:p>
            <a:pPr marL="0" indent="0">
              <a:buNone/>
            </a:pPr>
            <a:endParaRPr lang="el-GR" sz="1600" dirty="0" smtClean="0"/>
          </a:p>
          <a:p>
            <a:pPr marL="0" indent="0">
              <a:buNone/>
            </a:pPr>
            <a:r>
              <a:rPr lang="el-GR" dirty="0" smtClean="0"/>
              <a:t>Μέση </a:t>
            </a:r>
            <a:r>
              <a:rPr lang="el-GR" dirty="0"/>
              <a:t>Ταχύτητα Χώρου = (50</a:t>
            </a:r>
            <a:r>
              <a:rPr lang="en-US" dirty="0"/>
              <a:t>n</a:t>
            </a:r>
            <a:r>
              <a:rPr lang="el-GR" dirty="0"/>
              <a:t>+25∙2</a:t>
            </a:r>
            <a:r>
              <a:rPr lang="en-US" dirty="0"/>
              <a:t>n</a:t>
            </a:r>
            <a:r>
              <a:rPr lang="el-GR" dirty="0"/>
              <a:t>) / (3</a:t>
            </a:r>
            <a:r>
              <a:rPr lang="en-US" dirty="0"/>
              <a:t>n</a:t>
            </a:r>
            <a:r>
              <a:rPr lang="el-GR" dirty="0"/>
              <a:t>) = 33.3 </a:t>
            </a:r>
            <a:r>
              <a:rPr lang="en-US" dirty="0"/>
              <a:t>km</a:t>
            </a:r>
            <a:r>
              <a:rPr lang="el-GR" dirty="0"/>
              <a:t>/</a:t>
            </a:r>
            <a:r>
              <a:rPr lang="en-US" dirty="0"/>
              <a:t>h</a:t>
            </a:r>
            <a:endParaRPr lang="el-GR" dirty="0"/>
          </a:p>
          <a:p>
            <a:pPr marL="0" indent="0">
              <a:buNone/>
            </a:pPr>
            <a:endParaRPr lang="el-GR" sz="1600" dirty="0" smtClean="0"/>
          </a:p>
          <a:p>
            <a:pPr marL="0" indent="0">
              <a:buNone/>
            </a:pPr>
            <a:r>
              <a:rPr lang="el-GR" dirty="0" smtClean="0"/>
              <a:t>Η </a:t>
            </a:r>
            <a:r>
              <a:rPr lang="el-GR" dirty="0"/>
              <a:t>μέση ταχύτητα χώρου λαμβάνει υπόψη ότι όχημα με ταχύτητα 25 </a:t>
            </a:r>
            <a:r>
              <a:rPr lang="el-GR" dirty="0" err="1"/>
              <a:t>χλμ</a:t>
            </a:r>
            <a:r>
              <a:rPr lang="el-GR" dirty="0"/>
              <a:t>/ώρα χρειάζεται περισσότερο χρόνο για να διανύσει συγκεκριμένο τμήμα οδού.</a:t>
            </a:r>
          </a:p>
          <a:p>
            <a:endParaRPr lang="el-GR" dirty="0"/>
          </a:p>
        </p:txBody>
      </p:sp>
      <p:grpSp>
        <p:nvGrpSpPr>
          <p:cNvPr id="68610" name="Group 2"/>
          <p:cNvGrpSpPr>
            <a:grpSpLocks/>
          </p:cNvGrpSpPr>
          <p:nvPr/>
        </p:nvGrpSpPr>
        <p:grpSpPr bwMode="auto">
          <a:xfrm>
            <a:off x="1714480" y="1214422"/>
            <a:ext cx="5994400" cy="2151062"/>
            <a:chOff x="6860" y="428"/>
            <a:chExt cx="9440" cy="3388"/>
          </a:xfrm>
        </p:grpSpPr>
        <p:grpSp>
          <p:nvGrpSpPr>
            <p:cNvPr id="68611" name="Group 3"/>
            <p:cNvGrpSpPr>
              <a:grpSpLocks/>
            </p:cNvGrpSpPr>
            <p:nvPr/>
          </p:nvGrpSpPr>
          <p:grpSpPr bwMode="auto">
            <a:xfrm>
              <a:off x="6860" y="428"/>
              <a:ext cx="9440" cy="3388"/>
              <a:chOff x="1470" y="1694"/>
              <a:chExt cx="9440" cy="3388"/>
            </a:xfrm>
          </p:grpSpPr>
          <p:cxnSp>
            <p:nvCxnSpPr>
              <p:cNvPr id="68612" name="AutoShape 4"/>
              <p:cNvCxnSpPr>
                <a:cxnSpLocks noChangeShapeType="1"/>
              </p:cNvCxnSpPr>
              <p:nvPr/>
            </p:nvCxnSpPr>
            <p:spPr bwMode="auto">
              <a:xfrm>
                <a:off x="1482" y="2626"/>
                <a:ext cx="7723" cy="0"/>
              </a:xfrm>
              <a:prstGeom prst="straightConnector1">
                <a:avLst/>
              </a:prstGeom>
              <a:noFill/>
              <a:ln w="19050">
                <a:solidFill>
                  <a:srgbClr val="000000"/>
                </a:solidFill>
                <a:round/>
                <a:headEnd/>
                <a:tailEnd/>
              </a:ln>
            </p:spPr>
          </p:cxnSp>
          <p:cxnSp>
            <p:nvCxnSpPr>
              <p:cNvPr id="68613" name="AutoShape 5"/>
              <p:cNvCxnSpPr>
                <a:cxnSpLocks noChangeShapeType="1"/>
              </p:cNvCxnSpPr>
              <p:nvPr/>
            </p:nvCxnSpPr>
            <p:spPr bwMode="auto">
              <a:xfrm>
                <a:off x="1470" y="3384"/>
                <a:ext cx="7723" cy="0"/>
              </a:xfrm>
              <a:prstGeom prst="straightConnector1">
                <a:avLst/>
              </a:prstGeom>
              <a:noFill/>
              <a:ln w="9525">
                <a:solidFill>
                  <a:srgbClr val="000000"/>
                </a:solidFill>
                <a:prstDash val="dash"/>
                <a:round/>
                <a:headEnd/>
                <a:tailEnd/>
              </a:ln>
            </p:spPr>
          </p:cxnSp>
          <p:cxnSp>
            <p:nvCxnSpPr>
              <p:cNvPr id="68614" name="AutoShape 6"/>
              <p:cNvCxnSpPr>
                <a:cxnSpLocks noChangeShapeType="1"/>
              </p:cNvCxnSpPr>
              <p:nvPr/>
            </p:nvCxnSpPr>
            <p:spPr bwMode="auto">
              <a:xfrm>
                <a:off x="1498" y="4140"/>
                <a:ext cx="7723" cy="0"/>
              </a:xfrm>
              <a:prstGeom prst="straightConnector1">
                <a:avLst/>
              </a:prstGeom>
              <a:noFill/>
              <a:ln w="19050">
                <a:solidFill>
                  <a:srgbClr val="000000"/>
                </a:solidFill>
                <a:round/>
                <a:headEnd/>
                <a:tailEnd/>
              </a:ln>
            </p:spPr>
          </p:cxnSp>
          <p:sp>
            <p:nvSpPr>
              <p:cNvPr id="68615" name="Rectangle 7" descr="Πλατειά διαγώνιος προς τα επάνω"/>
              <p:cNvSpPr>
                <a:spLocks noChangeArrowheads="1"/>
              </p:cNvSpPr>
              <p:nvPr/>
            </p:nvSpPr>
            <p:spPr bwMode="auto">
              <a:xfrm>
                <a:off x="7991" y="2795"/>
                <a:ext cx="705" cy="269"/>
              </a:xfrm>
              <a:prstGeom prst="rect">
                <a:avLst/>
              </a:prstGeom>
              <a:pattFill prst="wdUpDiag">
                <a:fgClr>
                  <a:srgbClr val="000000"/>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68616" name="Rectangle 8" descr="Πλατειά διαγώνιος προς τα επάνω"/>
              <p:cNvSpPr>
                <a:spLocks noChangeArrowheads="1"/>
              </p:cNvSpPr>
              <p:nvPr/>
            </p:nvSpPr>
            <p:spPr bwMode="auto">
              <a:xfrm>
                <a:off x="7979" y="3558"/>
                <a:ext cx="705" cy="264"/>
              </a:xfrm>
              <a:prstGeom prst="rect">
                <a:avLst/>
              </a:prstGeom>
              <a:pattFill prst="wdUpDiag">
                <a:fgClr>
                  <a:srgbClr val="000000"/>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68617" name="Rectangle 9" descr="Πλατειά διαγώνιος προς τα επάνω"/>
              <p:cNvSpPr>
                <a:spLocks noChangeArrowheads="1"/>
              </p:cNvSpPr>
              <p:nvPr/>
            </p:nvSpPr>
            <p:spPr bwMode="auto">
              <a:xfrm>
                <a:off x="1498" y="3558"/>
                <a:ext cx="705" cy="264"/>
              </a:xfrm>
              <a:prstGeom prst="rect">
                <a:avLst/>
              </a:prstGeom>
              <a:pattFill prst="wdUpDiag">
                <a:fgClr>
                  <a:srgbClr val="000000"/>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68618" name="Rectangle 10" descr="Πλατειά διαγώνιος προς τα επάνω"/>
              <p:cNvSpPr>
                <a:spLocks noChangeArrowheads="1"/>
              </p:cNvSpPr>
              <p:nvPr/>
            </p:nvSpPr>
            <p:spPr bwMode="auto">
              <a:xfrm>
                <a:off x="3646" y="3558"/>
                <a:ext cx="705" cy="264"/>
              </a:xfrm>
              <a:prstGeom prst="rect">
                <a:avLst/>
              </a:prstGeom>
              <a:pattFill prst="wdUpDiag">
                <a:fgClr>
                  <a:srgbClr val="000000"/>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68619" name="Rectangle 11" descr="Πλατειά διαγώνιος προς τα επάνω"/>
              <p:cNvSpPr>
                <a:spLocks noChangeArrowheads="1"/>
              </p:cNvSpPr>
              <p:nvPr/>
            </p:nvSpPr>
            <p:spPr bwMode="auto">
              <a:xfrm>
                <a:off x="5719" y="3558"/>
                <a:ext cx="705" cy="264"/>
              </a:xfrm>
              <a:prstGeom prst="rect">
                <a:avLst/>
              </a:prstGeom>
              <a:pattFill prst="wdUpDiag">
                <a:fgClr>
                  <a:srgbClr val="000000"/>
                </a:fgClr>
                <a:bgClr>
                  <a:srgbClr val="FFFFFF"/>
                </a:bgClr>
              </a:patt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a:p>
            </p:txBody>
          </p:sp>
          <p:sp>
            <p:nvSpPr>
              <p:cNvPr id="68620" name="Rectangle 12" descr="Πλατειά διαγώνιος προς τα επάνω"/>
              <p:cNvSpPr>
                <a:spLocks noChangeArrowheads="1"/>
              </p:cNvSpPr>
              <p:nvPr/>
            </p:nvSpPr>
            <p:spPr bwMode="auto">
              <a:xfrm>
                <a:off x="3646" y="2800"/>
                <a:ext cx="705" cy="264"/>
              </a:xfrm>
              <a:prstGeom prst="rect">
                <a:avLst/>
              </a:prstGeom>
              <a:pattFill prst="wd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cxnSp>
            <p:nvCxnSpPr>
              <p:cNvPr id="68621" name="AutoShape 13"/>
              <p:cNvCxnSpPr>
                <a:cxnSpLocks noChangeShapeType="1"/>
              </p:cNvCxnSpPr>
              <p:nvPr/>
            </p:nvCxnSpPr>
            <p:spPr bwMode="auto">
              <a:xfrm rot="16200000">
                <a:off x="3389" y="3178"/>
                <a:ext cx="1924" cy="0"/>
              </a:xfrm>
              <a:prstGeom prst="straightConnector1">
                <a:avLst/>
              </a:prstGeom>
              <a:noFill/>
              <a:ln w="9525" cap="rnd">
                <a:solidFill>
                  <a:srgbClr val="000000"/>
                </a:solidFill>
                <a:prstDash val="sysDot"/>
                <a:round/>
                <a:headEnd/>
                <a:tailEnd/>
              </a:ln>
              <a:effectLst/>
            </p:spPr>
          </p:cxnSp>
          <p:cxnSp>
            <p:nvCxnSpPr>
              <p:cNvPr id="68622" name="AutoShape 14"/>
              <p:cNvCxnSpPr>
                <a:cxnSpLocks noChangeShapeType="1"/>
              </p:cNvCxnSpPr>
              <p:nvPr/>
            </p:nvCxnSpPr>
            <p:spPr bwMode="auto">
              <a:xfrm>
                <a:off x="4351" y="2216"/>
                <a:ext cx="4320" cy="0"/>
              </a:xfrm>
              <a:prstGeom prst="straightConnector1">
                <a:avLst/>
              </a:prstGeom>
              <a:noFill/>
              <a:ln w="9525">
                <a:solidFill>
                  <a:srgbClr val="000000"/>
                </a:solidFill>
                <a:round/>
                <a:headEnd type="triangle" w="med" len="med"/>
                <a:tailEnd type="triangle" w="med" len="med"/>
              </a:ln>
            </p:spPr>
          </p:cxnSp>
          <p:cxnSp>
            <p:nvCxnSpPr>
              <p:cNvPr id="68623" name="AutoShape 15"/>
              <p:cNvCxnSpPr>
                <a:cxnSpLocks noChangeShapeType="1"/>
              </p:cNvCxnSpPr>
              <p:nvPr/>
            </p:nvCxnSpPr>
            <p:spPr bwMode="auto">
              <a:xfrm rot="5400000" flipH="1">
                <a:off x="7525" y="3378"/>
                <a:ext cx="2332" cy="11"/>
              </a:xfrm>
              <a:prstGeom prst="bentConnector3">
                <a:avLst>
                  <a:gd name="adj1" fmla="val 50000"/>
                </a:avLst>
              </a:prstGeom>
              <a:noFill/>
              <a:ln w="9525" cap="rnd">
                <a:solidFill>
                  <a:srgbClr val="000000"/>
                </a:solidFill>
                <a:prstDash val="sysDot"/>
                <a:miter lim="800000"/>
                <a:headEnd/>
                <a:tailEnd/>
              </a:ln>
            </p:spPr>
          </p:cxnSp>
          <p:cxnSp>
            <p:nvCxnSpPr>
              <p:cNvPr id="68624" name="AutoShape 16"/>
              <p:cNvCxnSpPr>
                <a:cxnSpLocks noChangeShapeType="1"/>
              </p:cNvCxnSpPr>
              <p:nvPr/>
            </p:nvCxnSpPr>
            <p:spPr bwMode="auto">
              <a:xfrm rot="16200000">
                <a:off x="5462" y="3588"/>
                <a:ext cx="1924" cy="0"/>
              </a:xfrm>
              <a:prstGeom prst="straightConnector1">
                <a:avLst/>
              </a:prstGeom>
              <a:noFill/>
              <a:ln w="9525" cap="rnd">
                <a:solidFill>
                  <a:srgbClr val="000000"/>
                </a:solidFill>
                <a:prstDash val="sysDot"/>
                <a:round/>
                <a:headEnd/>
                <a:tailEnd/>
              </a:ln>
            </p:spPr>
          </p:cxnSp>
          <p:cxnSp>
            <p:nvCxnSpPr>
              <p:cNvPr id="68625" name="AutoShape 17"/>
              <p:cNvCxnSpPr>
                <a:cxnSpLocks noChangeShapeType="1"/>
              </p:cNvCxnSpPr>
              <p:nvPr/>
            </p:nvCxnSpPr>
            <p:spPr bwMode="auto">
              <a:xfrm>
                <a:off x="6396" y="4550"/>
                <a:ext cx="2324" cy="0"/>
              </a:xfrm>
              <a:prstGeom prst="straightConnector1">
                <a:avLst/>
              </a:prstGeom>
              <a:noFill/>
              <a:ln w="9525">
                <a:solidFill>
                  <a:srgbClr val="000000"/>
                </a:solidFill>
                <a:round/>
                <a:headEnd type="triangle" w="med" len="med"/>
                <a:tailEnd type="triangle" w="med" len="med"/>
              </a:ln>
            </p:spPr>
          </p:cxnSp>
          <p:sp>
            <p:nvSpPr>
              <p:cNvPr id="68626" name="Text Box 18"/>
              <p:cNvSpPr txBox="1">
                <a:spLocks noChangeArrowheads="1"/>
              </p:cNvSpPr>
              <p:nvPr/>
            </p:nvSpPr>
            <p:spPr bwMode="auto">
              <a:xfrm>
                <a:off x="6396" y="1694"/>
                <a:ext cx="988" cy="4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pitchFamily="34" charset="0"/>
                  </a:rPr>
                  <a:t>100 μ</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68627" name="Text Box 19"/>
              <p:cNvSpPr txBox="1">
                <a:spLocks noChangeArrowheads="1"/>
              </p:cNvSpPr>
              <p:nvPr/>
            </p:nvSpPr>
            <p:spPr bwMode="auto">
              <a:xfrm>
                <a:off x="6991" y="4659"/>
                <a:ext cx="988" cy="4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pitchFamily="34" charset="0"/>
                  </a:rPr>
                  <a:t>50 μ</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8628" name="AutoShape 20"/>
              <p:cNvCxnSpPr>
                <a:cxnSpLocks noChangeShapeType="1"/>
              </p:cNvCxnSpPr>
              <p:nvPr/>
            </p:nvCxnSpPr>
            <p:spPr bwMode="auto">
              <a:xfrm>
                <a:off x="8696" y="2922"/>
                <a:ext cx="509" cy="0"/>
              </a:xfrm>
              <a:prstGeom prst="straightConnector1">
                <a:avLst/>
              </a:prstGeom>
              <a:noFill/>
              <a:ln w="9525">
                <a:solidFill>
                  <a:srgbClr val="000000"/>
                </a:solidFill>
                <a:round/>
                <a:headEnd/>
                <a:tailEnd type="triangle" w="med" len="med"/>
              </a:ln>
            </p:spPr>
          </p:cxnSp>
          <p:cxnSp>
            <p:nvCxnSpPr>
              <p:cNvPr id="68629" name="AutoShape 21"/>
              <p:cNvCxnSpPr>
                <a:cxnSpLocks noChangeShapeType="1"/>
              </p:cNvCxnSpPr>
              <p:nvPr/>
            </p:nvCxnSpPr>
            <p:spPr bwMode="auto">
              <a:xfrm>
                <a:off x="8720" y="3685"/>
                <a:ext cx="509" cy="0"/>
              </a:xfrm>
              <a:prstGeom prst="straightConnector1">
                <a:avLst/>
              </a:prstGeom>
              <a:noFill/>
              <a:ln w="9525">
                <a:solidFill>
                  <a:srgbClr val="000000"/>
                </a:solidFill>
                <a:round/>
                <a:headEnd/>
                <a:tailEnd type="triangle" w="med" len="med"/>
              </a:ln>
            </p:spPr>
          </p:cxnSp>
          <p:sp>
            <p:nvSpPr>
              <p:cNvPr id="68630" name="Text Box 22"/>
              <p:cNvSpPr txBox="1">
                <a:spLocks noChangeArrowheads="1"/>
              </p:cNvSpPr>
              <p:nvPr/>
            </p:nvSpPr>
            <p:spPr bwMode="auto">
              <a:xfrm>
                <a:off x="9229" y="2683"/>
                <a:ext cx="1680" cy="4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pitchFamily="34" charset="0"/>
                  </a:rPr>
                  <a:t>50 χλμ/ώρα</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68631" name="Text Box 23"/>
              <p:cNvSpPr txBox="1">
                <a:spLocks noChangeArrowheads="1"/>
              </p:cNvSpPr>
              <p:nvPr/>
            </p:nvSpPr>
            <p:spPr bwMode="auto">
              <a:xfrm>
                <a:off x="9230" y="3469"/>
                <a:ext cx="1680" cy="4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Calibri" pitchFamily="34" charset="0"/>
                    <a:cs typeface="Arial" pitchFamily="34" charset="0"/>
                  </a:rPr>
                  <a:t>25 χλμ/ώρα</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8632" name="Text Box 24"/>
            <p:cNvSpPr txBox="1">
              <a:spLocks noChangeArrowheads="1"/>
            </p:cNvSpPr>
            <p:nvPr/>
          </p:nvSpPr>
          <p:spPr bwMode="auto">
            <a:xfrm>
              <a:off x="6888" y="1534"/>
              <a:ext cx="1411" cy="4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400" b="0" i="1" u="none" strike="noStrike" cap="none" normalizeH="0" baseline="0" smtClean="0">
                  <a:ln>
                    <a:noFill/>
                  </a:ln>
                  <a:solidFill>
                    <a:schemeClr val="tx1"/>
                  </a:solidFill>
                  <a:effectLst/>
                  <a:latin typeface="Calibri" pitchFamily="34" charset="0"/>
                  <a:cs typeface="Arial" pitchFamily="34" charset="0"/>
                </a:rPr>
                <a:t>Λωρίδα Α</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Ταχύτητα</a:t>
            </a:r>
            <a:endParaRPr lang="el-GR" dirty="0"/>
          </a:p>
        </p:txBody>
      </p:sp>
      <p:sp>
        <p:nvSpPr>
          <p:cNvPr id="3" name="2 - Θέση περιεχομένου"/>
          <p:cNvSpPr>
            <a:spLocks noGrp="1"/>
          </p:cNvSpPr>
          <p:nvPr>
            <p:ph idx="1"/>
          </p:nvPr>
        </p:nvSpPr>
        <p:spPr/>
        <p:txBody>
          <a:bodyPr>
            <a:normAutofit/>
          </a:bodyPr>
          <a:lstStyle/>
          <a:p>
            <a:r>
              <a:rPr lang="el-GR" b="1" dirty="0"/>
              <a:t>Ταχύτητα σημείου</a:t>
            </a:r>
            <a:r>
              <a:rPr lang="el-GR" dirty="0"/>
              <a:t> (</a:t>
            </a:r>
            <a:r>
              <a:rPr lang="en-US" dirty="0"/>
              <a:t>s</a:t>
            </a:r>
            <a:r>
              <a:rPr lang="el-GR" dirty="0" err="1"/>
              <a:t>pot</a:t>
            </a:r>
            <a:r>
              <a:rPr lang="el-GR" dirty="0"/>
              <a:t> </a:t>
            </a:r>
            <a:r>
              <a:rPr lang="el-GR" dirty="0" err="1"/>
              <a:t>speed</a:t>
            </a:r>
            <a:r>
              <a:rPr lang="el-GR" dirty="0"/>
              <a:t>) </a:t>
            </a:r>
            <a:endParaRPr lang="el-GR" dirty="0" smtClean="0"/>
          </a:p>
          <a:p>
            <a:pPr lvl="1"/>
            <a:r>
              <a:rPr lang="el-GR" dirty="0" smtClean="0"/>
              <a:t>Η </a:t>
            </a:r>
            <a:r>
              <a:rPr lang="el-GR" dirty="0"/>
              <a:t>ταχύτητα που έχει ένα όχημα όταν περνά από ένα ορισμένο σημείο.</a:t>
            </a:r>
          </a:p>
          <a:p>
            <a:pPr>
              <a:buNone/>
            </a:pPr>
            <a:r>
              <a:rPr lang="el-GR" dirty="0"/>
              <a:t> </a:t>
            </a:r>
          </a:p>
          <a:p>
            <a:r>
              <a:rPr lang="el-GR" b="1" dirty="0"/>
              <a:t>Ταχύτητα διαδρομής</a:t>
            </a:r>
            <a:r>
              <a:rPr lang="el-GR" dirty="0"/>
              <a:t> (</a:t>
            </a:r>
            <a:r>
              <a:rPr lang="el-GR" dirty="0" err="1"/>
              <a:t>travel</a:t>
            </a:r>
            <a:r>
              <a:rPr lang="el-GR" dirty="0"/>
              <a:t>/</a:t>
            </a:r>
            <a:r>
              <a:rPr lang="el-GR" dirty="0" err="1"/>
              <a:t>journey</a:t>
            </a:r>
            <a:r>
              <a:rPr lang="el-GR" dirty="0"/>
              <a:t> </a:t>
            </a:r>
            <a:r>
              <a:rPr lang="el-GR" dirty="0" err="1"/>
              <a:t>speed</a:t>
            </a:r>
            <a:r>
              <a:rPr lang="el-GR" dirty="0" smtClean="0"/>
              <a:t>)</a:t>
            </a:r>
          </a:p>
          <a:p>
            <a:pPr lvl="1"/>
            <a:r>
              <a:rPr lang="el-GR" dirty="0" smtClean="0"/>
              <a:t>Η </a:t>
            </a:r>
            <a:r>
              <a:rPr lang="el-GR" dirty="0"/>
              <a:t>μέση ταχύτητα που κινήθηκε ένα όχημα από το σημείο προέλευσης στο σημείο προορισμού, </a:t>
            </a:r>
            <a:r>
              <a:rPr lang="el-GR" dirty="0" smtClean="0"/>
              <a:t>υπολογιζόμενων </a:t>
            </a:r>
            <a:r>
              <a:rPr lang="el-GR" dirty="0"/>
              <a:t>και των καθυστερήσεων λόγω στάσεων.</a:t>
            </a: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normAutofit/>
          </a:bodyPr>
          <a:lstStyle/>
          <a:p>
            <a:r>
              <a:rPr lang="el-GR" dirty="0"/>
              <a:t>Χρονικός και Χωρικός </a:t>
            </a:r>
            <a:r>
              <a:rPr lang="el-GR" dirty="0" smtClean="0"/>
              <a:t>Διαχωρισμός</a:t>
            </a:r>
            <a:endParaRPr lang="el-GR" dirty="0"/>
          </a:p>
        </p:txBody>
      </p:sp>
      <p:sp>
        <p:nvSpPr>
          <p:cNvPr id="3" name="2 - Θέση περιεχομένου"/>
          <p:cNvSpPr>
            <a:spLocks noGrp="1"/>
          </p:cNvSpPr>
          <p:nvPr>
            <p:ph idx="1"/>
          </p:nvPr>
        </p:nvSpPr>
        <p:spPr>
          <a:xfrm>
            <a:off x="457200" y="1214422"/>
            <a:ext cx="8401080" cy="5500726"/>
          </a:xfrm>
        </p:spPr>
        <p:txBody>
          <a:bodyPr>
            <a:normAutofit fontScale="92500" lnSpcReduction="20000"/>
          </a:bodyPr>
          <a:lstStyle/>
          <a:p>
            <a:pPr marL="0" indent="0" algn="just">
              <a:buNone/>
            </a:pPr>
            <a:r>
              <a:rPr lang="el-GR" dirty="0"/>
              <a:t>Ο διαχωρισμός (</a:t>
            </a:r>
            <a:r>
              <a:rPr lang="el-GR" dirty="0" err="1"/>
              <a:t>headway</a:t>
            </a:r>
            <a:r>
              <a:rPr lang="el-GR" dirty="0"/>
              <a:t>) σε μια λωρίδα κυκλοφορίας είναι η απόσταση μεταξύ δύο διαδοχικών οχημάτων ως προς ένα σταθερό σημείο αναφοράς τους. </a:t>
            </a:r>
            <a:endParaRPr lang="en-US" dirty="0" smtClean="0"/>
          </a:p>
          <a:p>
            <a:pPr marL="0" indent="0" algn="just">
              <a:buNone/>
            </a:pPr>
            <a:endParaRPr lang="en-US" dirty="0"/>
          </a:p>
          <a:p>
            <a:pPr marL="0" indent="0" algn="just">
              <a:buNone/>
            </a:pPr>
            <a:endParaRPr lang="en-US" dirty="0" smtClean="0"/>
          </a:p>
          <a:p>
            <a:pPr marL="0" indent="0" algn="just">
              <a:buNone/>
            </a:pPr>
            <a:endParaRPr lang="en-US" dirty="0" smtClean="0"/>
          </a:p>
          <a:p>
            <a:pPr marL="0" indent="0" algn="just">
              <a:buNone/>
            </a:pPr>
            <a:endParaRPr lang="el-GR" dirty="0"/>
          </a:p>
          <a:p>
            <a:pPr algn="just"/>
            <a:endParaRPr lang="en-US" dirty="0" smtClean="0"/>
          </a:p>
          <a:p>
            <a:pPr algn="just"/>
            <a:r>
              <a:rPr lang="el-GR" dirty="0" smtClean="0"/>
              <a:t>χρονικός </a:t>
            </a:r>
            <a:r>
              <a:rPr lang="el-GR" dirty="0"/>
              <a:t>διαχωρισμός (</a:t>
            </a:r>
            <a:r>
              <a:rPr lang="en-US" dirty="0"/>
              <a:t>H</a:t>
            </a:r>
            <a:r>
              <a:rPr lang="en-US" baseline="-25000" dirty="0"/>
              <a:t>t</a:t>
            </a:r>
            <a:r>
              <a:rPr lang="el-GR" dirty="0"/>
              <a:t> - </a:t>
            </a:r>
            <a:r>
              <a:rPr lang="en-US" dirty="0"/>
              <a:t>time headway</a:t>
            </a:r>
            <a:r>
              <a:rPr lang="el-GR" dirty="0"/>
              <a:t>): απόσταση σε </a:t>
            </a:r>
            <a:r>
              <a:rPr lang="el-GR" dirty="0" smtClean="0"/>
              <a:t>χρόνο</a:t>
            </a:r>
            <a:r>
              <a:rPr lang="en-US" dirty="0" smtClean="0"/>
              <a:t>.</a:t>
            </a:r>
            <a:endParaRPr lang="el-GR" dirty="0"/>
          </a:p>
          <a:p>
            <a:pPr algn="just"/>
            <a:r>
              <a:rPr lang="el-GR" dirty="0" smtClean="0"/>
              <a:t>χωρικός </a:t>
            </a:r>
            <a:r>
              <a:rPr lang="el-GR" dirty="0"/>
              <a:t>διαχωρισμός (</a:t>
            </a:r>
            <a:r>
              <a:rPr lang="en-US" dirty="0"/>
              <a:t>H</a:t>
            </a:r>
            <a:r>
              <a:rPr lang="en-US" baseline="-25000" dirty="0"/>
              <a:t>s</a:t>
            </a:r>
            <a:r>
              <a:rPr lang="el-GR" dirty="0"/>
              <a:t> - </a:t>
            </a:r>
            <a:r>
              <a:rPr lang="en-US" dirty="0"/>
              <a:t>space headway</a:t>
            </a:r>
            <a:r>
              <a:rPr lang="el-GR" dirty="0"/>
              <a:t>): απόσταση σε </a:t>
            </a:r>
            <a:r>
              <a:rPr lang="el-GR" dirty="0" smtClean="0"/>
              <a:t>μήκος</a:t>
            </a:r>
            <a:r>
              <a:rPr lang="en-US" dirty="0" smtClean="0"/>
              <a:t>.</a:t>
            </a:r>
            <a:endParaRPr lang="el-GR" dirty="0"/>
          </a:p>
        </p:txBody>
      </p:sp>
      <p:pic>
        <p:nvPicPr>
          <p:cNvPr id="69635" name="Picture 7576" descr="C:\Documents and Settings\el\Desktop\headway.bmp"/>
          <p:cNvPicPr>
            <a:picLocks noChangeAspect="1" noChangeArrowheads="1"/>
          </p:cNvPicPr>
          <p:nvPr/>
        </p:nvPicPr>
        <p:blipFill>
          <a:blip r:embed="rId3" cstate="print">
            <a:lum contrast="10000"/>
          </a:blip>
          <a:srcRect l="1401"/>
          <a:stretch>
            <a:fillRect/>
          </a:stretch>
        </p:blipFill>
        <p:spPr bwMode="auto">
          <a:xfrm>
            <a:off x="2357422" y="2714620"/>
            <a:ext cx="4786346" cy="2236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88" y="581025"/>
            <a:ext cx="759142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277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566738"/>
            <a:ext cx="7543800"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191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576263"/>
            <a:ext cx="7524750" cy="570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191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561975"/>
            <a:ext cx="7543800"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191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8" y="581025"/>
            <a:ext cx="751522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1913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585788"/>
            <a:ext cx="7572375" cy="568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191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581025"/>
            <a:ext cx="755332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191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Καθυστερήσεις</a:t>
            </a:r>
            <a:endParaRPr lang="el-GR" dirty="0"/>
          </a:p>
        </p:txBody>
      </p:sp>
      <p:sp>
        <p:nvSpPr>
          <p:cNvPr id="3" name="2 - Θέση περιεχομένου"/>
          <p:cNvSpPr>
            <a:spLocks noGrp="1"/>
          </p:cNvSpPr>
          <p:nvPr>
            <p:ph idx="1"/>
          </p:nvPr>
        </p:nvSpPr>
        <p:spPr>
          <a:xfrm>
            <a:off x="457200" y="1600200"/>
            <a:ext cx="8258204" cy="5043510"/>
          </a:xfrm>
        </p:spPr>
        <p:txBody>
          <a:bodyPr>
            <a:normAutofit fontScale="92500"/>
          </a:bodyPr>
          <a:lstStyle/>
          <a:p>
            <a:pPr algn="just"/>
            <a:r>
              <a:rPr lang="el-GR" b="1" dirty="0"/>
              <a:t>Λειτουργικές καθυστερήσεις</a:t>
            </a:r>
            <a:r>
              <a:rPr lang="el-GR" dirty="0"/>
              <a:t> (</a:t>
            </a:r>
            <a:r>
              <a:rPr lang="el-GR" dirty="0" err="1"/>
              <a:t>operational</a:t>
            </a:r>
            <a:r>
              <a:rPr lang="el-GR" dirty="0"/>
              <a:t> </a:t>
            </a:r>
            <a:r>
              <a:rPr lang="el-GR" dirty="0" err="1"/>
              <a:t>delays</a:t>
            </a:r>
            <a:r>
              <a:rPr lang="el-GR" dirty="0"/>
              <a:t>) </a:t>
            </a:r>
            <a:endParaRPr lang="en-US" dirty="0" smtClean="0"/>
          </a:p>
          <a:p>
            <a:pPr lvl="1" algn="just"/>
            <a:r>
              <a:rPr lang="el-GR" dirty="0" smtClean="0"/>
              <a:t>οι </a:t>
            </a:r>
            <a:r>
              <a:rPr lang="el-GR" dirty="0"/>
              <a:t>καθυστερήσεις που οφείλονται στις επιδράσεις της υπόλοιπης κυκλοφορίας.</a:t>
            </a:r>
          </a:p>
          <a:p>
            <a:pPr algn="just">
              <a:buNone/>
            </a:pPr>
            <a:endParaRPr lang="el-GR" sz="2100" dirty="0"/>
          </a:p>
          <a:p>
            <a:pPr algn="just"/>
            <a:r>
              <a:rPr lang="el-GR" b="1" dirty="0"/>
              <a:t>Σταθερές καθυστερήσεις</a:t>
            </a:r>
            <a:r>
              <a:rPr lang="el-GR" dirty="0"/>
              <a:t> (</a:t>
            </a:r>
            <a:r>
              <a:rPr lang="en-US" dirty="0"/>
              <a:t>f</a:t>
            </a:r>
            <a:r>
              <a:rPr lang="el-GR" dirty="0" err="1"/>
              <a:t>ixed</a:t>
            </a:r>
            <a:r>
              <a:rPr lang="el-GR" dirty="0"/>
              <a:t> </a:t>
            </a:r>
            <a:r>
              <a:rPr lang="el-GR" dirty="0" err="1"/>
              <a:t>delays</a:t>
            </a:r>
            <a:r>
              <a:rPr lang="el-GR" dirty="0"/>
              <a:t>) </a:t>
            </a:r>
            <a:endParaRPr lang="en-US" dirty="0" smtClean="0"/>
          </a:p>
          <a:p>
            <a:pPr lvl="1" algn="just"/>
            <a:r>
              <a:rPr lang="en-US" dirty="0" smtClean="0"/>
              <a:t>O</a:t>
            </a:r>
            <a:r>
              <a:rPr lang="el-GR" dirty="0" smtClean="0"/>
              <a:t>ι </a:t>
            </a:r>
            <a:r>
              <a:rPr lang="el-GR" dirty="0"/>
              <a:t>καθυστερήσεις που οφείλονται στα διάφορα συστήματα ελέγχου της κυκλοφορίας, όπως είναι π.χ. οι φωτεινοί σηματοδότες, τα σήματα STOΡ κλπ.</a:t>
            </a:r>
          </a:p>
          <a:p>
            <a:pPr algn="just">
              <a:buNone/>
            </a:pPr>
            <a:endParaRPr lang="el-GR" sz="1900" dirty="0"/>
          </a:p>
          <a:p>
            <a:pPr algn="just"/>
            <a:r>
              <a:rPr lang="el-GR" b="1" dirty="0"/>
              <a:t>Καθυστερήσεις στάσης, επιτάχυνσης και επιβράδυνσης.</a:t>
            </a:r>
          </a:p>
          <a:p>
            <a:pPr algn="just"/>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Θεμελιώδης  Σχέση Κυκλοφοριακής  Ροής</a:t>
            </a:r>
            <a:endParaRPr lang="el-GR" dirty="0"/>
          </a:p>
        </p:txBody>
      </p:sp>
      <p:sp>
        <p:nvSpPr>
          <p:cNvPr id="3" name="Content Placeholder 2"/>
          <p:cNvSpPr>
            <a:spLocks noGrp="1"/>
          </p:cNvSpPr>
          <p:nvPr>
            <p:ph sz="quarter" idx="1"/>
          </p:nvPr>
        </p:nvSpPr>
        <p:spPr>
          <a:xfrm>
            <a:off x="612648" y="3857628"/>
            <a:ext cx="8153400" cy="2238372"/>
          </a:xfrm>
        </p:spPr>
        <p:txBody>
          <a:bodyPr>
            <a:normAutofit/>
          </a:bodyPr>
          <a:lstStyle/>
          <a:p>
            <a:r>
              <a:rPr lang="el-GR" sz="2400" dirty="0" smtClean="0"/>
              <a:t>Συνδέει τα τρία θεμελιώδη μεγέθη της κυκλοφοριακής ροής</a:t>
            </a:r>
          </a:p>
          <a:p>
            <a:r>
              <a:rPr lang="el-GR" sz="2400" dirty="0" smtClean="0"/>
              <a:t>Από αυτή προκύπτουν τα θεμελιώδη διαγράμματα</a:t>
            </a:r>
            <a:endParaRPr lang="el-GR" sz="2400"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6385" name="Object 1"/>
          <p:cNvGraphicFramePr>
            <a:graphicFrameLocks noChangeAspect="1"/>
          </p:cNvGraphicFramePr>
          <p:nvPr/>
        </p:nvGraphicFramePr>
        <p:xfrm>
          <a:off x="3000364" y="2143116"/>
          <a:ext cx="2884735" cy="1143008"/>
        </p:xfrm>
        <a:graphic>
          <a:graphicData uri="http://schemas.openxmlformats.org/presentationml/2006/ole">
            <mc:AlternateContent xmlns:mc="http://schemas.openxmlformats.org/markup-compatibility/2006">
              <mc:Choice xmlns:v="urn:schemas-microsoft-com:vml" Requires="v">
                <p:oleObj spid="_x0000_s98339" r:id="rId4" imgW="507780" imgH="203112" progId="Equation.DSMT4">
                  <p:embed/>
                </p:oleObj>
              </mc:Choice>
              <mc:Fallback>
                <p:oleObj r:id="rId4" imgW="507780" imgH="203112"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64" y="2143116"/>
                        <a:ext cx="2884735" cy="11430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3500430" y="5357826"/>
            <a:ext cx="1699504" cy="46166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l-GR" sz="2400" b="1" spc="300" dirty="0" smtClean="0"/>
              <a:t>Απόδειξη</a:t>
            </a:r>
            <a:endParaRPr lang="el-GR" sz="2400" b="1" spc="3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42852"/>
            <a:ext cx="9144000" cy="1071570"/>
          </a:xfrm>
        </p:spPr>
        <p:txBody>
          <a:bodyPr/>
          <a:lstStyle/>
          <a:p>
            <a:r>
              <a:rPr lang="el-GR" dirty="0" smtClean="0"/>
              <a:t>Ταχύτητα</a:t>
            </a:r>
            <a:endParaRPr lang="el-GR" dirty="0"/>
          </a:p>
        </p:txBody>
      </p:sp>
      <p:sp>
        <p:nvSpPr>
          <p:cNvPr id="3" name="2 - Θέση περιεχομένου"/>
          <p:cNvSpPr>
            <a:spLocks noGrp="1"/>
          </p:cNvSpPr>
          <p:nvPr>
            <p:ph idx="1"/>
          </p:nvPr>
        </p:nvSpPr>
        <p:spPr>
          <a:xfrm>
            <a:off x="457200" y="1214422"/>
            <a:ext cx="8229600" cy="5357850"/>
          </a:xfrm>
        </p:spPr>
        <p:txBody>
          <a:bodyPr>
            <a:normAutofit fontScale="92500" lnSpcReduction="20000"/>
          </a:bodyPr>
          <a:lstStyle/>
          <a:p>
            <a:r>
              <a:rPr lang="el-GR" b="1" dirty="0"/>
              <a:t>Ταχύτητα λειτουργίας</a:t>
            </a:r>
            <a:r>
              <a:rPr lang="el-GR" dirty="0"/>
              <a:t> (</a:t>
            </a:r>
            <a:r>
              <a:rPr lang="en-US" dirty="0"/>
              <a:t>o</a:t>
            </a:r>
            <a:r>
              <a:rPr lang="el-GR" dirty="0" err="1"/>
              <a:t>perating</a:t>
            </a:r>
            <a:r>
              <a:rPr lang="el-GR" dirty="0"/>
              <a:t> </a:t>
            </a:r>
            <a:r>
              <a:rPr lang="el-GR" dirty="0" err="1"/>
              <a:t>speed</a:t>
            </a:r>
            <a:r>
              <a:rPr lang="el-GR" dirty="0"/>
              <a:t>) </a:t>
            </a:r>
            <a:endParaRPr lang="el-GR" dirty="0" smtClean="0"/>
          </a:p>
          <a:p>
            <a:pPr marL="742950" lvl="2" indent="-342900" algn="just"/>
            <a:r>
              <a:rPr lang="el-GR" dirty="0" smtClean="0"/>
              <a:t>Η μέγιστη ταχύτητα διαδρομής που μπορεί να κινηθεί ένα όχημα σε δεδομένο τμήμα του οδικού δικτύου κάτω από καλές καιρικές συνθήκες, με την υπάρχουσα κάθε φορά κυκλοφορία και χωρίς να ξεπεράσει τη μέγιστη ταχύτητα ασφαλείας που εκφράζεται από την ταχύτητα μελέτης.</a:t>
            </a:r>
          </a:p>
          <a:p>
            <a:endParaRPr lang="el-GR" sz="2400" dirty="0"/>
          </a:p>
          <a:p>
            <a:r>
              <a:rPr lang="el-GR" b="1" dirty="0" smtClean="0"/>
              <a:t>Ταχύτητα  </a:t>
            </a:r>
            <a:r>
              <a:rPr lang="el-GR" b="1" dirty="0"/>
              <a:t>μελέτης</a:t>
            </a:r>
            <a:r>
              <a:rPr lang="el-GR" dirty="0"/>
              <a:t> (</a:t>
            </a:r>
            <a:r>
              <a:rPr lang="el-GR" dirty="0" err="1"/>
              <a:t>design</a:t>
            </a:r>
            <a:r>
              <a:rPr lang="el-GR" dirty="0"/>
              <a:t> </a:t>
            </a:r>
            <a:r>
              <a:rPr lang="el-GR" dirty="0" err="1"/>
              <a:t>speed</a:t>
            </a:r>
            <a:r>
              <a:rPr lang="el-GR" dirty="0"/>
              <a:t>) </a:t>
            </a:r>
            <a:endParaRPr lang="el-GR" dirty="0" smtClean="0"/>
          </a:p>
          <a:p>
            <a:pPr lvl="1"/>
            <a:r>
              <a:rPr lang="el-GR" dirty="0" smtClean="0"/>
              <a:t>Συμβατικό </a:t>
            </a:r>
            <a:r>
              <a:rPr lang="el-GR" dirty="0"/>
              <a:t>μέγεθος για τον υπολογισμό των γεωμετρικών χαρακτηριστικών της οδού.</a:t>
            </a:r>
          </a:p>
          <a:p>
            <a:pPr>
              <a:buNone/>
            </a:pPr>
            <a:endParaRPr lang="el-GR" sz="2400" dirty="0"/>
          </a:p>
          <a:p>
            <a:r>
              <a:rPr lang="el-GR" b="1" dirty="0"/>
              <a:t>Μέση ταχύτητα μελέτης</a:t>
            </a:r>
            <a:r>
              <a:rPr lang="el-GR" dirty="0"/>
              <a:t> (</a:t>
            </a:r>
            <a:r>
              <a:rPr lang="el-GR" dirty="0" err="1"/>
              <a:t>average</a:t>
            </a:r>
            <a:r>
              <a:rPr lang="el-GR" dirty="0"/>
              <a:t> </a:t>
            </a:r>
            <a:r>
              <a:rPr lang="el-GR" dirty="0" err="1"/>
              <a:t>highway</a:t>
            </a:r>
            <a:r>
              <a:rPr lang="el-GR" dirty="0"/>
              <a:t> </a:t>
            </a:r>
            <a:r>
              <a:rPr lang="el-GR" dirty="0" err="1" smtClean="0"/>
              <a:t>speed</a:t>
            </a:r>
            <a:r>
              <a:rPr lang="el-GR" dirty="0" smtClean="0"/>
              <a:t>)</a:t>
            </a:r>
          </a:p>
          <a:p>
            <a:pPr lvl="1"/>
            <a:r>
              <a:rPr lang="el-GR" dirty="0" smtClean="0"/>
              <a:t>Σταθμισμένος </a:t>
            </a:r>
            <a:r>
              <a:rPr lang="el-GR" dirty="0"/>
              <a:t>μέσος όρος των ταχυτήτων μελέτης των επί μέρους τμημάτων μιας οδού. </a:t>
            </a:r>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Θεμελιώδη Διαγράμματα Κυκλοφοριακής Ροής</a:t>
            </a:r>
            <a:endParaRPr lang="el-GR" dirty="0"/>
          </a:p>
        </p:txBody>
      </p:sp>
      <p:sp>
        <p:nvSpPr>
          <p:cNvPr id="3" name="Content Placeholder 2"/>
          <p:cNvSpPr>
            <a:spLocks noGrp="1"/>
          </p:cNvSpPr>
          <p:nvPr>
            <p:ph sz="quarter" idx="1"/>
          </p:nvPr>
        </p:nvSpPr>
        <p:spPr/>
        <p:txBody>
          <a:bodyPr>
            <a:normAutofit/>
          </a:bodyPr>
          <a:lstStyle/>
          <a:p>
            <a:r>
              <a:rPr lang="el-GR" sz="2400" dirty="0" smtClean="0"/>
              <a:t>Γίνεται η θεώρηση ότι η σχέση που συνδέει την μέση ταχύτητα χώρου και την πυκνότητα είναι </a:t>
            </a:r>
            <a:r>
              <a:rPr lang="el-GR" sz="2400" b="1" dirty="0" smtClean="0"/>
              <a:t>γραμμική</a:t>
            </a:r>
            <a:r>
              <a:rPr lang="el-GR" sz="2400" dirty="0" smtClean="0"/>
              <a:t>.</a:t>
            </a:r>
            <a:endParaRPr lang="el-GR" sz="2400" dirty="0"/>
          </a:p>
        </p:txBody>
      </p:sp>
      <p:cxnSp>
        <p:nvCxnSpPr>
          <p:cNvPr id="6" name="Straight Arrow Connector 5"/>
          <p:cNvCxnSpPr/>
          <p:nvPr/>
        </p:nvCxnSpPr>
        <p:spPr>
          <a:xfrm>
            <a:off x="6500826" y="4500570"/>
            <a:ext cx="221457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5810259" y="3814765"/>
            <a:ext cx="1382723"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500826" y="3429000"/>
            <a:ext cx="1571636" cy="107157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6072198" y="3143248"/>
            <a:ext cx="312906" cy="369332"/>
          </a:xfrm>
          <a:prstGeom prst="rect">
            <a:avLst/>
          </a:prstGeom>
          <a:noFill/>
        </p:spPr>
        <p:txBody>
          <a:bodyPr wrap="none" rtlCol="0">
            <a:spAutoFit/>
          </a:bodyPr>
          <a:lstStyle/>
          <a:p>
            <a:r>
              <a:rPr lang="en-US" i="1" dirty="0">
                <a:latin typeface="Arial" pitchFamily="34" charset="0"/>
                <a:cs typeface="Arial" pitchFamily="34" charset="0"/>
              </a:rPr>
              <a:t>u</a:t>
            </a:r>
            <a:endParaRPr lang="el-GR" i="1" dirty="0">
              <a:latin typeface="Arial" pitchFamily="34" charset="0"/>
              <a:cs typeface="Arial" pitchFamily="34" charset="0"/>
            </a:endParaRPr>
          </a:p>
        </p:txBody>
      </p:sp>
      <p:sp>
        <p:nvSpPr>
          <p:cNvPr id="12" name="Rectangle 11"/>
          <p:cNvSpPr/>
          <p:nvPr/>
        </p:nvSpPr>
        <p:spPr>
          <a:xfrm>
            <a:off x="8358214" y="4643446"/>
            <a:ext cx="300082" cy="369332"/>
          </a:xfrm>
          <a:prstGeom prst="rect">
            <a:avLst/>
          </a:prstGeom>
        </p:spPr>
        <p:txBody>
          <a:bodyPr wrap="none">
            <a:spAutoFit/>
          </a:bodyPr>
          <a:lstStyle/>
          <a:p>
            <a:r>
              <a:rPr lang="en-US" i="1" dirty="0" smtClean="0">
                <a:latin typeface="Arial" pitchFamily="34" charset="0"/>
                <a:cs typeface="Arial" pitchFamily="34" charset="0"/>
              </a:rPr>
              <a:t>k</a:t>
            </a:r>
            <a:endParaRPr lang="el-GR" i="1" dirty="0">
              <a:latin typeface="Arial" pitchFamily="34" charset="0"/>
              <a:cs typeface="Arial" pitchFamily="34" charset="0"/>
            </a:endParaRPr>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361" name="Object 1"/>
          <p:cNvGraphicFramePr>
            <a:graphicFrameLocks noChangeAspect="1"/>
          </p:cNvGraphicFramePr>
          <p:nvPr/>
        </p:nvGraphicFramePr>
        <p:xfrm>
          <a:off x="1500166" y="2643182"/>
          <a:ext cx="1659310" cy="500066"/>
        </p:xfrm>
        <a:graphic>
          <a:graphicData uri="http://schemas.openxmlformats.org/presentationml/2006/ole">
            <mc:AlternateContent xmlns:mc="http://schemas.openxmlformats.org/markup-compatibility/2006">
              <mc:Choice xmlns:v="urn:schemas-microsoft-com:vml" Requires="v">
                <p:oleObj spid="_x0000_s99462" r:id="rId4" imgW="698197" imgH="203112" progId="Equation.DSMT4">
                  <p:embed/>
                </p:oleObj>
              </mc:Choice>
              <mc:Fallback>
                <p:oleObj r:id="rId4" imgW="698197" imgH="203112"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166" y="2643182"/>
                        <a:ext cx="1659310"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3"/>
          <p:cNvSpPr>
            <a:spLocks noChangeArrowheads="1"/>
          </p:cNvSpPr>
          <p:nvPr/>
        </p:nvSpPr>
        <p:spPr bwMode="auto">
          <a:xfrm>
            <a:off x="0" y="20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53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364" name="Object 4"/>
          <p:cNvGraphicFramePr>
            <a:graphicFrameLocks noChangeAspect="1"/>
          </p:cNvGraphicFramePr>
          <p:nvPr/>
        </p:nvGraphicFramePr>
        <p:xfrm>
          <a:off x="1500166" y="3371853"/>
          <a:ext cx="1616116" cy="785818"/>
        </p:xfrm>
        <a:graphic>
          <a:graphicData uri="http://schemas.openxmlformats.org/presentationml/2006/ole">
            <mc:AlternateContent xmlns:mc="http://schemas.openxmlformats.org/markup-compatibility/2006">
              <mc:Choice xmlns:v="urn:schemas-microsoft-com:vml" Requires="v">
                <p:oleObj spid="_x0000_s99463" r:id="rId6" imgW="1041400" imgH="508000" progId="Equation.DSMT4">
                  <p:embed/>
                </p:oleObj>
              </mc:Choice>
              <mc:Fallback>
                <p:oleObj r:id="rId6" imgW="1041400" imgH="5080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0166" y="3371853"/>
                        <a:ext cx="1616116" cy="7858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366" name="Object 6"/>
          <p:cNvGraphicFramePr>
            <a:graphicFrameLocks noChangeAspect="1"/>
          </p:cNvGraphicFramePr>
          <p:nvPr/>
        </p:nvGraphicFramePr>
        <p:xfrm>
          <a:off x="1357290" y="4157671"/>
          <a:ext cx="2383638" cy="833440"/>
        </p:xfrm>
        <a:graphic>
          <a:graphicData uri="http://schemas.openxmlformats.org/presentationml/2006/ole">
            <mc:AlternateContent xmlns:mc="http://schemas.openxmlformats.org/markup-compatibility/2006">
              <mc:Choice xmlns:v="urn:schemas-microsoft-com:vml" Requires="v">
                <p:oleObj spid="_x0000_s99464" r:id="rId8" imgW="1358310" imgH="482391" progId="Equation.DSMT4">
                  <p:embed/>
                </p:oleObj>
              </mc:Choice>
              <mc:Fallback>
                <p:oleObj r:id="rId8" imgW="1358310" imgH="482391"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7290" y="4157671"/>
                        <a:ext cx="2383638" cy="833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8" name="Rectangle 8"/>
          <p:cNvSpPr>
            <a:spLocks noChangeArrowheads="1"/>
          </p:cNvSpPr>
          <p:nvPr/>
        </p:nvSpPr>
        <p:spPr bwMode="auto">
          <a:xfrm>
            <a:off x="0" y="476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53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5369" name="Object 9"/>
          <p:cNvGraphicFramePr>
            <a:graphicFrameLocks noChangeAspect="1"/>
          </p:cNvGraphicFramePr>
          <p:nvPr/>
        </p:nvGraphicFramePr>
        <p:xfrm>
          <a:off x="1428728" y="5229241"/>
          <a:ext cx="1990449" cy="700089"/>
        </p:xfrm>
        <a:graphic>
          <a:graphicData uri="http://schemas.openxmlformats.org/presentationml/2006/ole">
            <mc:AlternateContent xmlns:mc="http://schemas.openxmlformats.org/markup-compatibility/2006">
              <mc:Choice xmlns:v="urn:schemas-microsoft-com:vml" Requires="v">
                <p:oleObj spid="_x0000_s99465" r:id="rId10" imgW="1384300" imgH="482600" progId="Equation.DSMT4">
                  <p:embed/>
                </p:oleObj>
              </mc:Choice>
              <mc:Fallback>
                <p:oleObj r:id="rId10" imgW="1384300" imgH="4826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8728" y="5229241"/>
                        <a:ext cx="1990449" cy="700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20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6"/>
                                        </p:tgtEl>
                                        <p:attrNameLst>
                                          <p:attrName>style.visibility</p:attrName>
                                        </p:attrNameLst>
                                      </p:cBhvr>
                                      <p:to>
                                        <p:strVal val="visible"/>
                                      </p:to>
                                    </p:set>
                                    <p:animEffect transition="in" filter="fade">
                                      <p:cBhvr>
                                        <p:cTn id="12" dur="2000"/>
                                        <p:tgtEl>
                                          <p:spTgt spid="153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fade">
                                      <p:cBhvr>
                                        <p:cTn id="17" dur="20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1062013" y="19050"/>
            <a:ext cx="7323750" cy="66960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571504" y="0"/>
            <a:ext cx="7858148" cy="65815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pPr eaLnBrk="1" hangingPunct="1"/>
            <a:r>
              <a:rPr lang="el-GR" smtClean="0"/>
              <a:t>Ταχύτητα-Φόρτος</a:t>
            </a:r>
            <a:endParaRPr lang="en-US" smtClean="0"/>
          </a:p>
        </p:txBody>
      </p:sp>
      <p:pic>
        <p:nvPicPr>
          <p:cNvPr id="129028" name="Picture 2301"/>
          <p:cNvPicPr>
            <a:picLocks noChangeAspect="1" noChangeArrowheads="1"/>
          </p:cNvPicPr>
          <p:nvPr/>
        </p:nvPicPr>
        <p:blipFill>
          <a:blip r:embed="rId3" cstate="print"/>
          <a:srcRect/>
          <a:stretch>
            <a:fillRect/>
          </a:stretch>
        </p:blipFill>
        <p:spPr bwMode="auto">
          <a:xfrm>
            <a:off x="1571625" y="1643063"/>
            <a:ext cx="5392738" cy="3652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l-GR" smtClean="0"/>
              <a:t>Φόρτος-Πυκνότητα</a:t>
            </a:r>
            <a:endParaRPr lang="en-US" smtClean="0"/>
          </a:p>
        </p:txBody>
      </p:sp>
      <p:pic>
        <p:nvPicPr>
          <p:cNvPr id="130052" name="Picture 95"/>
          <p:cNvPicPr>
            <a:picLocks noChangeAspect="1" noChangeArrowheads="1"/>
          </p:cNvPicPr>
          <p:nvPr/>
        </p:nvPicPr>
        <p:blipFill>
          <a:blip r:embed="rId3" cstate="print"/>
          <a:srcRect/>
          <a:stretch>
            <a:fillRect/>
          </a:stretch>
        </p:blipFill>
        <p:spPr bwMode="auto">
          <a:xfrm>
            <a:off x="1905000" y="2362200"/>
            <a:ext cx="5335588" cy="350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r>
              <a:rPr lang="el-GR" smtClean="0"/>
              <a:t>Φόρτος-Κατάληψη</a:t>
            </a:r>
            <a:endParaRPr lang="en-US" smtClean="0"/>
          </a:p>
        </p:txBody>
      </p:sp>
      <p:pic>
        <p:nvPicPr>
          <p:cNvPr id="131076" name="Εικόνα 90690"/>
          <p:cNvPicPr>
            <a:picLocks noChangeAspect="1" noChangeArrowheads="1"/>
          </p:cNvPicPr>
          <p:nvPr/>
        </p:nvPicPr>
        <p:blipFill>
          <a:blip r:embed="rId3" cstate="print"/>
          <a:srcRect r="5075"/>
          <a:stretch>
            <a:fillRect/>
          </a:stretch>
        </p:blipFill>
        <p:spPr bwMode="auto">
          <a:xfrm>
            <a:off x="914400" y="2209800"/>
            <a:ext cx="3384550" cy="2667000"/>
          </a:xfrm>
          <a:prstGeom prst="rect">
            <a:avLst/>
          </a:prstGeom>
          <a:noFill/>
          <a:ln w="9525">
            <a:noFill/>
            <a:miter lim="800000"/>
            <a:headEnd/>
            <a:tailEnd/>
          </a:ln>
        </p:spPr>
      </p:pic>
      <p:pic>
        <p:nvPicPr>
          <p:cNvPr id="131077" name="Εικόνα 90691"/>
          <p:cNvPicPr>
            <a:picLocks noChangeAspect="1" noChangeArrowheads="1"/>
          </p:cNvPicPr>
          <p:nvPr/>
        </p:nvPicPr>
        <p:blipFill>
          <a:blip r:embed="rId4" cstate="print"/>
          <a:srcRect l="5634"/>
          <a:stretch>
            <a:fillRect/>
          </a:stretch>
        </p:blipFill>
        <p:spPr bwMode="auto">
          <a:xfrm>
            <a:off x="4648200" y="2209800"/>
            <a:ext cx="3371850" cy="2667000"/>
          </a:xfrm>
          <a:prstGeom prst="rect">
            <a:avLst/>
          </a:prstGeom>
          <a:noFill/>
          <a:ln w="9525">
            <a:noFill/>
            <a:miter lim="800000"/>
            <a:headEnd/>
            <a:tailEnd/>
          </a:ln>
        </p:spPr>
      </p:pic>
      <p:sp>
        <p:nvSpPr>
          <p:cNvPr id="131078" name="Rectangle 4"/>
          <p:cNvSpPr>
            <a:spLocks noChangeArrowheads="1"/>
          </p:cNvSpPr>
          <p:nvPr/>
        </p:nvSpPr>
        <p:spPr bwMode="auto">
          <a:xfrm>
            <a:off x="1600200" y="5029200"/>
            <a:ext cx="6161088" cy="261938"/>
          </a:xfrm>
          <a:prstGeom prst="rect">
            <a:avLst/>
          </a:prstGeom>
          <a:noFill/>
          <a:ln w="9525">
            <a:noFill/>
            <a:miter lim="800000"/>
            <a:headEnd/>
            <a:tailEnd/>
          </a:ln>
        </p:spPr>
        <p:txBody>
          <a:bodyPr wrap="none" anchor="ctr">
            <a:spAutoFit/>
          </a:bodyPr>
          <a:lstStyle/>
          <a:p>
            <a:pPr indent="457200" algn="ctr"/>
            <a:r>
              <a:rPr lang="el-GR" sz="1100" i="1">
                <a:ea typeface="Calibri" pitchFamily="34" charset="0"/>
                <a:cs typeface="Times New Roman" pitchFamily="18" charset="0"/>
              </a:rPr>
              <a:t>(α) τμήμα ελεύθερης λεωφόρου		(β) σύνδεσμος αστικής σηματοδοτούμενης αρτηρίας</a:t>
            </a:r>
            <a:endParaRPr lang="el-GR" sz="240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Εφαρμογή 1</a:t>
            </a:r>
            <a:endParaRPr lang="el-GR"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l-GR" dirty="0" smtClean="0"/>
              <a:t>Σε τμήμα του αυτοκινητοδρόμου Κορίνθου - Τρίπολης έχει υπολογιστεί ότι η ταχύτητα ελεύθερης ροής είναι 90 χιλιόμετρα / ώρα και ο μέγιστος κυκλοφοριακός φόρτος που μπορεί να περάσει από τη διατομή της οδού (κυκλοφοριακή ικανότητα της οδού) είναι 3.300 οχήματα / ώρα.  Κατά τη διάρκεια μίας απογευματινής ώρας, σε συγκεκριμένη διατομή του τμήματος αυτού, μετρήθηκαν 2.100 οχήματα.  </a:t>
            </a:r>
          </a:p>
          <a:p>
            <a:pPr marL="0" indent="0">
              <a:buNone/>
            </a:pPr>
            <a:r>
              <a:rPr lang="el-GR" dirty="0" smtClean="0"/>
              <a:t>Εάν θεωρηθεί ότι ισχύει γραμμική σχέση ανάμεσα στην ταχύτητα και την πυκνότητα κυκλοφορίας, να προσδιοριστεί η μέση τιμή της ταχύτητας των 2.100 οχημάτων.</a:t>
            </a:r>
          </a:p>
          <a:p>
            <a:endParaRPr lang="el-GR"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Eleni\Desktop\Picture1.emf"/>
          <p:cNvPicPr>
            <a:picLocks noChangeAspect="1" noChangeArrowheads="1"/>
          </p:cNvPicPr>
          <p:nvPr/>
        </p:nvPicPr>
        <p:blipFill>
          <a:blip r:embed="rId3" cstate="print"/>
          <a:srcRect/>
          <a:stretch>
            <a:fillRect/>
          </a:stretch>
        </p:blipFill>
        <p:spPr bwMode="auto">
          <a:xfrm>
            <a:off x="785786" y="131984"/>
            <a:ext cx="7572428" cy="6303884"/>
          </a:xfrm>
          <a:prstGeom prst="rect">
            <a:avLst/>
          </a:prstGeo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Εφαρμογή 2</a:t>
            </a:r>
            <a:endParaRPr lang="el-GR" dirty="0"/>
          </a:p>
        </p:txBody>
      </p:sp>
      <p:sp>
        <p:nvSpPr>
          <p:cNvPr id="3" name="Content Placeholder 2"/>
          <p:cNvSpPr>
            <a:spLocks noGrp="1"/>
          </p:cNvSpPr>
          <p:nvPr>
            <p:ph sz="quarter" idx="1"/>
          </p:nvPr>
        </p:nvSpPr>
        <p:spPr/>
        <p:txBody>
          <a:bodyPr>
            <a:normAutofit fontScale="77500" lnSpcReduction="20000"/>
          </a:bodyPr>
          <a:lstStyle/>
          <a:p>
            <a:pPr marL="0" indent="0">
              <a:buNone/>
            </a:pPr>
            <a:r>
              <a:rPr lang="el-GR" dirty="0" smtClean="0"/>
              <a:t>Σε τμήμα της εθνικής οδού Κορίνθου - Πατρών έχει υπολογιστεί ότι η σχέση ανάμεσα στον κυκλοφοριακό φόρτο και την πυκνότητα κυκλοφορίας δίδεται από τη σχέση:</a:t>
            </a:r>
          </a:p>
          <a:p>
            <a:pPr>
              <a:buNone/>
            </a:pPr>
            <a:r>
              <a:rPr lang="el-GR" dirty="0" smtClean="0"/>
              <a:t> </a:t>
            </a:r>
          </a:p>
          <a:p>
            <a:pPr>
              <a:buNone/>
            </a:pPr>
            <a:r>
              <a:rPr lang="en-US" b="1" dirty="0" smtClean="0"/>
              <a:t>Q</a:t>
            </a:r>
            <a:r>
              <a:rPr lang="en-US" dirty="0" smtClean="0"/>
              <a:t> = 80 x </a:t>
            </a:r>
            <a:r>
              <a:rPr lang="en-US" b="1" dirty="0" smtClean="0"/>
              <a:t>K</a:t>
            </a:r>
            <a:r>
              <a:rPr lang="en-US" dirty="0" smtClean="0"/>
              <a:t> - 0,4 x </a:t>
            </a:r>
            <a:r>
              <a:rPr lang="en-US" b="1" dirty="0" smtClean="0"/>
              <a:t>K</a:t>
            </a:r>
            <a:r>
              <a:rPr lang="en-US" baseline="30000" dirty="0" smtClean="0"/>
              <a:t>2</a:t>
            </a:r>
            <a:endParaRPr lang="el-GR" dirty="0" smtClean="0"/>
          </a:p>
          <a:p>
            <a:pPr>
              <a:buNone/>
            </a:pPr>
            <a:r>
              <a:rPr lang="en-US" dirty="0" smtClean="0"/>
              <a:t> </a:t>
            </a:r>
            <a:endParaRPr lang="el-GR" dirty="0" smtClean="0"/>
          </a:p>
          <a:p>
            <a:pPr>
              <a:buNone/>
            </a:pPr>
            <a:r>
              <a:rPr lang="el-GR" dirty="0" smtClean="0"/>
              <a:t>Ζητούνται να υπολογιστούν:</a:t>
            </a:r>
          </a:p>
          <a:p>
            <a:pPr>
              <a:buNone/>
            </a:pPr>
            <a:r>
              <a:rPr lang="el-GR" dirty="0" smtClean="0"/>
              <a:t>α.	η μέγιστη τιμή του κυκλοφοριακού φόρτου (κυκλοφοριακή ικανότητα) του συγκεκριμένου οδικού τμήματος και η αντίστοιχη ταχύτητα,</a:t>
            </a:r>
          </a:p>
          <a:p>
            <a:pPr>
              <a:buNone/>
            </a:pPr>
            <a:r>
              <a:rPr lang="el-GR" dirty="0" smtClean="0"/>
              <a:t>β.	η πυκνότητα κυκλοφορίας όταν το οδικό τμήμα λειτουργεί στο ένα τέταρτο της κυκλοφοριακής ικανότητάς του.</a:t>
            </a:r>
          </a:p>
          <a:p>
            <a:pPr>
              <a:buNone/>
            </a:pPr>
            <a:endParaRPr lang="el-GR"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1214414" y="928670"/>
            <a:ext cx="7063179" cy="4714908"/>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Ταχύτητα</a:t>
            </a:r>
            <a:endParaRPr lang="el-GR" dirty="0"/>
          </a:p>
        </p:txBody>
      </p:sp>
      <p:sp>
        <p:nvSpPr>
          <p:cNvPr id="3" name="2 - Θέση περιεχομένου"/>
          <p:cNvSpPr>
            <a:spLocks noGrp="1"/>
          </p:cNvSpPr>
          <p:nvPr>
            <p:ph idx="1"/>
          </p:nvPr>
        </p:nvSpPr>
        <p:spPr>
          <a:xfrm>
            <a:off x="457200" y="1600200"/>
            <a:ext cx="8401080" cy="4525963"/>
          </a:xfrm>
        </p:spPr>
        <p:txBody>
          <a:bodyPr>
            <a:normAutofit/>
          </a:bodyPr>
          <a:lstStyle/>
          <a:p>
            <a:pPr algn="just"/>
            <a:r>
              <a:rPr lang="el-GR" b="1" dirty="0"/>
              <a:t>Ταχύτητα περιοχής</a:t>
            </a:r>
            <a:r>
              <a:rPr lang="el-GR" dirty="0"/>
              <a:t> (</a:t>
            </a:r>
            <a:r>
              <a:rPr lang="el-GR" dirty="0" err="1"/>
              <a:t>area</a:t>
            </a:r>
            <a:r>
              <a:rPr lang="el-GR" dirty="0"/>
              <a:t> </a:t>
            </a:r>
            <a:r>
              <a:rPr lang="el-GR" dirty="0" err="1"/>
              <a:t>speed</a:t>
            </a:r>
            <a:r>
              <a:rPr lang="el-GR" dirty="0"/>
              <a:t>) </a:t>
            </a:r>
            <a:endParaRPr lang="el-GR" dirty="0" smtClean="0"/>
          </a:p>
          <a:p>
            <a:pPr lvl="1" algn="just"/>
            <a:r>
              <a:rPr lang="el-GR" dirty="0" smtClean="0"/>
              <a:t>Ο αριθμητικός </a:t>
            </a:r>
            <a:r>
              <a:rPr lang="el-GR" dirty="0"/>
              <a:t>μέσος όρος των ταχυτήτων σημείου των οχημάτων που περνούν από ένα αριθμό χαρακτηριστικών σημείων που έχουν επιλεγεί σε μια ορισμένη περιοχή.</a:t>
            </a:r>
          </a:p>
          <a:p>
            <a:pPr algn="just">
              <a:buNone/>
            </a:pPr>
            <a:r>
              <a:rPr lang="el-GR" dirty="0"/>
              <a:t> </a:t>
            </a:r>
          </a:p>
          <a:p>
            <a:pPr algn="just"/>
            <a:r>
              <a:rPr lang="el-GR" b="1" dirty="0"/>
              <a:t>Ταχύτητα ελεύθερης ροής</a:t>
            </a:r>
            <a:r>
              <a:rPr lang="el-GR" dirty="0"/>
              <a:t> (</a:t>
            </a:r>
            <a:r>
              <a:rPr lang="el-GR" dirty="0" err="1"/>
              <a:t>free</a:t>
            </a:r>
            <a:r>
              <a:rPr lang="el-GR" dirty="0"/>
              <a:t> </a:t>
            </a:r>
            <a:r>
              <a:rPr lang="el-GR" dirty="0" err="1"/>
              <a:t>flow</a:t>
            </a:r>
            <a:r>
              <a:rPr lang="el-GR" dirty="0"/>
              <a:t> </a:t>
            </a:r>
            <a:r>
              <a:rPr lang="el-GR" dirty="0" err="1" smtClean="0"/>
              <a:t>speed</a:t>
            </a:r>
            <a:r>
              <a:rPr lang="el-GR" dirty="0" smtClean="0"/>
              <a:t>)</a:t>
            </a:r>
          </a:p>
          <a:p>
            <a:pPr lvl="1" algn="just"/>
            <a:r>
              <a:rPr lang="el-GR" dirty="0" smtClean="0"/>
              <a:t>Η </a:t>
            </a:r>
            <a:r>
              <a:rPr lang="el-GR" dirty="0"/>
              <a:t>ταχύτητα λειτουργίας σε τμήμα μιας αρτηρίας, όταν ο κυκλοφοριακός φόρτος είναι πολύ χαμηλός.</a:t>
            </a:r>
          </a:p>
          <a:p>
            <a:pPr algn="just"/>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Ταχύτητα</a:t>
            </a:r>
            <a:endParaRPr lang="el-GR" dirty="0"/>
          </a:p>
        </p:txBody>
      </p:sp>
      <p:sp>
        <p:nvSpPr>
          <p:cNvPr id="3" name="2 - Θέση περιεχομένου"/>
          <p:cNvSpPr>
            <a:spLocks noGrp="1"/>
          </p:cNvSpPr>
          <p:nvPr>
            <p:ph idx="1"/>
          </p:nvPr>
        </p:nvSpPr>
        <p:spPr>
          <a:xfrm>
            <a:off x="457200" y="1600200"/>
            <a:ext cx="8401080" cy="4525963"/>
          </a:xfrm>
        </p:spPr>
        <p:txBody>
          <a:bodyPr>
            <a:normAutofit fontScale="92500" lnSpcReduction="10000"/>
          </a:bodyPr>
          <a:lstStyle/>
          <a:p>
            <a:pPr algn="just"/>
            <a:r>
              <a:rPr lang="el-GR" b="1" dirty="0"/>
              <a:t>Ταχύτητα πορείας</a:t>
            </a:r>
            <a:r>
              <a:rPr lang="el-GR" dirty="0"/>
              <a:t> (</a:t>
            </a:r>
            <a:r>
              <a:rPr lang="el-GR" dirty="0" err="1"/>
              <a:t>running</a:t>
            </a:r>
            <a:r>
              <a:rPr lang="el-GR" dirty="0"/>
              <a:t> </a:t>
            </a:r>
            <a:r>
              <a:rPr lang="el-GR" dirty="0" err="1"/>
              <a:t>speed</a:t>
            </a:r>
            <a:r>
              <a:rPr lang="el-GR" dirty="0"/>
              <a:t>) </a:t>
            </a:r>
            <a:endParaRPr lang="el-GR" dirty="0" smtClean="0"/>
          </a:p>
          <a:p>
            <a:pPr lvl="1" algn="just"/>
            <a:r>
              <a:rPr lang="el-GR" dirty="0" smtClean="0"/>
              <a:t>Η </a:t>
            </a:r>
            <a:r>
              <a:rPr lang="el-GR" dirty="0"/>
              <a:t>μέση ταχύτητα κίνησης ενός οχήματος, όλων των οχημάτων ή μιας κατηγορίας οχημάτων, που κινούνται σε ένα τμήμα οδού μεταξύ δύο διασταυρώσεων.</a:t>
            </a:r>
          </a:p>
          <a:p>
            <a:pPr algn="just">
              <a:buNone/>
            </a:pPr>
            <a:r>
              <a:rPr lang="el-GR" dirty="0"/>
              <a:t> </a:t>
            </a:r>
          </a:p>
          <a:p>
            <a:pPr algn="just"/>
            <a:r>
              <a:rPr lang="el-GR" b="1" dirty="0"/>
              <a:t>Γραμμική ταχύτητα κίνησης</a:t>
            </a:r>
            <a:r>
              <a:rPr lang="el-GR" dirty="0"/>
              <a:t> (</a:t>
            </a:r>
            <a:r>
              <a:rPr lang="el-GR" dirty="0" err="1"/>
              <a:t>linear</a:t>
            </a:r>
            <a:r>
              <a:rPr lang="el-GR" dirty="0"/>
              <a:t> </a:t>
            </a:r>
            <a:r>
              <a:rPr lang="el-GR" dirty="0" err="1"/>
              <a:t>speed</a:t>
            </a:r>
            <a:r>
              <a:rPr lang="el-GR" dirty="0"/>
              <a:t>) </a:t>
            </a:r>
            <a:endParaRPr lang="el-GR" dirty="0" smtClean="0"/>
          </a:p>
          <a:p>
            <a:pPr lvl="1" algn="just"/>
            <a:r>
              <a:rPr lang="el-GR" dirty="0" smtClean="0"/>
              <a:t>Ο </a:t>
            </a:r>
            <a:r>
              <a:rPr lang="el-GR" dirty="0"/>
              <a:t>λόγος της κατ' ευθεία γραμμή απόστασης προέλευσης και προορισμού προς το χρόνο που χρειάζεται για την ίδια μετακίνηση στο υπάρχον δίκτυο με τις υπάρχουσες κυκλοφοριακές συνθήκες.</a:t>
            </a:r>
          </a:p>
          <a:p>
            <a:pPr algn="just"/>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lstStyle/>
          <a:p>
            <a:r>
              <a:rPr lang="el-GR" dirty="0" smtClean="0"/>
              <a:t>Ταχύτητα</a:t>
            </a:r>
            <a:endParaRPr lang="el-GR" dirty="0"/>
          </a:p>
        </p:txBody>
      </p:sp>
      <p:sp>
        <p:nvSpPr>
          <p:cNvPr id="3" name="2 - Θέση περιεχομένου"/>
          <p:cNvSpPr>
            <a:spLocks noGrp="1"/>
          </p:cNvSpPr>
          <p:nvPr>
            <p:ph idx="1"/>
          </p:nvPr>
        </p:nvSpPr>
        <p:spPr>
          <a:xfrm>
            <a:off x="457200" y="1214422"/>
            <a:ext cx="8401080" cy="5072098"/>
          </a:xfrm>
        </p:spPr>
        <p:txBody>
          <a:bodyPr>
            <a:normAutofit lnSpcReduction="10000"/>
          </a:bodyPr>
          <a:lstStyle/>
          <a:p>
            <a:r>
              <a:rPr lang="el-GR" b="1" dirty="0"/>
              <a:t>Μέση ταχύτητα χώρου</a:t>
            </a:r>
            <a:r>
              <a:rPr lang="el-GR" dirty="0"/>
              <a:t> (</a:t>
            </a:r>
            <a:r>
              <a:rPr lang="el-GR" dirty="0" err="1"/>
              <a:t>space</a:t>
            </a:r>
            <a:r>
              <a:rPr lang="el-GR" dirty="0"/>
              <a:t> </a:t>
            </a:r>
            <a:r>
              <a:rPr lang="el-GR" dirty="0" err="1"/>
              <a:t>mean</a:t>
            </a:r>
            <a:r>
              <a:rPr lang="el-GR" dirty="0"/>
              <a:t> </a:t>
            </a:r>
            <a:r>
              <a:rPr lang="el-GR" dirty="0" err="1" smtClean="0"/>
              <a:t>speed</a:t>
            </a:r>
            <a:r>
              <a:rPr lang="el-GR" dirty="0" smtClean="0"/>
              <a:t>)</a:t>
            </a:r>
          </a:p>
          <a:p>
            <a:pPr lvl="1"/>
            <a:r>
              <a:rPr lang="el-GR" dirty="0" smtClean="0"/>
              <a:t>Ο </a:t>
            </a:r>
            <a:r>
              <a:rPr lang="el-GR" dirty="0"/>
              <a:t>αριθμητικός μέσος όρος των ταχυτήτων σημείου που έχουν σε μία ορισμένη στιγμή όλα τα οχήματα ή μια ορισμένη κατηγορία οχημάτων που βρίσκονται σε ένα δεδομένο μήκος της </a:t>
            </a:r>
            <a:r>
              <a:rPr lang="el-GR" dirty="0" smtClean="0"/>
              <a:t>οδού</a:t>
            </a:r>
            <a:endParaRPr lang="el-GR" dirty="0"/>
          </a:p>
          <a:p>
            <a:pPr>
              <a:buNone/>
            </a:pPr>
            <a:endParaRPr lang="el-GR" dirty="0"/>
          </a:p>
          <a:p>
            <a:r>
              <a:rPr lang="el-GR" b="1" dirty="0"/>
              <a:t>Μέση ταχύτητα χρόνου</a:t>
            </a:r>
            <a:r>
              <a:rPr lang="el-GR" dirty="0"/>
              <a:t> (</a:t>
            </a:r>
            <a:r>
              <a:rPr lang="el-GR" dirty="0" err="1"/>
              <a:t>time</a:t>
            </a:r>
            <a:r>
              <a:rPr lang="el-GR" dirty="0"/>
              <a:t> </a:t>
            </a:r>
            <a:r>
              <a:rPr lang="el-GR" dirty="0" err="1"/>
              <a:t>mean</a:t>
            </a:r>
            <a:r>
              <a:rPr lang="el-GR" dirty="0"/>
              <a:t> </a:t>
            </a:r>
            <a:r>
              <a:rPr lang="el-GR" dirty="0" err="1"/>
              <a:t>speed</a:t>
            </a:r>
            <a:r>
              <a:rPr lang="el-GR" dirty="0"/>
              <a:t>) </a:t>
            </a:r>
            <a:endParaRPr lang="el-GR" dirty="0" smtClean="0"/>
          </a:p>
          <a:p>
            <a:pPr lvl="1"/>
            <a:r>
              <a:rPr lang="el-GR" dirty="0" smtClean="0"/>
              <a:t>Ο </a:t>
            </a:r>
            <a:r>
              <a:rPr lang="el-GR" dirty="0"/>
              <a:t>αριθμητικός μέσος όρος των ταχυτήτων σημείου των οχημάτων που περνούν μπροστά από ένα σημείο του δικτύου </a:t>
            </a:r>
            <a:r>
              <a:rPr lang="en-US" dirty="0" smtClean="0"/>
              <a:t>(</a:t>
            </a:r>
            <a:r>
              <a:rPr lang="el-GR" dirty="0" smtClean="0"/>
              <a:t>διατομή) σε </a:t>
            </a:r>
            <a:r>
              <a:rPr lang="el-GR" dirty="0"/>
              <a:t>μια δεδομένη χρονική </a:t>
            </a:r>
            <a:r>
              <a:rPr lang="el-GR" dirty="0" smtClean="0"/>
              <a:t>περίοδο</a:t>
            </a:r>
            <a:endParaRPr lang="el-GR" dirty="0"/>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lstStyle/>
          <a:p>
            <a:r>
              <a:rPr lang="el-GR" dirty="0" smtClean="0"/>
              <a:t>Ταχύτητα</a:t>
            </a:r>
            <a:endParaRPr lang="el-GR" dirty="0"/>
          </a:p>
        </p:txBody>
      </p:sp>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579" y="980728"/>
            <a:ext cx="7610475"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97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lstStyle/>
          <a:p>
            <a:r>
              <a:rPr lang="el-GR" dirty="0" smtClean="0"/>
              <a:t>Ταχύτητα</a:t>
            </a:r>
            <a:endParaRPr lang="el-GR" dirty="0"/>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954360"/>
            <a:ext cx="75533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419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lstStyle/>
          <a:p>
            <a:r>
              <a:rPr lang="el-GR" dirty="0" smtClean="0"/>
              <a:t>Ταχύτητα</a:t>
            </a:r>
            <a:endParaRPr lang="el-GR" dirty="0"/>
          </a:p>
        </p:txBody>
      </p:sp>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992460"/>
            <a:ext cx="756285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30692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949</Words>
  <Application>Microsoft Office PowerPoint</Application>
  <PresentationFormat>On-screen Show (4:3)</PresentationFormat>
  <Paragraphs>157</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Θέμα του Office</vt:lpstr>
      <vt:lpstr>Equation.DSMT4</vt:lpstr>
      <vt:lpstr>Κυκλοφοριακός Φόρτος Κυκλοφοριακή Πυκνότητα</vt:lpstr>
      <vt:lpstr>Ταχύτητα</vt:lpstr>
      <vt:lpstr>Ταχύτητα</vt:lpstr>
      <vt:lpstr>Ταχύτητα</vt:lpstr>
      <vt:lpstr>Ταχύτητα</vt:lpstr>
      <vt:lpstr>Ταχύτητα</vt:lpstr>
      <vt:lpstr>Ταχύτητα</vt:lpstr>
      <vt:lpstr>Ταχύτητα</vt:lpstr>
      <vt:lpstr>Ταχύτητα</vt:lpstr>
      <vt:lpstr>Ταχύτητα</vt:lpstr>
      <vt:lpstr>Ταχύτητα</vt:lpstr>
      <vt:lpstr>Πυκνότητα</vt:lpstr>
      <vt:lpstr>Κατάληψη (occupancy)</vt:lpstr>
      <vt:lpstr>Ταχύτητα</vt:lpstr>
      <vt:lpstr>Ταχύτητα</vt:lpstr>
      <vt:lpstr>Ταχύτητα</vt:lpstr>
      <vt:lpstr>Ταχύτητα</vt:lpstr>
      <vt:lpstr>Ταχύτητα</vt:lpstr>
      <vt:lpstr>Ταχύτητα</vt:lpstr>
      <vt:lpstr>Χρονικός και Χωρικός Διαχωρισμός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Καθυστερήσεις</vt:lpstr>
      <vt:lpstr>Θεμελιώδης  Σχέση Κυκλοφοριακής  Ροής</vt:lpstr>
      <vt:lpstr>Θεμελιώδη Διαγράμματα Κυκλοφοριακής Ροής</vt:lpstr>
      <vt:lpstr>PowerPoint Presentation</vt:lpstr>
      <vt:lpstr>PowerPoint Presentation</vt:lpstr>
      <vt:lpstr>Ταχύτητα-Φόρτος</vt:lpstr>
      <vt:lpstr>Φόρτος-Πυκνότητα</vt:lpstr>
      <vt:lpstr>Φόρτος-Κατάληψη</vt:lpstr>
      <vt:lpstr>Εφαρμογή 1</vt:lpstr>
      <vt:lpstr>PowerPoint Presentation</vt:lpstr>
      <vt:lpstr>Εφαρμογή 2</vt:lpstr>
      <vt:lpstr>PowerPoint Presentation</vt:lpstr>
    </vt:vector>
  </TitlesOfParts>
  <Company>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Κυκλοφοριακή Ροή</dc:title>
  <dc:creator>KKEPAP@Toshiba</dc:creator>
  <cp:lastModifiedBy>stergios</cp:lastModifiedBy>
  <cp:revision>23</cp:revision>
  <dcterms:created xsi:type="dcterms:W3CDTF">2010-11-07T16:56:51Z</dcterms:created>
  <dcterms:modified xsi:type="dcterms:W3CDTF">2015-03-20T18:03:06Z</dcterms:modified>
</cp:coreProperties>
</file>