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06" r:id="rId2"/>
    <p:sldId id="385" r:id="rId3"/>
    <p:sldId id="393" r:id="rId4"/>
    <p:sldId id="394" r:id="rId5"/>
    <p:sldId id="392" r:id="rId6"/>
    <p:sldId id="386" r:id="rId7"/>
    <p:sldId id="387" r:id="rId8"/>
    <p:sldId id="388" r:id="rId9"/>
    <p:sldId id="389" r:id="rId10"/>
    <p:sldId id="390" r:id="rId11"/>
    <p:sldId id="391" r:id="rId12"/>
    <p:sldId id="397" r:id="rId13"/>
    <p:sldId id="396" r:id="rId14"/>
    <p:sldId id="398" r:id="rId15"/>
    <p:sldId id="395" r:id="rId16"/>
    <p:sldId id="400" r:id="rId17"/>
    <p:sldId id="399" r:id="rId18"/>
    <p:sldId id="402" r:id="rId19"/>
    <p:sldId id="401" r:id="rId20"/>
    <p:sldId id="412" r:id="rId21"/>
    <p:sldId id="403" r:id="rId22"/>
    <p:sldId id="404" r:id="rId23"/>
    <p:sldId id="405" r:id="rId24"/>
    <p:sldId id="407" r:id="rId25"/>
    <p:sldId id="408" r:id="rId26"/>
    <p:sldId id="421" r:id="rId27"/>
    <p:sldId id="409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1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6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4DF48A-40AC-43C3-A2DB-24AFCB0833BD}" type="datetimeFigureOut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78575D-DA4D-489A-9F96-9E2B532F3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A800B-99BC-4CC3-9625-C774186FDB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7058-F57D-44D6-9A03-1517A3D9AA3D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7217-1AF9-49EB-8A27-5AB2CA9D1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F586-C0B3-4723-8A2A-CBA44143F334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AE5E-2D2C-480B-BFAD-9410EF2ED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2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97E5-C0CE-466E-90D0-0326967E0077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FEB1-0CD4-4640-8564-E00728672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9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75C0-8D6D-4920-B01B-E96B6DA59F95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0D96-AD91-429E-8CBD-978F94180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5541-6A24-442A-98F0-6FFCF57A1F0C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2682-8799-438D-BF76-59C03C35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9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768D-A3A6-4EB2-B96F-BB13D0D1F882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1869-0218-45A3-89C4-F3798B891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0D5D-5AED-4F73-8F0D-B0663FCE6405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66868-826E-4680-9E9A-533599DEF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4BDB-1E98-4C6D-A991-5F1C7043B62C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F05A-43E6-4F67-AF24-47E35445E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2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42E3-100A-445A-A845-41D74ED3ED7C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58F4-4379-4F21-91E1-C37F5FB0F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1C5A-D5EC-499E-9DC6-810CF3829920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52D9-EE78-4A12-B0C8-1693924D2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5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D68C-399A-47C8-8BEB-1063525070C3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9E50-DB1D-4254-BF9D-7BF3B77AE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A0A02-C1D9-4430-A53A-2B7CEDA1CD38}" type="datetime1">
              <a:rPr lang="en-US"/>
              <a:pPr>
                <a:defRPr/>
              </a:pPr>
              <a:t>07-Jun-18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90D765-2FD8-4617-A26E-81E7DE996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467942" cy="52578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50" y="381000"/>
            <a:ext cx="9034849" cy="1143000"/>
          </a:xfrm>
        </p:spPr>
        <p:txBody>
          <a:bodyPr/>
          <a:lstStyle/>
          <a:p>
            <a:pPr eaLnBrk="1" hangingPunct="1"/>
            <a:r>
              <a:rPr lang="el-GR" sz="3400" b="1" dirty="0" smtClean="0">
                <a:latin typeface="Tahoma" pitchFamily="34" charset="0"/>
                <a:cs typeface="Tahoma" pitchFamily="34" charset="0"/>
              </a:rPr>
              <a:t>Λειτουργική Ανάλυση Κυκλικών Κόμβων</a:t>
            </a:r>
            <a:endParaRPr lang="en-US" sz="3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143000"/>
            <a:ext cx="899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απόφαση υλοποίησης ενός κυκλικού κόμβου πρέπει να συνοδεύεται από λεπτομερή εκτίμηση της αναμενόμενης απόδοσής του σε επίπεδο λειτουργίας. Δηλαδή απαιτείται η εκτίμηση του Επιπέδου Εξυπηρέτησης στο έτος σχεδιασμού </a:t>
            </a:r>
            <a:r>
              <a:rPr lang="el-GR" dirty="0" smtClean="0"/>
              <a:t>(συνήθως </a:t>
            </a:r>
            <a:r>
              <a:rPr lang="el-GR" dirty="0"/>
              <a:t>το 20</a:t>
            </a:r>
            <a:r>
              <a:rPr lang="el-GR" baseline="30000" dirty="0"/>
              <a:t>ο</a:t>
            </a:r>
            <a:r>
              <a:rPr lang="el-GR" dirty="0"/>
              <a:t> έτος από την έναρξη λειτουργίας του </a:t>
            </a:r>
            <a:r>
              <a:rPr lang="el-GR" dirty="0" smtClean="0"/>
              <a:t>κόμβου). </a:t>
            </a:r>
          </a:p>
          <a:p>
            <a:r>
              <a:rPr lang="el-GR" dirty="0" smtClean="0"/>
              <a:t>Αυτό </a:t>
            </a:r>
            <a:r>
              <a:rPr lang="el-GR" dirty="0"/>
              <a:t>βέβαια δεν αναιρεί την υποχρέωση παρακολούθησης ανά τακτά χρονικά διαστήματα ώστε να αξιολογείται ενδεχόμενη αναγκαιότητα πρόσθετων παρεμβάσεων.</a:t>
            </a:r>
            <a:endParaRPr lang="en-US" dirty="0"/>
          </a:p>
          <a:p>
            <a:r>
              <a:rPr lang="el-GR" dirty="0"/>
              <a:t>Η εκτίμηση του Επιπέδου Εξυπηρέτησης για το έτος σχεδιασμού του κυκλικού κόμβου προϋποθέτει τον προσδιορισμό των εκτιμώμενων φόρτων και επιπλέον για κάθε πρόσβαση του κόμβου τα εξής μεγέθη: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l-GR" dirty="0"/>
              <a:t>χωρητικότητα εισόδου η οποία εξαρτάται από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l-GR" dirty="0"/>
              <a:t>τη γεωμετρία κόμβου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l-GR" dirty="0"/>
              <a:t>το μέγεθος των διασταυρούμενων φόρτων εντός του δακτυλίου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l-GR" dirty="0"/>
              <a:t>το χωρικό διαχωρισμό των οχημάτων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l-GR" dirty="0"/>
              <a:t>λόγος εξυπηρετούμενου φόρτου προς χωρητικότητα όπου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l-GR" dirty="0"/>
              <a:t>γενικά δεν πρέπει είναι μεγαλύτερος του 0.85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l-GR" dirty="0"/>
              <a:t>μεγέθη μεγαλύτερα του 0.85 είναι αποδεκτά σε ειδικές περιπτώσεις (πχ. σε περιοχές </a:t>
            </a:r>
            <a:r>
              <a:rPr lang="el-GR" dirty="0" err="1"/>
              <a:t>χωροθέτησης</a:t>
            </a:r>
            <a:r>
              <a:rPr lang="el-GR" dirty="0"/>
              <a:t> κόμβων σε μικρές αποστάσεις) 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l-GR" dirty="0"/>
              <a:t>μέση </a:t>
            </a:r>
            <a:r>
              <a:rPr lang="el-GR" dirty="0" smtClean="0"/>
              <a:t>καθυστέρηση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l-GR" dirty="0" smtClean="0"/>
              <a:t>επίπεδο εξυπηρέτησης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l-GR" dirty="0" smtClean="0"/>
              <a:t>μήκος </a:t>
            </a:r>
            <a:r>
              <a:rPr lang="el-GR" dirty="0"/>
              <a:t>ουράς για το 95% των περιπτώσεων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Tahoma" pitchFamily="34" charset="0"/>
                <a:cs typeface="Tahoma" pitchFamily="34" charset="0"/>
              </a:rPr>
              <a:t>Μετατροπή Φόρτων Στρεφουσών Κινήσεων Ισόπεδου Κόμβου σε Φόρτους Κυκλικού Κόμβου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6" y="2743200"/>
            <a:ext cx="2819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495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210300" y="4953000"/>
            <a:ext cx="533400" cy="609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Tahoma" pitchFamily="34" charset="0"/>
                <a:cs typeface="Tahoma" pitchFamily="34" charset="0"/>
              </a:rPr>
              <a:t>Μετατροπή Φόρτων Στρεφουσών Κινήσεων Ισόπεδου Κόμβου σε Φόρτους Κυκλικού Κόμβου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6" y="2743200"/>
            <a:ext cx="2819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495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210300" y="4953000"/>
            <a:ext cx="533400" cy="609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5029200"/>
            <a:ext cx="533400" cy="685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2200" y="5029200"/>
            <a:ext cx="533400" cy="685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4921624"/>
            <a:ext cx="381000" cy="79337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Tahoma" pitchFamily="34" charset="0"/>
                <a:cs typeface="Tahoma" pitchFamily="34" charset="0"/>
              </a:rPr>
              <a:t>Μετατροπή Φόρτων Στρεφουσών Κινήσεων Ισόπεδου Κόμβου σε Φόρτους Κυκλικού Κόμβου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286250" cy="415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9388" y="3048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πχ.</a:t>
            </a:r>
            <a:endParaRPr lang="en-US" dirty="0"/>
          </a:p>
          <a:p>
            <a:r>
              <a:rPr lang="el-GR" dirty="0" smtClean="0"/>
              <a:t>2% ποσοστό κίνησης φορτηγών</a:t>
            </a:r>
          </a:p>
          <a:p>
            <a:r>
              <a:rPr lang="el-GR" dirty="0" smtClean="0"/>
              <a:t>ΣΩΑ: 0.97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Tahoma" pitchFamily="34" charset="0"/>
                <a:cs typeface="Tahoma" pitchFamily="34" charset="0"/>
              </a:rPr>
              <a:t>Μετατροπή Φόρτων Στρεφουσών Κινήσεων Ισόπεδου Κόμβου σε Φόρτους Κυκλικού Κόμβου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419600" cy="440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Tahoma" pitchFamily="34" charset="0"/>
                <a:cs typeface="Tahoma" pitchFamily="34" charset="0"/>
              </a:rPr>
              <a:t>Μετατροπή Φόρτων Στρεφουσών Κινήσεων Ισόπεδου Κόμβου σε Φόρτους Κυκλικού Κόμβου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343400" cy="442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5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482012" cy="518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9" y="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Αρχική Εκτίμηση Τύπου Κυκλικού Κόμβου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(με βάση % αριστερών στροφών και ΜΕΗΚ)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Σχεδιασμός Λωρίδων Εισόδου                   με Βάση Φόρτους                       Διασταυρωνόμενων Κινήσεων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209407"/>
              </p:ext>
            </p:extLst>
          </p:nvPr>
        </p:nvGraphicFramePr>
        <p:xfrm>
          <a:off x="1752600" y="2057400"/>
          <a:ext cx="5638800" cy="403859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6291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Tahoma" pitchFamily="34" charset="0"/>
                          <a:cs typeface="Tahoma" pitchFamily="34" charset="0"/>
                        </a:rPr>
                        <a:t>Φόρτος                       Διασταυρωνόμενων  Κινήσεων </a:t>
                      </a:r>
                      <a:r>
                        <a:rPr lang="el-GR" sz="1600" b="1" dirty="0" smtClean="0">
                          <a:latin typeface="Tahoma" pitchFamily="34" charset="0"/>
                          <a:cs typeface="Tahoma" pitchFamily="34" charset="0"/>
                        </a:rPr>
                        <a:t>(οχ/</a:t>
                      </a:r>
                      <a:r>
                        <a:rPr lang="en-US" sz="1600" b="1" dirty="0" smtClean="0">
                          <a:latin typeface="Tahoma" pitchFamily="34" charset="0"/>
                          <a:cs typeface="Tahoma" pitchFamily="34" charset="0"/>
                        </a:rPr>
                        <a:t>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Απαίτηση Λωρίδων Εισόδου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51">
                <a:tc>
                  <a:txBody>
                    <a:bodyPr/>
                    <a:lstStyle/>
                    <a:p>
                      <a:r>
                        <a:rPr lang="el-GR" dirty="0" smtClean="0"/>
                        <a:t>0 – 1000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μία</a:t>
                      </a:r>
                      <a:r>
                        <a:rPr lang="el-GR" baseline="0" dirty="0" smtClean="0"/>
                        <a:t> λωρίδα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51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1000 - 1300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δύο λωρίδες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0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μία λωρίδα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51">
                <a:tc>
                  <a:txBody>
                    <a:bodyPr/>
                    <a:lstStyle/>
                    <a:p>
                      <a:r>
                        <a:rPr lang="el-GR" dirty="0" smtClean="0"/>
                        <a:t>1300 - 1800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δύο λωρίδες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51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&gt; 1800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&gt; δύο λωρίδες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περαιτέρω διερεύνηση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0955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11253" y="4800600"/>
            <a:ext cx="990600" cy="609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76400"/>
            <a:ext cx="86487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Χωρητικότητα ανά κλάδο Πρόσβασης       με Βάση Φόρτους Κυκλικής Κίνησης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845945"/>
            <a:ext cx="1066800" cy="120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30065" y="2514600"/>
            <a:ext cx="228600" cy="36974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Αξιολόγηση Αποδοτικότητας                      Κόμβου Κυκλικής Κίνησης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1676400"/>
                <a:ext cx="190500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Cambria" pitchFamily="18" charset="0"/>
                    <a:cs typeface="Arial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l-GR" sz="4000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/>
                          </a:rPr>
                          <m:t>𝐕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endParaRPr lang="en-US" sz="4000" b="1" dirty="0">
                  <a:latin typeface="Bodoni MT Poster Compressed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76400"/>
                <a:ext cx="1905000" cy="978538"/>
              </a:xfrm>
              <a:prstGeom prst="rect">
                <a:avLst/>
              </a:prstGeom>
              <a:blipFill rotWithShape="1">
                <a:blip r:embed="rId3"/>
                <a:stretch>
                  <a:fillRect l="-11182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5800" y="30480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όπου:</a:t>
            </a:r>
            <a:endParaRPr lang="en-US" dirty="0"/>
          </a:p>
          <a:p>
            <a:r>
              <a:rPr lang="en-US" dirty="0" smtClean="0"/>
              <a:t>x</a:t>
            </a:r>
            <a:r>
              <a:rPr lang="el-GR" dirty="0" smtClean="0"/>
              <a:t> </a:t>
            </a:r>
            <a:r>
              <a:rPr lang="el-GR" dirty="0"/>
              <a:t>: </a:t>
            </a:r>
            <a:r>
              <a:rPr lang="el-GR" dirty="0" smtClean="0"/>
              <a:t>λόγος φόρτου προς χωρητικότητα λωρίδας</a:t>
            </a:r>
            <a:endParaRPr lang="en-US" dirty="0"/>
          </a:p>
          <a:p>
            <a:r>
              <a:rPr lang="en-US" dirty="0" smtClean="0"/>
              <a:t>V</a:t>
            </a:r>
            <a:r>
              <a:rPr lang="el-GR" dirty="0" smtClean="0"/>
              <a:t> </a:t>
            </a:r>
            <a:r>
              <a:rPr lang="el-GR" dirty="0"/>
              <a:t>: </a:t>
            </a:r>
            <a:r>
              <a:rPr lang="el-GR" dirty="0" smtClean="0"/>
              <a:t>φόρτος λωρίδας (οχ/</a:t>
            </a:r>
            <a:r>
              <a:rPr lang="en-US" dirty="0"/>
              <a:t>h</a:t>
            </a:r>
            <a:r>
              <a:rPr lang="el-GR" dirty="0"/>
              <a:t>)</a:t>
            </a:r>
            <a:endParaRPr lang="en-US" dirty="0"/>
          </a:p>
          <a:p>
            <a:r>
              <a:rPr lang="en-US" dirty="0" smtClean="0"/>
              <a:t>c</a:t>
            </a:r>
            <a:r>
              <a:rPr lang="el-GR" dirty="0" smtClean="0"/>
              <a:t> </a:t>
            </a:r>
            <a:r>
              <a:rPr lang="el-GR" dirty="0"/>
              <a:t>: </a:t>
            </a:r>
            <a:r>
              <a:rPr lang="el-GR" dirty="0" smtClean="0"/>
              <a:t>κυκλοφοριακή ικανότητα κλάδου πρόσβασης (χωρητικότητα)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80060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γενικά </a:t>
            </a:r>
            <a:r>
              <a:rPr lang="en-US" sz="3200" b="1" dirty="0" smtClean="0"/>
              <a:t>v/c ≤ 0.85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27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Διόρθωση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“c”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σε Περιπτώσεις Μετρήσιμης Παρουσίας Πεζών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777" y="47244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είσοδος μιας λωρίδας                                      είσοδος δύο λωρίδων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5638800"/>
            <a:ext cx="8301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στην περίπτωση αυτή απαιτείται υπολογισμός νέου </a:t>
            </a:r>
            <a:r>
              <a:rPr lang="en-US" sz="2400" b="1" dirty="0" smtClean="0"/>
              <a:t>“X”</a:t>
            </a:r>
            <a:endParaRPr lang="en-US" sz="2400" b="1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441"/>
            <a:ext cx="4432177" cy="265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77" y="1314966"/>
            <a:ext cx="4673723" cy="2647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04800" y="4114800"/>
            <a:ext cx="19493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p/h: </a:t>
            </a:r>
            <a:r>
              <a:rPr lang="el-GR" sz="800" dirty="0" smtClean="0"/>
              <a:t>πεζοί/ώρα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268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467942" cy="52578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388" y="1773238"/>
            <a:ext cx="873601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l-GR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Φόρτοι Στρεφουσών Κινήσεων               ανά Κλάδο Πρόσβασης</a:t>
            </a:r>
          </a:p>
          <a:p>
            <a:pPr lvl="1">
              <a:buFont typeface="Wingdings" pitchFamily="2" charset="2"/>
              <a:buChar char="§"/>
            </a:pPr>
            <a:r>
              <a:rPr lang="el-GR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μετατροπή σε ισοδύναμους ρυθμούς ροής             με βάση ΣΩΑ</a:t>
            </a:r>
          </a:p>
          <a:p>
            <a:pPr lvl="1">
              <a:buFont typeface="Wingdings" pitchFamily="2" charset="2"/>
              <a:buChar char="§"/>
            </a:pPr>
            <a:r>
              <a:rPr lang="el-GR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μετατροπή σε ΜΕΑ, ανάλογα                                         με το ποσοστό κίνησης βαρέων οχημάτων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Tahoma" pitchFamily="34" charset="0"/>
                <a:cs typeface="Tahoma" pitchFamily="34" charset="0"/>
              </a:rPr>
              <a:t>Συλλογή Δεδομένων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Καθυστερήσεις                                            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(με βάση εισερχόμενο φόρτο και χωρητικότητα)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8200" cy="510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2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Καθυστερήσεις                                             </a:t>
            </a:r>
            <a:r>
              <a:rPr 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σταθμισμένος μέσος των καθυστερήσεων των </a:t>
            </a:r>
            <a:r>
              <a:rPr lang="el-G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λωρίδων,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r>
              <a:rPr lang="el-G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βάση τους φόρτους </a:t>
            </a:r>
            <a:r>
              <a:rPr lang="el-G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αυτών)</a:t>
            </a:r>
            <a:endParaRPr lang="en-US" sz="2000" b="1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1219200"/>
                <a:ext cx="7924800" cy="5698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dirty="0" smtClean="0"/>
                  <a:t>Καθυστέρηση </a:t>
                </a:r>
                <a:r>
                  <a:rPr lang="el-GR" dirty="0"/>
                  <a:t>ανά πρόσβαση ως σταθμισμένος μέσος των καθυστερήσεων των λωρίδων της, με βάση τους φόρτους </a:t>
                </a:r>
                <a:r>
                  <a:rPr lang="el-GR" dirty="0" smtClean="0"/>
                  <a:t>τους (συμμετέχει </a:t>
                </a:r>
                <a:r>
                  <a:rPr lang="el-GR" dirty="0"/>
                  <a:t>και η πιθανή ύπαρξη αποκλειστικής λωρίδας δεξιάς </a:t>
                </a:r>
                <a:r>
                  <a:rPr lang="el-GR" dirty="0" smtClean="0"/>
                  <a:t>στροφής).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l-GR" dirty="0" smtClean="0"/>
                  <a:t>Έτσι </a:t>
                </a:r>
                <a:r>
                  <a:rPr lang="el-GR" dirty="0"/>
                  <a:t>η καθυστέρηση ανά πρόσβαση είναι</a:t>
                </a:r>
                <a:r>
                  <a:rPr lang="el-GR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πρόσβασης</m:t>
                        </m:r>
                      </m:sub>
                    </m:sSub>
                    <m:r>
                      <a:rPr lang="el-GR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LL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LL</m:t>
                            </m:r>
                          </m:sub>
                        </m:sSub>
                        <m:r>
                          <a:rPr lang="el-GR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RL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RL</m:t>
                            </m:r>
                          </m:sub>
                        </m:sSub>
                        <m:r>
                          <a:rPr lang="el-GR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Bypass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Bypass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LL</m:t>
                            </m:r>
                          </m:sub>
                        </m:sSub>
                        <m:r>
                          <a:rPr lang="el-GR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RL</m:t>
                            </m:r>
                          </m:sub>
                        </m:sSub>
                        <m:r>
                          <a:rPr lang="el-GR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Bypass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dirty="0"/>
                  <a:t>                      </a:t>
                </a:r>
              </a:p>
              <a:p>
                <a:r>
                  <a:rPr lang="el-GR" sz="1200" dirty="0"/>
                  <a:t>όπου:</a:t>
                </a:r>
              </a:p>
              <a:p>
                <a:r>
                  <a:rPr lang="en-US" sz="1200" dirty="0"/>
                  <a:t>d</a:t>
                </a:r>
                <a:r>
                  <a:rPr lang="el-GR" sz="1200" baseline="-25000" dirty="0"/>
                  <a:t>πρόσβασης</a:t>
                </a:r>
                <a:r>
                  <a:rPr lang="el-GR" sz="1200" dirty="0"/>
                  <a:t> (</a:t>
                </a:r>
                <a:r>
                  <a:rPr lang="en-US" sz="1200" dirty="0"/>
                  <a:t>sec</a:t>
                </a:r>
                <a:r>
                  <a:rPr lang="el-GR" sz="1200" dirty="0"/>
                  <a:t>/</a:t>
                </a:r>
                <a:r>
                  <a:rPr lang="en-US" sz="1200" dirty="0" err="1"/>
                  <a:t>veh</a:t>
                </a:r>
                <a:r>
                  <a:rPr lang="el-GR" sz="1200" dirty="0"/>
                  <a:t>): καθυστέρηση πρόσβασης</a:t>
                </a:r>
              </a:p>
              <a:p>
                <a:r>
                  <a:rPr lang="en-US" sz="1200" dirty="0"/>
                  <a:t>d</a:t>
                </a:r>
                <a:r>
                  <a:rPr lang="en-US" sz="1200" baseline="-25000" dirty="0"/>
                  <a:t>i</a:t>
                </a:r>
                <a:r>
                  <a:rPr lang="el-GR" sz="1200" dirty="0"/>
                  <a:t> (</a:t>
                </a:r>
                <a:r>
                  <a:rPr lang="en-US" sz="1200" dirty="0"/>
                  <a:t>sec</a:t>
                </a:r>
                <a:r>
                  <a:rPr lang="el-GR" sz="1200" dirty="0"/>
                  <a:t>/</a:t>
                </a:r>
                <a:r>
                  <a:rPr lang="en-US" sz="1200" dirty="0" err="1"/>
                  <a:t>veh</a:t>
                </a:r>
                <a:r>
                  <a:rPr lang="el-GR" sz="1200" dirty="0"/>
                  <a:t>): καθυστέρηση λωρίδας</a:t>
                </a:r>
              </a:p>
              <a:p>
                <a:r>
                  <a:rPr lang="en-US" sz="1200" dirty="0"/>
                  <a:t>v</a:t>
                </a:r>
                <a:r>
                  <a:rPr lang="en-US" sz="1200" baseline="-25000" dirty="0"/>
                  <a:t>i</a:t>
                </a:r>
                <a:r>
                  <a:rPr lang="el-GR" sz="1200" dirty="0"/>
                  <a:t> (</a:t>
                </a:r>
                <a:r>
                  <a:rPr lang="en-US" sz="1200" dirty="0" err="1"/>
                  <a:t>veh</a:t>
                </a:r>
                <a:r>
                  <a:rPr lang="el-GR" sz="1200" dirty="0"/>
                  <a:t>/</a:t>
                </a:r>
                <a:r>
                  <a:rPr lang="en-US" sz="1200" dirty="0"/>
                  <a:t>h</a:t>
                </a:r>
                <a:r>
                  <a:rPr lang="el-GR" sz="1200" dirty="0"/>
                  <a:t>): φόρτος λωρίδας</a:t>
                </a:r>
              </a:p>
              <a:p>
                <a:r>
                  <a:rPr lang="en-US" sz="1200" baseline="-25000" dirty="0"/>
                  <a:t>LL</a:t>
                </a:r>
                <a:r>
                  <a:rPr lang="el-GR" sz="1200" dirty="0"/>
                  <a:t> : αριστερή λωρίδα</a:t>
                </a:r>
              </a:p>
              <a:p>
                <a:r>
                  <a:rPr lang="en-US" sz="1200" baseline="-25000" dirty="0"/>
                  <a:t>RL</a:t>
                </a:r>
                <a:r>
                  <a:rPr lang="el-GR" sz="1200" dirty="0"/>
                  <a:t> : δεξιά λωρίδα</a:t>
                </a:r>
              </a:p>
              <a:p>
                <a:r>
                  <a:rPr lang="en-US" sz="1200" baseline="-25000" dirty="0"/>
                  <a:t>Bypass</a:t>
                </a:r>
                <a:r>
                  <a:rPr lang="el-GR" sz="1200" dirty="0"/>
                  <a:t> : αποκλειστική λωρίδα δεξιάς στροφής</a:t>
                </a:r>
              </a:p>
              <a:p>
                <a:endParaRPr lang="el-GR" dirty="0" smtClean="0"/>
              </a:p>
              <a:p>
                <a:pPr>
                  <a:spcAft>
                    <a:spcPts val="600"/>
                  </a:spcAft>
                </a:pPr>
                <a:r>
                  <a:rPr lang="el-GR" dirty="0" smtClean="0"/>
                  <a:t>Ανάλογα </a:t>
                </a:r>
                <a:r>
                  <a:rPr lang="el-GR" dirty="0"/>
                  <a:t>υπολογίζεται η καθυστέρηση του κόμβου συνολικά, σταθμίζοντας τις καθυστερήσεις των προσβάσεων ανάλογα με τους συνολικούς φόρτους σε αυτές. Έτσι η συνολική αναμενόμενη καθυστέρηση στον κόμβο είναι</a:t>
                </a:r>
                <a:r>
                  <a:rPr lang="el-GR" dirty="0" smtClean="0"/>
                  <a:t>:</a:t>
                </a:r>
                <a:endParaRPr lang="el-GR" dirty="0"/>
              </a:p>
              <a:p>
                <a:r>
                  <a:rPr lang="el-GR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κόμβου</m:t>
                        </m:r>
                      </m:sub>
                    </m:sSub>
                    <m:r>
                      <a:rPr lang="el-GR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l-GR" dirty="0"/>
                  <a:t>  					</a:t>
                </a:r>
                <a:endParaRPr lang="el-GR" dirty="0" smtClean="0"/>
              </a:p>
              <a:p>
                <a:r>
                  <a:rPr lang="el-GR" sz="1200" dirty="0" smtClean="0"/>
                  <a:t>όπου</a:t>
                </a:r>
                <a:r>
                  <a:rPr lang="el-GR" sz="1200" dirty="0"/>
                  <a:t>:</a:t>
                </a:r>
              </a:p>
              <a:p>
                <a:r>
                  <a:rPr lang="en-US" sz="1200" dirty="0"/>
                  <a:t>d</a:t>
                </a:r>
                <a:r>
                  <a:rPr lang="el-GR" sz="1200" baseline="-25000" dirty="0"/>
                  <a:t>κόμβου</a:t>
                </a:r>
                <a:r>
                  <a:rPr lang="el-GR" sz="1200" dirty="0"/>
                  <a:t> (</a:t>
                </a:r>
                <a:r>
                  <a:rPr lang="en-US" sz="1200" dirty="0"/>
                  <a:t>sec</a:t>
                </a:r>
                <a:r>
                  <a:rPr lang="el-GR" sz="1200" dirty="0"/>
                  <a:t>/</a:t>
                </a:r>
                <a:r>
                  <a:rPr lang="en-US" sz="1200" dirty="0" err="1"/>
                  <a:t>veh</a:t>
                </a:r>
                <a:r>
                  <a:rPr lang="el-GR" sz="1200" dirty="0"/>
                  <a:t>): καθυστέρηση κόμβου</a:t>
                </a:r>
              </a:p>
              <a:p>
                <a:r>
                  <a:rPr lang="en-US" sz="1200" dirty="0"/>
                  <a:t>d</a:t>
                </a:r>
                <a:r>
                  <a:rPr lang="en-US" sz="1200" baseline="-25000" dirty="0"/>
                  <a:t>i</a:t>
                </a:r>
                <a:r>
                  <a:rPr lang="el-GR" sz="1200" dirty="0"/>
                  <a:t> (</a:t>
                </a:r>
                <a:r>
                  <a:rPr lang="en-US" sz="1200" dirty="0"/>
                  <a:t>sec</a:t>
                </a:r>
                <a:r>
                  <a:rPr lang="el-GR" sz="1200" dirty="0"/>
                  <a:t>/</a:t>
                </a:r>
                <a:r>
                  <a:rPr lang="en-US" sz="1200" dirty="0" err="1"/>
                  <a:t>veh</a:t>
                </a:r>
                <a:r>
                  <a:rPr lang="el-GR" sz="1200" dirty="0"/>
                  <a:t>): καθυστέρηση λωρίδας</a:t>
                </a:r>
              </a:p>
              <a:p>
                <a:r>
                  <a:rPr lang="en-US" sz="1200" dirty="0"/>
                  <a:t>v</a:t>
                </a:r>
                <a:r>
                  <a:rPr lang="en-US" sz="1200" baseline="-25000" dirty="0"/>
                  <a:t>i</a:t>
                </a:r>
                <a:r>
                  <a:rPr lang="el-GR" sz="1200" dirty="0"/>
                  <a:t> (</a:t>
                </a:r>
                <a:r>
                  <a:rPr lang="en-US" sz="1200" dirty="0" err="1"/>
                  <a:t>veh</a:t>
                </a:r>
                <a:r>
                  <a:rPr lang="el-GR" sz="1200" dirty="0"/>
                  <a:t>/</a:t>
                </a:r>
                <a:r>
                  <a:rPr lang="en-US" sz="1200" dirty="0"/>
                  <a:t>h</a:t>
                </a:r>
                <a:r>
                  <a:rPr lang="el-GR" sz="1200" dirty="0"/>
                  <a:t>): φόρτος λωρίδας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7924800" cy="5698483"/>
              </a:xfrm>
              <a:prstGeom prst="rect">
                <a:avLst/>
              </a:prstGeom>
              <a:blipFill rotWithShape="1">
                <a:blip r:embed="rId3"/>
                <a:stretch>
                  <a:fillRect l="-692" t="-535" r="-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3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Αντιστοίχηση Καθυστερήσεων και Επιπέδου Εξυπηρέτησης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92658"/>
              </p:ext>
            </p:extLst>
          </p:nvPr>
        </p:nvGraphicFramePr>
        <p:xfrm>
          <a:off x="609600" y="2209799"/>
          <a:ext cx="8000999" cy="3124200"/>
        </p:xfrm>
        <a:graphic>
          <a:graphicData uri="http://schemas.openxmlformats.org/drawingml/2006/table">
            <a:tbl>
              <a:tblPr firstRow="1" lastRow="1"/>
              <a:tblGrid>
                <a:gridCol w="292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5">
                <a:tc rowSpan="2"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Συνολική  Καθυστέρηση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                             </a:t>
                      </a:r>
                      <a:r>
                        <a:rPr lang="el-G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sec/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veh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Επίπεδο Εξυπηρέτησης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v/c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≤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1.0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v/c&gt;1.0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   0 - 10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A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&gt;10 - 15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B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&gt;15 - 25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&gt;25 - 35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&gt;35 - 45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   &gt;50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endParaRPr lang="el-GR" sz="2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0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Εκτίμηση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Ουρών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”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(95% περιπτώσεων)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438"/>
            <a:ext cx="6477000" cy="587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5638800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 </a:t>
            </a:r>
            <a:r>
              <a:rPr lang="el-GR" sz="2400" b="1" dirty="0" smtClean="0"/>
              <a:t>=</a:t>
            </a:r>
            <a:r>
              <a:rPr lang="en-US" sz="2400" b="1" dirty="0" smtClean="0"/>
              <a:t> 0.25h = 15min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65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457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ζητείται η αξιολόγηση του                    Επιπέδου Εξυπηρέτησης Κυκλικού Κόμβου μιας λωρίδας κυκλοφορίας με τους παρακάτω φόρτους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438400"/>
            <a:ext cx="4800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2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έλεγχος χωρητικότητας                                        σε κάθε κλάδο πρόσβασης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784305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400"/>
            <a:ext cx="1600200" cy="193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6165502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v/c </a:t>
            </a:r>
            <a:r>
              <a:rPr lang="el-GR" sz="2400" b="1" dirty="0" smtClean="0"/>
              <a:t>=</a:t>
            </a:r>
            <a:r>
              <a:rPr lang="en-US" sz="2400" b="1" dirty="0" smtClean="0"/>
              <a:t> </a:t>
            </a:r>
            <a:r>
              <a:rPr lang="el-GR" sz="2400" b="1" dirty="0" smtClean="0"/>
              <a:t>271 / 574 = 0.47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32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καθυστέρηση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6552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3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λόγος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v/c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και καθυστέρηση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                                                  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στους υπόλοιπους κλάδους πρόσβασης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52600"/>
            <a:ext cx="58737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400" y="3733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1752600"/>
            <a:ext cx="457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5638800"/>
            <a:ext cx="457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52600"/>
            <a:ext cx="58737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400" y="3733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5638800"/>
            <a:ext cx="457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λόγος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v/c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και καθυστέρηση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                                                  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στους υπόλοιπους κλάδους πρόσβασης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52600"/>
            <a:ext cx="58737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5800" y="5638800"/>
            <a:ext cx="457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λόγος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v/c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και καθυστέρηση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                                                  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στους υπόλοιπους κλάδους πρόσβασης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58" y="1366131"/>
            <a:ext cx="6467942" cy="52578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388" y="1773238"/>
            <a:ext cx="873601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l-GR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μετατροπή σε ισοδύναμους ρυθμούς ροής             με βάση ΣΩΑ</a:t>
            </a:r>
          </a:p>
          <a:p>
            <a:pPr lvl="1">
              <a:buFont typeface="Wingdings" pitchFamily="2" charset="2"/>
              <a:buChar char="§"/>
            </a:pPr>
            <a:endParaRPr lang="el-GR" b="1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pPr algn="l"/>
            <a:r>
              <a:rPr lang="el-G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Φόρτοι Στρεφουσών Κινήσεων               ανά Κλάδο Πρόσβασης              </a:t>
            </a:r>
            <a:r>
              <a:rPr lang="el-G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4419600"/>
                <a:ext cx="2057400" cy="92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6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l-GR" sz="36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l-GR" sz="3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36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l-GR" sz="3600" b="1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el-GR" sz="3600" b="1" i="1">
                            <a:latin typeface="Cambria Math"/>
                          </a:rPr>
                          <m:t>𝜮𝜴𝜜</m:t>
                        </m:r>
                      </m:den>
                    </m:f>
                  </m:oMath>
                </a14:m>
                <a:r>
                  <a:rPr lang="el-GR" sz="3600" b="1" dirty="0"/>
                  <a:t> 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2057400" cy="9228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9388" y="53931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όπου:</a:t>
            </a:r>
            <a:endParaRPr lang="en-US" dirty="0"/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l-GR" dirty="0" smtClean="0"/>
              <a:t> </a:t>
            </a:r>
            <a:r>
              <a:rPr lang="el-GR" dirty="0"/>
              <a:t>: μετρούμενος φόρτος (οχ/</a:t>
            </a:r>
            <a:r>
              <a:rPr lang="en-US" dirty="0"/>
              <a:t>h</a:t>
            </a:r>
            <a:r>
              <a:rPr lang="el-GR" dirty="0"/>
              <a:t>)</a:t>
            </a:r>
            <a:endParaRPr lang="en-US" dirty="0"/>
          </a:p>
          <a:p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l-GR" dirty="0"/>
              <a:t> : ωριαίος φόρτος (οχ/</a:t>
            </a:r>
            <a:r>
              <a:rPr lang="en-US" dirty="0"/>
              <a:t>h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ΣΩΑ : Συντελεστής Ωριαίας Αιχμής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52600"/>
            <a:ext cx="58737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λόγος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v/c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και καθυστέρηση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                                                  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στους υπόλοιπους κλάδους πρόσβασης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52600"/>
            <a:ext cx="58737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d=14.5sec</a:t>
            </a:r>
            <a:endParaRPr lang="el-GR" sz="24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λόγος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v/c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και καθυστέρηση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                                                  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στους υπόλοιπους κλάδους πρόσβασης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52600"/>
            <a:ext cx="58737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52176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d=37.6sec</a:t>
            </a:r>
            <a:endParaRPr 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d=14.5sec</a:t>
            </a:r>
            <a:endParaRPr lang="el-GR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λόγος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v/c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και καθυστέρηση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                                                  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στους υπόλοιπους κλάδους πρόσβασης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52600"/>
            <a:ext cx="58737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52176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d=37.6sec</a:t>
            </a:r>
            <a:endParaRPr 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d=14.5sec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29552" y="417092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d=15.6sec</a:t>
            </a:r>
            <a:endParaRPr lang="el-GR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λόγος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v/c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και καθυστέρηση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                                                  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στους υπόλοιπους κλάδους πρόσβασης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52600"/>
            <a:ext cx="58737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52176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d=37.6sec</a:t>
            </a:r>
            <a:endParaRPr 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d=14.5sec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29552" y="417092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d=15.6sec</a:t>
            </a:r>
            <a:endParaRPr lang="el-G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94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d=15.7sec</a:t>
            </a:r>
            <a:endParaRPr lang="el-GR" sz="24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λόγος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v/c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και καθυστέρηση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                                                  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στους υπόλοιπους κλάδους πρόσβασης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52600"/>
            <a:ext cx="58737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52176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d=37.6sec</a:t>
            </a:r>
            <a:endParaRPr 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d=14.5sec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29552" y="417092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d=15.6sec</a:t>
            </a:r>
            <a:endParaRPr lang="el-G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94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d=15.7sec</a:t>
            </a:r>
            <a:endParaRPr lang="el-G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6396" y="1524395"/>
            <a:ext cx="2581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</a:t>
            </a:r>
            <a:r>
              <a:rPr lang="en-US" sz="2400" b="1" baseline="-25000" dirty="0" err="1" smtClean="0"/>
              <a:t>total</a:t>
            </a:r>
            <a:r>
              <a:rPr lang="en-US" sz="2400" b="1" dirty="0" smtClean="0"/>
              <a:t> =</a:t>
            </a:r>
            <a:r>
              <a:rPr lang="en-US" sz="2400" b="1" dirty="0" smtClean="0"/>
              <a:t>24.5sec</a:t>
            </a:r>
            <a:endParaRPr lang="el-GR" sz="24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0989" y="76200"/>
            <a:ext cx="8863011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λόγος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v/c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και καθυστέρηση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                                                   </a:t>
            </a:r>
            <a:r>
              <a:rPr lang="el-GR" sz="3200" b="1" dirty="0" smtClean="0">
                <a:latin typeface="Tahoma" pitchFamily="34" charset="0"/>
                <a:cs typeface="Tahoma" pitchFamily="34" charset="0"/>
              </a:rPr>
              <a:t>στους υπόλοιπους κλάδους πρόσβασης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ουρά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”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(95% περιπτώσεων)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l-G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Επίπεδο Εξυπηρέτησης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8001000" cy="543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89099" y="5016843"/>
            <a:ext cx="2239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3 οχήματα (ΜΕΑ)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9248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58" y="1366131"/>
            <a:ext cx="6467942" cy="52578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388" y="1773238"/>
            <a:ext cx="873601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itchFamily="2" charset="2"/>
              <a:buChar char="Ø"/>
            </a:pPr>
            <a:r>
              <a:rPr lang="el-GR" sz="32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μετατροπή σε ΜΕΑ, ανάλογα                                         με το ποσοστό κίνησης βαρέων οχημάτων</a:t>
            </a:r>
            <a:endParaRPr lang="el-GR" b="1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l-GR" b="1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pPr algn="l"/>
            <a:r>
              <a:rPr lang="el-G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Φόρτοι Στρεφουσών Κινήσεων               ανά Κλάδο Πρόσβασης              </a:t>
            </a:r>
            <a:r>
              <a:rPr lang="el-G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(2/2)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458" y="51018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όπου:</a:t>
            </a:r>
            <a:endParaRPr lang="en-US" dirty="0"/>
          </a:p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l-GR" dirty="0" smtClean="0"/>
              <a:t> </a:t>
            </a:r>
            <a:r>
              <a:rPr lang="el-GR" dirty="0"/>
              <a:t>: ωριαίος φόρτος (οχ/</a:t>
            </a:r>
            <a:r>
              <a:rPr lang="en-US" dirty="0"/>
              <a:t>h</a:t>
            </a:r>
            <a:r>
              <a:rPr lang="el-GR" dirty="0"/>
              <a:t>)</a:t>
            </a:r>
            <a:endParaRPr lang="en-US" dirty="0"/>
          </a:p>
          <a:p>
            <a:r>
              <a:rPr lang="en-US" dirty="0" err="1"/>
              <a:t>f</a:t>
            </a:r>
            <a:r>
              <a:rPr lang="en-US" baseline="-25000" dirty="0" err="1"/>
              <a:t>HV</a:t>
            </a:r>
            <a:r>
              <a:rPr lang="en-US" dirty="0"/>
              <a:t> : </a:t>
            </a:r>
            <a:r>
              <a:rPr lang="el-GR" dirty="0"/>
              <a:t>συντελεστής βαρέων οχημάτων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l-GR" dirty="0"/>
              <a:t> : ποσοστό βαρέων οχημάτων</a:t>
            </a:r>
            <a:endParaRPr lang="en-US" dirty="0"/>
          </a:p>
          <a:p>
            <a:r>
              <a:rPr lang="en-US" dirty="0"/>
              <a:t>E</a:t>
            </a:r>
            <a:r>
              <a:rPr lang="en-US" baseline="-25000" dirty="0"/>
              <a:t>T</a:t>
            </a:r>
            <a:r>
              <a:rPr lang="el-GR" dirty="0"/>
              <a:t> : αντιστοιχία βαρέων οχημάτων με ΜΕΑ (συνήθως </a:t>
            </a:r>
            <a:r>
              <a:rPr lang="en-US" dirty="0"/>
              <a:t>E</a:t>
            </a:r>
            <a:r>
              <a:rPr lang="en-US" baseline="-25000" dirty="0"/>
              <a:t>T</a:t>
            </a:r>
            <a:r>
              <a:rPr lang="el-GR" dirty="0"/>
              <a:t>=2)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9388" y="2915678"/>
                <a:ext cx="2779415" cy="1014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6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3600" b="1" i="1">
                            <a:latin typeface="Cambria Math"/>
                          </a:rPr>
                          <m:t>𝒊</m:t>
                        </m:r>
                        <m:r>
                          <a:rPr lang="en-US" sz="3600" b="1" i="1">
                            <a:latin typeface="Cambria Math"/>
                          </a:rPr>
                          <m:t>,</m:t>
                        </m:r>
                        <m:r>
                          <a:rPr lang="en-US" sz="3600" b="1" i="1">
                            <a:latin typeface="Cambria Math"/>
                          </a:rPr>
                          <m:t>𝑴𝑬𝑨</m:t>
                        </m:r>
                      </m:sub>
                    </m:sSub>
                    <m:r>
                      <a:rPr lang="el-GR" sz="3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36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3600" b="1" i="1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l-GR" sz="3600" b="1" i="1">
                                <a:latin typeface="Cambria Math"/>
                              </a:rPr>
                              <m:t>𝑯𝑽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3600" b="1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2915678"/>
                <a:ext cx="2779415" cy="10144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9868" y="4002647"/>
                <a:ext cx="3631442" cy="978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l-GR" sz="2800" b="1" i="0">
                              <a:latin typeface="Cambria Math"/>
                            </a:rPr>
                            <m:t>𝐇𝐕</m:t>
                          </m:r>
                        </m:sub>
                      </m:sSub>
                      <m:r>
                        <a:rPr lang="el-GR" sz="28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l-GR" sz="2800" b="1" i="0">
                              <a:latin typeface="Cambria Math"/>
                            </a:rPr>
                            <m:t>𝟏</m:t>
                          </m:r>
                          <m:r>
                            <a:rPr lang="el-GR" sz="2800" b="1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0"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l-GR" sz="2800" b="1" i="0">
                                  <a:latin typeface="Cambria Math"/>
                                </a:rPr>
                                <m:t>𝐓</m:t>
                              </m:r>
                            </m:sub>
                          </m:sSub>
                          <m:r>
                            <a:rPr lang="el-GR" sz="2800" b="1" i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l-GR" sz="2800" b="1" i="0">
                                  <a:latin typeface="Cambria Math"/>
                                </a:rPr>
                                <m:t>𝐓</m:t>
                              </m:r>
                            </m:sub>
                          </m:sSub>
                          <m:r>
                            <a:rPr lang="en-US" sz="28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el-GR" sz="2800" b="1" i="0">
                              <a:latin typeface="Cambria Math"/>
                            </a:rPr>
                            <m:t>𝟏</m:t>
                          </m:r>
                          <m:r>
                            <a:rPr lang="el-GR" sz="2800" b="1" i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" y="4002647"/>
                <a:ext cx="3631442" cy="9782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6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Tahoma" pitchFamily="34" charset="0"/>
                <a:cs typeface="Tahoma" pitchFamily="34" charset="0"/>
              </a:rPr>
              <a:t>Μετατροπή Φόρτων Στρεφουσών Κινήσεων Ισόπεδου Κόμβου σε Φόρτους Κυκλικού Κόμβου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819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4958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1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Tahoma" pitchFamily="34" charset="0"/>
                <a:cs typeface="Tahoma" pitchFamily="34" charset="0"/>
              </a:rPr>
              <a:t>Μετατροπή Φόρτων Στρεφουσών Κινήσεων Ισόπεδου Κόμβου σε Φόρτους Κυκλικού Κόμβου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819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495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791200" y="5334000"/>
            <a:ext cx="5334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Tahoma" pitchFamily="34" charset="0"/>
                <a:cs typeface="Tahoma" pitchFamily="34" charset="0"/>
              </a:rPr>
              <a:t>Μετατροπή Φόρτων Στρεφουσών Κινήσεων Ισόπεδου Κόμβου σε Φόρτους Κυκλικού Κόμβου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819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495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791200" y="5334000"/>
            <a:ext cx="5334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4419600"/>
            <a:ext cx="7620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0700" y="2761129"/>
            <a:ext cx="4572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419600"/>
            <a:ext cx="7620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Tahoma" pitchFamily="34" charset="0"/>
                <a:cs typeface="Tahoma" pitchFamily="34" charset="0"/>
              </a:rPr>
              <a:t>Μετατροπή Φόρτων Στρεφουσών Κινήσεων Ισόπεδου Κόμβου σε Φόρτους Κυκλικού Κόμβου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819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495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0" y="4648200"/>
            <a:ext cx="647700" cy="381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6077-6F8A-4DBE-A1B4-2E5B683A9EF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Tahoma" pitchFamily="34" charset="0"/>
                <a:cs typeface="Tahoma" pitchFamily="34" charset="0"/>
              </a:rPr>
              <a:t>Μετατροπή Φόρτων Στρεφουσών Κινήσεων Ισόπεδου Κόμβου σε Φόρτους Κυκλικού Κόμβου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819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495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0" y="4648200"/>
            <a:ext cx="647700" cy="381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2738718"/>
            <a:ext cx="647700" cy="685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352800"/>
            <a:ext cx="647700" cy="609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038600"/>
            <a:ext cx="647700" cy="381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849</Words>
  <Application>Microsoft Office PowerPoint</Application>
  <PresentationFormat>On-screen Show (4:3)</PresentationFormat>
  <Paragraphs>220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Bodoni MT Poster Compressed</vt:lpstr>
      <vt:lpstr>Calibri</vt:lpstr>
      <vt:lpstr>Cambria</vt:lpstr>
      <vt:lpstr>Cambria Math</vt:lpstr>
      <vt:lpstr>Tahoma</vt:lpstr>
      <vt:lpstr>Times New Roman</vt:lpstr>
      <vt:lpstr>Wingdings</vt:lpstr>
      <vt:lpstr>Office Theme</vt:lpstr>
      <vt:lpstr>Λειτουργική Ανάλυση Κυκλικών Κόμβων</vt:lpstr>
      <vt:lpstr>Συλλογή Δεδομένων</vt:lpstr>
      <vt:lpstr>Φόρτοι Στρεφουσών Κινήσεων               ανά Κλάδο Πρόσβασης              (1/2)</vt:lpstr>
      <vt:lpstr>Φόρτοι Στρεφουσών Κινήσεων               ανά Κλάδο Πρόσβασης              (2/2)</vt:lpstr>
      <vt:lpstr>Μετατροπή Φόρτων Στρεφουσών Κινήσεων Ισόπεδου Κόμβου σε Φόρτους Κυκλικού Κόμβου</vt:lpstr>
      <vt:lpstr>Μετατροπή Φόρτων Στρεφουσών Κινήσεων Ισόπεδου Κόμβου σε Φόρτους Κυκλικού Κόμβου</vt:lpstr>
      <vt:lpstr>Μετατροπή Φόρτων Στρεφουσών Κινήσεων Ισόπεδου Κόμβου σε Φόρτους Κυκλικού Κόμβου</vt:lpstr>
      <vt:lpstr>Μετατροπή Φόρτων Στρεφουσών Κινήσεων Ισόπεδου Κόμβου σε Φόρτους Κυκλικού Κόμβου</vt:lpstr>
      <vt:lpstr>Μετατροπή Φόρτων Στρεφουσών Κινήσεων Ισόπεδου Κόμβου σε Φόρτους Κυκλικού Κόμβου</vt:lpstr>
      <vt:lpstr>Μετατροπή Φόρτων Στρεφουσών Κινήσεων Ισόπεδου Κόμβου σε Φόρτους Κυκλικού Κόμβου</vt:lpstr>
      <vt:lpstr>Μετατροπή Φόρτων Στρεφουσών Κινήσεων Ισόπεδου Κόμβου σε Φόρτους Κυκλικού Κόμβου</vt:lpstr>
      <vt:lpstr>Μετατροπή Φόρτων Στρεφουσών Κινήσεων Ισόπεδου Κόμβου σε Φόρτους Κυκλικού Κόμβου</vt:lpstr>
      <vt:lpstr>Μετατροπή Φόρτων Στρεφουσών Κινήσεων Ισόπεδου Κόμβου σε Φόρτους Κυκλικού Κόμβου</vt:lpstr>
      <vt:lpstr>Μετατροπή Φόρτων Στρεφουσών Κινήσεων Ισόπεδου Κόμβου σε Φόρτους Κυκλικού Κόμβου</vt:lpstr>
      <vt:lpstr>Αρχική Εκτίμηση Τύπου Κυκλικού Κόμβου (με βάση % αριστερών στροφών και ΜΕΗΚ)</vt:lpstr>
      <vt:lpstr>Σχεδιασμός Λωρίδων Εισόδου                   με Βάση Φόρτους                       Διασταυρωνόμενων Κινήσεων</vt:lpstr>
      <vt:lpstr>Χωρητικότητα ανά κλάδο Πρόσβασης       με Βάση Φόρτους Κυκλικής Κίνησης</vt:lpstr>
      <vt:lpstr>Αξιολόγηση Αποδοτικότητας                      Κόμβου Κυκλικής Κίνησης</vt:lpstr>
      <vt:lpstr>Διόρθωση “c” σε Περιπτώσεις Μετρήσιμης Παρουσίας Πεζών</vt:lpstr>
      <vt:lpstr>Καθυστερήσεις                                             (με βάση εισερχόμενο φόρτο και χωρητικότητα)</vt:lpstr>
      <vt:lpstr>Καθυστερήσεις                                             (σταθμισμένος μέσος των καθυστερήσεων των λωρίδων,                     με βάση τους φόρτους αυτών)</vt:lpstr>
      <vt:lpstr>Αντιστοίχηση Καθυστερήσεων και Επιπέδου Εξυπηρέτησης</vt:lpstr>
      <vt:lpstr>Εκτίμηση “Ουρών” (95% περιπτώσεων)</vt:lpstr>
      <vt:lpstr>ζητείται η αξιολόγηση του                    Επιπέδου Εξυπηρέτησης Κυκλικού Κόμβου μιας λωρίδας κυκλοφορίας με τους παρακάτω φόρτους</vt:lpstr>
      <vt:lpstr>έλεγχος χωρητικότητας                                        σε κάθε κλάδο πρόσβασης</vt:lpstr>
      <vt:lpstr>καθυστέρηση</vt:lpstr>
      <vt:lpstr>λόγος v/c και καθυστέρηση                                                    στους υπόλοιπους κλάδους πρόσβασης</vt:lpstr>
      <vt:lpstr>λόγος v/c και καθυστέρηση                                                    στους υπόλοιπους κλάδους πρόσβασης</vt:lpstr>
      <vt:lpstr>λόγος v/c και καθυστέρηση                                                    στους υπόλοιπους κλάδους πρόσβασης</vt:lpstr>
      <vt:lpstr>λόγος v/c και καθυστέρηση                                                    στους υπόλοιπους κλάδους πρόσβασης</vt:lpstr>
      <vt:lpstr>λόγος v/c και καθυστέρηση                                                    στους υπόλοιπους κλάδους πρόσβασης</vt:lpstr>
      <vt:lpstr>λόγος v/c και καθυστέρηση                                                    στους υπόλοιπους κλάδους πρόσβασης</vt:lpstr>
      <vt:lpstr>λόγος v/c και καθυστέρηση                                                    στους υπόλοιπους κλάδους πρόσβασης</vt:lpstr>
      <vt:lpstr>λόγος v/c και καθυστέρηση                                                    στους υπόλοιπους κλάδους πρόσβασης</vt:lpstr>
      <vt:lpstr>λόγος v/c και καθυστέρηση                                                    στους υπόλοιπους κλάδους πρόσβασης</vt:lpstr>
      <vt:lpstr>“ουρά” (95% περιπτώσεων) – Επίπεδο Εξυπηρέτησης</vt:lpstr>
    </vt:vector>
  </TitlesOfParts>
  <Company>NTUA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Σηματοδότηση Αστικών Κόμβων</dc:title>
  <dc:creator>xxx</dc:creator>
  <cp:lastModifiedBy>Stergios</cp:lastModifiedBy>
  <cp:revision>70</cp:revision>
  <dcterms:created xsi:type="dcterms:W3CDTF">2010-11-22T08:55:48Z</dcterms:created>
  <dcterms:modified xsi:type="dcterms:W3CDTF">2018-06-07T12:23:03Z</dcterms:modified>
</cp:coreProperties>
</file>