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7" r:id="rId3"/>
    <p:sldId id="267" r:id="rId4"/>
    <p:sldId id="268" r:id="rId5"/>
    <p:sldId id="284" r:id="rId6"/>
    <p:sldId id="270" r:id="rId7"/>
    <p:sldId id="269" r:id="rId8"/>
    <p:sldId id="271" r:id="rId9"/>
    <p:sldId id="272" r:id="rId10"/>
    <p:sldId id="273" r:id="rId11"/>
    <p:sldId id="274" r:id="rId12"/>
    <p:sldId id="275" r:id="rId13"/>
    <p:sldId id="276" r:id="rId14"/>
    <p:sldId id="277" r:id="rId15"/>
    <p:sldId id="278" r:id="rId16"/>
    <p:sldId id="258" r:id="rId17"/>
    <p:sldId id="279" r:id="rId18"/>
    <p:sldId id="281" r:id="rId19"/>
    <p:sldId id="282" r:id="rId20"/>
    <p:sldId id="264" r:id="rId21"/>
    <p:sldId id="285" r:id="rId22"/>
    <p:sldId id="286" r:id="rId23"/>
    <p:sldId id="287" r:id="rId24"/>
    <p:sldId id="289" r:id="rId25"/>
    <p:sldId id="291" r:id="rId26"/>
    <p:sldId id="259" r:id="rId27"/>
    <p:sldId id="292" r:id="rId28"/>
    <p:sldId id="293" r:id="rId29"/>
    <p:sldId id="294" r:id="rId30"/>
    <p:sldId id="295" r:id="rId31"/>
    <p:sldId id="296" r:id="rId32"/>
    <p:sldId id="311" r:id="rId33"/>
    <p:sldId id="312" r:id="rId34"/>
    <p:sldId id="313" r:id="rId35"/>
    <p:sldId id="314" r:id="rId36"/>
    <p:sldId id="260" r:id="rId37"/>
    <p:sldId id="297" r:id="rId38"/>
    <p:sldId id="298" r:id="rId39"/>
    <p:sldId id="299" r:id="rId40"/>
    <p:sldId id="300" r:id="rId41"/>
    <p:sldId id="315" r:id="rId42"/>
    <p:sldId id="316" r:id="rId43"/>
    <p:sldId id="317" r:id="rId44"/>
    <p:sldId id="318" r:id="rId45"/>
    <p:sldId id="319" r:id="rId46"/>
    <p:sldId id="320" r:id="rId47"/>
    <p:sldId id="301" r:id="rId48"/>
    <p:sldId id="309" r:id="rId49"/>
    <p:sldId id="310" r:id="rId50"/>
    <p:sldId id="261" r:id="rId51"/>
    <p:sldId id="303" r:id="rId52"/>
    <p:sldId id="322" r:id="rId53"/>
    <p:sldId id="304" r:id="rId54"/>
    <p:sldId id="305" r:id="rId55"/>
    <p:sldId id="306" r:id="rId56"/>
    <p:sldId id="307" r:id="rId57"/>
    <p:sldId id="321" r:id="rId58"/>
    <p:sldId id="302" r:id="rId59"/>
    <p:sldId id="283" r:id="rId60"/>
    <p:sldId id="262"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CE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9"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90.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 Id="rId9" Type="http://schemas.openxmlformats.org/officeDocument/2006/relationships/image" Target="../media/image9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3277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277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l-GR"/>
          </a:p>
        </p:txBody>
      </p:sp>
      <p:sp>
        <p:nvSpPr>
          <p:cNvPr id="32773" name="Rectangle 5"/>
          <p:cNvSpPr>
            <a:spLocks noGrp="1" noChangeArrowheads="1"/>
          </p:cNvSpPr>
          <p:nvPr>
            <p:ph type="ftr" sz="quarter" idx="3"/>
          </p:nvPr>
        </p:nvSpPr>
        <p:spPr/>
        <p:txBody>
          <a:bodyPr/>
          <a:lstStyle>
            <a:lvl1pPr>
              <a:defRPr/>
            </a:lvl1pPr>
          </a:lstStyle>
          <a:p>
            <a:endParaRPr lang="en-US"/>
          </a:p>
        </p:txBody>
      </p:sp>
      <p:sp>
        <p:nvSpPr>
          <p:cNvPr id="32774" name="Rectangle 6"/>
          <p:cNvSpPr>
            <a:spLocks noGrp="1" noChangeArrowheads="1"/>
          </p:cNvSpPr>
          <p:nvPr>
            <p:ph type="sldNum" sz="quarter" idx="4"/>
          </p:nvPr>
        </p:nvSpPr>
        <p:spPr/>
        <p:txBody>
          <a:bodyPr/>
          <a:lstStyle>
            <a:lvl1pPr>
              <a:defRPr/>
            </a:lvl1pPr>
          </a:lstStyle>
          <a:p>
            <a:fld id="{F98AA172-8E61-40AC-9F9B-6866C9865BDA}" type="slidenum">
              <a:rPr lang="en-US"/>
              <a:pPr/>
              <a:t>‹#›</a:t>
            </a:fld>
            <a:endParaRPr lang="en-US"/>
          </a:p>
        </p:txBody>
      </p:sp>
      <p:sp>
        <p:nvSpPr>
          <p:cNvPr id="32775"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A02072-40B5-4907-9B9E-06A2834243D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76A3AD-F03C-4F44-9F5C-254040AB10B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56361D7-D19E-424F-BB99-A1B2956765E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B88EA39-C321-4E30-AB00-581BBC05F71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782C2C5-D669-40E1-A7F7-90585978DC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CECD5C-8AC2-47B4-A339-7172B17349E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20F6DE-A563-4D5D-B6C6-B63420CF70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D541E4-620C-4924-9F44-78FE1010CB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D870F97-C2AC-48ED-A6A2-8550BA23B33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46C123-98DF-4F4C-832C-DC76FE2364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BE388B-C237-4F67-9152-1635A3E81A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38FDA4-DDCE-420E-9572-6E8355CCB0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40817B-6D03-4204-AF75-C98750C8525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n-U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n-U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EB867F4E-60F0-4283-934C-DBE094B0360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Vent/Birds/Untitled%20(8.2).wav" TargetMode="Externa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Vent/Birds/pt.wav"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zapatopi.net/kelvin/papers/the_tide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 Id="rId9" Type="http://schemas.openxmlformats.org/officeDocument/2006/relationships/oleObject" Target="../embeddings/oleObject46.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 Id="rId9" Type="http://schemas.openxmlformats.org/officeDocument/2006/relationships/image" Target="../media/image7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1.gif"/><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84.gif"/><Relationship Id="rId4" Type="http://schemas.openxmlformats.org/officeDocument/2006/relationships/oleObject" Target="../embeddings/oleObject56.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image" Target="../media/image89.gi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6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6.bin"/><Relationship Id="rId11" Type="http://schemas.openxmlformats.org/officeDocument/2006/relationships/oleObject" Target="../embeddings/oleObject71.bin"/><Relationship Id="rId5" Type="http://schemas.openxmlformats.org/officeDocument/2006/relationships/oleObject" Target="../embeddings/oleObject65.bin"/><Relationship Id="rId10" Type="http://schemas.openxmlformats.org/officeDocument/2006/relationships/oleObject" Target="../embeddings/oleObject70.bin"/><Relationship Id="rId4" Type="http://schemas.openxmlformats.org/officeDocument/2006/relationships/oleObject" Target="../embeddings/oleObject64.bin"/><Relationship Id="rId9" Type="http://schemas.openxmlformats.org/officeDocument/2006/relationships/oleObject" Target="../embeddings/oleObject69.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oceanworld.tamu.edu/resources/ocng_textbook/contents.htm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7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oceanworld.tamu.edu/resources/ocng_textbook/chapter17/Images/Fig17-11.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431925"/>
          </a:xfrm>
        </p:spPr>
        <p:txBody>
          <a:bodyPr/>
          <a:lstStyle/>
          <a:p>
            <a:r>
              <a:rPr lang="en-US"/>
              <a:t>Harmonic Analysis and </a:t>
            </a:r>
            <a:br>
              <a:rPr lang="en-US"/>
            </a:br>
            <a:r>
              <a:rPr lang="en-US"/>
              <a:t>the Prediction of Tides</a:t>
            </a:r>
          </a:p>
        </p:txBody>
      </p:sp>
      <p:sp>
        <p:nvSpPr>
          <p:cNvPr id="2051" name="Rectangle 3"/>
          <p:cNvSpPr>
            <a:spLocks noGrp="1" noChangeArrowheads="1"/>
          </p:cNvSpPr>
          <p:nvPr>
            <p:ph type="subTitle" idx="1"/>
          </p:nvPr>
        </p:nvSpPr>
        <p:spPr>
          <a:xfrm>
            <a:off x="1371600" y="2057400"/>
            <a:ext cx="6400800" cy="1752600"/>
          </a:xfrm>
        </p:spPr>
        <p:txBody>
          <a:bodyPr/>
          <a:lstStyle/>
          <a:p>
            <a:r>
              <a:rPr lang="en-US"/>
              <a:t>Dr. Russell Herman</a:t>
            </a:r>
          </a:p>
          <a:p>
            <a:r>
              <a:rPr lang="en-US"/>
              <a:t>Mathematic and Statistics</a:t>
            </a:r>
          </a:p>
          <a:p>
            <a:r>
              <a:rPr lang="en-US"/>
              <a:t>UNCW</a:t>
            </a:r>
          </a:p>
        </p:txBody>
      </p:sp>
      <p:sp>
        <p:nvSpPr>
          <p:cNvPr id="2052" name="Text Box 4"/>
          <p:cNvSpPr txBox="1">
            <a:spLocks noChangeArrowheads="1"/>
          </p:cNvSpPr>
          <p:nvPr/>
        </p:nvSpPr>
        <p:spPr bwMode="auto">
          <a:xfrm>
            <a:off x="381000" y="4419600"/>
            <a:ext cx="8305800" cy="1527175"/>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120000"/>
            </a:pPr>
            <a:r>
              <a:rPr lang="en-US" sz="2000">
                <a:effectLst>
                  <a:outerShdw blurRad="38100" dist="38100" dir="2700000" algn="tl">
                    <a:srgbClr val="000000"/>
                  </a:outerShdw>
                </a:effectLst>
              </a:rPr>
              <a:t>“THE SUBJECT on which I have to speak this evening is the tides, and at the outset I feel in a curiously difficult position. If I were asked to tell what I mean by the Tides I should feel it exceedingly difficult to answer the question. The tides have something to do with motion of the sea.”</a:t>
            </a:r>
          </a:p>
          <a:p>
            <a:pPr>
              <a:spcBef>
                <a:spcPct val="50000"/>
              </a:spcBef>
            </a:pPr>
            <a:r>
              <a:rPr lang="en-US" sz="2000"/>
              <a:t>Lord Kelvin, 1882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003300"/>
          </a:xfrm>
        </p:spPr>
        <p:txBody>
          <a:bodyPr/>
          <a:lstStyle/>
          <a:p>
            <a:r>
              <a:rPr lang="en-US"/>
              <a:t>High Tides</a:t>
            </a:r>
          </a:p>
        </p:txBody>
      </p:sp>
      <p:sp>
        <p:nvSpPr>
          <p:cNvPr id="47107" name="Rectangle 3"/>
          <p:cNvSpPr>
            <a:spLocks noGrp="1" noChangeArrowheads="1"/>
          </p:cNvSpPr>
          <p:nvPr>
            <p:ph type="body" idx="1"/>
          </p:nvPr>
        </p:nvSpPr>
        <p:spPr>
          <a:xfrm>
            <a:off x="228600" y="1371600"/>
            <a:ext cx="8610600" cy="5715000"/>
          </a:xfrm>
        </p:spPr>
        <p:txBody>
          <a:bodyPr/>
          <a:lstStyle/>
          <a:p>
            <a:pPr>
              <a:lnSpc>
                <a:spcPct val="80000"/>
              </a:lnSpc>
              <a:buFontTx/>
              <a:buNone/>
            </a:pPr>
            <a:r>
              <a:rPr lang="en-US" sz="2400"/>
              <a:t>Allow the Earth to rotate, </a:t>
            </a:r>
          </a:p>
          <a:p>
            <a:pPr>
              <a:lnSpc>
                <a:spcPct val="80000"/>
              </a:lnSpc>
              <a:buFontTx/>
              <a:buNone/>
            </a:pPr>
            <a:endParaRPr lang="en-US" sz="2400"/>
          </a:p>
          <a:p>
            <a:pPr>
              <a:lnSpc>
                <a:spcPct val="80000"/>
              </a:lnSpc>
            </a:pPr>
            <a:r>
              <a:rPr lang="en-US" sz="2400"/>
              <a:t>An observer in space sees two bulges fixed relative to the Earth-moon line as Earth rotates. </a:t>
            </a:r>
          </a:p>
          <a:p>
            <a:pPr>
              <a:lnSpc>
                <a:spcPct val="80000"/>
              </a:lnSpc>
            </a:pPr>
            <a:r>
              <a:rPr lang="en-US" sz="2400"/>
              <a:t>An observer on Earth sees the two tidal bulges rotate around Earth as moon moves one cycle per day. </a:t>
            </a:r>
          </a:p>
          <a:p>
            <a:pPr>
              <a:lnSpc>
                <a:spcPct val="80000"/>
              </a:lnSpc>
            </a:pPr>
            <a:r>
              <a:rPr lang="en-US" sz="2400"/>
              <a:t>The moon produces high tides every 12 hours and 25.23 minutes on the equator if it is above the equator. </a:t>
            </a:r>
          </a:p>
          <a:p>
            <a:pPr>
              <a:lnSpc>
                <a:spcPct val="80000"/>
              </a:lnSpc>
            </a:pPr>
            <a:r>
              <a:rPr lang="en-US" sz="2400"/>
              <a:t>High tides are not exactly twice per day</a:t>
            </a:r>
          </a:p>
          <a:p>
            <a:pPr lvl="1">
              <a:lnSpc>
                <a:spcPct val="80000"/>
              </a:lnSpc>
            </a:pPr>
            <a:r>
              <a:rPr lang="en-US" sz="2400"/>
              <a:t>the moon rotates around Earth. </a:t>
            </a:r>
          </a:p>
          <a:p>
            <a:pPr lvl="1">
              <a:lnSpc>
                <a:spcPct val="80000"/>
              </a:lnSpc>
            </a:pPr>
            <a:r>
              <a:rPr lang="en-US" sz="2400"/>
              <a:t>the moon is above the equator only twice per lunar month, complicating the simple picture of the tides on an ideal ocean-covered Earth. </a:t>
            </a:r>
          </a:p>
          <a:p>
            <a:pPr lvl="1">
              <a:lnSpc>
                <a:spcPct val="80000"/>
              </a:lnSpc>
            </a:pPr>
            <a:r>
              <a:rPr lang="en-US" sz="2400"/>
              <a:t>the moon's distance from Earth varies since the moon's orbit is elliptical and changing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Lunar and Solar Tidal Forces</a:t>
            </a:r>
          </a:p>
        </p:txBody>
      </p:sp>
      <p:sp>
        <p:nvSpPr>
          <p:cNvPr id="48131" name="Rectangle 3"/>
          <p:cNvSpPr>
            <a:spLocks noGrp="1" noChangeArrowheads="1"/>
          </p:cNvSpPr>
          <p:nvPr>
            <p:ph type="body" sz="half" idx="1"/>
          </p:nvPr>
        </p:nvSpPr>
        <p:spPr>
          <a:xfrm>
            <a:off x="152400" y="1905000"/>
            <a:ext cx="8839200" cy="2286000"/>
          </a:xfrm>
        </p:spPr>
        <p:txBody>
          <a:bodyPr/>
          <a:lstStyle/>
          <a:p>
            <a:r>
              <a:rPr lang="en-US" sz="2800"/>
              <a:t>Solar tidal forces are similar</a:t>
            </a:r>
          </a:p>
          <a:p>
            <a:r>
              <a:rPr lang="en-US" sz="2800"/>
              <a:t>Horizontal Components – K</a:t>
            </a:r>
            <a:r>
              <a:rPr lang="en-US" sz="2800" baseline="-25000"/>
              <a:t>S</a:t>
            </a:r>
            <a:r>
              <a:rPr lang="en-US" sz="2800"/>
              <a:t>/K</a:t>
            </a:r>
            <a:r>
              <a:rPr lang="en-US" sz="2800" baseline="-25000"/>
              <a:t>M</a:t>
            </a:r>
            <a:r>
              <a:rPr lang="en-US" sz="2800"/>
              <a:t> = 0.46051</a:t>
            </a:r>
          </a:p>
          <a:p>
            <a:r>
              <a:rPr lang="en-US" sz="2800"/>
              <a:t>Thus, need to know relative positions of sun and moon!</a:t>
            </a:r>
          </a:p>
        </p:txBody>
      </p:sp>
      <p:graphicFrame>
        <p:nvGraphicFramePr>
          <p:cNvPr id="48132" name="Object 4"/>
          <p:cNvGraphicFramePr>
            <a:graphicFrameLocks noChangeAspect="1"/>
          </p:cNvGraphicFramePr>
          <p:nvPr>
            <p:ph sz="half" idx="2"/>
          </p:nvPr>
        </p:nvGraphicFramePr>
        <p:xfrm>
          <a:off x="1371600" y="4724400"/>
          <a:ext cx="6799263" cy="1557338"/>
        </p:xfrm>
        <a:graphic>
          <a:graphicData uri="http://schemas.openxmlformats.org/presentationml/2006/ole">
            <p:oleObj spid="_x0000_s48132" name="Equation" r:id="rId3" imgW="2108160" imgH="4824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92100"/>
            <a:ext cx="8229600" cy="850900"/>
          </a:xfrm>
        </p:spPr>
        <p:txBody>
          <a:bodyPr/>
          <a:lstStyle/>
          <a:p>
            <a:r>
              <a:rPr lang="en-US"/>
              <a:t>Locating the Sun and the Moon</a:t>
            </a:r>
          </a:p>
        </p:txBody>
      </p:sp>
      <p:sp>
        <p:nvSpPr>
          <p:cNvPr id="50179" name="Rectangle 3"/>
          <p:cNvSpPr>
            <a:spLocks noGrp="1" noChangeArrowheads="1"/>
          </p:cNvSpPr>
          <p:nvPr>
            <p:ph type="body" idx="1"/>
          </p:nvPr>
        </p:nvSpPr>
        <p:spPr>
          <a:xfrm>
            <a:off x="381000" y="1219200"/>
            <a:ext cx="8229600" cy="2514600"/>
          </a:xfrm>
        </p:spPr>
        <p:txBody>
          <a:bodyPr/>
          <a:lstStyle/>
          <a:p>
            <a:pPr>
              <a:buFontTx/>
              <a:buNone/>
            </a:pPr>
            <a:r>
              <a:rPr lang="en-US"/>
              <a:t>Terminology – Celestial Mechanics</a:t>
            </a:r>
          </a:p>
          <a:p>
            <a:r>
              <a:rPr lang="en-US"/>
              <a:t>Declination</a:t>
            </a:r>
          </a:p>
          <a:p>
            <a:r>
              <a:rPr lang="en-US"/>
              <a:t>Vernal Equinox</a:t>
            </a:r>
          </a:p>
          <a:p>
            <a:r>
              <a:rPr lang="en-US"/>
              <a:t>Right Ascension</a:t>
            </a:r>
          </a:p>
          <a:p>
            <a:endParaRPr lang="en-US"/>
          </a:p>
        </p:txBody>
      </p:sp>
      <p:pic>
        <p:nvPicPr>
          <p:cNvPr id="50181" name="Picture 5" descr="Fig4-1"/>
          <p:cNvPicPr>
            <a:picLocks noChangeAspect="1" noChangeArrowheads="1"/>
          </p:cNvPicPr>
          <p:nvPr/>
        </p:nvPicPr>
        <p:blipFill>
          <a:blip r:embed="rId2" cstate="print"/>
          <a:srcRect/>
          <a:stretch>
            <a:fillRect/>
          </a:stretch>
        </p:blipFill>
        <p:spPr bwMode="auto">
          <a:xfrm>
            <a:off x="4800600" y="2438400"/>
            <a:ext cx="4191000" cy="3043238"/>
          </a:xfrm>
          <a:prstGeom prst="rect">
            <a:avLst/>
          </a:prstGeom>
          <a:noFill/>
        </p:spPr>
      </p:pic>
      <p:pic>
        <p:nvPicPr>
          <p:cNvPr id="50182" name="Picture 6"/>
          <p:cNvPicPr>
            <a:picLocks noChangeAspect="1" noChangeArrowheads="1"/>
          </p:cNvPicPr>
          <p:nvPr/>
        </p:nvPicPr>
        <p:blipFill>
          <a:blip r:embed="rId3" cstate="print"/>
          <a:srcRect/>
          <a:stretch>
            <a:fillRect/>
          </a:stretch>
        </p:blipFill>
        <p:spPr bwMode="auto">
          <a:xfrm>
            <a:off x="533400" y="3600450"/>
            <a:ext cx="3143250" cy="325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Tidal Frequencies</a:t>
            </a:r>
          </a:p>
        </p:txBody>
      </p:sp>
      <p:graphicFrame>
        <p:nvGraphicFramePr>
          <p:cNvPr id="51204" name="Object 4"/>
          <p:cNvGraphicFramePr>
            <a:graphicFrameLocks noChangeAspect="1"/>
          </p:cNvGraphicFramePr>
          <p:nvPr>
            <p:ph idx="1"/>
          </p:nvPr>
        </p:nvGraphicFramePr>
        <p:xfrm>
          <a:off x="762000" y="2862263"/>
          <a:ext cx="7543800" cy="642937"/>
        </p:xfrm>
        <a:graphic>
          <a:graphicData uri="http://schemas.openxmlformats.org/presentationml/2006/ole">
            <p:oleObj spid="_x0000_s51204" name="Equation" r:id="rId3" imgW="2831760" imgH="241200" progId="Equation.DSMT4">
              <p:embed/>
            </p:oleObj>
          </a:graphicData>
        </a:graphic>
      </p:graphicFrame>
      <p:sp>
        <p:nvSpPr>
          <p:cNvPr id="51206" name="Text Box 6"/>
          <p:cNvSpPr txBox="1">
            <a:spLocks noChangeArrowheads="1"/>
          </p:cNvSpPr>
          <p:nvPr/>
        </p:nvSpPr>
        <p:spPr bwMode="auto">
          <a:xfrm>
            <a:off x="990600" y="3843338"/>
            <a:ext cx="7848600" cy="2557462"/>
          </a:xfrm>
          <a:prstGeom prst="rect">
            <a:avLst/>
          </a:prstGeom>
          <a:noFill/>
          <a:ln w="9525">
            <a:noFill/>
            <a:miter lim="800000"/>
            <a:headEnd/>
            <a:tailEnd/>
          </a:ln>
          <a:effectLst/>
        </p:spPr>
        <p:txBody>
          <a:bodyPr>
            <a:spAutoFit/>
          </a:bodyPr>
          <a:lstStyle/>
          <a:p>
            <a:r>
              <a:rPr lang="en-US" sz="2400" i="1">
                <a:latin typeface="Symbol" pitchFamily="18" charset="2"/>
              </a:rPr>
              <a:t>j</a:t>
            </a:r>
            <a:r>
              <a:rPr lang="en-US" sz="2400" i="1" baseline="-25000"/>
              <a:t>p</a:t>
            </a:r>
            <a:r>
              <a:rPr lang="en-US" sz="2400"/>
              <a:t> is latitude at which the tidal potential is calculated, </a:t>
            </a:r>
          </a:p>
          <a:p>
            <a:endParaRPr lang="en-US" sz="2400" i="1">
              <a:latin typeface="Symbol" pitchFamily="18" charset="2"/>
            </a:endParaRPr>
          </a:p>
          <a:p>
            <a:r>
              <a:rPr lang="en-US" sz="2400" i="1">
                <a:latin typeface="Symbol" pitchFamily="18" charset="2"/>
              </a:rPr>
              <a:t>d</a:t>
            </a:r>
            <a:r>
              <a:rPr lang="en-US" sz="2400"/>
              <a:t> is declination of moon (or sun) north of the equator,</a:t>
            </a:r>
          </a:p>
          <a:p>
            <a:endParaRPr lang="en-US" sz="2400" i="1">
              <a:latin typeface="Symbol" pitchFamily="18" charset="2"/>
            </a:endParaRPr>
          </a:p>
          <a:p>
            <a:r>
              <a:rPr lang="en-US" sz="2400" i="1">
                <a:latin typeface="Symbol" pitchFamily="18" charset="2"/>
              </a:rPr>
              <a:t>t</a:t>
            </a:r>
            <a:r>
              <a:rPr lang="en-US" sz="2400"/>
              <a:t> is the hour angle of moon (or sun). </a:t>
            </a:r>
          </a:p>
          <a:p>
            <a:endParaRPr lang="en-US" sz="2400"/>
          </a:p>
          <a:p>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92100"/>
            <a:ext cx="8229600" cy="927100"/>
          </a:xfrm>
        </p:spPr>
        <p:txBody>
          <a:bodyPr/>
          <a:lstStyle/>
          <a:p>
            <a:r>
              <a:rPr lang="en-US"/>
              <a:t>Solar Motion</a:t>
            </a:r>
          </a:p>
        </p:txBody>
      </p:sp>
      <p:sp>
        <p:nvSpPr>
          <p:cNvPr id="53251" name="Rectangle 3"/>
          <p:cNvSpPr>
            <a:spLocks noGrp="1" noChangeArrowheads="1"/>
          </p:cNvSpPr>
          <p:nvPr>
            <p:ph type="body" idx="1"/>
          </p:nvPr>
        </p:nvSpPr>
        <p:spPr>
          <a:xfrm>
            <a:off x="533400" y="1295400"/>
            <a:ext cx="8229600" cy="5334000"/>
          </a:xfrm>
        </p:spPr>
        <p:txBody>
          <a:bodyPr/>
          <a:lstStyle/>
          <a:p>
            <a:pPr>
              <a:lnSpc>
                <a:spcPct val="80000"/>
              </a:lnSpc>
            </a:pPr>
            <a:r>
              <a:rPr lang="en-US" sz="2400">
                <a:effectLst/>
              </a:rPr>
              <a:t>The periods of hour angle:  </a:t>
            </a:r>
            <a:br>
              <a:rPr lang="en-US" sz="2400">
                <a:effectLst/>
              </a:rPr>
            </a:br>
            <a:r>
              <a:rPr lang="en-US" sz="2400">
                <a:effectLst/>
              </a:rPr>
              <a:t>   solar day of 24hr 0min or lunar day of 24hr 50.47min.</a:t>
            </a:r>
          </a:p>
          <a:p>
            <a:pPr>
              <a:lnSpc>
                <a:spcPct val="80000"/>
              </a:lnSpc>
            </a:pPr>
            <a:endParaRPr lang="en-US" sz="2400">
              <a:effectLst/>
            </a:endParaRPr>
          </a:p>
          <a:p>
            <a:pPr>
              <a:lnSpc>
                <a:spcPct val="80000"/>
              </a:lnSpc>
            </a:pPr>
            <a:r>
              <a:rPr lang="en-US" sz="2400">
                <a:effectLst/>
              </a:rPr>
              <a:t>Earth's axis of rotation is inclined 23.45° with respect to the plane of Earth's orbit about the sun.  </a:t>
            </a:r>
            <a:br>
              <a:rPr lang="en-US" sz="2400">
                <a:effectLst/>
              </a:rPr>
            </a:br>
            <a:r>
              <a:rPr lang="en-US" sz="2400">
                <a:effectLst/>
              </a:rPr>
              <a:t>Sun’s declination varies between </a:t>
            </a:r>
            <a:r>
              <a:rPr lang="en-US" sz="2400" i="1">
                <a:effectLst/>
                <a:latin typeface="Symbol" pitchFamily="18" charset="2"/>
              </a:rPr>
              <a:t>d</a:t>
            </a:r>
            <a:r>
              <a:rPr lang="en-US" sz="2400">
                <a:effectLst/>
                <a:latin typeface="Symbol" pitchFamily="18" charset="2"/>
              </a:rPr>
              <a:t> </a:t>
            </a:r>
            <a:r>
              <a:rPr lang="en-US" sz="2400">
                <a:effectLst/>
              </a:rPr>
              <a:t>= ± 23.45° with a period of one solar year.</a:t>
            </a:r>
          </a:p>
          <a:p>
            <a:pPr>
              <a:lnSpc>
                <a:spcPct val="80000"/>
              </a:lnSpc>
            </a:pPr>
            <a:endParaRPr lang="en-US" sz="2400">
              <a:effectLst/>
            </a:endParaRPr>
          </a:p>
          <a:p>
            <a:pPr>
              <a:lnSpc>
                <a:spcPct val="80000"/>
              </a:lnSpc>
            </a:pPr>
            <a:r>
              <a:rPr lang="en-US" sz="2400">
                <a:effectLst/>
              </a:rPr>
              <a:t>Earth's rotation axis precesses with period of 26,000 yrs. </a:t>
            </a:r>
          </a:p>
          <a:p>
            <a:pPr>
              <a:lnSpc>
                <a:spcPct val="80000"/>
              </a:lnSpc>
            </a:pPr>
            <a:endParaRPr lang="en-US" sz="2400">
              <a:effectLst/>
            </a:endParaRPr>
          </a:p>
          <a:p>
            <a:pPr>
              <a:lnSpc>
                <a:spcPct val="80000"/>
              </a:lnSpc>
            </a:pPr>
            <a:r>
              <a:rPr lang="en-US" sz="2400">
                <a:effectLst/>
              </a:rPr>
              <a:t>The rotation of the ecliptic plane causes </a:t>
            </a:r>
            <a:r>
              <a:rPr lang="en-US" sz="2400" i="1">
                <a:effectLst/>
                <a:latin typeface="Symbol" pitchFamily="18" charset="2"/>
              </a:rPr>
              <a:t>d </a:t>
            </a:r>
            <a:r>
              <a:rPr lang="en-US" sz="2400">
                <a:effectLst/>
              </a:rPr>
              <a:t> and the vernal equinox to change slowly</a:t>
            </a:r>
          </a:p>
          <a:p>
            <a:pPr>
              <a:lnSpc>
                <a:spcPct val="80000"/>
              </a:lnSpc>
            </a:pPr>
            <a:endParaRPr lang="en-US" sz="2400">
              <a:effectLst/>
            </a:endParaRPr>
          </a:p>
          <a:p>
            <a:pPr>
              <a:lnSpc>
                <a:spcPct val="80000"/>
              </a:lnSpc>
            </a:pPr>
            <a:r>
              <a:rPr lang="en-US" sz="2400">
                <a:effectLst/>
              </a:rPr>
              <a:t>Earth's orbit about the sun is elliptical causing perigee to rotate with a period of 20,900 years. </a:t>
            </a:r>
            <a:br>
              <a:rPr lang="en-US" sz="2400">
                <a:effectLst/>
              </a:rPr>
            </a:br>
            <a:r>
              <a:rPr lang="en-US" sz="2400">
                <a:effectLst/>
              </a:rPr>
              <a:t>         Therefore </a:t>
            </a:r>
            <a:r>
              <a:rPr lang="en-US" sz="2400" i="1">
                <a:effectLst/>
              </a:rPr>
              <a:t>R</a:t>
            </a:r>
            <a:r>
              <a:rPr lang="en-US" sz="2400" i="1" baseline="-25000">
                <a:effectLst/>
              </a:rPr>
              <a:t>S</a:t>
            </a:r>
            <a:r>
              <a:rPr lang="en-US" sz="2400" i="1">
                <a:effectLst/>
              </a:rPr>
              <a:t> </a:t>
            </a:r>
            <a:r>
              <a:rPr lang="en-US" sz="2400">
                <a:effectLst/>
              </a:rPr>
              <a:t>varies with this period.</a:t>
            </a:r>
          </a:p>
          <a:p>
            <a:pPr>
              <a:lnSpc>
                <a:spcPct val="80000"/>
              </a:lnSpc>
            </a:pPr>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92100"/>
            <a:ext cx="8229600" cy="1079500"/>
          </a:xfrm>
        </p:spPr>
        <p:txBody>
          <a:bodyPr/>
          <a:lstStyle/>
          <a:p>
            <a:r>
              <a:rPr lang="en-US"/>
              <a:t>Lunar Motion</a:t>
            </a:r>
          </a:p>
        </p:txBody>
      </p:sp>
      <p:sp>
        <p:nvSpPr>
          <p:cNvPr id="54275" name="Rectangle 3"/>
          <p:cNvSpPr>
            <a:spLocks noGrp="1" noChangeArrowheads="1"/>
          </p:cNvSpPr>
          <p:nvPr>
            <p:ph type="body" idx="1"/>
          </p:nvPr>
        </p:nvSpPr>
        <p:spPr>
          <a:xfrm>
            <a:off x="381000" y="1371600"/>
            <a:ext cx="8229600" cy="5029200"/>
          </a:xfrm>
        </p:spPr>
        <p:txBody>
          <a:bodyPr/>
          <a:lstStyle/>
          <a:p>
            <a:pPr>
              <a:lnSpc>
                <a:spcPct val="80000"/>
              </a:lnSpc>
            </a:pPr>
            <a:r>
              <a:rPr lang="en-US" sz="2400">
                <a:effectLst/>
              </a:rPr>
              <a:t>The moon's orbit lies in a plane inclined at a mean angle of 5.15° relative to the plane of the ecliptic. The lunar declination varies between </a:t>
            </a:r>
            <a:r>
              <a:rPr lang="en-US" sz="2400" i="1">
                <a:effectLst/>
                <a:latin typeface="Symbol" pitchFamily="18" charset="2"/>
              </a:rPr>
              <a:t>d</a:t>
            </a:r>
            <a:r>
              <a:rPr lang="en-US" sz="2400">
                <a:effectLst/>
              </a:rPr>
              <a:t> = 23.45 ± 5.15° with a period of one tropical month of 27.32 solar days. </a:t>
            </a:r>
          </a:p>
          <a:p>
            <a:pPr>
              <a:lnSpc>
                <a:spcPct val="80000"/>
              </a:lnSpc>
            </a:pPr>
            <a:endParaRPr lang="en-US" sz="2400">
              <a:effectLst/>
            </a:endParaRPr>
          </a:p>
          <a:p>
            <a:pPr>
              <a:lnSpc>
                <a:spcPct val="80000"/>
              </a:lnSpc>
            </a:pPr>
            <a:r>
              <a:rPr lang="en-US" sz="2400">
                <a:effectLst/>
              </a:rPr>
              <a:t>The inclination of moon's orbit:  4.97° to 5.32°.</a:t>
            </a:r>
          </a:p>
          <a:p>
            <a:pPr>
              <a:lnSpc>
                <a:spcPct val="80000"/>
              </a:lnSpc>
            </a:pPr>
            <a:endParaRPr lang="en-US" sz="2400">
              <a:effectLst/>
            </a:endParaRPr>
          </a:p>
          <a:p>
            <a:pPr>
              <a:lnSpc>
                <a:spcPct val="80000"/>
              </a:lnSpc>
            </a:pPr>
            <a:r>
              <a:rPr lang="en-US" sz="2400">
                <a:effectLst/>
              </a:rPr>
              <a:t>The perigee rotates with a period of 8.85 years. The eccentricity has a mean value of 0.0549, and it varies between 0.044 and 0.067. </a:t>
            </a:r>
          </a:p>
          <a:p>
            <a:pPr>
              <a:lnSpc>
                <a:spcPct val="80000"/>
              </a:lnSpc>
            </a:pPr>
            <a:endParaRPr lang="en-US" sz="2400">
              <a:effectLst/>
            </a:endParaRPr>
          </a:p>
          <a:p>
            <a:pPr>
              <a:lnSpc>
                <a:spcPct val="80000"/>
              </a:lnSpc>
            </a:pPr>
            <a:r>
              <a:rPr lang="en-US" sz="2400">
                <a:effectLst/>
              </a:rPr>
              <a:t>The plane of moon's orbit rotates around Earth's axis of with a period of 17.613 years. </a:t>
            </a:r>
            <a:br>
              <a:rPr lang="en-US" sz="2400">
                <a:effectLst/>
              </a:rPr>
            </a:br>
            <a:r>
              <a:rPr lang="en-US" sz="2400">
                <a:effectLst/>
              </a:rPr>
              <a:t>           </a:t>
            </a:r>
            <a:br>
              <a:rPr lang="en-US" sz="2400">
                <a:effectLst/>
              </a:rPr>
            </a:br>
            <a:r>
              <a:rPr lang="en-US" sz="2400">
                <a:effectLst/>
              </a:rPr>
              <a:t>          These processes cause variations in </a:t>
            </a:r>
            <a:r>
              <a:rPr lang="en-US" sz="2400" i="1">
                <a:effectLst/>
              </a:rPr>
              <a:t>R</a:t>
            </a:r>
            <a:r>
              <a:rPr lang="en-US" sz="2400" i="1" baseline="-25000">
                <a:effectLst/>
              </a:rPr>
              <a:t>M</a:t>
            </a:r>
            <a:endParaRPr lang="en-US" sz="2400">
              <a:effectLst/>
            </a:endParaRPr>
          </a:p>
          <a:p>
            <a:pPr>
              <a:lnSpc>
                <a:spcPct val="80000"/>
              </a:lnSpc>
            </a:pPr>
            <a:endParaRPr lang="en-US" sz="2400">
              <a:effectLst/>
            </a:endParaRPr>
          </a:p>
          <a:p>
            <a:pPr>
              <a:lnSpc>
                <a:spcPct val="80000"/>
              </a:lnSpc>
            </a:pPr>
            <a:endParaRPr lang="en-US" sz="1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Tidal Potential Periods</a:t>
            </a:r>
          </a:p>
        </p:txBody>
      </p:sp>
      <p:sp>
        <p:nvSpPr>
          <p:cNvPr id="7172" name="Text Box 4"/>
          <p:cNvSpPr txBox="1">
            <a:spLocks noChangeArrowheads="1"/>
          </p:cNvSpPr>
          <p:nvPr/>
        </p:nvSpPr>
        <p:spPr bwMode="auto">
          <a:xfrm>
            <a:off x="838200" y="5105400"/>
            <a:ext cx="7239000" cy="366713"/>
          </a:xfrm>
          <a:prstGeom prst="rect">
            <a:avLst/>
          </a:prstGeom>
          <a:noFill/>
          <a:ln w="9525">
            <a:noFill/>
            <a:miter lim="800000"/>
            <a:headEnd/>
            <a:tailEnd/>
          </a:ln>
          <a:effectLst/>
        </p:spPr>
        <p:txBody>
          <a:bodyPr>
            <a:spAutoFit/>
          </a:bodyPr>
          <a:lstStyle/>
          <a:p>
            <a:pPr>
              <a:spcBef>
                <a:spcPct val="50000"/>
              </a:spcBef>
            </a:pPr>
            <a:endParaRPr lang="el-GR"/>
          </a:p>
        </p:txBody>
      </p:sp>
      <p:graphicFrame>
        <p:nvGraphicFramePr>
          <p:cNvPr id="7173" name="Object 5"/>
          <p:cNvGraphicFramePr>
            <a:graphicFrameLocks noChangeAspect="1"/>
          </p:cNvGraphicFramePr>
          <p:nvPr>
            <p:ph idx="1"/>
          </p:nvPr>
        </p:nvGraphicFramePr>
        <p:xfrm>
          <a:off x="1543050" y="2849563"/>
          <a:ext cx="5924550" cy="2027237"/>
        </p:xfrm>
        <a:graphic>
          <a:graphicData uri="http://schemas.openxmlformats.org/presentationml/2006/ole">
            <p:oleObj spid="_x0000_s7173" name="Equation" r:id="rId3" imgW="2374560" imgH="812520" progId="Equation.DSMT4">
              <p:embed/>
            </p:oleObj>
          </a:graphicData>
        </a:graphic>
      </p:graphicFrame>
      <p:sp>
        <p:nvSpPr>
          <p:cNvPr id="7175" name="Text Box 7"/>
          <p:cNvSpPr txBox="1">
            <a:spLocks noChangeArrowheads="1"/>
          </p:cNvSpPr>
          <p:nvPr/>
        </p:nvSpPr>
        <p:spPr bwMode="auto">
          <a:xfrm>
            <a:off x="838200" y="5089525"/>
            <a:ext cx="8001000" cy="1768475"/>
          </a:xfrm>
          <a:prstGeom prst="rect">
            <a:avLst/>
          </a:prstGeom>
          <a:noFill/>
          <a:ln w="9525">
            <a:noFill/>
            <a:miter lim="800000"/>
            <a:headEnd/>
            <a:tailEnd/>
          </a:ln>
          <a:effectLst/>
        </p:spPr>
        <p:txBody>
          <a:bodyPr>
            <a:spAutoFit/>
          </a:bodyPr>
          <a:lstStyle/>
          <a:p>
            <a:pPr>
              <a:spcBef>
                <a:spcPct val="50000"/>
              </a:spcBef>
            </a:pPr>
            <a:r>
              <a:rPr lang="en-US" sz="2000"/>
              <a:t>Lunar Tidal Potential - periods near 14 days, 24 hours, and 12 hours </a:t>
            </a:r>
          </a:p>
          <a:p>
            <a:pPr>
              <a:spcBef>
                <a:spcPct val="50000"/>
              </a:spcBef>
            </a:pPr>
            <a:r>
              <a:rPr lang="en-US" sz="2000"/>
              <a:t>Solar Tidal Potential - periods near 180 days, 24 hours, and 12 hours </a:t>
            </a:r>
          </a:p>
          <a:p>
            <a:pPr>
              <a:spcBef>
                <a:spcPct val="50000"/>
              </a:spcBef>
            </a:pPr>
            <a:r>
              <a:rPr lang="en-US" sz="2000"/>
              <a:t>Doodson (1922) -  Fourier Series Expansion using 6 frequencies</a:t>
            </a:r>
          </a:p>
          <a:p>
            <a:pPr>
              <a:spcBef>
                <a:spcPct val="50000"/>
              </a:spcBef>
            </a:pP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92100"/>
            <a:ext cx="8229600" cy="850900"/>
          </a:xfrm>
        </p:spPr>
        <p:txBody>
          <a:bodyPr/>
          <a:lstStyle/>
          <a:p>
            <a:r>
              <a:rPr lang="en-US"/>
              <a:t>Doodson’s Frequencies</a:t>
            </a:r>
          </a:p>
        </p:txBody>
      </p:sp>
      <p:graphicFrame>
        <p:nvGraphicFramePr>
          <p:cNvPr id="57637" name="Group 293"/>
          <p:cNvGraphicFramePr>
            <a:graphicFrameLocks noGrp="1"/>
          </p:cNvGraphicFramePr>
          <p:nvPr>
            <p:ph sz="half" idx="1"/>
          </p:nvPr>
        </p:nvGraphicFramePr>
        <p:xfrm>
          <a:off x="0" y="1168400"/>
          <a:ext cx="9144000" cy="4451985"/>
        </p:xfrm>
        <a:graphic>
          <a:graphicData uri="http://schemas.openxmlformats.org/drawingml/2006/table">
            <a:tbl>
              <a:tblPr/>
              <a:tblGrid>
                <a:gridCol w="1830388"/>
                <a:gridCol w="1825625"/>
                <a:gridCol w="1831975"/>
                <a:gridCol w="1825625"/>
                <a:gridCol w="1830387"/>
              </a:tblGrid>
              <a:tr h="733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6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Verdana" pitchFamily="34" charset="0"/>
                          <a:cs typeface="Arial" charset="0"/>
                        </a:rPr>
                        <a:t>Frequency</a:t>
                      </a:r>
                      <a:br>
                        <a:rPr kumimoji="0" lang="en-US" sz="1600" b="1" i="0" u="none" strike="noStrike" cap="none" normalizeH="0" baseline="0" smtClean="0">
                          <a:ln>
                            <a:noFill/>
                          </a:ln>
                          <a:solidFill>
                            <a:srgbClr val="000000"/>
                          </a:solidFill>
                          <a:effectLst/>
                          <a:latin typeface="Verdana" pitchFamily="34" charset="0"/>
                          <a:cs typeface="Arial" charset="0"/>
                        </a:rPr>
                      </a:br>
                      <a:r>
                        <a:rPr kumimoji="0" lang="en-US" sz="1600" b="1" i="0" u="none" strike="noStrike" cap="none" normalizeH="0" baseline="0" smtClean="0">
                          <a:ln>
                            <a:noFill/>
                          </a:ln>
                          <a:solidFill>
                            <a:srgbClr val="000000"/>
                          </a:solidFill>
                          <a:effectLst/>
                          <a:latin typeface="Verdana" pitchFamily="34" charset="0"/>
                          <a:cs typeface="Arial" charset="0"/>
                        </a:rPr>
                        <a:t>(°/hour)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l-GR" sz="16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Verdana" pitchFamily="34" charset="0"/>
                          <a:cs typeface="Arial" charset="0"/>
                        </a:rPr>
                        <a:t>Period</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Verdana" pitchFamily="34" charset="0"/>
                          <a:cs typeface="Arial" charset="0"/>
                        </a:rPr>
                        <a:t>Source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1</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14.49205211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1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lunar day</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Local mean lunar time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2</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0.54901653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1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month</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Moon's mean longitude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3</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0.04106864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1</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year</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Sun's mean longitude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4</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&gt;0.00464184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8.847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years</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Longitude of Moon's perigee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5</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-0.00220641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18.613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years</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Longitude of Moon's ascending node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rgbClr val="000000"/>
                          </a:solidFill>
                          <a:effectLst/>
                          <a:latin typeface="Verdana" pitchFamily="34" charset="0"/>
                          <a:cs typeface="Arial" charset="0"/>
                        </a:rPr>
                        <a:t>f</a:t>
                      </a:r>
                      <a:r>
                        <a:rPr kumimoji="0" lang="en-US" sz="1600" b="0" i="0" u="none" strike="noStrike" cap="none" normalizeH="0" baseline="-30000" smtClean="0">
                          <a:ln>
                            <a:noFill/>
                          </a:ln>
                          <a:solidFill>
                            <a:srgbClr val="000000"/>
                          </a:solidFill>
                          <a:effectLst/>
                          <a:latin typeface="Verdana" pitchFamily="34" charset="0"/>
                          <a:cs typeface="Arial" charset="0"/>
                        </a:rPr>
                        <a:t>6</a:t>
                      </a:r>
                      <a:r>
                        <a:rPr kumimoji="0" lang="en-US" sz="1600" b="0" i="0" u="none" strike="noStrike" cap="none" normalizeH="0" baseline="0" smtClean="0">
                          <a:ln>
                            <a:noFill/>
                          </a:ln>
                          <a:solidFill>
                            <a:srgbClr val="000000"/>
                          </a:solidFill>
                          <a:effectLst/>
                          <a:latin typeface="Verdana" pitchFamily="34" charset="0"/>
                          <a:cs typeface="Arial" charset="0"/>
                        </a:rPr>
                        <a:t>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0.00000196</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20,940 </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years</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cs typeface="Arial" charset="0"/>
                        </a:rPr>
                        <a:t>Longitude of sun's perigee</a:t>
                      </a:r>
                      <a:endParaRPr kumimoji="0" lang="en-US" sz="16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57632" name="Text Box 288"/>
          <p:cNvSpPr txBox="1">
            <a:spLocks noChangeArrowheads="1"/>
          </p:cNvSpPr>
          <p:nvPr/>
        </p:nvSpPr>
        <p:spPr bwMode="auto">
          <a:xfrm>
            <a:off x="1371600" y="6400800"/>
            <a:ext cx="4648200" cy="366713"/>
          </a:xfrm>
          <a:prstGeom prst="rect">
            <a:avLst/>
          </a:prstGeom>
          <a:noFill/>
          <a:ln w="9525">
            <a:noFill/>
            <a:miter lim="800000"/>
            <a:headEnd/>
            <a:tailEnd/>
          </a:ln>
          <a:effectLst/>
        </p:spPr>
        <p:txBody>
          <a:bodyPr>
            <a:spAutoFit/>
          </a:bodyPr>
          <a:lstStyle/>
          <a:p>
            <a:pPr>
              <a:spcBef>
                <a:spcPct val="50000"/>
              </a:spcBef>
            </a:pPr>
            <a:endParaRPr lang="el-GR"/>
          </a:p>
        </p:txBody>
      </p:sp>
      <p:graphicFrame>
        <p:nvGraphicFramePr>
          <p:cNvPr id="57633" name="Object 289"/>
          <p:cNvGraphicFramePr>
            <a:graphicFrameLocks noChangeAspect="1"/>
          </p:cNvGraphicFramePr>
          <p:nvPr>
            <p:ph sz="half" idx="2"/>
          </p:nvPr>
        </p:nvGraphicFramePr>
        <p:xfrm>
          <a:off x="1066800" y="5943600"/>
          <a:ext cx="7131050" cy="650875"/>
        </p:xfrm>
        <a:graphic>
          <a:graphicData uri="http://schemas.openxmlformats.org/presentationml/2006/ole">
            <p:oleObj spid="_x0000_s57633" name="Equation" r:id="rId3" imgW="2501640" imgH="2286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3175" y="1325563"/>
            <a:ext cx="8961438" cy="0"/>
          </a:xfrm>
          <a:prstGeom prst="rect">
            <a:avLst/>
          </a:prstGeom>
          <a:solidFill>
            <a:srgbClr val="E6E6E6"/>
          </a:solidFill>
          <a:ln w="9525">
            <a:noFill/>
            <a:miter lim="800000"/>
            <a:headEnd/>
            <a:tailEnd/>
          </a:ln>
          <a:effectLst/>
        </p:spPr>
        <p:txBody>
          <a:bodyPr wrap="none" anchor="ctr">
            <a:spAutoFit/>
          </a:bodyPr>
          <a:lstStyle/>
          <a:p>
            <a:endParaRPr lang="el-GR"/>
          </a:p>
        </p:txBody>
      </p:sp>
      <p:sp>
        <p:nvSpPr>
          <p:cNvPr id="62469" name="Rectangle 5"/>
          <p:cNvSpPr>
            <a:spLocks noChangeArrowheads="1"/>
          </p:cNvSpPr>
          <p:nvPr/>
        </p:nvSpPr>
        <p:spPr bwMode="auto">
          <a:xfrm>
            <a:off x="-3175" y="1325563"/>
            <a:ext cx="9144000" cy="0"/>
          </a:xfrm>
          <a:prstGeom prst="rect">
            <a:avLst/>
          </a:prstGeom>
          <a:solidFill>
            <a:srgbClr val="E6E6E6"/>
          </a:solidFill>
          <a:ln w="9525">
            <a:noFill/>
            <a:miter lim="800000"/>
            <a:headEnd/>
            <a:tailEnd/>
          </a:ln>
          <a:effectLst/>
        </p:spPr>
        <p:txBody>
          <a:bodyPr wrap="none" anchor="ctr">
            <a:spAutoFit/>
          </a:bodyPr>
          <a:lstStyle/>
          <a:p>
            <a:endParaRPr lang="el-GR"/>
          </a:p>
        </p:txBody>
      </p:sp>
      <p:sp>
        <p:nvSpPr>
          <p:cNvPr id="62479" name="Rectangle 15"/>
          <p:cNvSpPr>
            <a:spLocks noChangeArrowheads="1"/>
          </p:cNvSpPr>
          <p:nvPr/>
        </p:nvSpPr>
        <p:spPr bwMode="auto">
          <a:xfrm>
            <a:off x="225425" y="868363"/>
            <a:ext cx="6477000" cy="74612"/>
          </a:xfrm>
          <a:prstGeom prst="rect">
            <a:avLst/>
          </a:prstGeom>
          <a:solidFill>
            <a:srgbClr val="E6E6E6"/>
          </a:solidFill>
          <a:ln w="9525">
            <a:noFill/>
            <a:miter lim="800000"/>
            <a:headEnd/>
            <a:tailEnd/>
          </a:ln>
          <a:effectLst/>
        </p:spPr>
        <p:txBody>
          <a:bodyPr wrap="none" anchor="ctr">
            <a:spAutoFit/>
          </a:bodyPr>
          <a:lstStyle/>
          <a:p>
            <a:endParaRPr lang="el-GR"/>
          </a:p>
        </p:txBody>
      </p:sp>
      <p:sp>
        <p:nvSpPr>
          <p:cNvPr id="62519" name="Rectangle 55"/>
          <p:cNvSpPr>
            <a:spLocks noChangeArrowheads="1"/>
          </p:cNvSpPr>
          <p:nvPr/>
        </p:nvSpPr>
        <p:spPr bwMode="auto">
          <a:xfrm>
            <a:off x="-3175" y="1325563"/>
            <a:ext cx="9144000" cy="0"/>
          </a:xfrm>
          <a:prstGeom prst="rect">
            <a:avLst/>
          </a:prstGeom>
          <a:solidFill>
            <a:srgbClr val="E6E6E6"/>
          </a:solidFill>
          <a:ln w="9525">
            <a:noFill/>
            <a:miter lim="800000"/>
            <a:headEnd/>
            <a:tailEnd/>
          </a:ln>
          <a:effectLst/>
        </p:spPr>
        <p:txBody>
          <a:bodyPr wrap="none" anchor="ctr">
            <a:spAutoFit/>
          </a:bodyPr>
          <a:lstStyle/>
          <a:p>
            <a:endParaRPr lang="el-GR"/>
          </a:p>
        </p:txBody>
      </p:sp>
      <p:graphicFrame>
        <p:nvGraphicFramePr>
          <p:cNvPr id="63361" name="Group 897"/>
          <p:cNvGraphicFramePr>
            <a:graphicFrameLocks noGrp="1"/>
          </p:cNvGraphicFramePr>
          <p:nvPr/>
        </p:nvGraphicFramePr>
        <p:xfrm>
          <a:off x="228600" y="762000"/>
          <a:ext cx="8528050" cy="558800"/>
        </p:xfrm>
        <a:graphic>
          <a:graphicData uri="http://schemas.openxmlformats.org/drawingml/2006/table">
            <a:tbl>
              <a:tblPr/>
              <a:tblGrid>
                <a:gridCol w="2051050"/>
                <a:gridCol w="674688"/>
                <a:gridCol w="393700"/>
                <a:gridCol w="422275"/>
                <a:gridCol w="422275"/>
                <a:gridCol w="423862"/>
                <a:gridCol w="422275"/>
                <a:gridCol w="2112963"/>
                <a:gridCol w="1604962"/>
              </a:tblGrid>
              <a:tr h="558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Tidal Species</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Name</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3</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5</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Equilibrium Amplitude*</a:t>
                      </a:r>
                      <a:br>
                        <a:rPr kumimoji="0" lang="en-US" sz="1000" b="1" i="0" u="none" strike="noStrike" cap="none" normalizeH="0" baseline="0" smtClean="0">
                          <a:ln>
                            <a:noFill/>
                          </a:ln>
                          <a:solidFill>
                            <a:srgbClr val="000000"/>
                          </a:solidFill>
                          <a:effectLst/>
                          <a:latin typeface="Verdana" pitchFamily="34" charset="0"/>
                          <a:cs typeface="Times New Roman" pitchFamily="18" charset="0"/>
                        </a:rPr>
                      </a:br>
                      <a:r>
                        <a:rPr kumimoji="0" lang="en-US" sz="1000" b="1" i="0" u="none" strike="noStrike" cap="none" normalizeH="0" baseline="0" smtClean="0">
                          <a:ln>
                            <a:noFill/>
                          </a:ln>
                          <a:solidFill>
                            <a:srgbClr val="000000"/>
                          </a:solidFill>
                          <a:effectLst/>
                          <a:latin typeface="Verdana" pitchFamily="34" charset="0"/>
                          <a:cs typeface="Times New Roman" pitchFamily="18" charset="0"/>
                        </a:rPr>
                        <a:t>(</a:t>
                      </a:r>
                      <a:r>
                        <a:rPr kumimoji="0" lang="en-US" sz="1000" b="1" i="1" u="none" strike="noStrike" cap="none" normalizeH="0" baseline="0" smtClean="0">
                          <a:ln>
                            <a:noFill/>
                          </a:ln>
                          <a:solidFill>
                            <a:srgbClr val="000000"/>
                          </a:solidFill>
                          <a:effectLst/>
                          <a:latin typeface="Verdana" pitchFamily="34" charset="0"/>
                          <a:cs typeface="Times New Roman" pitchFamily="18" charset="0"/>
                        </a:rPr>
                        <a:t>m</a:t>
                      </a:r>
                      <a:r>
                        <a:rPr kumimoji="0" lang="en-US" sz="1000" b="1" i="0" u="none" strike="noStrike" cap="none" normalizeH="0" baseline="0" smtClean="0">
                          <a:ln>
                            <a:noFill/>
                          </a:ln>
                          <a:solidFill>
                            <a:srgbClr val="000000"/>
                          </a:solidFill>
                          <a:effectLst/>
                          <a:latin typeface="Verdana" pitchFamily="34" charset="0"/>
                          <a:cs typeface="Times New Roman" pitchFamily="18" charset="0"/>
                        </a:rPr>
                        <a:t>)</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Period</a:t>
                      </a:r>
                      <a:br>
                        <a:rPr kumimoji="0" lang="en-US" sz="1000" b="1" i="0" u="none" strike="noStrike" cap="none" normalizeH="0" baseline="0" smtClean="0">
                          <a:ln>
                            <a:noFill/>
                          </a:ln>
                          <a:solidFill>
                            <a:srgbClr val="000000"/>
                          </a:solidFill>
                          <a:effectLst/>
                          <a:latin typeface="Verdana" pitchFamily="34" charset="0"/>
                          <a:cs typeface="Times New Roman" pitchFamily="18" charset="0"/>
                        </a:rPr>
                      </a:br>
                      <a:r>
                        <a:rPr kumimoji="0" lang="en-US" sz="1000" b="1" i="0" u="none" strike="noStrike" cap="none" normalizeH="0" baseline="0" smtClean="0">
                          <a:ln>
                            <a:noFill/>
                          </a:ln>
                          <a:solidFill>
                            <a:srgbClr val="000000"/>
                          </a:solidFill>
                          <a:effectLst/>
                          <a:latin typeface="Verdana" pitchFamily="34" charset="0"/>
                          <a:cs typeface="Times New Roman" pitchFamily="18" charset="0"/>
                        </a:rPr>
                        <a:t>(hr)</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9999"/>
                    </a:solidFill>
                  </a:tcPr>
                </a:tc>
              </a:tr>
            </a:tbl>
          </a:graphicData>
        </a:graphic>
      </p:graphicFrame>
      <p:graphicFrame>
        <p:nvGraphicFramePr>
          <p:cNvPr id="63357" name="Group 893"/>
          <p:cNvGraphicFramePr>
            <a:graphicFrameLocks noGrp="1"/>
          </p:cNvGraphicFramePr>
          <p:nvPr/>
        </p:nvGraphicFramePr>
        <p:xfrm>
          <a:off x="234950" y="1395413"/>
          <a:ext cx="8528050" cy="2105026"/>
        </p:xfrm>
        <a:graphic>
          <a:graphicData uri="http://schemas.openxmlformats.org/drawingml/2006/table">
            <a:tbl>
              <a:tblPr/>
              <a:tblGrid>
                <a:gridCol w="2020888"/>
                <a:gridCol w="760412"/>
                <a:gridCol w="274638"/>
                <a:gridCol w="438150"/>
                <a:gridCol w="385762"/>
                <a:gridCol w="490538"/>
                <a:gridCol w="436562"/>
                <a:gridCol w="2116138"/>
                <a:gridCol w="1604962"/>
              </a:tblGrid>
              <a:tr h="731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Semidiurnal</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1</a:t>
                      </a:r>
                      <a:r>
                        <a:rPr kumimoji="0" lang="en-US" sz="1000" b="1" i="0" u="none" strike="noStrike" cap="none" normalizeH="0" baseline="0" smtClean="0">
                          <a:ln>
                            <a:noFill/>
                          </a:ln>
                          <a:solidFill>
                            <a:srgbClr val="000000"/>
                          </a:solidFill>
                          <a:effectLst/>
                          <a:latin typeface="Verdana" pitchFamily="34" charset="0"/>
                          <a:cs typeface="Times New Roman" pitchFamily="18" charset="0"/>
                        </a:rPr>
                        <a:t> = 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Principal lunar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M</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0.242334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12.4206</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Principal solar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S</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0.112841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12.0000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Lunar elliptic</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N</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0.046398</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12.6584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Lunisolar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K</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0.030704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          11.9673</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graphicFrame>
        <p:nvGraphicFramePr>
          <p:cNvPr id="63359" name="Group 895"/>
          <p:cNvGraphicFramePr>
            <a:graphicFrameLocks noGrp="1"/>
          </p:cNvGraphicFramePr>
          <p:nvPr/>
        </p:nvGraphicFramePr>
        <p:xfrm>
          <a:off x="228600" y="3581400"/>
          <a:ext cx="8528050" cy="1716088"/>
        </p:xfrm>
        <a:graphic>
          <a:graphicData uri="http://schemas.openxmlformats.org/drawingml/2006/table">
            <a:tbl>
              <a:tblPr/>
              <a:tblGrid>
                <a:gridCol w="2005013"/>
                <a:gridCol w="747712"/>
                <a:gridCol w="252413"/>
                <a:gridCol w="419100"/>
                <a:gridCol w="417512"/>
                <a:gridCol w="503238"/>
                <a:gridCol w="417512"/>
                <a:gridCol w="2160588"/>
                <a:gridCol w="1604962"/>
              </a:tblGrid>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Diurnal</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1</a:t>
                      </a:r>
                      <a:r>
                        <a:rPr kumimoji="0" lang="en-US" sz="1000" b="1" i="0" u="none" strike="noStrike" cap="none" normalizeH="0" baseline="0" smtClean="0">
                          <a:ln>
                            <a:noFill/>
                          </a:ln>
                          <a:solidFill>
                            <a:srgbClr val="000000"/>
                          </a:solidFill>
                          <a:effectLst/>
                          <a:latin typeface="Verdana" pitchFamily="34" charset="0"/>
                          <a:cs typeface="Times New Roman" pitchFamily="18" charset="0"/>
                        </a:rPr>
                        <a:t> =1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Lunisolar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K</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0.141565</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23.9344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Principal lunar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O</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0.100514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25.8194</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Principal solar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P</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0.046843</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24.0659</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Elliptic lunar</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&gt;</a:t>
                      </a:r>
                      <a:r>
                        <a:rPr kumimoji="0" lang="en-US" sz="1000" b="0" i="1" u="none" strike="noStrike" cap="none" normalizeH="0" baseline="0" smtClean="0">
                          <a:ln>
                            <a:noFill/>
                          </a:ln>
                          <a:solidFill>
                            <a:srgbClr val="000000"/>
                          </a:solidFill>
                          <a:effectLst/>
                          <a:latin typeface="Verdana" pitchFamily="34" charset="0"/>
                          <a:cs typeface="Times New Roman" pitchFamily="18" charset="0"/>
                        </a:rPr>
                        <a:t>Q</a:t>
                      </a:r>
                      <a:r>
                        <a:rPr kumimoji="0" lang="en-US" sz="1000" b="0" i="0" u="none" strike="noStrike" cap="none" normalizeH="0" baseline="-3000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0.019256</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          26.8684</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graphicFrame>
        <p:nvGraphicFramePr>
          <p:cNvPr id="63364" name="Group 900"/>
          <p:cNvGraphicFramePr>
            <a:graphicFrameLocks noGrp="1"/>
          </p:cNvGraphicFramePr>
          <p:nvPr/>
        </p:nvGraphicFramePr>
        <p:xfrm>
          <a:off x="228600" y="5410200"/>
          <a:ext cx="8528050" cy="1295401"/>
        </p:xfrm>
        <a:graphic>
          <a:graphicData uri="http://schemas.openxmlformats.org/drawingml/2006/table">
            <a:tbl>
              <a:tblPr/>
              <a:tblGrid>
                <a:gridCol w="2020888"/>
                <a:gridCol w="760412"/>
                <a:gridCol w="254000"/>
                <a:gridCol w="422275"/>
                <a:gridCol w="422275"/>
                <a:gridCol w="508000"/>
                <a:gridCol w="422275"/>
                <a:gridCol w="2112963"/>
                <a:gridCol w="1604962"/>
              </a:tblGrid>
              <a:tr h="2651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Verdana" pitchFamily="34" charset="0"/>
                          <a:cs typeface="Times New Roman" pitchFamily="18" charset="0"/>
                        </a:rPr>
                        <a:t>Long Period</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rgbClr val="000000"/>
                          </a:solidFill>
                          <a:effectLst/>
                          <a:latin typeface="Verdana" pitchFamily="34" charset="0"/>
                          <a:cs typeface="Times New Roman" pitchFamily="18" charset="0"/>
                        </a:rPr>
                        <a:t>n</a:t>
                      </a:r>
                      <a:r>
                        <a:rPr kumimoji="0" lang="en-US" sz="1000" b="1" i="0" u="none" strike="noStrike" cap="none" normalizeH="0" baseline="-30000" smtClean="0">
                          <a:ln>
                            <a:noFill/>
                          </a:ln>
                          <a:solidFill>
                            <a:srgbClr val="000000"/>
                          </a:solidFill>
                          <a:effectLst/>
                          <a:latin typeface="Verdana" pitchFamily="34" charset="0"/>
                          <a:cs typeface="Times New Roman" pitchFamily="18" charset="0"/>
                        </a:rPr>
                        <a:t>1</a:t>
                      </a:r>
                      <a:r>
                        <a:rPr kumimoji="0" lang="en-US" sz="1000" b="1" i="0" u="none" strike="noStrike" cap="none" normalizeH="0" baseline="0" smtClean="0">
                          <a:ln>
                            <a:noFill/>
                          </a:ln>
                          <a:solidFill>
                            <a:srgbClr val="000000"/>
                          </a:solidFill>
                          <a:effectLst/>
                          <a:latin typeface="Verdana" pitchFamily="34" charset="0"/>
                          <a:cs typeface="Times New Roman" pitchFamily="18" charset="0"/>
                        </a:rPr>
                        <a:t> = 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CC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444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Fortnightly</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M</a:t>
                      </a:r>
                      <a:r>
                        <a:rPr kumimoji="0" lang="en-US" sz="1000" b="0" i="1" u="none" strike="noStrike" cap="none" normalizeH="0" baseline="-30000" smtClean="0">
                          <a:ln>
                            <a:noFill/>
                          </a:ln>
                          <a:solidFill>
                            <a:srgbClr val="000000"/>
                          </a:solidFill>
                          <a:effectLst/>
                          <a:latin typeface="Verdana" pitchFamily="34" charset="0"/>
                          <a:cs typeface="Times New Roman" pitchFamily="18" charset="0"/>
                        </a:rPr>
                        <a:t>f</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0.041742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327.85</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Monthly</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M</a:t>
                      </a:r>
                      <a:r>
                        <a:rPr kumimoji="0" lang="en-US" sz="1000" b="0" i="1" u="none" strike="noStrike" cap="none" normalizeH="0" baseline="-30000" smtClean="0">
                          <a:ln>
                            <a:noFill/>
                          </a:ln>
                          <a:solidFill>
                            <a:srgbClr val="000000"/>
                          </a:solidFill>
                          <a:effectLst/>
                          <a:latin typeface="Verdana" pitchFamily="34" charset="0"/>
                          <a:cs typeface="Times New Roman" pitchFamily="18" charset="0"/>
                        </a:rPr>
                        <a:t>m</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0.022026</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661.31</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r h="342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Semiannual</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smtClean="0">
                          <a:ln>
                            <a:noFill/>
                          </a:ln>
                          <a:solidFill>
                            <a:srgbClr val="000000"/>
                          </a:solidFill>
                          <a:effectLst/>
                          <a:latin typeface="Verdana" pitchFamily="34" charset="0"/>
                          <a:cs typeface="Times New Roman" pitchFamily="18" charset="0"/>
                        </a:rPr>
                        <a:t>S</a:t>
                      </a:r>
                      <a:r>
                        <a:rPr kumimoji="0" lang="en-US" sz="1000" b="0" i="1" u="none" strike="noStrike" cap="none" normalizeH="0" baseline="-30000" smtClean="0">
                          <a:ln>
                            <a:noFill/>
                          </a:ln>
                          <a:solidFill>
                            <a:srgbClr val="000000"/>
                          </a:solidFill>
                          <a:effectLst/>
                          <a:latin typeface="Verdana" pitchFamily="34" charset="0"/>
                          <a:cs typeface="Times New Roman" pitchFamily="18" charset="0"/>
                        </a:rPr>
                        <a:t>sa</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2</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0.019446</a:t>
                      </a:r>
                      <a:endParaRPr kumimoji="0" lang="en-US" sz="1800" b="0" i="0" u="none" strike="noStrike" cap="none" normalizeH="0" baseline="0" smtClean="0">
                        <a:ln>
                          <a:noFill/>
                        </a:ln>
                        <a:solidFill>
                          <a:srgbClr val="000000"/>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Verdana" pitchFamily="34" charset="0"/>
                          <a:cs typeface="Times New Roman" pitchFamily="18" charset="0"/>
                        </a:rPr>
                        <a:t>         4383.05</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63313" name="Rectangle 849"/>
          <p:cNvSpPr>
            <a:spLocks noGrp="1" noChangeArrowheads="1"/>
          </p:cNvSpPr>
          <p:nvPr>
            <p:ph type="title"/>
          </p:nvPr>
        </p:nvSpPr>
        <p:spPr>
          <a:xfrm>
            <a:off x="609600" y="0"/>
            <a:ext cx="8229600" cy="685800"/>
          </a:xfrm>
        </p:spPr>
        <p:txBody>
          <a:bodyPr/>
          <a:lstStyle/>
          <a:p>
            <a:r>
              <a:rPr lang="en-US" sz="4000"/>
              <a:t>The Tidal Constituents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57200" y="76200"/>
            <a:ext cx="8229600" cy="698500"/>
          </a:xfrm>
        </p:spPr>
        <p:txBody>
          <a:bodyPr/>
          <a:lstStyle/>
          <a:p>
            <a:r>
              <a:rPr lang="en-US" sz="4000"/>
              <a:t>Constituent Splitting</a:t>
            </a:r>
          </a:p>
        </p:txBody>
      </p:sp>
      <p:pic>
        <p:nvPicPr>
          <p:cNvPr id="64520" name="Picture 8" descr="Fig17-12"/>
          <p:cNvPicPr>
            <a:picLocks noChangeAspect="1" noChangeArrowheads="1"/>
          </p:cNvPicPr>
          <p:nvPr/>
        </p:nvPicPr>
        <p:blipFill>
          <a:blip r:embed="rId2" cstate="print"/>
          <a:srcRect/>
          <a:stretch>
            <a:fillRect/>
          </a:stretch>
        </p:blipFill>
        <p:spPr bwMode="auto">
          <a:xfrm>
            <a:off x="2057400" y="838200"/>
            <a:ext cx="5410200" cy="4660900"/>
          </a:xfrm>
          <a:prstGeom prst="rect">
            <a:avLst/>
          </a:prstGeom>
          <a:noFill/>
        </p:spPr>
      </p:pic>
      <p:sp>
        <p:nvSpPr>
          <p:cNvPr id="64521" name="Text Box 9"/>
          <p:cNvSpPr txBox="1">
            <a:spLocks noChangeArrowheads="1"/>
          </p:cNvSpPr>
          <p:nvPr/>
        </p:nvSpPr>
        <p:spPr bwMode="auto">
          <a:xfrm>
            <a:off x="381000" y="5638800"/>
            <a:ext cx="8534400" cy="1190625"/>
          </a:xfrm>
          <a:prstGeom prst="rect">
            <a:avLst/>
          </a:prstGeom>
          <a:noFill/>
          <a:ln w="9525">
            <a:noFill/>
            <a:miter lim="800000"/>
            <a:headEnd/>
            <a:tailEnd/>
          </a:ln>
          <a:effectLst/>
        </p:spPr>
        <p:txBody>
          <a:bodyPr>
            <a:spAutoFit/>
          </a:bodyPr>
          <a:lstStyle/>
          <a:p>
            <a:pPr>
              <a:spcBef>
                <a:spcPct val="50000"/>
              </a:spcBef>
            </a:pPr>
            <a:r>
              <a:rPr lang="en-US"/>
              <a:t>Doodson's expansion:399 constituents, </a:t>
            </a:r>
            <a:br>
              <a:rPr lang="en-US"/>
            </a:br>
            <a:r>
              <a:rPr lang="en-US"/>
              <a:t>      100 are long period, 160 are daily, 115 are twice per day, </a:t>
            </a:r>
            <a:br>
              <a:rPr lang="en-US"/>
            </a:br>
            <a:r>
              <a:rPr lang="en-US"/>
              <a:t>      and 14 are thrice per day. Most have very small amplitudes. </a:t>
            </a:r>
            <a:br>
              <a:rPr lang="en-US"/>
            </a:br>
            <a:r>
              <a:rPr lang="en-US"/>
              <a:t>Sir George Darwin named the largest tides.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92100"/>
            <a:ext cx="8229600" cy="774700"/>
          </a:xfrm>
        </p:spPr>
        <p:txBody>
          <a:bodyPr/>
          <a:lstStyle/>
          <a:p>
            <a:pPr algn="ctr"/>
            <a:r>
              <a:rPr lang="en-US"/>
              <a:t>Outline</a:t>
            </a:r>
          </a:p>
        </p:txBody>
      </p:sp>
      <p:sp>
        <p:nvSpPr>
          <p:cNvPr id="6147" name="Rectangle 3"/>
          <p:cNvSpPr>
            <a:spLocks noGrp="1" noChangeArrowheads="1"/>
          </p:cNvSpPr>
          <p:nvPr>
            <p:ph type="body" idx="1"/>
          </p:nvPr>
        </p:nvSpPr>
        <p:spPr>
          <a:xfrm>
            <a:off x="2514600" y="1143000"/>
            <a:ext cx="4343400" cy="2971800"/>
          </a:xfrm>
        </p:spPr>
        <p:txBody>
          <a:bodyPr/>
          <a:lstStyle/>
          <a:p>
            <a:r>
              <a:rPr lang="en-US"/>
              <a:t>What Are Tides?</a:t>
            </a:r>
          </a:p>
          <a:p>
            <a:r>
              <a:rPr lang="en-US"/>
              <a:t>Tidal Constituents</a:t>
            </a:r>
          </a:p>
          <a:p>
            <a:r>
              <a:rPr lang="en-US"/>
              <a:t>Fourier Analysis</a:t>
            </a:r>
          </a:p>
          <a:p>
            <a:r>
              <a:rPr lang="en-US"/>
              <a:t>Harmonic Analysis</a:t>
            </a:r>
          </a:p>
          <a:p>
            <a:r>
              <a:rPr lang="en-US"/>
              <a:t>Ellipse Parameters</a:t>
            </a:r>
          </a:p>
        </p:txBody>
      </p:sp>
      <p:sp>
        <p:nvSpPr>
          <p:cNvPr id="6148" name="Rectangle 4"/>
          <p:cNvSpPr>
            <a:spLocks noChangeArrowheads="1"/>
          </p:cNvSpPr>
          <p:nvPr/>
        </p:nvSpPr>
        <p:spPr bwMode="auto">
          <a:xfrm>
            <a:off x="304800" y="4419600"/>
            <a:ext cx="8382000" cy="2057400"/>
          </a:xfrm>
          <a:prstGeom prst="rect">
            <a:avLst/>
          </a:prstGeom>
          <a:noFill/>
          <a:ln w="9525">
            <a:noFill/>
            <a:miter lim="800000"/>
            <a:headEnd/>
            <a:tailEnd/>
          </a:ln>
          <a:effectLst/>
        </p:spPr>
        <p:txBody>
          <a:bodyPr/>
          <a:lstStyle/>
          <a:p>
            <a:pPr marL="342900" indent="-342900" algn="ctr">
              <a:spcBef>
                <a:spcPct val="20000"/>
              </a:spcBef>
              <a:buClr>
                <a:schemeClr val="hlink"/>
              </a:buClr>
              <a:buSzPct val="120000"/>
            </a:pPr>
            <a:r>
              <a:rPr lang="en-US" sz="2400">
                <a:effectLst>
                  <a:outerShdw blurRad="38100" dist="38100" dir="2700000" algn="tl">
                    <a:srgbClr val="000000"/>
                  </a:outerShdw>
                </a:effectLst>
              </a:rPr>
              <a:t>Abstract</a:t>
            </a:r>
          </a:p>
          <a:p>
            <a:pPr marL="342900" indent="-342900">
              <a:spcBef>
                <a:spcPct val="20000"/>
              </a:spcBef>
              <a:buClr>
                <a:schemeClr val="hlink"/>
              </a:buClr>
              <a:buSzPct val="120000"/>
            </a:pPr>
            <a:r>
              <a:rPr lang="en-US" sz="2400">
                <a:effectLst>
                  <a:outerShdw blurRad="38100" dist="38100" dir="2700000" algn="tl">
                    <a:srgbClr val="000000"/>
                  </a:outerShdw>
                </a:effectLst>
              </a:rPr>
              <a:t>In this talk we will describe classical tidal harmonic analysis. We begin with the history of the prediction of tides. We then describe spectral analysis and its relation to harmonic analysis. We end by describing current ellipses.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How to Obtain Constituents</a:t>
            </a:r>
          </a:p>
        </p:txBody>
      </p:sp>
      <p:sp>
        <p:nvSpPr>
          <p:cNvPr id="33795" name="Rectangle 3"/>
          <p:cNvSpPr>
            <a:spLocks noGrp="1" noChangeArrowheads="1"/>
          </p:cNvSpPr>
          <p:nvPr>
            <p:ph type="body" idx="1"/>
          </p:nvPr>
        </p:nvSpPr>
        <p:spPr>
          <a:xfrm>
            <a:off x="457200" y="1905000"/>
            <a:ext cx="8229600" cy="1447800"/>
          </a:xfrm>
        </p:spPr>
        <p:txBody>
          <a:bodyPr/>
          <a:lstStyle/>
          <a:p>
            <a:r>
              <a:rPr lang="en-US"/>
              <a:t>Fourier (Spectral) Analysis</a:t>
            </a:r>
          </a:p>
          <a:p>
            <a:r>
              <a:rPr lang="en-US"/>
              <a:t>Harmonic Analysis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2400"/>
            <a:ext cx="9144000" cy="850900"/>
          </a:xfrm>
        </p:spPr>
        <p:txBody>
          <a:bodyPr/>
          <a:lstStyle/>
          <a:p>
            <a:r>
              <a:rPr lang="en-US" sz="4000"/>
              <a:t>Fourier Analysis … In the beginning …</a:t>
            </a:r>
          </a:p>
        </p:txBody>
      </p:sp>
      <p:sp>
        <p:nvSpPr>
          <p:cNvPr id="70659" name="Rectangle 3"/>
          <p:cNvSpPr>
            <a:spLocks noGrp="1" noChangeArrowheads="1"/>
          </p:cNvSpPr>
          <p:nvPr>
            <p:ph type="body" sz="half" idx="1"/>
          </p:nvPr>
        </p:nvSpPr>
        <p:spPr>
          <a:xfrm>
            <a:off x="457200" y="1143000"/>
            <a:ext cx="8229600" cy="4114800"/>
          </a:xfrm>
        </p:spPr>
        <p:txBody>
          <a:bodyPr/>
          <a:lstStyle/>
          <a:p>
            <a:r>
              <a:rPr lang="en-US" sz="2800"/>
              <a:t>1742 – d’Alembert – solved wave equation</a:t>
            </a:r>
          </a:p>
          <a:p>
            <a:r>
              <a:rPr lang="en-US" sz="2800"/>
              <a:t>1749 – Leonhard Euler – plucked string</a:t>
            </a:r>
          </a:p>
          <a:p>
            <a:r>
              <a:rPr lang="en-US" sz="2800"/>
              <a:t>1753 – Daniel Bernoulli – solutions are superpositions of harmonics</a:t>
            </a:r>
          </a:p>
          <a:p>
            <a:r>
              <a:rPr lang="en-US" sz="2800"/>
              <a:t>1807 - Joseph Fourier solved heat equation</a:t>
            </a:r>
          </a:p>
          <a:p>
            <a:pPr>
              <a:buFontTx/>
              <a:buNone/>
            </a:pPr>
            <a:r>
              <a:rPr lang="en-US" sz="2800"/>
              <a:t>Problems – lead to modern analysis!</a:t>
            </a:r>
          </a:p>
          <a:p>
            <a:endParaRPr lang="en-US" sz="2800"/>
          </a:p>
        </p:txBody>
      </p:sp>
      <p:graphicFrame>
        <p:nvGraphicFramePr>
          <p:cNvPr id="70660" name="Object 4"/>
          <p:cNvGraphicFramePr>
            <a:graphicFrameLocks noChangeAspect="1"/>
          </p:cNvGraphicFramePr>
          <p:nvPr>
            <p:ph sz="half" idx="2"/>
          </p:nvPr>
        </p:nvGraphicFramePr>
        <p:xfrm>
          <a:off x="2514600" y="5537200"/>
          <a:ext cx="3848100" cy="1168400"/>
        </p:xfrm>
        <a:graphic>
          <a:graphicData uri="http://schemas.openxmlformats.org/presentationml/2006/ole">
            <p:oleObj spid="_x0000_s70660" name="Equation" r:id="rId3" imgW="1422360" imgH="431640" progId="Equation.DSMT4">
              <p:embed/>
            </p:oleObj>
          </a:graphicData>
        </a:graphic>
      </p:graphicFrame>
      <p:graphicFrame>
        <p:nvGraphicFramePr>
          <p:cNvPr id="70664" name="Object 8"/>
          <p:cNvGraphicFramePr>
            <a:graphicFrameLocks noChangeAspect="1"/>
          </p:cNvGraphicFramePr>
          <p:nvPr/>
        </p:nvGraphicFramePr>
        <p:xfrm>
          <a:off x="2057400" y="4267200"/>
          <a:ext cx="5257800" cy="1168400"/>
        </p:xfrm>
        <a:graphic>
          <a:graphicData uri="http://schemas.openxmlformats.org/presentationml/2006/ole">
            <p:oleObj spid="_x0000_s70664" name="Equation" r:id="rId4" imgW="1942920" imgH="43164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8229600" cy="774700"/>
          </a:xfrm>
        </p:spPr>
        <p:txBody>
          <a:bodyPr/>
          <a:lstStyle/>
          <a:p>
            <a:r>
              <a:rPr lang="en-US"/>
              <a:t>Adding Sine Waves</a:t>
            </a:r>
          </a:p>
        </p:txBody>
      </p:sp>
      <p:pic>
        <p:nvPicPr>
          <p:cNvPr id="73732" name="Picture 4" descr="freque6">
            <a:hlinkClick r:id="rId2"/>
          </p:cNvPr>
          <p:cNvPicPr>
            <a:picLocks noChangeAspect="1" noChangeArrowheads="1"/>
          </p:cNvPicPr>
          <p:nvPr/>
        </p:nvPicPr>
        <p:blipFill>
          <a:blip r:embed="rId3" cstate="print"/>
          <a:srcRect/>
          <a:stretch>
            <a:fillRect/>
          </a:stretch>
        </p:blipFill>
        <p:spPr bwMode="auto">
          <a:xfrm>
            <a:off x="1981200" y="914400"/>
            <a:ext cx="5257800" cy="1943100"/>
          </a:xfrm>
          <a:prstGeom prst="rect">
            <a:avLst/>
          </a:prstGeom>
          <a:noFill/>
        </p:spPr>
      </p:pic>
      <p:pic>
        <p:nvPicPr>
          <p:cNvPr id="73733" name="Picture 5" descr="freque7"/>
          <p:cNvPicPr>
            <a:picLocks noChangeAspect="1" noChangeArrowheads="1"/>
          </p:cNvPicPr>
          <p:nvPr/>
        </p:nvPicPr>
        <p:blipFill>
          <a:blip r:embed="rId4" cstate="print"/>
          <a:srcRect/>
          <a:stretch>
            <a:fillRect/>
          </a:stretch>
        </p:blipFill>
        <p:spPr bwMode="auto">
          <a:xfrm>
            <a:off x="1981200" y="2819400"/>
            <a:ext cx="5257800" cy="1920875"/>
          </a:xfrm>
          <a:prstGeom prst="rect">
            <a:avLst/>
          </a:prstGeom>
          <a:noFill/>
        </p:spPr>
      </p:pic>
      <p:pic>
        <p:nvPicPr>
          <p:cNvPr id="73734" name="Picture 6" descr="freque8">
            <a:hlinkClick r:id="rId5"/>
          </p:cNvPr>
          <p:cNvPicPr>
            <a:picLocks noChangeAspect="1" noChangeArrowheads="1"/>
          </p:cNvPicPr>
          <p:nvPr/>
        </p:nvPicPr>
        <p:blipFill>
          <a:blip r:embed="rId6" cstate="print"/>
          <a:srcRect/>
          <a:stretch>
            <a:fillRect/>
          </a:stretch>
        </p:blipFill>
        <p:spPr bwMode="auto">
          <a:xfrm>
            <a:off x="1981200" y="4686300"/>
            <a:ext cx="5257800" cy="19700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92100"/>
            <a:ext cx="8229600" cy="1079500"/>
          </a:xfrm>
        </p:spPr>
        <p:txBody>
          <a:bodyPr/>
          <a:lstStyle/>
          <a:p>
            <a:r>
              <a:rPr lang="en-US"/>
              <a:t>Spectral Theory</a:t>
            </a:r>
          </a:p>
        </p:txBody>
      </p:sp>
      <p:sp>
        <p:nvSpPr>
          <p:cNvPr id="75779" name="Rectangle 3"/>
          <p:cNvSpPr>
            <a:spLocks noGrp="1" noChangeArrowheads="1"/>
          </p:cNvSpPr>
          <p:nvPr>
            <p:ph type="body" idx="1"/>
          </p:nvPr>
        </p:nvSpPr>
        <p:spPr>
          <a:xfrm>
            <a:off x="457200" y="1255713"/>
            <a:ext cx="6553200" cy="3087687"/>
          </a:xfrm>
        </p:spPr>
        <p:txBody>
          <a:bodyPr/>
          <a:lstStyle/>
          <a:p>
            <a:r>
              <a:rPr lang="en-US"/>
              <a:t>Fourier Series</a:t>
            </a:r>
          </a:p>
          <a:p>
            <a:pPr lvl="1"/>
            <a:r>
              <a:rPr lang="en-US"/>
              <a:t>Sum of Sinusoidal Functions</a:t>
            </a:r>
          </a:p>
          <a:p>
            <a:r>
              <a:rPr lang="en-US"/>
              <a:t>Fourier Analysis</a:t>
            </a:r>
          </a:p>
          <a:p>
            <a:pPr lvl="1"/>
            <a:r>
              <a:rPr lang="en-US"/>
              <a:t>Spectrum Analysis</a:t>
            </a:r>
          </a:p>
          <a:p>
            <a:pPr lvl="1"/>
            <a:r>
              <a:rPr lang="en-US"/>
              <a:t>Harmonic Analysis</a:t>
            </a:r>
          </a:p>
        </p:txBody>
      </p:sp>
      <p:pic>
        <p:nvPicPr>
          <p:cNvPr id="75780" name="Picture 4"/>
          <p:cNvPicPr>
            <a:picLocks noChangeAspect="1" noChangeArrowheads="1"/>
          </p:cNvPicPr>
          <p:nvPr/>
        </p:nvPicPr>
        <p:blipFill>
          <a:blip r:embed="rId2" cstate="print"/>
          <a:srcRect/>
          <a:stretch>
            <a:fillRect/>
          </a:stretch>
        </p:blipFill>
        <p:spPr bwMode="auto">
          <a:xfrm>
            <a:off x="38100" y="4586288"/>
            <a:ext cx="2514600" cy="1716087"/>
          </a:xfrm>
          <a:prstGeom prst="rect">
            <a:avLst/>
          </a:prstGeom>
          <a:noFill/>
          <a:ln w="9525">
            <a:noFill/>
            <a:miter lim="800000"/>
            <a:headEnd/>
            <a:tailEnd/>
          </a:ln>
          <a:effectLst/>
        </p:spPr>
      </p:pic>
      <p:pic>
        <p:nvPicPr>
          <p:cNvPr id="75781" name="Picture 5"/>
          <p:cNvPicPr>
            <a:picLocks noChangeAspect="1" noChangeArrowheads="1"/>
          </p:cNvPicPr>
          <p:nvPr/>
        </p:nvPicPr>
        <p:blipFill>
          <a:blip r:embed="rId3" cstate="print"/>
          <a:srcRect/>
          <a:stretch>
            <a:fillRect/>
          </a:stretch>
        </p:blipFill>
        <p:spPr bwMode="auto">
          <a:xfrm>
            <a:off x="3048000" y="4625975"/>
            <a:ext cx="2247900" cy="1533525"/>
          </a:xfrm>
          <a:prstGeom prst="rect">
            <a:avLst/>
          </a:prstGeom>
          <a:noFill/>
          <a:ln w="9525">
            <a:noFill/>
            <a:miter lim="800000"/>
            <a:headEnd/>
            <a:tailEnd/>
          </a:ln>
          <a:effectLst/>
        </p:spPr>
      </p:pic>
      <p:pic>
        <p:nvPicPr>
          <p:cNvPr id="75782" name="Picture 6"/>
          <p:cNvPicPr>
            <a:picLocks noChangeAspect="1" noChangeArrowheads="1"/>
          </p:cNvPicPr>
          <p:nvPr/>
        </p:nvPicPr>
        <p:blipFill>
          <a:blip r:embed="rId4" cstate="print"/>
          <a:srcRect/>
          <a:stretch>
            <a:fillRect/>
          </a:stretch>
        </p:blipFill>
        <p:spPr bwMode="auto">
          <a:xfrm>
            <a:off x="5905500" y="4321175"/>
            <a:ext cx="3162300" cy="2155825"/>
          </a:xfrm>
          <a:prstGeom prst="rect">
            <a:avLst/>
          </a:prstGeom>
          <a:noFill/>
          <a:ln w="9525">
            <a:noFill/>
            <a:miter lim="800000"/>
            <a:headEnd/>
            <a:tailEnd/>
          </a:ln>
          <a:effectLst/>
        </p:spPr>
      </p:pic>
      <p:sp>
        <p:nvSpPr>
          <p:cNvPr id="75783" name="Text Box 7"/>
          <p:cNvSpPr txBox="1">
            <a:spLocks noChangeArrowheads="1"/>
          </p:cNvSpPr>
          <p:nvPr/>
        </p:nvSpPr>
        <p:spPr bwMode="auto">
          <a:xfrm>
            <a:off x="2552700" y="5235575"/>
            <a:ext cx="609600" cy="457200"/>
          </a:xfrm>
          <a:prstGeom prst="rect">
            <a:avLst/>
          </a:prstGeom>
          <a:noFill/>
          <a:ln w="9525">
            <a:noFill/>
            <a:miter lim="800000"/>
            <a:headEnd/>
            <a:tailEnd/>
          </a:ln>
          <a:effectLst/>
        </p:spPr>
        <p:txBody>
          <a:bodyPr>
            <a:spAutoFit/>
          </a:bodyPr>
          <a:lstStyle/>
          <a:p>
            <a:pPr eaLnBrk="0" hangingPunct="0">
              <a:spcBef>
                <a:spcPct val="50000"/>
              </a:spcBef>
            </a:pPr>
            <a:r>
              <a:rPr lang="en-US" sz="2400" b="1"/>
              <a:t>+</a:t>
            </a:r>
          </a:p>
        </p:txBody>
      </p:sp>
      <p:sp>
        <p:nvSpPr>
          <p:cNvPr id="75784" name="Text Box 8"/>
          <p:cNvSpPr txBox="1">
            <a:spLocks noChangeArrowheads="1"/>
          </p:cNvSpPr>
          <p:nvPr/>
        </p:nvSpPr>
        <p:spPr bwMode="auto">
          <a:xfrm>
            <a:off x="5448300" y="5159375"/>
            <a:ext cx="609600" cy="457200"/>
          </a:xfrm>
          <a:prstGeom prst="rect">
            <a:avLst/>
          </a:prstGeom>
          <a:noFill/>
          <a:ln w="9525">
            <a:noFill/>
            <a:miter lim="800000"/>
            <a:headEnd/>
            <a:tailEnd/>
          </a:ln>
          <a:effectLst/>
        </p:spPr>
        <p:txBody>
          <a:bodyPr>
            <a:spAutoFit/>
          </a:bodyPr>
          <a:lstStyle/>
          <a:p>
            <a:pPr eaLnBrk="0" hangingPunct="0">
              <a:spcBef>
                <a:spcPct val="50000"/>
              </a:spcBef>
            </a:pPr>
            <a:r>
              <a:rPr lang="en-US" sz="2400" b="1"/>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Fourier Series</a:t>
            </a:r>
          </a:p>
        </p:txBody>
      </p:sp>
      <p:graphicFrame>
        <p:nvGraphicFramePr>
          <p:cNvPr id="77827" name="Object 3"/>
          <p:cNvGraphicFramePr>
            <a:graphicFrameLocks noChangeAspect="1"/>
          </p:cNvGraphicFramePr>
          <p:nvPr>
            <p:ph idx="1"/>
          </p:nvPr>
        </p:nvGraphicFramePr>
        <p:xfrm>
          <a:off x="1600200" y="1458913"/>
          <a:ext cx="6019800" cy="5018087"/>
        </p:xfrm>
        <a:graphic>
          <a:graphicData uri="http://schemas.openxmlformats.org/presentationml/2006/ole">
            <p:oleObj spid="_x0000_s77827" name="Mathcad" r:id="rId3" imgW="5267160" imgH="4390920" progId="Mathcad">
              <p:embed/>
            </p:oleObj>
          </a:graphicData>
        </a:graphic>
      </p:graphicFrame>
      <p:sp>
        <p:nvSpPr>
          <p:cNvPr id="77828" name="Rectangle 4"/>
          <p:cNvSpPr>
            <a:spLocks noChangeArrowheads="1"/>
          </p:cNvSpPr>
          <p:nvPr/>
        </p:nvSpPr>
        <p:spPr bwMode="auto">
          <a:xfrm>
            <a:off x="1295400" y="1295400"/>
            <a:ext cx="6477000" cy="5410200"/>
          </a:xfrm>
          <a:prstGeom prst="rect">
            <a:avLst/>
          </a:prstGeom>
          <a:noFill/>
          <a:ln w="9525">
            <a:solidFill>
              <a:schemeClr val="tx1"/>
            </a:solidFill>
            <a:miter lim="800000"/>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3" name="Rectangle 11"/>
          <p:cNvSpPr>
            <a:spLocks noChangeArrowheads="1"/>
          </p:cNvSpPr>
          <p:nvPr/>
        </p:nvSpPr>
        <p:spPr bwMode="auto">
          <a:xfrm>
            <a:off x="304800" y="990600"/>
            <a:ext cx="8610600" cy="5638800"/>
          </a:xfrm>
          <a:prstGeom prst="rect">
            <a:avLst/>
          </a:prstGeom>
          <a:solidFill>
            <a:schemeClr val="tx2"/>
          </a:solidFill>
          <a:ln w="9525">
            <a:solidFill>
              <a:schemeClr val="tx1"/>
            </a:solidFill>
            <a:miter lim="800000"/>
            <a:headEnd/>
            <a:tailEnd/>
          </a:ln>
          <a:effectLst/>
        </p:spPr>
        <p:txBody>
          <a:bodyPr wrap="none" anchor="ctr"/>
          <a:lstStyle/>
          <a:p>
            <a:endParaRPr lang="el-GR"/>
          </a:p>
        </p:txBody>
      </p:sp>
      <p:sp>
        <p:nvSpPr>
          <p:cNvPr id="79874" name="Rectangle 2"/>
          <p:cNvSpPr>
            <a:spLocks noGrp="1" noChangeArrowheads="1"/>
          </p:cNvSpPr>
          <p:nvPr>
            <p:ph type="title" sz="quarter"/>
          </p:nvPr>
        </p:nvSpPr>
        <p:spPr>
          <a:xfrm>
            <a:off x="457200" y="76200"/>
            <a:ext cx="8229600" cy="774700"/>
          </a:xfrm>
        </p:spPr>
        <p:txBody>
          <a:bodyPr/>
          <a:lstStyle/>
          <a:p>
            <a:r>
              <a:rPr lang="en-US"/>
              <a:t>Reconstruction</a:t>
            </a:r>
          </a:p>
        </p:txBody>
      </p:sp>
      <p:graphicFrame>
        <p:nvGraphicFramePr>
          <p:cNvPr id="79875" name="Object 3"/>
          <p:cNvGraphicFramePr>
            <a:graphicFrameLocks noChangeAspect="1"/>
          </p:cNvGraphicFramePr>
          <p:nvPr>
            <p:ph sz="quarter" idx="1"/>
          </p:nvPr>
        </p:nvGraphicFramePr>
        <p:xfrm>
          <a:off x="0" y="2286000"/>
          <a:ext cx="2533650" cy="1762125"/>
        </p:xfrm>
        <a:graphic>
          <a:graphicData uri="http://schemas.openxmlformats.org/presentationml/2006/ole">
            <p:oleObj spid="_x0000_s79875" name="Mathcad" r:id="rId3" imgW="2533680" imgH="1762200" progId="Mathcad">
              <p:embed/>
            </p:oleObj>
          </a:graphicData>
        </a:graphic>
      </p:graphicFrame>
      <p:graphicFrame>
        <p:nvGraphicFramePr>
          <p:cNvPr id="79876" name="Object 4"/>
          <p:cNvGraphicFramePr>
            <a:graphicFrameLocks noChangeAspect="1"/>
          </p:cNvGraphicFramePr>
          <p:nvPr>
            <p:ph sz="quarter" idx="2"/>
          </p:nvPr>
        </p:nvGraphicFramePr>
        <p:xfrm>
          <a:off x="2743200" y="2311400"/>
          <a:ext cx="2609850" cy="1727200"/>
        </p:xfrm>
        <a:graphic>
          <a:graphicData uri="http://schemas.openxmlformats.org/presentationml/2006/ole">
            <p:oleObj spid="_x0000_s79876" name="Mathcad" r:id="rId4" imgW="2533680" imgH="1762200" progId="Mathcad">
              <p:embed/>
            </p:oleObj>
          </a:graphicData>
        </a:graphic>
      </p:graphicFrame>
      <p:graphicFrame>
        <p:nvGraphicFramePr>
          <p:cNvPr id="79877" name="Object 5"/>
          <p:cNvGraphicFramePr>
            <a:graphicFrameLocks noChangeAspect="1"/>
          </p:cNvGraphicFramePr>
          <p:nvPr>
            <p:ph sz="quarter" idx="3"/>
          </p:nvPr>
        </p:nvGraphicFramePr>
        <p:xfrm>
          <a:off x="5715000" y="2370138"/>
          <a:ext cx="3181350" cy="1668462"/>
        </p:xfrm>
        <a:graphic>
          <a:graphicData uri="http://schemas.openxmlformats.org/presentationml/2006/ole">
            <p:oleObj spid="_x0000_s79877" name="Mathcad" r:id="rId5" imgW="3181320" imgH="1838160" progId="Mathcad">
              <p:embed/>
            </p:oleObj>
          </a:graphicData>
        </a:graphic>
      </p:graphicFrame>
      <p:pic>
        <p:nvPicPr>
          <p:cNvPr id="79878" name="Picture 6"/>
          <p:cNvPicPr>
            <a:picLocks noChangeAspect="1" noChangeArrowheads="1"/>
          </p:cNvPicPr>
          <p:nvPr/>
        </p:nvPicPr>
        <p:blipFill>
          <a:blip r:embed="rId6" cstate="print"/>
          <a:srcRect/>
          <a:stretch>
            <a:fillRect/>
          </a:stretch>
        </p:blipFill>
        <p:spPr bwMode="auto">
          <a:xfrm>
            <a:off x="609600" y="1371600"/>
            <a:ext cx="5638800" cy="876300"/>
          </a:xfrm>
          <a:prstGeom prst="rect">
            <a:avLst/>
          </a:prstGeom>
          <a:noFill/>
          <a:ln w="9525">
            <a:noFill/>
            <a:miter lim="800000"/>
            <a:headEnd/>
            <a:tailEnd/>
          </a:ln>
          <a:effectLst/>
        </p:spPr>
      </p:pic>
      <p:sp>
        <p:nvSpPr>
          <p:cNvPr id="79879" name="Text Box 7"/>
          <p:cNvSpPr txBox="1">
            <a:spLocks noChangeArrowheads="1"/>
          </p:cNvSpPr>
          <p:nvPr/>
        </p:nvSpPr>
        <p:spPr bwMode="auto">
          <a:xfrm>
            <a:off x="565150" y="990600"/>
            <a:ext cx="2330450" cy="366713"/>
          </a:xfrm>
          <a:prstGeom prst="rect">
            <a:avLst/>
          </a:prstGeom>
          <a:noFill/>
          <a:ln w="9525">
            <a:noFill/>
            <a:miter lim="800000"/>
            <a:headEnd/>
            <a:tailEnd/>
          </a:ln>
          <a:effectLst/>
        </p:spPr>
        <p:txBody>
          <a:bodyPr>
            <a:spAutoFit/>
          </a:bodyPr>
          <a:lstStyle/>
          <a:p>
            <a:r>
              <a:rPr lang="en-US" b="1">
                <a:solidFill>
                  <a:srgbClr val="000000"/>
                </a:solidFill>
                <a:latin typeface="Arial" charset="0"/>
              </a:rPr>
              <a:t>Fourier</a:t>
            </a:r>
            <a:r>
              <a:rPr lang="en-US" b="1">
                <a:latin typeface="Arial" charset="0"/>
              </a:rPr>
              <a:t> </a:t>
            </a:r>
            <a:r>
              <a:rPr lang="en-US" b="1">
                <a:solidFill>
                  <a:srgbClr val="000000"/>
                </a:solidFill>
                <a:latin typeface="Arial" charset="0"/>
              </a:rPr>
              <a:t>Expansion</a:t>
            </a:r>
            <a:r>
              <a:rPr lang="en-US">
                <a:latin typeface="Arial" charset="0"/>
              </a:rPr>
              <a:t>:</a:t>
            </a:r>
          </a:p>
        </p:txBody>
      </p:sp>
      <p:graphicFrame>
        <p:nvGraphicFramePr>
          <p:cNvPr id="79880" name="Object 8"/>
          <p:cNvGraphicFramePr>
            <a:graphicFrameLocks noChangeAspect="1"/>
          </p:cNvGraphicFramePr>
          <p:nvPr>
            <p:ph sz="quarter" idx="4"/>
          </p:nvPr>
        </p:nvGraphicFramePr>
        <p:xfrm>
          <a:off x="2438400" y="4343400"/>
          <a:ext cx="4648200" cy="2284413"/>
        </p:xfrm>
        <a:graphic>
          <a:graphicData uri="http://schemas.openxmlformats.org/presentationml/2006/ole">
            <p:oleObj spid="_x0000_s79880" name="Mathcad" r:id="rId7" imgW="4438800" imgH="2181240" progId="Mathcad">
              <p:embed/>
            </p:oleObj>
          </a:graphicData>
        </a:graphic>
      </p:graphicFrame>
      <p:sp>
        <p:nvSpPr>
          <p:cNvPr id="79881" name="Text Box 9"/>
          <p:cNvSpPr txBox="1">
            <a:spLocks noChangeArrowheads="1"/>
          </p:cNvSpPr>
          <p:nvPr/>
        </p:nvSpPr>
        <p:spPr bwMode="auto">
          <a:xfrm>
            <a:off x="533400" y="4724400"/>
            <a:ext cx="1752600" cy="915988"/>
          </a:xfrm>
          <a:prstGeom prst="rect">
            <a:avLst/>
          </a:prstGeom>
          <a:noFill/>
          <a:ln w="9525">
            <a:noFill/>
            <a:miter lim="800000"/>
            <a:headEnd/>
            <a:tailEnd/>
          </a:ln>
          <a:effectLst/>
        </p:spPr>
        <p:txBody>
          <a:bodyPr>
            <a:spAutoFit/>
          </a:bodyPr>
          <a:lstStyle/>
          <a:p>
            <a:r>
              <a:rPr lang="en-US">
                <a:solidFill>
                  <a:srgbClr val="000000"/>
                </a:solidFill>
                <a:latin typeface="Arial" charset="0"/>
              </a:rPr>
              <a:t>Comparison </a:t>
            </a:r>
          </a:p>
          <a:p>
            <a:r>
              <a:rPr lang="en-US">
                <a:solidFill>
                  <a:srgbClr val="000000"/>
                </a:solidFill>
                <a:latin typeface="Arial" charset="0"/>
              </a:rPr>
              <a:t>between </a:t>
            </a:r>
          </a:p>
          <a:p>
            <a:r>
              <a:rPr lang="en-US">
                <a:solidFill>
                  <a:srgbClr val="000000"/>
                </a:solidFill>
                <a:latin typeface="Arial" charset="0"/>
              </a:rPr>
              <a:t>f(x) and F(x)</a:t>
            </a:r>
          </a:p>
        </p:txBody>
      </p:sp>
      <p:sp>
        <p:nvSpPr>
          <p:cNvPr id="79882" name="Text Box 10"/>
          <p:cNvSpPr txBox="1">
            <a:spLocks noChangeArrowheads="1"/>
          </p:cNvSpPr>
          <p:nvPr/>
        </p:nvSpPr>
        <p:spPr bwMode="auto">
          <a:xfrm>
            <a:off x="6781800" y="2057400"/>
            <a:ext cx="1873250" cy="366713"/>
          </a:xfrm>
          <a:prstGeom prst="rect">
            <a:avLst/>
          </a:prstGeom>
          <a:noFill/>
          <a:ln w="9525">
            <a:noFill/>
            <a:miter lim="800000"/>
            <a:headEnd/>
            <a:tailEnd/>
          </a:ln>
          <a:effectLst/>
        </p:spPr>
        <p:txBody>
          <a:bodyPr wrap="none">
            <a:spAutoFit/>
          </a:bodyPr>
          <a:lstStyle/>
          <a:p>
            <a:r>
              <a:rPr lang="en-US">
                <a:solidFill>
                  <a:srgbClr val="000000"/>
                </a:solidFill>
                <a:latin typeface="Arial" charset="0"/>
              </a:rPr>
              <a:t>Power Spectrum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Analog Signals</a:t>
            </a:r>
          </a:p>
        </p:txBody>
      </p:sp>
      <p:sp>
        <p:nvSpPr>
          <p:cNvPr id="8195" name="Rectangle 3"/>
          <p:cNvSpPr>
            <a:spLocks noGrp="1" noChangeArrowheads="1"/>
          </p:cNvSpPr>
          <p:nvPr>
            <p:ph type="body" idx="1"/>
          </p:nvPr>
        </p:nvSpPr>
        <p:spPr>
          <a:xfrm>
            <a:off x="457200" y="1752600"/>
            <a:ext cx="8229600" cy="4495800"/>
          </a:xfrm>
        </p:spPr>
        <p:txBody>
          <a:bodyPr/>
          <a:lstStyle/>
          <a:p>
            <a:pPr>
              <a:lnSpc>
                <a:spcPct val="90000"/>
              </a:lnSpc>
            </a:pPr>
            <a:r>
              <a:rPr lang="en-US"/>
              <a:t>Analog Signals</a:t>
            </a:r>
          </a:p>
          <a:p>
            <a:pPr lvl="1">
              <a:lnSpc>
                <a:spcPct val="90000"/>
              </a:lnSpc>
            </a:pPr>
            <a:r>
              <a:rPr lang="en-US"/>
              <a:t>Continuous in time and frequency</a:t>
            </a:r>
          </a:p>
          <a:p>
            <a:pPr lvl="1">
              <a:lnSpc>
                <a:spcPct val="90000"/>
              </a:lnSpc>
            </a:pPr>
            <a:r>
              <a:rPr lang="en-US"/>
              <a:t>Infinite time and frequency domains</a:t>
            </a:r>
          </a:p>
          <a:p>
            <a:pPr lvl="1">
              <a:lnSpc>
                <a:spcPct val="90000"/>
              </a:lnSpc>
            </a:pPr>
            <a:r>
              <a:rPr lang="en-US"/>
              <a:t>Described by Fourier Transform</a:t>
            </a:r>
          </a:p>
          <a:p>
            <a:pPr>
              <a:lnSpc>
                <a:spcPct val="90000"/>
              </a:lnSpc>
            </a:pPr>
            <a:r>
              <a:rPr lang="en-US"/>
              <a:t>Real Signals</a:t>
            </a:r>
          </a:p>
          <a:p>
            <a:pPr lvl="1">
              <a:lnSpc>
                <a:spcPct val="90000"/>
              </a:lnSpc>
            </a:pPr>
            <a:r>
              <a:rPr lang="en-US"/>
              <a:t>Sampled at discrete times</a:t>
            </a:r>
          </a:p>
          <a:p>
            <a:pPr lvl="1">
              <a:lnSpc>
                <a:spcPct val="90000"/>
              </a:lnSpc>
            </a:pPr>
            <a:r>
              <a:rPr lang="en-US"/>
              <a:t>Finite length records</a:t>
            </a:r>
          </a:p>
          <a:p>
            <a:pPr lvl="1">
              <a:lnSpc>
                <a:spcPct val="90000"/>
              </a:lnSpc>
            </a:pPr>
            <a:r>
              <a:rPr lang="en-US"/>
              <a:t>Leads to discrete frequencies on finite interval</a:t>
            </a:r>
          </a:p>
          <a:p>
            <a:pPr lvl="1">
              <a:lnSpc>
                <a:spcPct val="90000"/>
              </a:lnSpc>
            </a:pPr>
            <a:r>
              <a:rPr lang="en-US"/>
              <a:t>Described by Discrete Fourier Transform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Analog to Discrete</a:t>
            </a:r>
          </a:p>
        </p:txBody>
      </p:sp>
      <p:pic>
        <p:nvPicPr>
          <p:cNvPr id="80901" name="Picture 5" descr="signals"/>
          <p:cNvPicPr>
            <a:picLocks noChangeAspect="1" noChangeArrowheads="1"/>
          </p:cNvPicPr>
          <p:nvPr/>
        </p:nvPicPr>
        <p:blipFill>
          <a:blip r:embed="rId2" cstate="print"/>
          <a:srcRect/>
          <a:stretch>
            <a:fillRect/>
          </a:stretch>
        </p:blipFill>
        <p:spPr bwMode="auto">
          <a:xfrm>
            <a:off x="2590800" y="1447800"/>
            <a:ext cx="4440238" cy="5181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a:t>DFT – Discrete Fourier Transform</a:t>
            </a:r>
          </a:p>
        </p:txBody>
      </p:sp>
      <p:sp>
        <p:nvSpPr>
          <p:cNvPr id="82947" name="Rectangle 3"/>
          <p:cNvSpPr>
            <a:spLocks noGrp="1" noChangeArrowheads="1"/>
          </p:cNvSpPr>
          <p:nvPr>
            <p:ph type="body" idx="1"/>
          </p:nvPr>
        </p:nvSpPr>
        <p:spPr>
          <a:xfrm>
            <a:off x="457200" y="1905000"/>
            <a:ext cx="8229600" cy="762000"/>
          </a:xfrm>
        </p:spPr>
        <p:txBody>
          <a:bodyPr/>
          <a:lstStyle/>
          <a:p>
            <a:pPr>
              <a:buFontTx/>
              <a:buNone/>
            </a:pPr>
            <a:r>
              <a:rPr lang="en-US"/>
              <a:t>Sampled Signal:</a:t>
            </a:r>
          </a:p>
        </p:txBody>
      </p:sp>
      <p:sp>
        <p:nvSpPr>
          <p:cNvPr id="82949" name="Rectangle 5"/>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l-GR"/>
          </a:p>
        </p:txBody>
      </p:sp>
      <p:sp>
        <p:nvSpPr>
          <p:cNvPr id="82951"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2950" name="Object 6"/>
          <p:cNvGraphicFramePr>
            <a:graphicFrameLocks noChangeAspect="1"/>
          </p:cNvGraphicFramePr>
          <p:nvPr/>
        </p:nvGraphicFramePr>
        <p:xfrm>
          <a:off x="3429000" y="3886200"/>
          <a:ext cx="2819400" cy="919163"/>
        </p:xfrm>
        <a:graphic>
          <a:graphicData uri="http://schemas.openxmlformats.org/presentationml/2006/ole">
            <p:oleObj spid="_x0000_s82950" name="Equation" r:id="rId3" imgW="1193760" imgH="393480" progId="Equation.DSMT4">
              <p:embed/>
            </p:oleObj>
          </a:graphicData>
        </a:graphic>
      </p:graphicFrame>
      <p:sp>
        <p:nvSpPr>
          <p:cNvPr id="82953" name="Rectangle 9"/>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2952" name="Object 8"/>
          <p:cNvGraphicFramePr>
            <a:graphicFrameLocks noChangeAspect="1"/>
          </p:cNvGraphicFramePr>
          <p:nvPr/>
        </p:nvGraphicFramePr>
        <p:xfrm>
          <a:off x="1687513" y="2819400"/>
          <a:ext cx="6770687" cy="1106488"/>
        </p:xfrm>
        <a:graphic>
          <a:graphicData uri="http://schemas.openxmlformats.org/presentationml/2006/ole">
            <p:oleObj spid="_x0000_s82952" name="Equation" r:id="rId4" imgW="2743200" imgH="444240" progId="Equation.DSMT4">
              <p:embed/>
            </p:oleObj>
          </a:graphicData>
        </a:graphic>
      </p:graphicFrame>
      <p:graphicFrame>
        <p:nvGraphicFramePr>
          <p:cNvPr id="82956" name="Object 12"/>
          <p:cNvGraphicFramePr>
            <a:graphicFrameLocks noChangeAspect="1"/>
          </p:cNvGraphicFramePr>
          <p:nvPr/>
        </p:nvGraphicFramePr>
        <p:xfrm>
          <a:off x="1587500" y="4987925"/>
          <a:ext cx="1517650" cy="620713"/>
        </p:xfrm>
        <a:graphic>
          <a:graphicData uri="http://schemas.openxmlformats.org/presentationml/2006/ole">
            <p:oleObj spid="_x0000_s82956" name="Equation" r:id="rId5" imgW="558720" imgH="228600" progId="Equation.DSMT4">
              <p:embed/>
            </p:oleObj>
          </a:graphicData>
        </a:graphic>
      </p:graphicFrame>
      <p:graphicFrame>
        <p:nvGraphicFramePr>
          <p:cNvPr id="82955" name="Object 11"/>
          <p:cNvGraphicFramePr>
            <a:graphicFrameLocks noChangeAspect="1"/>
          </p:cNvGraphicFramePr>
          <p:nvPr/>
        </p:nvGraphicFramePr>
        <p:xfrm>
          <a:off x="3721100" y="4953000"/>
          <a:ext cx="1155700" cy="822325"/>
        </p:xfrm>
        <a:graphic>
          <a:graphicData uri="http://schemas.openxmlformats.org/presentationml/2006/ole">
            <p:oleObj spid="_x0000_s82955" name="Equation" r:id="rId6" imgW="545760" imgH="393480" progId="Equation.DSMT4">
              <p:embed/>
            </p:oleObj>
          </a:graphicData>
        </a:graphic>
      </p:graphicFrame>
      <p:graphicFrame>
        <p:nvGraphicFramePr>
          <p:cNvPr id="82954" name="Object 10"/>
          <p:cNvGraphicFramePr>
            <a:graphicFrameLocks noChangeAspect="1"/>
          </p:cNvGraphicFramePr>
          <p:nvPr/>
        </p:nvGraphicFramePr>
        <p:xfrm>
          <a:off x="6311900" y="4876800"/>
          <a:ext cx="1765300" cy="835025"/>
        </p:xfrm>
        <a:graphic>
          <a:graphicData uri="http://schemas.openxmlformats.org/presentationml/2006/ole">
            <p:oleObj spid="_x0000_s82954" name="Equation" r:id="rId7" imgW="825480" imgH="393480" progId="Equation.DSMT4">
              <p:embed/>
            </p:oleObj>
          </a:graphicData>
        </a:graphic>
      </p:graphicFrame>
      <p:sp>
        <p:nvSpPr>
          <p:cNvPr id="82957" name="Rectangle 13"/>
          <p:cNvSpPr>
            <a:spLocks noChangeArrowheads="1"/>
          </p:cNvSpPr>
          <p:nvPr/>
        </p:nvSpPr>
        <p:spPr bwMode="auto">
          <a:xfrm>
            <a:off x="0" y="2649538"/>
            <a:ext cx="9144000" cy="0"/>
          </a:xfrm>
          <a:prstGeom prst="rect">
            <a:avLst/>
          </a:prstGeom>
          <a:noFill/>
          <a:ln w="9525">
            <a:noFill/>
            <a:miter lim="800000"/>
            <a:headEnd/>
            <a:tailEnd/>
          </a:ln>
          <a:effectLst/>
        </p:spPr>
        <p:txBody>
          <a:bodyPr wrap="none" anchor="ctr">
            <a:spAutoFit/>
          </a:bodyPr>
          <a:lstStyle/>
          <a:p>
            <a:endParaRPr lang="el-GR"/>
          </a:p>
        </p:txBody>
      </p:sp>
      <p:sp>
        <p:nvSpPr>
          <p:cNvPr id="82958" name="Rectangle 14"/>
          <p:cNvSpPr>
            <a:spLocks noChangeArrowheads="1"/>
          </p:cNvSpPr>
          <p:nvPr/>
        </p:nvSpPr>
        <p:spPr bwMode="auto">
          <a:xfrm>
            <a:off x="4457700" y="2878138"/>
            <a:ext cx="227013" cy="274637"/>
          </a:xfrm>
          <a:prstGeom prst="rect">
            <a:avLst/>
          </a:prstGeom>
          <a:noFill/>
          <a:ln w="9525">
            <a:noFill/>
            <a:miter lim="800000"/>
            <a:headEnd/>
            <a:tailEnd/>
          </a:ln>
          <a:effectLst/>
        </p:spPr>
        <p:txBody>
          <a:bodyPr wrap="none" anchor="ctr">
            <a:spAutoFit/>
          </a:bodyPr>
          <a:lstStyle/>
          <a:p>
            <a:pPr algn="ctr"/>
            <a:r>
              <a:rPr lang="en-US" sz="1200">
                <a:latin typeface="Arial" charset="0"/>
                <a:cs typeface="Times New Roman" pitchFamily="18" charset="0"/>
              </a:rPr>
              <a:t> </a:t>
            </a:r>
            <a:endParaRPr lang="en-US">
              <a:latin typeface="Arial" charset="0"/>
            </a:endParaRPr>
          </a:p>
        </p:txBody>
      </p:sp>
      <p:sp>
        <p:nvSpPr>
          <p:cNvPr id="82959" name="Rectangle 15"/>
          <p:cNvSpPr>
            <a:spLocks noChangeArrowheads="1"/>
          </p:cNvSpPr>
          <p:nvPr/>
        </p:nvSpPr>
        <p:spPr bwMode="auto">
          <a:xfrm>
            <a:off x="5016500" y="5183188"/>
            <a:ext cx="1003300" cy="336550"/>
          </a:xfrm>
          <a:prstGeom prst="rect">
            <a:avLst/>
          </a:prstGeom>
          <a:noFill/>
          <a:ln w="9525">
            <a:noFill/>
            <a:miter lim="800000"/>
            <a:headEnd/>
            <a:tailEnd/>
          </a:ln>
          <a:effectLst/>
        </p:spPr>
        <p:txBody>
          <a:bodyPr anchor="ctr">
            <a:spAutoFit/>
          </a:bodyPr>
          <a:lstStyle/>
          <a:p>
            <a:pPr algn="ctr"/>
            <a:r>
              <a:rPr lang="en-US" sz="1200">
                <a:latin typeface="Arial" charset="0"/>
                <a:cs typeface="Times New Roman" pitchFamily="18" charset="0"/>
              </a:rPr>
              <a:t> </a:t>
            </a:r>
            <a:r>
              <a:rPr lang="en-US" sz="1600">
                <a:latin typeface="Arial" charset="0"/>
                <a:cs typeface="Times New Roman" pitchFamily="18" charset="0"/>
              </a:rPr>
              <a:t>and </a:t>
            </a:r>
            <a:endParaRPr lang="en-US" sz="160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82" name="Rectangle 14"/>
          <p:cNvSpPr>
            <a:spLocks noChangeArrowheads="1"/>
          </p:cNvSpPr>
          <p:nvPr/>
        </p:nvSpPr>
        <p:spPr bwMode="auto">
          <a:xfrm>
            <a:off x="838200" y="1905000"/>
            <a:ext cx="7391400" cy="4800600"/>
          </a:xfrm>
          <a:prstGeom prst="rect">
            <a:avLst/>
          </a:prstGeom>
          <a:solidFill>
            <a:schemeClr val="tx2"/>
          </a:solidFill>
          <a:ln w="9525">
            <a:noFill/>
            <a:miter lim="800000"/>
            <a:headEnd/>
            <a:tailEnd/>
          </a:ln>
          <a:effectLst/>
        </p:spPr>
        <p:txBody>
          <a:bodyPr wrap="none" anchor="ctr"/>
          <a:lstStyle/>
          <a:p>
            <a:endParaRPr lang="el-GR"/>
          </a:p>
        </p:txBody>
      </p:sp>
      <p:sp>
        <p:nvSpPr>
          <p:cNvPr id="83970" name="Rectangle 2"/>
          <p:cNvSpPr>
            <a:spLocks noGrp="1" noChangeArrowheads="1"/>
          </p:cNvSpPr>
          <p:nvPr>
            <p:ph type="title"/>
          </p:nvPr>
        </p:nvSpPr>
        <p:spPr/>
        <p:txBody>
          <a:bodyPr/>
          <a:lstStyle/>
          <a:p>
            <a:r>
              <a:rPr lang="en-US" sz="4000"/>
              <a:t>DFT – Discrete Fourier Transform</a:t>
            </a:r>
          </a:p>
        </p:txBody>
      </p:sp>
      <p:graphicFrame>
        <p:nvGraphicFramePr>
          <p:cNvPr id="83976" name="Object 8"/>
          <p:cNvGraphicFramePr>
            <a:graphicFrameLocks noChangeAspect="1"/>
          </p:cNvGraphicFramePr>
          <p:nvPr/>
        </p:nvGraphicFramePr>
        <p:xfrm>
          <a:off x="909638" y="1862138"/>
          <a:ext cx="7167562" cy="1185862"/>
        </p:xfrm>
        <a:graphic>
          <a:graphicData uri="http://schemas.openxmlformats.org/presentationml/2006/ole">
            <p:oleObj spid="_x0000_s83976" name="Equation" r:id="rId3" imgW="2590800" imgH="431800" progId="Equation.DSMT4">
              <p:embed/>
            </p:oleObj>
          </a:graphicData>
        </a:graphic>
      </p:graphicFrame>
      <p:graphicFrame>
        <p:nvGraphicFramePr>
          <p:cNvPr id="83975" name="Object 7"/>
          <p:cNvGraphicFramePr>
            <a:graphicFrameLocks noChangeAspect="1"/>
          </p:cNvGraphicFramePr>
          <p:nvPr/>
        </p:nvGraphicFramePr>
        <p:xfrm>
          <a:off x="1295400" y="2895600"/>
          <a:ext cx="6400800" cy="1158875"/>
        </p:xfrm>
        <a:graphic>
          <a:graphicData uri="http://schemas.openxmlformats.org/presentationml/2006/ole">
            <p:oleObj spid="_x0000_s83975" name="Equation" r:id="rId4" imgW="2311400" imgH="419100" progId="Equation.DSMT4">
              <p:embed/>
            </p:oleObj>
          </a:graphicData>
        </a:graphic>
      </p:graphicFrame>
      <p:graphicFrame>
        <p:nvGraphicFramePr>
          <p:cNvPr id="83974" name="Object 6"/>
          <p:cNvGraphicFramePr>
            <a:graphicFrameLocks noChangeAspect="1"/>
          </p:cNvGraphicFramePr>
          <p:nvPr/>
        </p:nvGraphicFramePr>
        <p:xfrm>
          <a:off x="2976563" y="3870325"/>
          <a:ext cx="2738437" cy="1158875"/>
        </p:xfrm>
        <a:graphic>
          <a:graphicData uri="http://schemas.openxmlformats.org/presentationml/2006/ole">
            <p:oleObj spid="_x0000_s83974" name="Equation" r:id="rId5" imgW="990600" imgH="419100" progId="Equation.DSMT4">
              <p:embed/>
            </p:oleObj>
          </a:graphicData>
        </a:graphic>
      </p:graphicFrame>
      <p:graphicFrame>
        <p:nvGraphicFramePr>
          <p:cNvPr id="83973" name="Object 5"/>
          <p:cNvGraphicFramePr>
            <a:graphicFrameLocks noChangeAspect="1"/>
          </p:cNvGraphicFramePr>
          <p:nvPr/>
        </p:nvGraphicFramePr>
        <p:xfrm>
          <a:off x="2036763" y="5470525"/>
          <a:ext cx="4135437" cy="1158875"/>
        </p:xfrm>
        <a:graphic>
          <a:graphicData uri="http://schemas.openxmlformats.org/presentationml/2006/ole">
            <p:oleObj spid="_x0000_s83973" name="Equation" r:id="rId6" imgW="1498600" imgH="419100" progId="Equation.DSMT4">
              <p:embed/>
            </p:oleObj>
          </a:graphicData>
        </a:graphic>
      </p:graphicFrame>
      <p:graphicFrame>
        <p:nvGraphicFramePr>
          <p:cNvPr id="83972" name="Object 4"/>
          <p:cNvGraphicFramePr>
            <a:graphicFrameLocks noChangeAspect="1"/>
          </p:cNvGraphicFramePr>
          <p:nvPr/>
        </p:nvGraphicFramePr>
        <p:xfrm>
          <a:off x="3200400" y="4927600"/>
          <a:ext cx="2028825" cy="711200"/>
        </p:xfrm>
        <a:graphic>
          <a:graphicData uri="http://schemas.openxmlformats.org/presentationml/2006/ole">
            <p:oleObj spid="_x0000_s83972" name="Equation" r:id="rId7" imgW="736280" imgH="253890" progId="Equation.DSMT4">
              <p:embed/>
            </p:oleObj>
          </a:graphicData>
        </a:graphic>
      </p:graphicFrame>
      <p:sp>
        <p:nvSpPr>
          <p:cNvPr id="83978" name="Rectangle 10"/>
          <p:cNvSpPr>
            <a:spLocks noChangeArrowheads="1"/>
          </p:cNvSpPr>
          <p:nvPr/>
        </p:nvSpPr>
        <p:spPr bwMode="auto">
          <a:xfrm>
            <a:off x="0" y="2895600"/>
            <a:ext cx="9144000" cy="0"/>
          </a:xfrm>
          <a:prstGeom prst="rect">
            <a:avLst/>
          </a:prstGeom>
          <a:noFill/>
          <a:ln w="9525">
            <a:noFill/>
            <a:miter lim="800000"/>
            <a:headEnd/>
            <a:tailEnd/>
          </a:ln>
          <a:effectLst/>
        </p:spPr>
        <p:txBody>
          <a:bodyPr wrap="none" anchor="ctr">
            <a:spAutoFit/>
          </a:bodyPr>
          <a:lstStyle/>
          <a:p>
            <a:endParaRPr lang="el-GR"/>
          </a:p>
        </p:txBody>
      </p:sp>
      <p:sp>
        <p:nvSpPr>
          <p:cNvPr id="83979" name="Rectangle 11"/>
          <p:cNvSpPr>
            <a:spLocks noChangeArrowheads="1"/>
          </p:cNvSpPr>
          <p:nvPr/>
        </p:nvSpPr>
        <p:spPr bwMode="auto">
          <a:xfrm>
            <a:off x="152400" y="3276600"/>
            <a:ext cx="9144000" cy="0"/>
          </a:xfrm>
          <a:prstGeom prst="rect">
            <a:avLst/>
          </a:prstGeom>
          <a:noFill/>
          <a:ln w="9525">
            <a:noFill/>
            <a:miter lim="800000"/>
            <a:headEnd/>
            <a:tailEnd/>
          </a:ln>
          <a:effectLst/>
        </p:spPr>
        <p:txBody>
          <a:bodyPr wrap="none" anchor="ctr">
            <a:spAutoFit/>
          </a:bodyPr>
          <a:lstStyle/>
          <a:p>
            <a:endParaRPr lang="el-GR"/>
          </a:p>
        </p:txBody>
      </p:sp>
      <p:sp>
        <p:nvSpPr>
          <p:cNvPr id="83980" name="Rectangle 12"/>
          <p:cNvSpPr>
            <a:spLocks noChangeArrowheads="1"/>
          </p:cNvSpPr>
          <p:nvPr/>
        </p:nvSpPr>
        <p:spPr bwMode="auto">
          <a:xfrm>
            <a:off x="0" y="3724275"/>
            <a:ext cx="9144000" cy="0"/>
          </a:xfrm>
          <a:prstGeom prst="rect">
            <a:avLst/>
          </a:prstGeom>
          <a:noFill/>
          <a:ln w="9525">
            <a:noFill/>
            <a:miter lim="800000"/>
            <a:headEnd/>
            <a:tailEnd/>
          </a:ln>
          <a:effectLst/>
        </p:spPr>
        <p:txBody>
          <a:bodyPr wrap="none" anchor="ctr">
            <a:spAutoFit/>
          </a:bodyPr>
          <a:lstStyle/>
          <a:p>
            <a:endParaRPr lang="el-GR"/>
          </a:p>
        </p:txBody>
      </p:sp>
      <p:sp>
        <p:nvSpPr>
          <p:cNvPr id="83981" name="Rectangle 13"/>
          <p:cNvSpPr>
            <a:spLocks noChangeArrowheads="1"/>
          </p:cNvSpPr>
          <p:nvPr/>
        </p:nvSpPr>
        <p:spPr bwMode="auto">
          <a:xfrm>
            <a:off x="0" y="4143375"/>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The Importance of Tides</a:t>
            </a:r>
          </a:p>
        </p:txBody>
      </p:sp>
      <p:sp>
        <p:nvSpPr>
          <p:cNvPr id="38915" name="Rectangle 3"/>
          <p:cNvSpPr>
            <a:spLocks noGrp="1" noChangeArrowheads="1"/>
          </p:cNvSpPr>
          <p:nvPr>
            <p:ph type="body" idx="1"/>
          </p:nvPr>
        </p:nvSpPr>
        <p:spPr>
          <a:xfrm>
            <a:off x="228600" y="2057400"/>
            <a:ext cx="8686800" cy="3733800"/>
          </a:xfrm>
        </p:spPr>
        <p:txBody>
          <a:bodyPr/>
          <a:lstStyle/>
          <a:p>
            <a:pPr marL="609600" indent="-609600">
              <a:lnSpc>
                <a:spcPct val="90000"/>
              </a:lnSpc>
              <a:buFontTx/>
              <a:buNone/>
            </a:pPr>
            <a:r>
              <a:rPr lang="en-US" sz="2400"/>
              <a:t>Important for commerce and science for thousands of years </a:t>
            </a:r>
          </a:p>
          <a:p>
            <a:pPr marL="609600" indent="-609600">
              <a:lnSpc>
                <a:spcPct val="90000"/>
              </a:lnSpc>
              <a:buFontTx/>
              <a:buNone/>
            </a:pPr>
            <a:endParaRPr lang="en-US" sz="2400"/>
          </a:p>
          <a:p>
            <a:pPr marL="609600" indent="-609600">
              <a:lnSpc>
                <a:spcPct val="90000"/>
              </a:lnSpc>
            </a:pPr>
            <a:r>
              <a:rPr lang="en-US" sz="2400"/>
              <a:t>Tides produce strong currents </a:t>
            </a:r>
          </a:p>
          <a:p>
            <a:pPr marL="609600" indent="-609600">
              <a:lnSpc>
                <a:spcPct val="90000"/>
              </a:lnSpc>
            </a:pPr>
            <a:r>
              <a:rPr lang="en-US" sz="2400"/>
              <a:t>Tidal currents have speeds up to 5m/s in coastal waters</a:t>
            </a:r>
          </a:p>
          <a:p>
            <a:pPr marL="609600" indent="-609600">
              <a:lnSpc>
                <a:spcPct val="90000"/>
              </a:lnSpc>
            </a:pPr>
            <a:r>
              <a:rPr lang="en-US" sz="2400"/>
              <a:t>Tidal currents generate internal waves over various topographies. </a:t>
            </a:r>
          </a:p>
          <a:p>
            <a:pPr marL="609600" indent="-609600">
              <a:lnSpc>
                <a:spcPct val="90000"/>
              </a:lnSpc>
            </a:pPr>
            <a:r>
              <a:rPr lang="en-US" sz="2400"/>
              <a:t>The Earth's crust “bends” under tidal forces.  </a:t>
            </a:r>
          </a:p>
          <a:p>
            <a:pPr marL="609600" indent="-609600">
              <a:lnSpc>
                <a:spcPct val="90000"/>
              </a:lnSpc>
            </a:pPr>
            <a:r>
              <a:rPr lang="en-US" sz="2400"/>
              <a:t>Tides influence the orbits of satellites. </a:t>
            </a:r>
          </a:p>
          <a:p>
            <a:pPr marL="609600" indent="-609600">
              <a:lnSpc>
                <a:spcPct val="90000"/>
              </a:lnSpc>
            </a:pPr>
            <a:r>
              <a:rPr lang="en-US" sz="2400"/>
              <a:t>Tidal forces are important in solar and galactic dynamics.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52400"/>
            <a:ext cx="8229600" cy="927100"/>
          </a:xfrm>
        </p:spPr>
        <p:txBody>
          <a:bodyPr/>
          <a:lstStyle/>
          <a:p>
            <a:r>
              <a:rPr lang="en-US"/>
              <a:t>Matlab Implementation</a:t>
            </a:r>
          </a:p>
        </p:txBody>
      </p:sp>
      <p:sp>
        <p:nvSpPr>
          <p:cNvPr id="84995" name="Rectangle 3"/>
          <p:cNvSpPr>
            <a:spLocks noGrp="1" noChangeArrowheads="1"/>
          </p:cNvSpPr>
          <p:nvPr>
            <p:ph type="body" idx="1"/>
          </p:nvPr>
        </p:nvSpPr>
        <p:spPr>
          <a:xfrm>
            <a:off x="457200" y="1066800"/>
            <a:ext cx="8229600" cy="5715000"/>
          </a:xfrm>
        </p:spPr>
        <p:txBody>
          <a:bodyPr/>
          <a:lstStyle/>
          <a:p>
            <a:pPr>
              <a:lnSpc>
                <a:spcPct val="80000"/>
              </a:lnSpc>
              <a:buFontTx/>
              <a:buNone/>
            </a:pPr>
            <a:r>
              <a:rPr lang="en-US" sz="1800"/>
              <a:t>y=[7.6 7.4 8.2 9.2 10.2 11.5 12.4 13.4 13.7 11.8 10.1 ...</a:t>
            </a:r>
          </a:p>
          <a:p>
            <a:pPr>
              <a:lnSpc>
                <a:spcPct val="80000"/>
              </a:lnSpc>
              <a:buFontTx/>
              <a:buNone/>
            </a:pPr>
            <a:r>
              <a:rPr lang="en-US" sz="1800"/>
              <a:t>    9.0 8.9 9.5 10.6 11.4 12.9 12.7 13.9 14.2 13.5 11.4 10.9 8.1];</a:t>
            </a:r>
          </a:p>
          <a:p>
            <a:pPr>
              <a:lnSpc>
                <a:spcPct val="80000"/>
              </a:lnSpc>
              <a:buFontTx/>
              <a:buNone/>
            </a:pPr>
            <a:r>
              <a:rPr lang="en-US" sz="1800"/>
              <a:t>N=length(y);</a:t>
            </a:r>
          </a:p>
          <a:p>
            <a:pPr>
              <a:lnSpc>
                <a:spcPct val="80000"/>
              </a:lnSpc>
              <a:buFontTx/>
              <a:buNone/>
            </a:pPr>
            <a:r>
              <a:rPr lang="en-US" sz="1800"/>
              <a:t>% Compute the matrices of trigonometric functions</a:t>
            </a:r>
          </a:p>
          <a:p>
            <a:pPr>
              <a:lnSpc>
                <a:spcPct val="80000"/>
              </a:lnSpc>
              <a:buFontTx/>
              <a:buNone/>
            </a:pPr>
            <a:r>
              <a:rPr lang="en-US" sz="1800"/>
              <a:t>p=1:N/2+1;</a:t>
            </a:r>
          </a:p>
          <a:p>
            <a:pPr>
              <a:lnSpc>
                <a:spcPct val="80000"/>
              </a:lnSpc>
              <a:buFontTx/>
              <a:buNone/>
            </a:pPr>
            <a:r>
              <a:rPr lang="en-US" sz="1800"/>
              <a:t>n=1:N;</a:t>
            </a:r>
          </a:p>
          <a:p>
            <a:pPr>
              <a:lnSpc>
                <a:spcPct val="80000"/>
              </a:lnSpc>
              <a:buFontTx/>
              <a:buNone/>
            </a:pPr>
            <a:r>
              <a:rPr lang="en-US" sz="1800"/>
              <a:t>C=cos(2*pi*n'*(p-1)/N);</a:t>
            </a:r>
          </a:p>
          <a:p>
            <a:pPr>
              <a:lnSpc>
                <a:spcPct val="80000"/>
              </a:lnSpc>
              <a:buFontTx/>
              <a:buNone/>
            </a:pPr>
            <a:r>
              <a:rPr lang="en-US" sz="1800"/>
              <a:t>S=sin(2*pi*n'*(p-1)/N);</a:t>
            </a:r>
          </a:p>
          <a:p>
            <a:pPr>
              <a:lnSpc>
                <a:spcPct val="80000"/>
              </a:lnSpc>
              <a:buFontTx/>
              <a:buNone/>
            </a:pPr>
            <a:r>
              <a:rPr lang="en-US" sz="1800"/>
              <a:t>% Compute Fourier Coefficients</a:t>
            </a:r>
          </a:p>
          <a:p>
            <a:pPr>
              <a:lnSpc>
                <a:spcPct val="80000"/>
              </a:lnSpc>
              <a:buFontTx/>
              <a:buNone/>
            </a:pPr>
            <a:r>
              <a:rPr lang="en-US" sz="1800"/>
              <a:t>A=2/N*y*C;</a:t>
            </a:r>
          </a:p>
          <a:p>
            <a:pPr>
              <a:lnSpc>
                <a:spcPct val="80000"/>
              </a:lnSpc>
              <a:buFontTx/>
              <a:buNone/>
            </a:pPr>
            <a:r>
              <a:rPr lang="en-US" sz="1800"/>
              <a:t>B=2/N*y*S;</a:t>
            </a:r>
          </a:p>
          <a:p>
            <a:pPr>
              <a:lnSpc>
                <a:spcPct val="80000"/>
              </a:lnSpc>
              <a:buFontTx/>
              <a:buNone/>
            </a:pPr>
            <a:r>
              <a:rPr lang="en-US" sz="1800"/>
              <a:t>A(N/2+1)=A(N/2+1)/2;</a:t>
            </a:r>
          </a:p>
          <a:p>
            <a:pPr>
              <a:lnSpc>
                <a:spcPct val="80000"/>
              </a:lnSpc>
              <a:buFontTx/>
              <a:buNone/>
            </a:pPr>
            <a:r>
              <a:rPr lang="en-US" sz="1800"/>
              <a:t>% Reconstruct Signal - pmax is number of frequencies used in increasing order</a:t>
            </a:r>
          </a:p>
          <a:p>
            <a:pPr>
              <a:lnSpc>
                <a:spcPct val="80000"/>
              </a:lnSpc>
              <a:buFontTx/>
              <a:buNone/>
            </a:pPr>
            <a:r>
              <a:rPr lang="en-US" sz="1800"/>
              <a:t>pmax=13;</a:t>
            </a:r>
          </a:p>
          <a:p>
            <a:pPr>
              <a:lnSpc>
                <a:spcPct val="80000"/>
              </a:lnSpc>
              <a:buFontTx/>
              <a:buNone/>
            </a:pPr>
            <a:r>
              <a:rPr lang="en-US" sz="1800"/>
              <a:t>ynew=A(1)/2+C(:,2:pmax)*A(2:pmax)'+S(:,2:pmax)*B(2:pmax)';</a:t>
            </a:r>
          </a:p>
          <a:p>
            <a:pPr>
              <a:lnSpc>
                <a:spcPct val="80000"/>
              </a:lnSpc>
              <a:buFontTx/>
              <a:buNone/>
            </a:pPr>
            <a:r>
              <a:rPr lang="en-US" sz="1800"/>
              <a:t>% Plot Data</a:t>
            </a:r>
          </a:p>
          <a:p>
            <a:pPr>
              <a:lnSpc>
                <a:spcPct val="80000"/>
              </a:lnSpc>
              <a:buFontTx/>
              <a:buNone/>
            </a:pPr>
            <a:r>
              <a:rPr lang="en-US" sz="1800"/>
              <a:t>plot(y,'o')</a:t>
            </a:r>
          </a:p>
          <a:p>
            <a:pPr>
              <a:lnSpc>
                <a:spcPct val="80000"/>
              </a:lnSpc>
              <a:buFontTx/>
              <a:buNone/>
            </a:pPr>
            <a:r>
              <a:rPr lang="en-US" sz="1800"/>
              <a:t>% Plot reconstruction over data</a:t>
            </a:r>
          </a:p>
          <a:p>
            <a:pPr>
              <a:lnSpc>
                <a:spcPct val="80000"/>
              </a:lnSpc>
              <a:buFontTx/>
              <a:buNone/>
            </a:pPr>
            <a:r>
              <a:rPr lang="en-US" sz="1800"/>
              <a:t>hold on</a:t>
            </a:r>
          </a:p>
          <a:p>
            <a:pPr>
              <a:lnSpc>
                <a:spcPct val="80000"/>
              </a:lnSpc>
              <a:buFontTx/>
              <a:buNone/>
            </a:pPr>
            <a:r>
              <a:rPr lang="en-US" sz="1800"/>
              <a:t>plot(ynew,'r')</a:t>
            </a:r>
          </a:p>
          <a:p>
            <a:pPr>
              <a:lnSpc>
                <a:spcPct val="80000"/>
              </a:lnSpc>
              <a:buFontTx/>
              <a:buNone/>
            </a:pPr>
            <a:r>
              <a:rPr lang="en-US" sz="1800"/>
              <a:t>hold off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DFT Example</a:t>
            </a:r>
          </a:p>
        </p:txBody>
      </p:sp>
      <p:sp>
        <p:nvSpPr>
          <p:cNvPr id="86021" name="Rectangle 5"/>
          <p:cNvSpPr>
            <a:spLocks noGrp="1" noChangeArrowheads="1"/>
          </p:cNvSpPr>
          <p:nvPr>
            <p:ph type="body" idx="1"/>
          </p:nvPr>
        </p:nvSpPr>
        <p:spPr>
          <a:xfrm>
            <a:off x="152400" y="5638800"/>
            <a:ext cx="8991600" cy="1066800"/>
          </a:xfrm>
        </p:spPr>
        <p:txBody>
          <a:bodyPr/>
          <a:lstStyle/>
          <a:p>
            <a:pPr>
              <a:lnSpc>
                <a:spcPct val="90000"/>
              </a:lnSpc>
              <a:buFontTx/>
              <a:buNone/>
            </a:pPr>
            <a:r>
              <a:rPr lang="en-US" sz="2400"/>
              <a:t>Monthly mean surface temperature (</a:t>
            </a:r>
            <a:r>
              <a:rPr lang="en-US" sz="2400" baseline="30000"/>
              <a:t>o</a:t>
            </a:r>
            <a:r>
              <a:rPr lang="en-US" sz="2400"/>
              <a:t>C) on the west coast of Canada January 1982-December 1983 (Emery and Thompson)</a:t>
            </a:r>
          </a:p>
        </p:txBody>
      </p:sp>
      <p:pic>
        <p:nvPicPr>
          <p:cNvPr id="86022" name="Picture 6" descr="fft1"/>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Fourier Coefficients</a:t>
            </a:r>
          </a:p>
        </p:txBody>
      </p:sp>
      <p:pic>
        <p:nvPicPr>
          <p:cNvPr id="104452" name="Picture 4" descr="fft2"/>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r>
              <a:rPr lang="en-US"/>
              <a:t>Periodogram – Power Spectrum</a:t>
            </a:r>
          </a:p>
        </p:txBody>
      </p:sp>
      <p:pic>
        <p:nvPicPr>
          <p:cNvPr id="106501" name="Picture 5" descr="fft3"/>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p:nvPr>
        </p:nvSpPr>
        <p:spPr/>
        <p:txBody>
          <a:bodyPr/>
          <a:lstStyle/>
          <a:p>
            <a:r>
              <a:rPr lang="en-US"/>
              <a:t>Reconstruction</a:t>
            </a:r>
          </a:p>
        </p:txBody>
      </p:sp>
      <p:pic>
        <p:nvPicPr>
          <p:cNvPr id="108550" name="Picture 6" descr="fft4"/>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4"/>
          <p:cNvSpPr>
            <a:spLocks noGrp="1" noChangeArrowheads="1"/>
          </p:cNvSpPr>
          <p:nvPr>
            <p:ph type="title"/>
          </p:nvPr>
        </p:nvSpPr>
        <p:spPr/>
        <p:txBody>
          <a:bodyPr/>
          <a:lstStyle/>
          <a:p>
            <a:r>
              <a:rPr lang="en-US" sz="4000"/>
              <a:t>Reconstruction with 3 Frequencies</a:t>
            </a:r>
          </a:p>
        </p:txBody>
      </p:sp>
      <p:pic>
        <p:nvPicPr>
          <p:cNvPr id="110598" name="Picture 6" descr="fft5"/>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92100"/>
            <a:ext cx="8229600" cy="850900"/>
          </a:xfrm>
        </p:spPr>
        <p:txBody>
          <a:bodyPr/>
          <a:lstStyle/>
          <a:p>
            <a:r>
              <a:rPr lang="en-US"/>
              <a:t>Harmonic Analysis</a:t>
            </a:r>
          </a:p>
        </p:txBody>
      </p:sp>
      <p:sp>
        <p:nvSpPr>
          <p:cNvPr id="9219" name="Rectangle 3"/>
          <p:cNvSpPr>
            <a:spLocks noGrp="1" noChangeArrowheads="1"/>
          </p:cNvSpPr>
          <p:nvPr>
            <p:ph type="body" idx="1"/>
          </p:nvPr>
        </p:nvSpPr>
        <p:spPr>
          <a:xfrm>
            <a:off x="838200" y="1600200"/>
            <a:ext cx="8001000" cy="3352800"/>
          </a:xfrm>
        </p:spPr>
        <p:txBody>
          <a:bodyPr/>
          <a:lstStyle/>
          <a:p>
            <a:r>
              <a:rPr lang="en-US"/>
              <a:t>Consider a set of data consisting of </a:t>
            </a:r>
            <a:r>
              <a:rPr lang="en-US" i="1"/>
              <a:t>N</a:t>
            </a:r>
            <a:r>
              <a:rPr lang="en-US"/>
              <a:t> values at equally spaced times,  </a:t>
            </a:r>
          </a:p>
          <a:p>
            <a:r>
              <a:rPr lang="en-US"/>
              <a:t>We seek the best approximation using </a:t>
            </a:r>
            <a:r>
              <a:rPr lang="en-US" i="1"/>
              <a:t>M</a:t>
            </a:r>
            <a:r>
              <a:rPr lang="en-US"/>
              <a:t> given frequencies. </a:t>
            </a:r>
          </a:p>
          <a:p>
            <a:r>
              <a:rPr lang="en-US"/>
              <a:t>The unknown parameters in this case are the A’s and B’s. </a:t>
            </a:r>
          </a:p>
        </p:txBody>
      </p:sp>
      <p:sp>
        <p:nvSpPr>
          <p:cNvPr id="9221" name="Rectangle 5"/>
          <p:cNvSpPr>
            <a:spLocks noChangeArrowheads="1"/>
          </p:cNvSpPr>
          <p:nvPr/>
        </p:nvSpPr>
        <p:spPr bwMode="auto">
          <a:xfrm>
            <a:off x="0" y="322421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220" name="Object 4"/>
          <p:cNvGraphicFramePr>
            <a:graphicFrameLocks noChangeAspect="1"/>
          </p:cNvGraphicFramePr>
          <p:nvPr/>
        </p:nvGraphicFramePr>
        <p:xfrm>
          <a:off x="1476375" y="4972050"/>
          <a:ext cx="7058025" cy="1047750"/>
        </p:xfrm>
        <a:graphic>
          <a:graphicData uri="http://schemas.openxmlformats.org/presentationml/2006/ole">
            <p:oleObj spid="_x0000_s9220" name="Equation" r:id="rId3" imgW="2755800" imgH="40608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92100"/>
            <a:ext cx="8229600" cy="850900"/>
          </a:xfrm>
        </p:spPr>
        <p:txBody>
          <a:bodyPr/>
          <a:lstStyle/>
          <a:p>
            <a:r>
              <a:rPr lang="en-US"/>
              <a:t>Linear Regression</a:t>
            </a:r>
          </a:p>
        </p:txBody>
      </p:sp>
      <p:sp>
        <p:nvSpPr>
          <p:cNvPr id="87043" name="Rectangle 3"/>
          <p:cNvSpPr>
            <a:spLocks noGrp="1" noChangeArrowheads="1"/>
          </p:cNvSpPr>
          <p:nvPr>
            <p:ph type="body" idx="1"/>
          </p:nvPr>
        </p:nvSpPr>
        <p:spPr>
          <a:xfrm>
            <a:off x="457200" y="1524000"/>
            <a:ext cx="8229600" cy="4114800"/>
          </a:xfrm>
        </p:spPr>
        <p:txBody>
          <a:bodyPr/>
          <a:lstStyle/>
          <a:p>
            <a:r>
              <a:rPr lang="en-US"/>
              <a:t>Minimize</a:t>
            </a:r>
          </a:p>
          <a:p>
            <a:endParaRPr lang="en-US"/>
          </a:p>
          <a:p>
            <a:pPr>
              <a:buFontTx/>
              <a:buNone/>
            </a:pPr>
            <a:endParaRPr lang="en-US"/>
          </a:p>
          <a:p>
            <a:r>
              <a:rPr lang="en-US"/>
              <a:t>Normal Equations</a:t>
            </a:r>
          </a:p>
        </p:txBody>
      </p:sp>
      <p:sp>
        <p:nvSpPr>
          <p:cNvPr id="87045" name="Rectangle 5"/>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7044" name="Object 4"/>
          <p:cNvGraphicFramePr>
            <a:graphicFrameLocks noChangeAspect="1"/>
          </p:cNvGraphicFramePr>
          <p:nvPr/>
        </p:nvGraphicFramePr>
        <p:xfrm>
          <a:off x="1066800" y="2209800"/>
          <a:ext cx="7391400" cy="884238"/>
        </p:xfrm>
        <a:graphic>
          <a:graphicData uri="http://schemas.openxmlformats.org/presentationml/2006/ole">
            <p:oleObj spid="_x0000_s87044" name="Equation" r:id="rId3" imgW="3581280" imgH="431640" progId="Equation.DSMT4">
              <p:embed/>
            </p:oleObj>
          </a:graphicData>
        </a:graphic>
      </p:graphicFrame>
      <p:sp>
        <p:nvSpPr>
          <p:cNvPr id="87047" name="Rectangle 7"/>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7046" name="Object 6"/>
          <p:cNvGraphicFramePr>
            <a:graphicFrameLocks noChangeAspect="1"/>
          </p:cNvGraphicFramePr>
          <p:nvPr/>
        </p:nvGraphicFramePr>
        <p:xfrm>
          <a:off x="228600" y="4267200"/>
          <a:ext cx="8686800" cy="676275"/>
        </p:xfrm>
        <a:graphic>
          <a:graphicData uri="http://schemas.openxmlformats.org/presentationml/2006/ole">
            <p:oleObj spid="_x0000_s87046" name="Equation" r:id="rId4" imgW="5879880" imgH="457200" progId="Equation.DSMT4">
              <p:embed/>
            </p:oleObj>
          </a:graphicData>
        </a:graphic>
      </p:graphicFrame>
      <p:sp>
        <p:nvSpPr>
          <p:cNvPr id="87049" name="Rectangle 9"/>
          <p:cNvSpPr>
            <a:spLocks noChangeArrowheads="1"/>
          </p:cNvSpPr>
          <p:nvPr/>
        </p:nvSpPr>
        <p:spPr bwMode="auto">
          <a:xfrm>
            <a:off x="0" y="320040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87048" name="Object 8"/>
          <p:cNvGraphicFramePr>
            <a:graphicFrameLocks noChangeAspect="1"/>
          </p:cNvGraphicFramePr>
          <p:nvPr/>
        </p:nvGraphicFramePr>
        <p:xfrm>
          <a:off x="246063" y="5413375"/>
          <a:ext cx="8745537" cy="682625"/>
        </p:xfrm>
        <a:graphic>
          <a:graphicData uri="http://schemas.openxmlformats.org/presentationml/2006/ole">
            <p:oleObj spid="_x0000_s87048" name="Equation" r:id="rId5" imgW="5854680" imgH="457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90" name="Rectangle 26"/>
          <p:cNvSpPr>
            <a:spLocks noChangeArrowheads="1"/>
          </p:cNvSpPr>
          <p:nvPr/>
        </p:nvSpPr>
        <p:spPr bwMode="auto">
          <a:xfrm>
            <a:off x="152400" y="1066800"/>
            <a:ext cx="8839200" cy="5486400"/>
          </a:xfrm>
          <a:prstGeom prst="rect">
            <a:avLst/>
          </a:prstGeom>
          <a:solidFill>
            <a:schemeClr val="tx2"/>
          </a:solidFill>
          <a:ln w="9525">
            <a:solidFill>
              <a:schemeClr val="tx1"/>
            </a:solidFill>
            <a:miter lim="800000"/>
            <a:headEnd/>
            <a:tailEnd/>
          </a:ln>
          <a:effectLst/>
        </p:spPr>
        <p:txBody>
          <a:bodyPr wrap="none" anchor="ctr"/>
          <a:lstStyle/>
          <a:p>
            <a:endParaRPr lang="el-GR"/>
          </a:p>
        </p:txBody>
      </p:sp>
      <p:sp>
        <p:nvSpPr>
          <p:cNvPr id="88066" name="Rectangle 2"/>
          <p:cNvSpPr>
            <a:spLocks noGrp="1" noChangeArrowheads="1"/>
          </p:cNvSpPr>
          <p:nvPr>
            <p:ph type="title"/>
          </p:nvPr>
        </p:nvSpPr>
        <p:spPr>
          <a:xfrm>
            <a:off x="533400" y="228600"/>
            <a:ext cx="8229600" cy="838200"/>
          </a:xfrm>
        </p:spPr>
        <p:txBody>
          <a:bodyPr/>
          <a:lstStyle/>
          <a:p>
            <a:r>
              <a:rPr lang="en-US"/>
              <a:t>System of Equations – </a:t>
            </a:r>
            <a:r>
              <a:rPr lang="en-US" i="1"/>
              <a:t>DZ=Y</a:t>
            </a:r>
          </a:p>
        </p:txBody>
      </p:sp>
      <p:graphicFrame>
        <p:nvGraphicFramePr>
          <p:cNvPr id="88071" name="Object 7"/>
          <p:cNvGraphicFramePr>
            <a:graphicFrameLocks noChangeAspect="1"/>
          </p:cNvGraphicFramePr>
          <p:nvPr/>
        </p:nvGraphicFramePr>
        <p:xfrm>
          <a:off x="3886200" y="2209800"/>
          <a:ext cx="1066800" cy="1012825"/>
        </p:xfrm>
        <a:graphic>
          <a:graphicData uri="http://schemas.openxmlformats.org/presentationml/2006/ole">
            <p:oleObj spid="_x0000_s88071" name="Equation" r:id="rId3" imgW="748975" imgH="710891" progId="Equation.DSMT4">
              <p:embed/>
            </p:oleObj>
          </a:graphicData>
        </a:graphic>
      </p:graphicFrame>
      <p:graphicFrame>
        <p:nvGraphicFramePr>
          <p:cNvPr id="88070" name="Object 6"/>
          <p:cNvGraphicFramePr>
            <a:graphicFrameLocks noChangeAspect="1"/>
          </p:cNvGraphicFramePr>
          <p:nvPr/>
        </p:nvGraphicFramePr>
        <p:xfrm>
          <a:off x="762000" y="1219200"/>
          <a:ext cx="2209800" cy="1150938"/>
        </p:xfrm>
        <a:graphic>
          <a:graphicData uri="http://schemas.openxmlformats.org/presentationml/2006/ole">
            <p:oleObj spid="_x0000_s88070" name="Equation" r:id="rId4" imgW="1371600" imgH="711200" progId="Equation.DSMT4">
              <p:embed/>
            </p:oleObj>
          </a:graphicData>
        </a:graphic>
      </p:graphicFrame>
      <p:graphicFrame>
        <p:nvGraphicFramePr>
          <p:cNvPr id="88069" name="Object 5"/>
          <p:cNvGraphicFramePr>
            <a:graphicFrameLocks noChangeAspect="1"/>
          </p:cNvGraphicFramePr>
          <p:nvPr/>
        </p:nvGraphicFramePr>
        <p:xfrm>
          <a:off x="5562600" y="3581400"/>
          <a:ext cx="2590800" cy="700088"/>
        </p:xfrm>
        <a:graphic>
          <a:graphicData uri="http://schemas.openxmlformats.org/presentationml/2006/ole">
            <p:oleObj spid="_x0000_s88069" name="Equation" r:id="rId5" imgW="1511300" imgH="406400" progId="Equation.DSMT4">
              <p:embed/>
            </p:oleObj>
          </a:graphicData>
        </a:graphic>
      </p:graphicFrame>
      <p:graphicFrame>
        <p:nvGraphicFramePr>
          <p:cNvPr id="88068" name="Object 4"/>
          <p:cNvGraphicFramePr>
            <a:graphicFrameLocks noChangeAspect="1"/>
          </p:cNvGraphicFramePr>
          <p:nvPr/>
        </p:nvGraphicFramePr>
        <p:xfrm>
          <a:off x="5715000" y="1143000"/>
          <a:ext cx="2257425" cy="1271588"/>
        </p:xfrm>
        <a:graphic>
          <a:graphicData uri="http://schemas.openxmlformats.org/presentationml/2006/ole">
            <p:oleObj spid="_x0000_s88068" name="Equation" r:id="rId6" imgW="1269449" imgH="710891" progId="Equation.DSMT4">
              <p:embed/>
            </p:oleObj>
          </a:graphicData>
        </a:graphic>
      </p:graphicFrame>
      <p:sp>
        <p:nvSpPr>
          <p:cNvPr id="88074" name="Rectangle 10"/>
          <p:cNvSpPr>
            <a:spLocks noChangeArrowheads="1"/>
          </p:cNvSpPr>
          <p:nvPr/>
        </p:nvSpPr>
        <p:spPr bwMode="auto">
          <a:xfrm>
            <a:off x="2673350" y="3581400"/>
            <a:ext cx="227013" cy="274638"/>
          </a:xfrm>
          <a:prstGeom prst="rect">
            <a:avLst/>
          </a:prstGeom>
          <a:noFill/>
          <a:ln w="9525">
            <a:noFill/>
            <a:miter lim="800000"/>
            <a:headEnd/>
            <a:tailEnd/>
          </a:ln>
          <a:effectLst/>
        </p:spPr>
        <p:txBody>
          <a:bodyPr wrap="none" anchor="ctr">
            <a:spAutoFit/>
          </a:bodyPr>
          <a:lstStyle/>
          <a:p>
            <a:r>
              <a:rPr lang="en-US" sz="1200">
                <a:latin typeface="Arial" charset="0"/>
                <a:cs typeface="Times New Roman" pitchFamily="18" charset="0"/>
              </a:rPr>
              <a:t> </a:t>
            </a:r>
            <a:endParaRPr lang="en-US">
              <a:latin typeface="Arial" charset="0"/>
            </a:endParaRPr>
          </a:p>
        </p:txBody>
      </p:sp>
      <p:graphicFrame>
        <p:nvGraphicFramePr>
          <p:cNvPr id="88082" name="Object 18"/>
          <p:cNvGraphicFramePr>
            <a:graphicFrameLocks noChangeAspect="1"/>
          </p:cNvGraphicFramePr>
          <p:nvPr/>
        </p:nvGraphicFramePr>
        <p:xfrm>
          <a:off x="4800600" y="5105400"/>
          <a:ext cx="4191000" cy="385763"/>
        </p:xfrm>
        <a:graphic>
          <a:graphicData uri="http://schemas.openxmlformats.org/presentationml/2006/ole">
            <p:oleObj spid="_x0000_s88082" name="Equation" r:id="rId7" imgW="2590800" imgH="241300" progId="Equation.DSMT4">
              <p:embed/>
            </p:oleObj>
          </a:graphicData>
        </a:graphic>
      </p:graphicFrame>
      <p:graphicFrame>
        <p:nvGraphicFramePr>
          <p:cNvPr id="88081" name="Object 17"/>
          <p:cNvGraphicFramePr>
            <a:graphicFrameLocks noChangeAspect="1"/>
          </p:cNvGraphicFramePr>
          <p:nvPr/>
        </p:nvGraphicFramePr>
        <p:xfrm>
          <a:off x="4800600" y="4495800"/>
          <a:ext cx="4038600" cy="377825"/>
        </p:xfrm>
        <a:graphic>
          <a:graphicData uri="http://schemas.openxmlformats.org/presentationml/2006/ole">
            <p:oleObj spid="_x0000_s88081" name="Equation" r:id="rId8" imgW="2540000" imgH="241300" progId="Equation.DSMT4">
              <p:embed/>
            </p:oleObj>
          </a:graphicData>
        </a:graphic>
      </p:graphicFrame>
      <p:graphicFrame>
        <p:nvGraphicFramePr>
          <p:cNvPr id="88079" name="Object 15"/>
          <p:cNvGraphicFramePr>
            <a:graphicFrameLocks noChangeAspect="1"/>
          </p:cNvGraphicFramePr>
          <p:nvPr/>
        </p:nvGraphicFramePr>
        <p:xfrm>
          <a:off x="152400" y="3429000"/>
          <a:ext cx="4114800" cy="720725"/>
        </p:xfrm>
        <a:graphic>
          <a:graphicData uri="http://schemas.openxmlformats.org/presentationml/2006/ole">
            <p:oleObj spid="_x0000_s88079" name="Equation" r:id="rId9" imgW="2451100" imgH="431800" progId="Equation.DSMT4">
              <p:embed/>
            </p:oleObj>
          </a:graphicData>
        </a:graphic>
      </p:graphicFrame>
      <p:graphicFrame>
        <p:nvGraphicFramePr>
          <p:cNvPr id="88078" name="Object 14"/>
          <p:cNvGraphicFramePr>
            <a:graphicFrameLocks noChangeAspect="1"/>
          </p:cNvGraphicFramePr>
          <p:nvPr/>
        </p:nvGraphicFramePr>
        <p:xfrm>
          <a:off x="152400" y="4357688"/>
          <a:ext cx="4191000" cy="747712"/>
        </p:xfrm>
        <a:graphic>
          <a:graphicData uri="http://schemas.openxmlformats.org/presentationml/2006/ole">
            <p:oleObj spid="_x0000_s88078" name="Equation" r:id="rId10" imgW="2400300" imgH="431800" progId="Equation.DSMT4">
              <p:embed/>
            </p:oleObj>
          </a:graphicData>
        </a:graphic>
      </p:graphicFrame>
      <p:graphicFrame>
        <p:nvGraphicFramePr>
          <p:cNvPr id="88077" name="Object 13"/>
          <p:cNvGraphicFramePr>
            <a:graphicFrameLocks noChangeAspect="1"/>
          </p:cNvGraphicFramePr>
          <p:nvPr/>
        </p:nvGraphicFramePr>
        <p:xfrm>
          <a:off x="152400" y="5257800"/>
          <a:ext cx="4191000" cy="749300"/>
        </p:xfrm>
        <a:graphic>
          <a:graphicData uri="http://schemas.openxmlformats.org/presentationml/2006/ole">
            <p:oleObj spid="_x0000_s88077" name="Equation" r:id="rId11" imgW="2400300" imgH="431800" progId="Equation.DSMT4">
              <p:embed/>
            </p:oleObj>
          </a:graphicData>
        </a:graphic>
      </p:graphicFrame>
      <p:sp>
        <p:nvSpPr>
          <p:cNvPr id="88083" name="Rectangle 19"/>
          <p:cNvSpPr>
            <a:spLocks noChangeArrowheads="1"/>
          </p:cNvSpPr>
          <p:nvPr/>
        </p:nvSpPr>
        <p:spPr bwMode="auto">
          <a:xfrm>
            <a:off x="0" y="1689100"/>
            <a:ext cx="227013" cy="274638"/>
          </a:xfrm>
          <a:prstGeom prst="rect">
            <a:avLst/>
          </a:prstGeom>
          <a:noFill/>
          <a:ln w="9525">
            <a:noFill/>
            <a:miter lim="800000"/>
            <a:headEnd/>
            <a:tailEnd/>
          </a:ln>
          <a:effectLst/>
        </p:spPr>
        <p:txBody>
          <a:bodyPr wrap="none" anchor="ctr">
            <a:spAutoFit/>
          </a:bodyPr>
          <a:lstStyle/>
          <a:p>
            <a:r>
              <a:rPr lang="en-US" sz="1200">
                <a:latin typeface="Arial" charset="0"/>
                <a:cs typeface="Times New Roman" pitchFamily="18" charset="0"/>
              </a:rPr>
              <a:t> </a:t>
            </a:r>
            <a:endParaRPr lang="en-US">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76200"/>
            <a:ext cx="8229600" cy="774700"/>
          </a:xfrm>
        </p:spPr>
        <p:txBody>
          <a:bodyPr/>
          <a:lstStyle/>
          <a:p>
            <a:r>
              <a:rPr lang="en-US"/>
              <a:t>Matlab Implementation – </a:t>
            </a:r>
            <a:r>
              <a:rPr lang="en-US" i="1"/>
              <a:t>DZ=Y</a:t>
            </a:r>
          </a:p>
        </p:txBody>
      </p:sp>
      <p:sp>
        <p:nvSpPr>
          <p:cNvPr id="89091" name="Rectangle 3"/>
          <p:cNvSpPr>
            <a:spLocks noGrp="1" noChangeArrowheads="1"/>
          </p:cNvSpPr>
          <p:nvPr>
            <p:ph type="body" idx="1"/>
          </p:nvPr>
        </p:nvSpPr>
        <p:spPr>
          <a:xfrm>
            <a:off x="457200" y="762000"/>
            <a:ext cx="8229600" cy="5486400"/>
          </a:xfrm>
        </p:spPr>
        <p:txBody>
          <a:bodyPr/>
          <a:lstStyle/>
          <a:p>
            <a:pPr>
              <a:lnSpc>
                <a:spcPct val="80000"/>
              </a:lnSpc>
              <a:buFontTx/>
              <a:buNone/>
            </a:pPr>
            <a:r>
              <a:rPr lang="en-US" sz="1800"/>
              <a:t>y=[7.6 7.4 8.2 9.2 10.2 11.5 12.4 13.4 13.7 11.8 10.1 ...</a:t>
            </a:r>
          </a:p>
          <a:p>
            <a:pPr>
              <a:lnSpc>
                <a:spcPct val="80000"/>
              </a:lnSpc>
              <a:buFontTx/>
              <a:buNone/>
            </a:pPr>
            <a:r>
              <a:rPr lang="en-US" sz="1800"/>
              <a:t>    9.0 8.9 9.5 10.6 11.4 12.9 12.7 13.9 14.2 13.5 11.4 10.9 8.1];</a:t>
            </a:r>
          </a:p>
          <a:p>
            <a:pPr>
              <a:lnSpc>
                <a:spcPct val="80000"/>
              </a:lnSpc>
              <a:buFontTx/>
              <a:buNone/>
            </a:pPr>
            <a:r>
              <a:rPr lang="en-US" sz="1800"/>
              <a:t>N=length(y);</a:t>
            </a:r>
          </a:p>
          <a:p>
            <a:pPr>
              <a:lnSpc>
                <a:spcPct val="80000"/>
              </a:lnSpc>
              <a:buFontTx/>
              <a:buNone/>
            </a:pPr>
            <a:r>
              <a:rPr lang="en-US" sz="1800"/>
              <a:t>% Number of Harmonics Desired and frequency dt</a:t>
            </a:r>
          </a:p>
          <a:p>
            <a:pPr>
              <a:lnSpc>
                <a:spcPct val="80000"/>
              </a:lnSpc>
              <a:buFontTx/>
              <a:buNone/>
            </a:pPr>
            <a:r>
              <a:rPr lang="en-US" sz="1800"/>
              <a:t>M=2;  f=1/12*(1:M);  T=24; alpha=f*T;</a:t>
            </a:r>
          </a:p>
          <a:p>
            <a:pPr>
              <a:lnSpc>
                <a:spcPct val="80000"/>
              </a:lnSpc>
              <a:buFontTx/>
              <a:buNone/>
            </a:pPr>
            <a:r>
              <a:rPr lang="en-US" sz="1800"/>
              <a:t>% Compute the matrices of trigonometric functions</a:t>
            </a:r>
          </a:p>
          <a:p>
            <a:pPr>
              <a:lnSpc>
                <a:spcPct val="80000"/>
              </a:lnSpc>
              <a:buFontTx/>
              <a:buNone/>
            </a:pPr>
            <a:r>
              <a:rPr lang="en-US" sz="1800"/>
              <a:t>n=1:N;</a:t>
            </a:r>
          </a:p>
          <a:p>
            <a:pPr>
              <a:lnSpc>
                <a:spcPct val="80000"/>
              </a:lnSpc>
              <a:buFontTx/>
              <a:buNone/>
            </a:pPr>
            <a:r>
              <a:rPr lang="en-US" sz="1800"/>
              <a:t>C=cos(2*pi*alpha'*n/N);    S=sin(2*pi*alpha'*n/N);</a:t>
            </a:r>
          </a:p>
          <a:p>
            <a:pPr>
              <a:lnSpc>
                <a:spcPct val="80000"/>
              </a:lnSpc>
              <a:buFontTx/>
              <a:buNone/>
            </a:pPr>
            <a:r>
              <a:rPr lang="en-US" sz="1800"/>
              <a:t>c_row=ones(1,N)*C';         s_row=ones(1,N)*S';</a:t>
            </a:r>
          </a:p>
          <a:p>
            <a:pPr>
              <a:lnSpc>
                <a:spcPct val="80000"/>
              </a:lnSpc>
              <a:buFontTx/>
              <a:buNone/>
            </a:pPr>
            <a:r>
              <a:rPr lang="en-US" sz="1800"/>
              <a:t>D(1,1)=N;</a:t>
            </a:r>
          </a:p>
          <a:p>
            <a:pPr>
              <a:lnSpc>
                <a:spcPct val="80000"/>
              </a:lnSpc>
              <a:buFontTx/>
              <a:buNone/>
            </a:pPr>
            <a:r>
              <a:rPr lang="en-US" sz="1800"/>
              <a:t>D(1,2:M+1)=c_row;</a:t>
            </a:r>
          </a:p>
          <a:p>
            <a:pPr>
              <a:lnSpc>
                <a:spcPct val="80000"/>
              </a:lnSpc>
              <a:buFontTx/>
              <a:buNone/>
            </a:pPr>
            <a:r>
              <a:rPr lang="en-US" sz="1800"/>
              <a:t>D(1,M+2:2*M+1)=s_row;</a:t>
            </a:r>
          </a:p>
          <a:p>
            <a:pPr>
              <a:lnSpc>
                <a:spcPct val="80000"/>
              </a:lnSpc>
              <a:buFontTx/>
              <a:buNone/>
            </a:pPr>
            <a:r>
              <a:rPr lang="en-US" sz="1800"/>
              <a:t>D(2:M+1,1)=c_row';</a:t>
            </a:r>
          </a:p>
          <a:p>
            <a:pPr>
              <a:lnSpc>
                <a:spcPct val="80000"/>
              </a:lnSpc>
              <a:buFontTx/>
              <a:buNone/>
            </a:pPr>
            <a:r>
              <a:rPr lang="en-US" sz="1800"/>
              <a:t>D(M+2:2*M+1,1)=s_row';</a:t>
            </a:r>
          </a:p>
          <a:p>
            <a:pPr>
              <a:lnSpc>
                <a:spcPct val="80000"/>
              </a:lnSpc>
              <a:buFontTx/>
              <a:buNone/>
            </a:pPr>
            <a:r>
              <a:rPr lang="en-US" sz="1800"/>
              <a:t>D(2:M+1,2:M+1)=C*C';</a:t>
            </a:r>
          </a:p>
          <a:p>
            <a:pPr>
              <a:lnSpc>
                <a:spcPct val="80000"/>
              </a:lnSpc>
              <a:buFontTx/>
              <a:buNone/>
            </a:pPr>
            <a:r>
              <a:rPr lang="en-US" sz="1800"/>
              <a:t>D(M+2:2*M+1,2:M+1)=S*C';</a:t>
            </a:r>
          </a:p>
          <a:p>
            <a:pPr>
              <a:lnSpc>
                <a:spcPct val="80000"/>
              </a:lnSpc>
              <a:buFontTx/>
              <a:buNone/>
            </a:pPr>
            <a:r>
              <a:rPr lang="en-US" sz="1800"/>
              <a:t>D(2:M+1,M+2:2*M+1)=C*S';</a:t>
            </a:r>
          </a:p>
          <a:p>
            <a:pPr>
              <a:lnSpc>
                <a:spcPct val="80000"/>
              </a:lnSpc>
              <a:buFontTx/>
              <a:buNone/>
            </a:pPr>
            <a:r>
              <a:rPr lang="en-US" sz="1800"/>
              <a:t>D(M+2:2*M+1,M+2:2*M+1)=S*S';</a:t>
            </a:r>
          </a:p>
          <a:p>
            <a:pPr>
              <a:lnSpc>
                <a:spcPct val="80000"/>
              </a:lnSpc>
              <a:buFontTx/>
              <a:buNone/>
            </a:pPr>
            <a:r>
              <a:rPr lang="en-US" sz="1800"/>
              <a:t>yy(1,1)=sum(y);</a:t>
            </a:r>
          </a:p>
          <a:p>
            <a:pPr>
              <a:lnSpc>
                <a:spcPct val="80000"/>
              </a:lnSpc>
              <a:buFontTx/>
              <a:buNone/>
            </a:pPr>
            <a:r>
              <a:rPr lang="en-US" sz="1800"/>
              <a:t>yy(2:M+1)=y*C';</a:t>
            </a:r>
          </a:p>
          <a:p>
            <a:pPr>
              <a:lnSpc>
                <a:spcPct val="80000"/>
              </a:lnSpc>
              <a:buFontTx/>
              <a:buNone/>
            </a:pPr>
            <a:r>
              <a:rPr lang="en-US" sz="1800"/>
              <a:t>yy(M+2:2*M+1)=y*S';</a:t>
            </a:r>
          </a:p>
          <a:p>
            <a:pPr>
              <a:lnSpc>
                <a:spcPct val="80000"/>
              </a:lnSpc>
              <a:buFontTx/>
              <a:buNone/>
            </a:pPr>
            <a:r>
              <a:rPr lang="en-US" sz="1800"/>
              <a:t>z=D^(-1)*yy';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Tidal Analysis – Long History</a:t>
            </a:r>
          </a:p>
        </p:txBody>
      </p:sp>
      <p:sp>
        <p:nvSpPr>
          <p:cNvPr id="39939" name="Rectangle 3"/>
          <p:cNvSpPr>
            <a:spLocks noGrp="1" noChangeArrowheads="1"/>
          </p:cNvSpPr>
          <p:nvPr>
            <p:ph type="body" idx="1"/>
          </p:nvPr>
        </p:nvSpPr>
        <p:spPr>
          <a:xfrm>
            <a:off x="457200" y="2514600"/>
            <a:ext cx="8229600" cy="3124200"/>
          </a:xfrm>
        </p:spPr>
        <p:txBody>
          <a:bodyPr/>
          <a:lstStyle/>
          <a:p>
            <a:pPr>
              <a:lnSpc>
                <a:spcPct val="80000"/>
              </a:lnSpc>
            </a:pPr>
            <a:r>
              <a:rPr lang="en-US" sz="2400"/>
              <a:t>Mariners know tides are related to the moon’s  phases</a:t>
            </a:r>
          </a:p>
          <a:p>
            <a:pPr>
              <a:lnSpc>
                <a:spcPct val="80000"/>
              </a:lnSpc>
            </a:pPr>
            <a:r>
              <a:rPr lang="en-US" sz="2400"/>
              <a:t>The exact relationship is complicated </a:t>
            </a:r>
          </a:p>
          <a:p>
            <a:pPr>
              <a:lnSpc>
                <a:spcPct val="80000"/>
              </a:lnSpc>
            </a:pPr>
            <a:r>
              <a:rPr lang="en-US" sz="2400"/>
              <a:t>Many contributors:</a:t>
            </a:r>
          </a:p>
          <a:p>
            <a:pPr lvl="1">
              <a:lnSpc>
                <a:spcPct val="80000"/>
              </a:lnSpc>
            </a:pPr>
            <a:r>
              <a:rPr lang="en-US" sz="2000"/>
              <a:t>Galileo, Descartes, Kepler, Newton, Euler, Bernoulli, Kant, Laplace, Airy, Lord Kelvin, Jeffreys, Munk and many others</a:t>
            </a:r>
          </a:p>
          <a:p>
            <a:pPr>
              <a:lnSpc>
                <a:spcPct val="80000"/>
              </a:lnSpc>
            </a:pPr>
            <a:r>
              <a:rPr lang="en-US" sz="2400"/>
              <a:t>Some of the first computers were developed to predict tides. </a:t>
            </a:r>
          </a:p>
          <a:p>
            <a:pPr>
              <a:lnSpc>
                <a:spcPct val="80000"/>
              </a:lnSpc>
            </a:pPr>
            <a:r>
              <a:rPr lang="en-US" sz="2400"/>
              <a:t>Tide-predicting machines were developed and used to predict tidal constituents.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Harmonic Analysis Example</a:t>
            </a:r>
          </a:p>
        </p:txBody>
      </p:sp>
      <p:sp>
        <p:nvSpPr>
          <p:cNvPr id="90115" name="Rectangle 3"/>
          <p:cNvSpPr>
            <a:spLocks noGrp="1" noChangeArrowheads="1"/>
          </p:cNvSpPr>
          <p:nvPr>
            <p:ph type="body" idx="1"/>
          </p:nvPr>
        </p:nvSpPr>
        <p:spPr>
          <a:xfrm>
            <a:off x="457200" y="5410200"/>
            <a:ext cx="8229600" cy="609600"/>
          </a:xfrm>
        </p:spPr>
        <p:txBody>
          <a:bodyPr/>
          <a:lstStyle/>
          <a:p>
            <a:pPr>
              <a:buFontTx/>
              <a:buNone/>
            </a:pPr>
            <a:r>
              <a:rPr lang="en-US"/>
              <a:t>Frequencies 0.0183 cpmo, 0.167 cpmo</a:t>
            </a:r>
          </a:p>
        </p:txBody>
      </p:sp>
      <p:pic>
        <p:nvPicPr>
          <p:cNvPr id="90116" name="Picture 4" descr="harm5"/>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457200" y="292100"/>
            <a:ext cx="8229600" cy="927100"/>
          </a:xfrm>
        </p:spPr>
        <p:txBody>
          <a:bodyPr/>
          <a:lstStyle/>
          <a:p>
            <a:r>
              <a:rPr lang="en-US"/>
              <a:t>Reconstruction</a:t>
            </a:r>
          </a:p>
        </p:txBody>
      </p:sp>
      <p:pic>
        <p:nvPicPr>
          <p:cNvPr id="113669" name="Picture 5" descr="harm6"/>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92100"/>
            <a:ext cx="8229600" cy="927100"/>
          </a:xfrm>
        </p:spPr>
        <p:txBody>
          <a:bodyPr/>
          <a:lstStyle/>
          <a:p>
            <a:r>
              <a:rPr lang="en-US"/>
              <a:t>Example 2</a:t>
            </a:r>
          </a:p>
        </p:txBody>
      </p:sp>
      <p:sp>
        <p:nvSpPr>
          <p:cNvPr id="115715" name="Rectangle 3"/>
          <p:cNvSpPr>
            <a:spLocks noGrp="1" noChangeArrowheads="1"/>
          </p:cNvSpPr>
          <p:nvPr>
            <p:ph type="body" idx="1"/>
          </p:nvPr>
        </p:nvSpPr>
        <p:spPr>
          <a:xfrm>
            <a:off x="1981200" y="1371600"/>
            <a:ext cx="6705600" cy="5181600"/>
          </a:xfrm>
        </p:spPr>
        <p:txBody>
          <a:bodyPr/>
          <a:lstStyle/>
          <a:p>
            <a:pPr>
              <a:lnSpc>
                <a:spcPct val="80000"/>
              </a:lnSpc>
              <a:buFontTx/>
              <a:buNone/>
            </a:pPr>
            <a:r>
              <a:rPr lang="en-US" sz="2000"/>
              <a:t>data = DLMREAD('tidedat1.txt');</a:t>
            </a:r>
          </a:p>
          <a:p>
            <a:pPr>
              <a:lnSpc>
                <a:spcPct val="80000"/>
              </a:lnSpc>
              <a:buFontTx/>
              <a:buNone/>
            </a:pPr>
            <a:r>
              <a:rPr lang="en-US" sz="2000"/>
              <a:t>N=length(data);</a:t>
            </a:r>
          </a:p>
          <a:p>
            <a:pPr>
              <a:lnSpc>
                <a:spcPct val="80000"/>
              </a:lnSpc>
              <a:buFontTx/>
              <a:buNone/>
            </a:pPr>
            <a:r>
              <a:rPr lang="en-US" sz="2000"/>
              <a:t>t=data(1:N,1);         %  time</a:t>
            </a:r>
          </a:p>
          <a:p>
            <a:pPr>
              <a:lnSpc>
                <a:spcPct val="80000"/>
              </a:lnSpc>
              <a:buFontTx/>
              <a:buNone/>
            </a:pPr>
            <a:r>
              <a:rPr lang="en-US" sz="2000"/>
              <a:t>r=data(1:N,2);         %  height</a:t>
            </a:r>
          </a:p>
          <a:p>
            <a:pPr>
              <a:lnSpc>
                <a:spcPct val="80000"/>
              </a:lnSpc>
              <a:buFontTx/>
              <a:buNone/>
            </a:pPr>
            <a:r>
              <a:rPr lang="en-US" sz="2000"/>
              <a:t>ymean=mean(r);      %  calculate average</a:t>
            </a:r>
          </a:p>
          <a:p>
            <a:pPr>
              <a:lnSpc>
                <a:spcPct val="80000"/>
              </a:lnSpc>
              <a:buFontTx/>
              <a:buNone/>
            </a:pPr>
            <a:r>
              <a:rPr lang="en-US" sz="2000"/>
              <a:t>ynorm=r-ymean;      %  subtract out average</a:t>
            </a:r>
          </a:p>
          <a:p>
            <a:pPr>
              <a:lnSpc>
                <a:spcPct val="80000"/>
              </a:lnSpc>
              <a:buFontTx/>
              <a:buNone/>
            </a:pPr>
            <a:r>
              <a:rPr lang="en-US" sz="2000"/>
              <a:t>y=ynorm';                %  height'</a:t>
            </a:r>
          </a:p>
          <a:p>
            <a:pPr>
              <a:lnSpc>
                <a:spcPct val="80000"/>
              </a:lnSpc>
              <a:buFontTx/>
              <a:buNone/>
            </a:pPr>
            <a:r>
              <a:rPr lang="en-US" sz="2000"/>
              <a:t>dt=t(2)-t(1);</a:t>
            </a:r>
          </a:p>
          <a:p>
            <a:pPr>
              <a:lnSpc>
                <a:spcPct val="80000"/>
              </a:lnSpc>
              <a:buFontTx/>
              <a:buNone/>
            </a:pPr>
            <a:r>
              <a:rPr lang="en-US" sz="2000"/>
              <a:t>T=t(N);</a:t>
            </a:r>
          </a:p>
          <a:p>
            <a:pPr>
              <a:lnSpc>
                <a:spcPct val="80000"/>
              </a:lnSpc>
              <a:buFontTx/>
              <a:buNone/>
            </a:pPr>
            <a:endParaRPr lang="en-US" sz="2000"/>
          </a:p>
          <a:p>
            <a:pPr>
              <a:lnSpc>
                <a:spcPct val="80000"/>
              </a:lnSpc>
              <a:buFontTx/>
              <a:buNone/>
            </a:pPr>
            <a:r>
              <a:rPr lang="en-US" sz="2000"/>
              <a:t>% Number of Harmonics Desired and frequency dt</a:t>
            </a:r>
          </a:p>
          <a:p>
            <a:pPr>
              <a:lnSpc>
                <a:spcPct val="80000"/>
              </a:lnSpc>
              <a:buFontTx/>
              <a:buNone/>
            </a:pPr>
            <a:r>
              <a:rPr lang="en-US" sz="2000"/>
              <a:t>M=8;</a:t>
            </a:r>
          </a:p>
          <a:p>
            <a:pPr>
              <a:lnSpc>
                <a:spcPct val="80000"/>
              </a:lnSpc>
              <a:buFontTx/>
              <a:buNone/>
            </a:pPr>
            <a:r>
              <a:rPr lang="en-US" sz="2000"/>
              <a:t>TideNames=['M2','N2','K1','S2','O1','P1','K2','Q1'];</a:t>
            </a:r>
          </a:p>
          <a:p>
            <a:pPr>
              <a:lnSpc>
                <a:spcPct val="80000"/>
              </a:lnSpc>
              <a:buFontTx/>
              <a:buNone/>
            </a:pPr>
            <a:r>
              <a:rPr lang="en-US" sz="2000"/>
              <a:t>TidePeriods=[12.42 12.66 23.93 12 25.82 24.07 11.97 26.87];</a:t>
            </a:r>
          </a:p>
          <a:p>
            <a:pPr>
              <a:lnSpc>
                <a:spcPct val="80000"/>
              </a:lnSpc>
              <a:buFontTx/>
              <a:buNone/>
            </a:pPr>
            <a:r>
              <a:rPr lang="en-US" sz="2000"/>
              <a:t>f=1./TidePeriods;</a:t>
            </a:r>
          </a:p>
          <a:p>
            <a:pPr>
              <a:lnSpc>
                <a:spcPct val="80000"/>
              </a:lnSpc>
              <a:buFontTx/>
              <a:buNone/>
            </a:pPr>
            <a:endParaRPr lang="en-US" sz="20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title"/>
          </p:nvPr>
        </p:nvSpPr>
        <p:spPr>
          <a:xfrm>
            <a:off x="457200" y="76200"/>
            <a:ext cx="8229600" cy="698500"/>
          </a:xfrm>
        </p:spPr>
        <p:txBody>
          <a:bodyPr/>
          <a:lstStyle/>
          <a:p>
            <a:r>
              <a:rPr lang="en-US" sz="4000"/>
              <a:t>Data</a:t>
            </a:r>
          </a:p>
        </p:txBody>
      </p:sp>
      <p:pic>
        <p:nvPicPr>
          <p:cNvPr id="116741" name="Picture 5" descr="harm1"/>
          <p:cNvPicPr>
            <a:picLocks noChangeAspect="1" noChangeArrowheads="1"/>
          </p:cNvPicPr>
          <p:nvPr/>
        </p:nvPicPr>
        <p:blipFill>
          <a:blip r:embed="rId2" cstate="print"/>
          <a:srcRect/>
          <a:stretch>
            <a:fillRect/>
          </a:stretch>
        </p:blipFill>
        <p:spPr bwMode="auto">
          <a:xfrm>
            <a:off x="228600" y="819150"/>
            <a:ext cx="8763000" cy="58293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a:lstStyle/>
          <a:p>
            <a:r>
              <a:rPr lang="en-US"/>
              <a:t>Harmonic Amplitudes</a:t>
            </a:r>
          </a:p>
        </p:txBody>
      </p:sp>
      <p:pic>
        <p:nvPicPr>
          <p:cNvPr id="118789" name="Picture 5" descr="harm2"/>
          <p:cNvPicPr>
            <a:picLocks noChangeAspect="1" noChangeArrowheads="1"/>
          </p:cNvPicPr>
          <p:nvPr/>
        </p:nvPicPr>
        <p:blipFill>
          <a:blip r:embed="rId2" cstate="print"/>
          <a:srcRect/>
          <a:stretch>
            <a:fillRect/>
          </a:stretch>
        </p:blipFill>
        <p:spPr bwMode="auto">
          <a:xfrm>
            <a:off x="1905000" y="1524000"/>
            <a:ext cx="5334000" cy="40005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4"/>
          <p:cNvSpPr>
            <a:spLocks noGrp="1" noChangeArrowheads="1"/>
          </p:cNvSpPr>
          <p:nvPr>
            <p:ph type="title"/>
          </p:nvPr>
        </p:nvSpPr>
        <p:spPr/>
        <p:txBody>
          <a:bodyPr/>
          <a:lstStyle/>
          <a:p>
            <a:r>
              <a:rPr lang="en-US"/>
              <a:t>Power Spectrum – Frequency</a:t>
            </a:r>
          </a:p>
        </p:txBody>
      </p:sp>
      <p:pic>
        <p:nvPicPr>
          <p:cNvPr id="120837" name="Picture 5" descr="harm3"/>
          <p:cNvPicPr>
            <a:picLocks noChangeAspect="1" noChangeArrowheads="1"/>
          </p:cNvPicPr>
          <p:nvPr/>
        </p:nvPicPr>
        <p:blipFill>
          <a:blip r:embed="rId2" cstate="print"/>
          <a:srcRect/>
          <a:stretch>
            <a:fillRect/>
          </a:stretch>
        </p:blipFill>
        <p:spPr bwMode="auto">
          <a:xfrm>
            <a:off x="1905000" y="1447800"/>
            <a:ext cx="5334000" cy="40005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p:txBody>
          <a:bodyPr/>
          <a:lstStyle/>
          <a:p>
            <a:r>
              <a:rPr lang="en-US"/>
              <a:t>Periodogram - Period</a:t>
            </a:r>
          </a:p>
        </p:txBody>
      </p:sp>
      <p:sp>
        <p:nvSpPr>
          <p:cNvPr id="122886" name="Rectangle 6"/>
          <p:cNvSpPr>
            <a:spLocks noGrp="1" noChangeArrowheads="1"/>
          </p:cNvSpPr>
          <p:nvPr>
            <p:ph type="body" idx="1"/>
          </p:nvPr>
        </p:nvSpPr>
        <p:spPr>
          <a:xfrm>
            <a:off x="228600" y="5791200"/>
            <a:ext cx="8915400" cy="1066800"/>
          </a:xfrm>
        </p:spPr>
        <p:txBody>
          <a:bodyPr/>
          <a:lstStyle/>
          <a:p>
            <a:pPr>
              <a:lnSpc>
                <a:spcPct val="90000"/>
              </a:lnSpc>
              <a:buFontTx/>
              <a:buNone/>
            </a:pPr>
            <a:r>
              <a:rPr lang="en-US" sz="2400"/>
              <a:t>Names =['M2',  'N2',   'K1',   'S2',   'O1',   'P1',    'K2',   'Q1'];</a:t>
            </a:r>
          </a:p>
          <a:p>
            <a:pPr>
              <a:lnSpc>
                <a:spcPct val="90000"/>
              </a:lnSpc>
              <a:buFontTx/>
              <a:buNone/>
            </a:pPr>
            <a:r>
              <a:rPr lang="en-US" sz="2400"/>
              <a:t>Periods=[12.42 12.66 23.93 12    25.82  24.07  11.97  26.87];</a:t>
            </a:r>
          </a:p>
        </p:txBody>
      </p:sp>
      <p:pic>
        <p:nvPicPr>
          <p:cNvPr id="122885" name="Picture 5" descr="harm4"/>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92100"/>
            <a:ext cx="8229600" cy="1003300"/>
          </a:xfrm>
        </p:spPr>
        <p:txBody>
          <a:bodyPr/>
          <a:lstStyle/>
          <a:p>
            <a:r>
              <a:rPr lang="en-US"/>
              <a:t>Current Analysis</a:t>
            </a:r>
          </a:p>
        </p:txBody>
      </p:sp>
      <p:sp>
        <p:nvSpPr>
          <p:cNvPr id="91139" name="Rectangle 3"/>
          <p:cNvSpPr>
            <a:spLocks noGrp="1" noChangeArrowheads="1"/>
          </p:cNvSpPr>
          <p:nvPr>
            <p:ph type="body" idx="1"/>
          </p:nvPr>
        </p:nvSpPr>
        <p:spPr>
          <a:xfrm>
            <a:off x="457200" y="1371600"/>
            <a:ext cx="8229600" cy="3352800"/>
          </a:xfrm>
        </p:spPr>
        <p:txBody>
          <a:bodyPr/>
          <a:lstStyle/>
          <a:p>
            <a:r>
              <a:rPr lang="en-US"/>
              <a:t>Horizontal Currents are two dimensional</a:t>
            </a:r>
          </a:p>
          <a:p>
            <a:r>
              <a:rPr lang="en-US"/>
              <a:t>One performs the harmonic analysis on vectors</a:t>
            </a:r>
          </a:p>
          <a:p>
            <a:r>
              <a:rPr lang="en-US"/>
              <a:t>The results for each constituent are combined and reported using ellipse parameters</a:t>
            </a:r>
          </a:p>
        </p:txBody>
      </p:sp>
      <p:sp>
        <p:nvSpPr>
          <p:cNvPr id="91141" name="Rectangle 5"/>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1140" name="Object 4"/>
          <p:cNvGraphicFramePr>
            <a:graphicFrameLocks noChangeAspect="1"/>
          </p:cNvGraphicFramePr>
          <p:nvPr/>
        </p:nvGraphicFramePr>
        <p:xfrm>
          <a:off x="1928813" y="5006975"/>
          <a:ext cx="5046662" cy="619125"/>
        </p:xfrm>
        <a:graphic>
          <a:graphicData uri="http://schemas.openxmlformats.org/presentationml/2006/ole">
            <p:oleObj spid="_x0000_s91140" name="Equation" r:id="rId3" imgW="1422360" imgH="177480" progId="Equation.DSMT4">
              <p:embed/>
            </p:oleObj>
          </a:graphicData>
        </a:graphic>
      </p:graphicFrame>
      <p:sp>
        <p:nvSpPr>
          <p:cNvPr id="91143" name="Rectangle 7"/>
          <p:cNvSpPr>
            <a:spLocks noChangeArrowheads="1"/>
          </p:cNvSpPr>
          <p:nvPr/>
        </p:nvSpPr>
        <p:spPr bwMode="auto">
          <a:xfrm>
            <a:off x="0" y="33480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1142" name="Object 6"/>
          <p:cNvGraphicFramePr>
            <a:graphicFrameLocks noChangeAspect="1"/>
          </p:cNvGraphicFramePr>
          <p:nvPr/>
        </p:nvGraphicFramePr>
        <p:xfrm>
          <a:off x="1970088" y="5616575"/>
          <a:ext cx="5040312" cy="625475"/>
        </p:xfrm>
        <a:graphic>
          <a:graphicData uri="http://schemas.openxmlformats.org/presentationml/2006/ole">
            <p:oleObj spid="_x0000_s91142" name="Equation" r:id="rId4" imgW="1409400" imgH="177480"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Ellipse Parameters"/>
          <p:cNvPicPr>
            <a:picLocks noChangeAspect="1" noChangeArrowheads="1"/>
          </p:cNvPicPr>
          <p:nvPr/>
        </p:nvPicPr>
        <p:blipFill>
          <a:blip r:embed="rId2" cstate="print"/>
          <a:srcRect/>
          <a:stretch>
            <a:fillRect/>
          </a:stretch>
        </p:blipFill>
        <p:spPr bwMode="auto">
          <a:xfrm>
            <a:off x="1066800" y="228600"/>
            <a:ext cx="6735763" cy="5795963"/>
          </a:xfrm>
          <a:prstGeom prst="rect">
            <a:avLst/>
          </a:prstGeom>
          <a:noFill/>
        </p:spPr>
      </p:pic>
      <p:sp>
        <p:nvSpPr>
          <p:cNvPr id="100358" name="Text Box 6"/>
          <p:cNvSpPr txBox="1">
            <a:spLocks noChangeArrowheads="1"/>
          </p:cNvSpPr>
          <p:nvPr/>
        </p:nvSpPr>
        <p:spPr bwMode="auto">
          <a:xfrm>
            <a:off x="1219200" y="6172200"/>
            <a:ext cx="4648200" cy="366713"/>
          </a:xfrm>
          <a:prstGeom prst="rect">
            <a:avLst/>
          </a:prstGeom>
          <a:noFill/>
          <a:ln w="9525">
            <a:noFill/>
            <a:miter lim="800000"/>
            <a:headEnd/>
            <a:tailEnd/>
          </a:ln>
          <a:effectLst/>
        </p:spPr>
        <p:txBody>
          <a:bodyPr>
            <a:spAutoFit/>
          </a:bodyPr>
          <a:lstStyle/>
          <a:p>
            <a:pPr>
              <a:spcBef>
                <a:spcPct val="50000"/>
              </a:spcBef>
            </a:pPr>
            <a:r>
              <a:rPr lang="en-US"/>
              <a:t>F. Bingham, 2005</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onslow_bay_m2_ellipses"/>
          <p:cNvPicPr>
            <a:picLocks noChangeAspect="1" noChangeArrowheads="1"/>
          </p:cNvPicPr>
          <p:nvPr/>
        </p:nvPicPr>
        <p:blipFill>
          <a:blip r:embed="rId2" cstate="print"/>
          <a:srcRect/>
          <a:stretch>
            <a:fillRect/>
          </a:stretch>
        </p:blipFill>
        <p:spPr bwMode="auto">
          <a:xfrm>
            <a:off x="682625" y="76200"/>
            <a:ext cx="7775575" cy="5834063"/>
          </a:xfrm>
          <a:prstGeom prst="rect">
            <a:avLst/>
          </a:prstGeom>
          <a:noFill/>
        </p:spPr>
      </p:pic>
      <p:sp>
        <p:nvSpPr>
          <p:cNvPr id="102405" name="Text Box 5"/>
          <p:cNvSpPr txBox="1">
            <a:spLocks noChangeArrowheads="1"/>
          </p:cNvSpPr>
          <p:nvPr/>
        </p:nvSpPr>
        <p:spPr bwMode="auto">
          <a:xfrm>
            <a:off x="1219200" y="6172200"/>
            <a:ext cx="4648200" cy="366713"/>
          </a:xfrm>
          <a:prstGeom prst="rect">
            <a:avLst/>
          </a:prstGeom>
          <a:noFill/>
          <a:ln w="9525">
            <a:noFill/>
            <a:miter lim="800000"/>
            <a:headEnd/>
            <a:tailEnd/>
          </a:ln>
          <a:effectLst/>
        </p:spPr>
        <p:txBody>
          <a:bodyPr>
            <a:spAutoFit/>
          </a:bodyPr>
          <a:lstStyle/>
          <a:p>
            <a:pPr>
              <a:spcBef>
                <a:spcPct val="50000"/>
              </a:spcBef>
            </a:pPr>
            <a:r>
              <a:rPr lang="en-US"/>
              <a:t>C. Canady, 2005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0"/>
            <a:ext cx="9144000" cy="6858000"/>
          </a:xfrm>
        </p:spPr>
        <p:txBody>
          <a:bodyPr/>
          <a:lstStyle/>
          <a:p>
            <a:pPr>
              <a:lnSpc>
                <a:spcPct val="80000"/>
              </a:lnSpc>
              <a:buFontTx/>
              <a:buNone/>
            </a:pPr>
            <a:endParaRPr lang="en-US" sz="2400"/>
          </a:p>
          <a:p>
            <a:pPr>
              <a:lnSpc>
                <a:spcPct val="80000"/>
              </a:lnSpc>
              <a:buFontTx/>
              <a:buNone/>
            </a:pPr>
            <a:r>
              <a:rPr lang="en-US" sz="2400"/>
              <a:t>“Rise and fall of the sea is sometimes called a tide; … Now, we find there a good ten feet rise and fall, and yet we are authoritatively told there is very little tide.”</a:t>
            </a:r>
          </a:p>
          <a:p>
            <a:pPr>
              <a:lnSpc>
                <a:spcPct val="80000"/>
              </a:lnSpc>
              <a:buFontTx/>
              <a:buNone/>
            </a:pPr>
            <a:endParaRPr lang="en-US" sz="2400"/>
          </a:p>
          <a:p>
            <a:pPr>
              <a:lnSpc>
                <a:spcPct val="80000"/>
              </a:lnSpc>
              <a:buFontTx/>
              <a:buNone/>
            </a:pPr>
            <a:r>
              <a:rPr lang="en-US" sz="2400"/>
              <a:t>“The truth is, the word "tide" as used by sailors at sea means </a:t>
            </a:r>
            <a:r>
              <a:rPr lang="en-US" sz="2400" i="1"/>
              <a:t>horizontal</a:t>
            </a:r>
            <a:r>
              <a:rPr lang="en-US" sz="2400"/>
              <a:t> motion of the water; but when used by landsmen or sailors in port, it means </a:t>
            </a:r>
            <a:r>
              <a:rPr lang="en-US" sz="2400" i="1"/>
              <a:t>vertical</a:t>
            </a:r>
            <a:r>
              <a:rPr lang="en-US" sz="2400"/>
              <a:t> motion of the water.” </a:t>
            </a:r>
          </a:p>
          <a:p>
            <a:pPr>
              <a:lnSpc>
                <a:spcPct val="80000"/>
              </a:lnSpc>
              <a:buFontTx/>
              <a:buNone/>
            </a:pPr>
            <a:endParaRPr lang="en-US" sz="2400"/>
          </a:p>
          <a:p>
            <a:pPr>
              <a:lnSpc>
                <a:spcPct val="80000"/>
              </a:lnSpc>
              <a:buFontTx/>
              <a:buNone/>
            </a:pPr>
            <a:r>
              <a:rPr lang="en-US" sz="2400"/>
              <a:t>“One of the most interesting points of tidal theory is the determination of the currents by which the rise and fall is produced, and so far the sailor's idea of what is most noteworthy as to tidal motion is correct: because before there can be a rise and fall of the water anywhere it must come from some other place, and the water cannot pass from place to place without moving horizontally, or nearly horizontally, through a great distance. Thus the primary phenomenon of the tides is after all the tidal current; …”</a:t>
            </a:r>
          </a:p>
          <a:p>
            <a:pPr>
              <a:lnSpc>
                <a:spcPct val="80000"/>
              </a:lnSpc>
              <a:buFontTx/>
              <a:buNone/>
            </a:pPr>
            <a:endParaRPr lang="en-US" sz="2400"/>
          </a:p>
          <a:p>
            <a:pPr>
              <a:lnSpc>
                <a:spcPct val="80000"/>
              </a:lnSpc>
              <a:buFontTx/>
              <a:buNone/>
            </a:pPr>
            <a:r>
              <a:rPr lang="en-US" sz="2000" i="1"/>
              <a:t>The Tides</a:t>
            </a:r>
            <a:r>
              <a:rPr lang="en-US" sz="2000"/>
              <a:t>, Sir William Thomson (Lord Kelvin) – 1882, </a:t>
            </a:r>
            <a:br>
              <a:rPr lang="en-US" sz="2000"/>
            </a:br>
            <a:r>
              <a:rPr lang="en-US" sz="1800">
                <a:hlinkClick r:id="rId2"/>
              </a:rPr>
              <a:t>Evening Lecture To The British Association </a:t>
            </a:r>
            <a:endParaRPr lang="en-US" sz="20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698500"/>
          </a:xfrm>
        </p:spPr>
        <p:txBody>
          <a:bodyPr/>
          <a:lstStyle/>
          <a:p>
            <a:r>
              <a:rPr lang="en-US" sz="4000"/>
              <a:t>General Conic</a:t>
            </a:r>
          </a:p>
        </p:txBody>
      </p:sp>
      <p:graphicFrame>
        <p:nvGraphicFramePr>
          <p:cNvPr id="10244" name="Object 4"/>
          <p:cNvGraphicFramePr>
            <a:graphicFrameLocks noChangeAspect="1"/>
          </p:cNvGraphicFramePr>
          <p:nvPr/>
        </p:nvGraphicFramePr>
        <p:xfrm>
          <a:off x="1600200" y="860425"/>
          <a:ext cx="5181600" cy="635000"/>
        </p:xfrm>
        <a:graphic>
          <a:graphicData uri="http://schemas.openxmlformats.org/presentationml/2006/ole">
            <p:oleObj spid="_x0000_s10244" name="Equation" r:id="rId3" imgW="1422360" imgH="177480" progId="Equation.DSMT4">
              <p:embed/>
            </p:oleObj>
          </a:graphicData>
        </a:graphic>
      </p:graphicFrame>
      <p:graphicFrame>
        <p:nvGraphicFramePr>
          <p:cNvPr id="10245" name="Object 5"/>
          <p:cNvGraphicFramePr>
            <a:graphicFrameLocks noChangeAspect="1"/>
          </p:cNvGraphicFramePr>
          <p:nvPr/>
        </p:nvGraphicFramePr>
        <p:xfrm>
          <a:off x="1524000" y="1524000"/>
          <a:ext cx="5105400" cy="633413"/>
        </p:xfrm>
        <a:graphic>
          <a:graphicData uri="http://schemas.openxmlformats.org/presentationml/2006/ole">
            <p:oleObj spid="_x0000_s10245" name="Equation" r:id="rId4" imgW="1409400" imgH="177480" progId="Equation.DSMT4">
              <p:embed/>
            </p:oleObj>
          </a:graphicData>
        </a:graphic>
      </p:graphicFrame>
      <p:sp>
        <p:nvSpPr>
          <p:cNvPr id="10247" name="Rectangle 7"/>
          <p:cNvSpPr>
            <a:spLocks noChangeArrowheads="1"/>
          </p:cNvSpPr>
          <p:nvPr/>
        </p:nvSpPr>
        <p:spPr bwMode="auto">
          <a:xfrm>
            <a:off x="0" y="32432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0246" name="Object 6"/>
          <p:cNvGraphicFramePr>
            <a:graphicFrameLocks noChangeAspect="1"/>
          </p:cNvGraphicFramePr>
          <p:nvPr/>
        </p:nvGraphicFramePr>
        <p:xfrm>
          <a:off x="2971800" y="2438400"/>
          <a:ext cx="3062288" cy="1346200"/>
        </p:xfrm>
        <a:graphic>
          <a:graphicData uri="http://schemas.openxmlformats.org/presentationml/2006/ole">
            <p:oleObj spid="_x0000_s10246" name="Equation" r:id="rId5" imgW="990360" imgH="431640" progId="Equation.DSMT4">
              <p:embed/>
            </p:oleObj>
          </a:graphicData>
        </a:graphic>
      </p:graphicFrame>
      <p:graphicFrame>
        <p:nvGraphicFramePr>
          <p:cNvPr id="10248" name="Object 8"/>
          <p:cNvGraphicFramePr>
            <a:graphicFrameLocks noChangeAspect="1"/>
          </p:cNvGraphicFramePr>
          <p:nvPr/>
        </p:nvGraphicFramePr>
        <p:xfrm>
          <a:off x="1828800" y="4191000"/>
          <a:ext cx="5413375" cy="1063625"/>
        </p:xfrm>
        <a:graphic>
          <a:graphicData uri="http://schemas.openxmlformats.org/presentationml/2006/ole">
            <p:oleObj spid="_x0000_s10248" name="Equation" r:id="rId6" imgW="1981080" imgH="393480" progId="Equation.DSMT4">
              <p:embed/>
            </p:oleObj>
          </a:graphicData>
        </a:graphic>
      </p:graphicFrame>
      <p:graphicFrame>
        <p:nvGraphicFramePr>
          <p:cNvPr id="10252" name="Object 12"/>
          <p:cNvGraphicFramePr>
            <a:graphicFrameLocks noChangeAspect="1"/>
          </p:cNvGraphicFramePr>
          <p:nvPr/>
        </p:nvGraphicFramePr>
        <p:xfrm>
          <a:off x="838200" y="5943600"/>
          <a:ext cx="1044575" cy="522288"/>
        </p:xfrm>
        <a:graphic>
          <a:graphicData uri="http://schemas.openxmlformats.org/presentationml/2006/ole">
            <p:oleObj spid="_x0000_s10252" name="Equation" r:id="rId7" imgW="406080" imgH="203040" progId="Equation.DSMT4">
              <p:embed/>
            </p:oleObj>
          </a:graphicData>
        </a:graphic>
      </p:graphicFrame>
      <p:graphicFrame>
        <p:nvGraphicFramePr>
          <p:cNvPr id="10251" name="Object 11"/>
          <p:cNvGraphicFramePr>
            <a:graphicFrameLocks noChangeAspect="1"/>
          </p:cNvGraphicFramePr>
          <p:nvPr/>
        </p:nvGraphicFramePr>
        <p:xfrm>
          <a:off x="2514600" y="5959475"/>
          <a:ext cx="2895600" cy="517525"/>
        </p:xfrm>
        <a:graphic>
          <a:graphicData uri="http://schemas.openxmlformats.org/presentationml/2006/ole">
            <p:oleObj spid="_x0000_s10251" name="Equation" r:id="rId8" imgW="1143000" imgH="203040" progId="Equation.DSMT4">
              <p:embed/>
            </p:oleObj>
          </a:graphicData>
        </a:graphic>
      </p:graphicFrame>
      <p:graphicFrame>
        <p:nvGraphicFramePr>
          <p:cNvPr id="10250" name="Object 10"/>
          <p:cNvGraphicFramePr>
            <a:graphicFrameLocks noChangeAspect="1"/>
          </p:cNvGraphicFramePr>
          <p:nvPr/>
        </p:nvGraphicFramePr>
        <p:xfrm>
          <a:off x="6019800" y="5895975"/>
          <a:ext cx="2667000" cy="534988"/>
        </p:xfrm>
        <a:graphic>
          <a:graphicData uri="http://schemas.openxmlformats.org/presentationml/2006/ole">
            <p:oleObj spid="_x0000_s10250" name="Equation" r:id="rId9" imgW="1143000" imgH="228600" progId="Equation.DSMT4">
              <p:embed/>
            </p:oleObj>
          </a:graphicData>
        </a:graphic>
      </p:graphicFrame>
      <p:sp>
        <p:nvSpPr>
          <p:cNvPr id="10258" name="Rectangle 18"/>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l-GR"/>
          </a:p>
        </p:txBody>
      </p:sp>
      <p:sp>
        <p:nvSpPr>
          <p:cNvPr id="10261" name="Rectangle 21"/>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l-GR"/>
          </a:p>
        </p:txBody>
      </p:sp>
      <p:sp>
        <p:nvSpPr>
          <p:cNvPr id="10263" name="Rectangle 23"/>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l-GR"/>
          </a:p>
        </p:txBody>
      </p:sp>
      <p:sp>
        <p:nvSpPr>
          <p:cNvPr id="10265" name="Rectangle 25"/>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el-GR"/>
          </a:p>
        </p:txBody>
      </p:sp>
      <p:sp>
        <p:nvSpPr>
          <p:cNvPr id="10267" name="Rectangle 2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4" name="Oval 10"/>
          <p:cNvSpPr>
            <a:spLocks noChangeArrowheads="1"/>
          </p:cNvSpPr>
          <p:nvPr/>
        </p:nvSpPr>
        <p:spPr bwMode="auto">
          <a:xfrm>
            <a:off x="4495800" y="2971800"/>
            <a:ext cx="3657600" cy="1447800"/>
          </a:xfrm>
          <a:prstGeom prst="ellipse">
            <a:avLst/>
          </a:prstGeom>
          <a:solidFill>
            <a:schemeClr val="tx2"/>
          </a:solidFill>
          <a:ln w="9525">
            <a:solidFill>
              <a:schemeClr val="tx1"/>
            </a:solidFill>
            <a:round/>
            <a:headEnd/>
            <a:tailEnd/>
          </a:ln>
          <a:effectLst/>
        </p:spPr>
        <p:txBody>
          <a:bodyPr wrap="none" anchor="ctr"/>
          <a:lstStyle/>
          <a:p>
            <a:endParaRPr lang="el-GR"/>
          </a:p>
        </p:txBody>
      </p:sp>
      <p:sp>
        <p:nvSpPr>
          <p:cNvPr id="93186" name="Rectangle 2"/>
          <p:cNvSpPr>
            <a:spLocks noGrp="1" noChangeArrowheads="1"/>
          </p:cNvSpPr>
          <p:nvPr>
            <p:ph type="title"/>
          </p:nvPr>
        </p:nvSpPr>
        <p:spPr>
          <a:xfrm>
            <a:off x="457200" y="76200"/>
            <a:ext cx="8229600" cy="774700"/>
          </a:xfrm>
        </p:spPr>
        <p:txBody>
          <a:bodyPr/>
          <a:lstStyle/>
          <a:p>
            <a:r>
              <a:rPr lang="en-US"/>
              <a:t>Coordinate Transformation</a:t>
            </a:r>
          </a:p>
        </p:txBody>
      </p:sp>
      <p:graphicFrame>
        <p:nvGraphicFramePr>
          <p:cNvPr id="93188" name="Object 4"/>
          <p:cNvGraphicFramePr>
            <a:graphicFrameLocks noChangeAspect="1"/>
          </p:cNvGraphicFramePr>
          <p:nvPr/>
        </p:nvGraphicFramePr>
        <p:xfrm>
          <a:off x="4419600" y="838200"/>
          <a:ext cx="3700463" cy="614363"/>
        </p:xfrm>
        <a:graphic>
          <a:graphicData uri="http://schemas.openxmlformats.org/presentationml/2006/ole">
            <p:oleObj spid="_x0000_s93188" name="Equation" r:id="rId3" imgW="1218960" imgH="203040" progId="Equation.DSMT4">
              <p:embed/>
            </p:oleObj>
          </a:graphicData>
        </a:graphic>
      </p:graphicFrame>
      <p:graphicFrame>
        <p:nvGraphicFramePr>
          <p:cNvPr id="93189" name="Object 5"/>
          <p:cNvGraphicFramePr>
            <a:graphicFrameLocks noChangeAspect="1"/>
          </p:cNvGraphicFramePr>
          <p:nvPr/>
        </p:nvGraphicFramePr>
        <p:xfrm>
          <a:off x="4381500" y="1250950"/>
          <a:ext cx="4000500" cy="654050"/>
        </p:xfrm>
        <a:graphic>
          <a:graphicData uri="http://schemas.openxmlformats.org/presentationml/2006/ole">
            <p:oleObj spid="_x0000_s93189" name="Equation" r:id="rId4" imgW="1244520" imgH="203040" progId="Equation.DSMT4">
              <p:embed/>
            </p:oleObj>
          </a:graphicData>
        </a:graphic>
      </p:graphicFrame>
      <p:graphicFrame>
        <p:nvGraphicFramePr>
          <p:cNvPr id="93190" name="Object 6"/>
          <p:cNvGraphicFramePr>
            <a:graphicFrameLocks noChangeAspect="1"/>
          </p:cNvGraphicFramePr>
          <p:nvPr/>
        </p:nvGraphicFramePr>
        <p:xfrm>
          <a:off x="4419600" y="1905000"/>
          <a:ext cx="3951288" cy="930275"/>
        </p:xfrm>
        <a:graphic>
          <a:graphicData uri="http://schemas.openxmlformats.org/presentationml/2006/ole">
            <p:oleObj spid="_x0000_s93190" name="Equation" r:id="rId5" imgW="1676160" imgH="393480" progId="Equation.DSMT4">
              <p:embed/>
            </p:oleObj>
          </a:graphicData>
        </a:graphic>
      </p:graphicFrame>
      <p:graphicFrame>
        <p:nvGraphicFramePr>
          <p:cNvPr id="93191" name="Object 7"/>
          <p:cNvGraphicFramePr>
            <a:graphicFrameLocks noChangeAspect="1"/>
          </p:cNvGraphicFramePr>
          <p:nvPr/>
        </p:nvGraphicFramePr>
        <p:xfrm>
          <a:off x="5257800" y="2994025"/>
          <a:ext cx="2465388" cy="1338263"/>
        </p:xfrm>
        <a:graphic>
          <a:graphicData uri="http://schemas.openxmlformats.org/presentationml/2006/ole">
            <p:oleObj spid="_x0000_s93191" name="Equation" r:id="rId6" imgW="774360" imgH="419040" progId="Equation.DSMT4">
              <p:embed/>
            </p:oleObj>
          </a:graphicData>
        </a:graphic>
      </p:graphicFrame>
      <p:graphicFrame>
        <p:nvGraphicFramePr>
          <p:cNvPr id="93192" name="Object 8"/>
          <p:cNvGraphicFramePr>
            <a:graphicFrameLocks noChangeAspect="1"/>
          </p:cNvGraphicFramePr>
          <p:nvPr/>
        </p:nvGraphicFramePr>
        <p:xfrm>
          <a:off x="1069975" y="4575175"/>
          <a:ext cx="7310438" cy="987425"/>
        </p:xfrm>
        <a:graphic>
          <a:graphicData uri="http://schemas.openxmlformats.org/presentationml/2006/ole">
            <p:oleObj spid="_x0000_s93192" name="Equation" r:id="rId7" imgW="3314520" imgH="444240" progId="Equation.DSMT4">
              <p:embed/>
            </p:oleObj>
          </a:graphicData>
        </a:graphic>
      </p:graphicFrame>
      <p:graphicFrame>
        <p:nvGraphicFramePr>
          <p:cNvPr id="93193" name="Object 9"/>
          <p:cNvGraphicFramePr>
            <a:graphicFrameLocks noChangeAspect="1"/>
          </p:cNvGraphicFramePr>
          <p:nvPr/>
        </p:nvGraphicFramePr>
        <p:xfrm>
          <a:off x="836613" y="5556250"/>
          <a:ext cx="7470775" cy="996950"/>
        </p:xfrm>
        <a:graphic>
          <a:graphicData uri="http://schemas.openxmlformats.org/presentationml/2006/ole">
            <p:oleObj spid="_x0000_s93193" name="Equation" r:id="rId8" imgW="3352680" imgH="444240" progId="Equation.DSMT4">
              <p:embed/>
            </p:oleObj>
          </a:graphicData>
        </a:graphic>
      </p:graphicFrame>
      <p:pic>
        <p:nvPicPr>
          <p:cNvPr id="93196" name="Picture 12"/>
          <p:cNvPicPr>
            <a:picLocks noChangeAspect="1" noChangeArrowheads="1"/>
          </p:cNvPicPr>
          <p:nvPr/>
        </p:nvPicPr>
        <p:blipFill>
          <a:blip r:embed="rId9" cstate="print"/>
          <a:srcRect/>
          <a:stretch>
            <a:fillRect/>
          </a:stretch>
        </p:blipFill>
        <p:spPr bwMode="auto">
          <a:xfrm>
            <a:off x="228600" y="1066800"/>
            <a:ext cx="3429000" cy="321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Goals</a:t>
            </a:r>
          </a:p>
        </p:txBody>
      </p:sp>
      <p:sp>
        <p:nvSpPr>
          <p:cNvPr id="133123" name="Rectangle 3"/>
          <p:cNvSpPr>
            <a:spLocks noGrp="1" noChangeArrowheads="1"/>
          </p:cNvSpPr>
          <p:nvPr>
            <p:ph type="body" idx="1"/>
          </p:nvPr>
        </p:nvSpPr>
        <p:spPr>
          <a:xfrm>
            <a:off x="228600" y="1905000"/>
            <a:ext cx="8686800" cy="4114800"/>
          </a:xfrm>
        </p:spPr>
        <p:txBody>
          <a:bodyPr/>
          <a:lstStyle/>
          <a:p>
            <a:r>
              <a:rPr lang="en-US"/>
              <a:t>Maximum Current Velocity – Semi-major axis</a:t>
            </a:r>
          </a:p>
          <a:p>
            <a:r>
              <a:rPr lang="en-US"/>
              <a:t>Eccentricity – Ratio of semi-minor axis to semimajor axis</a:t>
            </a:r>
          </a:p>
          <a:p>
            <a:r>
              <a:rPr lang="en-US"/>
              <a:t>Inclination – Angle semi-major axis makes to East</a:t>
            </a:r>
          </a:p>
          <a:p>
            <a:r>
              <a:rPr lang="en-US"/>
              <a:t>Phase Angle – Time of maximum velocity with respect to Greenwich time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9" name="Picture 11"/>
          <p:cNvPicPr>
            <a:picLocks noChangeAspect="1" noChangeArrowheads="1"/>
          </p:cNvPicPr>
          <p:nvPr/>
        </p:nvPicPr>
        <p:blipFill>
          <a:blip r:embed="rId3" cstate="print"/>
          <a:srcRect/>
          <a:stretch>
            <a:fillRect/>
          </a:stretch>
        </p:blipFill>
        <p:spPr bwMode="auto">
          <a:xfrm>
            <a:off x="1143000" y="3200400"/>
            <a:ext cx="2298700" cy="2306638"/>
          </a:xfrm>
          <a:prstGeom prst="rect">
            <a:avLst/>
          </a:prstGeom>
          <a:noFill/>
          <a:ln w="9525">
            <a:noFill/>
            <a:miter lim="800000"/>
            <a:headEnd/>
            <a:tailEnd/>
          </a:ln>
          <a:effectLst/>
        </p:spPr>
      </p:pic>
      <p:sp>
        <p:nvSpPr>
          <p:cNvPr id="94210" name="Rectangle 2"/>
          <p:cNvSpPr>
            <a:spLocks noGrp="1" noChangeArrowheads="1"/>
          </p:cNvSpPr>
          <p:nvPr>
            <p:ph type="title"/>
          </p:nvPr>
        </p:nvSpPr>
        <p:spPr/>
        <p:txBody>
          <a:bodyPr/>
          <a:lstStyle/>
          <a:p>
            <a:r>
              <a:rPr lang="en-US"/>
              <a:t>Ellipses and Phasors</a:t>
            </a:r>
          </a:p>
        </p:txBody>
      </p:sp>
      <p:sp>
        <p:nvSpPr>
          <p:cNvPr id="94213" name="Rectangle 5"/>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4212" name="Object 4"/>
          <p:cNvGraphicFramePr>
            <a:graphicFrameLocks noChangeAspect="1"/>
          </p:cNvGraphicFramePr>
          <p:nvPr/>
        </p:nvGraphicFramePr>
        <p:xfrm>
          <a:off x="4038600" y="3048000"/>
          <a:ext cx="4202113" cy="628650"/>
        </p:xfrm>
        <a:graphic>
          <a:graphicData uri="http://schemas.openxmlformats.org/presentationml/2006/ole">
            <p:oleObj spid="_x0000_s94212" name="Equation" r:id="rId4" imgW="1358640" imgH="203040" progId="Equation.DSMT4">
              <p:embed/>
            </p:oleObj>
          </a:graphicData>
        </a:graphic>
      </p:graphicFrame>
      <p:sp>
        <p:nvSpPr>
          <p:cNvPr id="94215" name="Rectangle 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4214" name="Object 6"/>
          <p:cNvGraphicFramePr>
            <a:graphicFrameLocks noChangeAspect="1"/>
          </p:cNvGraphicFramePr>
          <p:nvPr/>
        </p:nvGraphicFramePr>
        <p:xfrm>
          <a:off x="4038600" y="4343400"/>
          <a:ext cx="4500563" cy="1377950"/>
        </p:xfrm>
        <a:graphic>
          <a:graphicData uri="http://schemas.openxmlformats.org/presentationml/2006/ole">
            <p:oleObj spid="_x0000_s94214" name="Equation" r:id="rId5" imgW="1485720" imgH="457200" progId="Equation.DSMT4">
              <p:embed/>
            </p:oleObj>
          </a:graphicData>
        </a:graphic>
      </p:graphicFrame>
      <p:sp>
        <p:nvSpPr>
          <p:cNvPr id="94217" name="Rectangle 9"/>
          <p:cNvSpPr>
            <a:spLocks noGrp="1" noChangeArrowheads="1"/>
          </p:cNvSpPr>
          <p:nvPr>
            <p:ph type="body" idx="1"/>
          </p:nvPr>
        </p:nvSpPr>
        <p:spPr>
          <a:xfrm>
            <a:off x="609600" y="1600200"/>
            <a:ext cx="8229600" cy="990600"/>
          </a:xfrm>
        </p:spPr>
        <p:txBody>
          <a:bodyPr/>
          <a:lstStyle/>
          <a:p>
            <a:pPr>
              <a:buFontTx/>
              <a:buNone/>
            </a:pPr>
            <a:r>
              <a:rPr lang="en-US" sz="2800"/>
              <a:t>Any ellipse centered at the origin can be found from the sum of two counter rotating phasors.</a:t>
            </a:r>
          </a:p>
        </p:txBody>
      </p:sp>
      <p:pic>
        <p:nvPicPr>
          <p:cNvPr id="94218" name="Picture 10" descr="Ellipse1"/>
          <p:cNvPicPr>
            <a:picLocks noChangeAspect="1" noChangeArrowheads="1" noCrop="1"/>
          </p:cNvPicPr>
          <p:nvPr/>
        </p:nvPicPr>
        <p:blipFill>
          <a:blip r:embed="rId6" cstate="print"/>
          <a:srcRect/>
          <a:stretch>
            <a:fillRect/>
          </a:stretch>
        </p:blipFill>
        <p:spPr bwMode="auto">
          <a:xfrm>
            <a:off x="1066800" y="3124200"/>
            <a:ext cx="2419350" cy="2371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698500"/>
          </a:xfrm>
        </p:spPr>
        <p:txBody>
          <a:bodyPr/>
          <a:lstStyle/>
          <a:p>
            <a:r>
              <a:rPr lang="en-US" sz="4000"/>
              <a:t>Rotated Ellipse</a:t>
            </a:r>
          </a:p>
        </p:txBody>
      </p:sp>
      <p:sp>
        <p:nvSpPr>
          <p:cNvPr id="95237"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5236" name="Object 4"/>
          <p:cNvGraphicFramePr>
            <a:graphicFrameLocks noChangeAspect="1"/>
          </p:cNvGraphicFramePr>
          <p:nvPr/>
        </p:nvGraphicFramePr>
        <p:xfrm>
          <a:off x="379413" y="914400"/>
          <a:ext cx="8764587" cy="1168400"/>
        </p:xfrm>
        <a:graphic>
          <a:graphicData uri="http://schemas.openxmlformats.org/presentationml/2006/ole">
            <p:oleObj spid="_x0000_s95236" name="Equation" r:id="rId3" imgW="3403440" imgH="457200" progId="Equation.DSMT4">
              <p:embed/>
            </p:oleObj>
          </a:graphicData>
        </a:graphic>
      </p:graphicFrame>
      <p:sp>
        <p:nvSpPr>
          <p:cNvPr id="95239" name="Rectangle 7"/>
          <p:cNvSpPr>
            <a:spLocks noChangeArrowheads="1"/>
          </p:cNvSpPr>
          <p:nvPr/>
        </p:nvSpPr>
        <p:spPr bwMode="auto">
          <a:xfrm>
            <a:off x="0" y="30908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5238" name="Object 6"/>
          <p:cNvGraphicFramePr>
            <a:graphicFrameLocks noChangeAspect="1"/>
          </p:cNvGraphicFramePr>
          <p:nvPr/>
        </p:nvGraphicFramePr>
        <p:xfrm>
          <a:off x="152400" y="2286000"/>
          <a:ext cx="8839200" cy="1711325"/>
        </p:xfrm>
        <a:graphic>
          <a:graphicData uri="http://schemas.openxmlformats.org/presentationml/2006/ole">
            <p:oleObj spid="_x0000_s95238" name="Equation" r:id="rId4" imgW="4356000" imgH="838080" progId="Equation.DSMT4">
              <p:embed/>
            </p:oleObj>
          </a:graphicData>
        </a:graphic>
      </p:graphicFrame>
      <p:pic>
        <p:nvPicPr>
          <p:cNvPr id="95241" name="Picture 9" descr="Ellipse2"/>
          <p:cNvPicPr>
            <a:picLocks noChangeAspect="1" noChangeArrowheads="1" noCrop="1"/>
          </p:cNvPicPr>
          <p:nvPr/>
        </p:nvPicPr>
        <p:blipFill>
          <a:blip r:embed="rId5" cstate="print"/>
          <a:srcRect/>
          <a:stretch>
            <a:fillRect/>
          </a:stretch>
        </p:blipFill>
        <p:spPr bwMode="auto">
          <a:xfrm>
            <a:off x="3276600" y="4019550"/>
            <a:ext cx="2571750" cy="268605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5" name="Rectangle 19"/>
          <p:cNvSpPr>
            <a:spLocks noChangeArrowheads="1"/>
          </p:cNvSpPr>
          <p:nvPr/>
        </p:nvSpPr>
        <p:spPr bwMode="auto">
          <a:xfrm>
            <a:off x="838200" y="6019800"/>
            <a:ext cx="7543800" cy="685800"/>
          </a:xfrm>
          <a:prstGeom prst="rect">
            <a:avLst/>
          </a:prstGeom>
          <a:solidFill>
            <a:schemeClr val="tx2"/>
          </a:solidFill>
          <a:ln w="9525">
            <a:solidFill>
              <a:schemeClr val="tx1"/>
            </a:solidFill>
            <a:miter lim="800000"/>
            <a:headEnd/>
            <a:tailEnd/>
          </a:ln>
          <a:effectLst/>
        </p:spPr>
        <p:txBody>
          <a:bodyPr wrap="none" anchor="ctr"/>
          <a:lstStyle/>
          <a:p>
            <a:endParaRPr lang="el-GR"/>
          </a:p>
        </p:txBody>
      </p:sp>
      <p:sp>
        <p:nvSpPr>
          <p:cNvPr id="96258" name="Rectangle 2"/>
          <p:cNvSpPr>
            <a:spLocks noGrp="1" noChangeArrowheads="1"/>
          </p:cNvSpPr>
          <p:nvPr>
            <p:ph type="title"/>
          </p:nvPr>
        </p:nvSpPr>
        <p:spPr>
          <a:xfrm>
            <a:off x="457200" y="152400"/>
            <a:ext cx="8229600" cy="774700"/>
          </a:xfrm>
        </p:spPr>
        <p:txBody>
          <a:bodyPr/>
          <a:lstStyle/>
          <a:p>
            <a:r>
              <a:rPr lang="en-US"/>
              <a:t>Changing the Initial Phasors</a:t>
            </a:r>
          </a:p>
        </p:txBody>
      </p:sp>
      <p:graphicFrame>
        <p:nvGraphicFramePr>
          <p:cNvPr id="96271" name="Object 15"/>
          <p:cNvGraphicFramePr>
            <a:graphicFrameLocks noChangeAspect="1"/>
          </p:cNvGraphicFramePr>
          <p:nvPr>
            <p:ph sz="half" idx="1"/>
          </p:nvPr>
        </p:nvGraphicFramePr>
        <p:xfrm>
          <a:off x="1317625" y="6134100"/>
          <a:ext cx="2873375" cy="419100"/>
        </p:xfrm>
        <a:graphic>
          <a:graphicData uri="http://schemas.openxmlformats.org/presentationml/2006/ole">
            <p:oleObj spid="_x0000_s96271" name="Equation" r:id="rId3" imgW="1218960" imgH="177480" progId="Equation.DSMT4">
              <p:embed/>
            </p:oleObj>
          </a:graphicData>
        </a:graphic>
      </p:graphicFrame>
      <p:sp>
        <p:nvSpPr>
          <p:cNvPr id="96261"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6260" name="Object 4"/>
          <p:cNvGraphicFramePr>
            <a:graphicFrameLocks noChangeAspect="1"/>
          </p:cNvGraphicFramePr>
          <p:nvPr/>
        </p:nvGraphicFramePr>
        <p:xfrm>
          <a:off x="1752600" y="914400"/>
          <a:ext cx="5916613" cy="1109663"/>
        </p:xfrm>
        <a:graphic>
          <a:graphicData uri="http://schemas.openxmlformats.org/presentationml/2006/ole">
            <p:oleObj spid="_x0000_s96260" name="Equation" r:id="rId4" imgW="2412720" imgH="457200" progId="Equation.DSMT4">
              <p:embed/>
            </p:oleObj>
          </a:graphicData>
        </a:graphic>
      </p:graphicFrame>
      <p:graphicFrame>
        <p:nvGraphicFramePr>
          <p:cNvPr id="96262" name="Object 6"/>
          <p:cNvGraphicFramePr>
            <a:graphicFrameLocks noChangeAspect="1"/>
          </p:cNvGraphicFramePr>
          <p:nvPr/>
        </p:nvGraphicFramePr>
        <p:xfrm>
          <a:off x="76200" y="4953000"/>
          <a:ext cx="8915400" cy="876300"/>
        </p:xfrm>
        <a:graphic>
          <a:graphicData uri="http://schemas.openxmlformats.org/presentationml/2006/ole">
            <p:oleObj spid="_x0000_s96262" name="Equation" r:id="rId5" imgW="4622760" imgH="457200" progId="Equation.DSMT4">
              <p:embed/>
            </p:oleObj>
          </a:graphicData>
        </a:graphic>
      </p:graphicFrame>
      <p:graphicFrame>
        <p:nvGraphicFramePr>
          <p:cNvPr id="96273" name="Object 17"/>
          <p:cNvGraphicFramePr>
            <a:graphicFrameLocks noChangeAspect="1"/>
          </p:cNvGraphicFramePr>
          <p:nvPr>
            <p:ph sz="half" idx="2"/>
          </p:nvPr>
        </p:nvGraphicFramePr>
        <p:xfrm>
          <a:off x="5029200" y="6130925"/>
          <a:ext cx="2865438" cy="422275"/>
        </p:xfrm>
        <a:graphic>
          <a:graphicData uri="http://schemas.openxmlformats.org/presentationml/2006/ole">
            <p:oleObj spid="_x0000_s96273" name="Equation" r:id="rId6" imgW="1206360" imgH="177480" progId="Equation.DSMT4">
              <p:embed/>
            </p:oleObj>
          </a:graphicData>
        </a:graphic>
      </p:graphicFrame>
      <p:pic>
        <p:nvPicPr>
          <p:cNvPr id="96276" name="Picture 20" descr="Ellipse3"/>
          <p:cNvPicPr>
            <a:picLocks noChangeAspect="1" noChangeArrowheads="1" noCrop="1"/>
          </p:cNvPicPr>
          <p:nvPr/>
        </p:nvPicPr>
        <p:blipFill>
          <a:blip r:embed="rId7" cstate="print"/>
          <a:srcRect/>
          <a:stretch>
            <a:fillRect/>
          </a:stretch>
        </p:blipFill>
        <p:spPr bwMode="auto">
          <a:xfrm>
            <a:off x="3286125" y="2085975"/>
            <a:ext cx="2571750" cy="26860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152400"/>
            <a:ext cx="8229600" cy="850900"/>
          </a:xfrm>
        </p:spPr>
        <p:txBody>
          <a:bodyPr/>
          <a:lstStyle/>
          <a:p>
            <a:r>
              <a:rPr lang="en-US"/>
              <a:t>Relation to Current Ellipses</a:t>
            </a:r>
          </a:p>
        </p:txBody>
      </p:sp>
      <p:graphicFrame>
        <p:nvGraphicFramePr>
          <p:cNvPr id="97286" name="Object 6"/>
          <p:cNvGraphicFramePr>
            <a:graphicFrameLocks noChangeAspect="1"/>
          </p:cNvGraphicFramePr>
          <p:nvPr>
            <p:ph sz="half" idx="1"/>
          </p:nvPr>
        </p:nvGraphicFramePr>
        <p:xfrm>
          <a:off x="1752600" y="3200400"/>
          <a:ext cx="6553200" cy="2247900"/>
        </p:xfrm>
        <a:graphic>
          <a:graphicData uri="http://schemas.openxmlformats.org/presentationml/2006/ole">
            <p:oleObj spid="_x0000_s97286" name="Equation" r:id="rId3" imgW="2666880" imgH="914400" progId="Equation.DSMT4">
              <p:embed/>
            </p:oleObj>
          </a:graphicData>
        </a:graphic>
      </p:graphicFrame>
      <p:sp>
        <p:nvSpPr>
          <p:cNvPr id="97285" name="Rectangle 5"/>
          <p:cNvSpPr>
            <a:spLocks noChangeArrowheads="1"/>
          </p:cNvSpPr>
          <p:nvPr/>
        </p:nvSpPr>
        <p:spPr bwMode="auto">
          <a:xfrm>
            <a:off x="0" y="30908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97295" name="Object 15"/>
          <p:cNvGraphicFramePr>
            <a:graphicFrameLocks noChangeAspect="1"/>
          </p:cNvGraphicFramePr>
          <p:nvPr>
            <p:ph sz="half" idx="2"/>
          </p:nvPr>
        </p:nvGraphicFramePr>
        <p:xfrm>
          <a:off x="3352800" y="1676400"/>
          <a:ext cx="2819400" cy="1227138"/>
        </p:xfrm>
        <a:graphic>
          <a:graphicData uri="http://schemas.openxmlformats.org/presentationml/2006/ole">
            <p:oleObj spid="_x0000_s97295" name="Equation" r:id="rId4" imgW="990360" imgH="43164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152400"/>
            <a:ext cx="8229600" cy="774700"/>
          </a:xfrm>
        </p:spPr>
        <p:txBody>
          <a:bodyPr/>
          <a:lstStyle/>
          <a:p>
            <a:r>
              <a:rPr lang="en-US"/>
              <a:t>Rotated Ellipse</a:t>
            </a:r>
          </a:p>
        </p:txBody>
      </p:sp>
      <p:sp>
        <p:nvSpPr>
          <p:cNvPr id="131076" name="Rectangle 4"/>
          <p:cNvSpPr>
            <a:spLocks noChangeArrowheads="1"/>
          </p:cNvSpPr>
          <p:nvPr/>
        </p:nvSpPr>
        <p:spPr bwMode="auto">
          <a:xfrm>
            <a:off x="2133600" y="3505200"/>
            <a:ext cx="5638800" cy="3048000"/>
          </a:xfrm>
          <a:prstGeom prst="rect">
            <a:avLst/>
          </a:prstGeom>
          <a:solidFill>
            <a:schemeClr val="tx2"/>
          </a:solidFill>
          <a:ln w="9525">
            <a:noFill/>
            <a:miter lim="800000"/>
            <a:headEnd/>
            <a:tailEnd/>
          </a:ln>
          <a:effectLst/>
        </p:spPr>
        <p:txBody>
          <a:bodyPr wrap="none" anchor="ctr"/>
          <a:lstStyle/>
          <a:p>
            <a:endParaRPr lang="el-GR"/>
          </a:p>
        </p:txBody>
      </p:sp>
      <p:graphicFrame>
        <p:nvGraphicFramePr>
          <p:cNvPr id="131077" name="Object 5"/>
          <p:cNvGraphicFramePr>
            <a:graphicFrameLocks noChangeAspect="1"/>
          </p:cNvGraphicFramePr>
          <p:nvPr/>
        </p:nvGraphicFramePr>
        <p:xfrm>
          <a:off x="1600200" y="990600"/>
          <a:ext cx="3656013" cy="1584325"/>
        </p:xfrm>
        <a:graphic>
          <a:graphicData uri="http://schemas.openxmlformats.org/presentationml/2006/ole">
            <p:oleObj spid="_x0000_s131077" name="Equation" r:id="rId3" imgW="1879560" imgH="812520" progId="Equation.DSMT4">
              <p:embed/>
            </p:oleObj>
          </a:graphicData>
        </a:graphic>
      </p:graphicFrame>
      <p:graphicFrame>
        <p:nvGraphicFramePr>
          <p:cNvPr id="131078" name="Object 6"/>
          <p:cNvGraphicFramePr>
            <a:graphicFrameLocks noChangeAspect="1"/>
          </p:cNvGraphicFramePr>
          <p:nvPr/>
        </p:nvGraphicFramePr>
        <p:xfrm>
          <a:off x="6248400" y="1066800"/>
          <a:ext cx="1981200" cy="1592263"/>
        </p:xfrm>
        <a:graphic>
          <a:graphicData uri="http://schemas.openxmlformats.org/presentationml/2006/ole">
            <p:oleObj spid="_x0000_s131078" name="Equation" r:id="rId4" imgW="1015920" imgH="812520" progId="Equation.DSMT4">
              <p:embed/>
            </p:oleObj>
          </a:graphicData>
        </a:graphic>
      </p:graphicFrame>
      <p:graphicFrame>
        <p:nvGraphicFramePr>
          <p:cNvPr id="131079" name="Object 7"/>
          <p:cNvGraphicFramePr>
            <a:graphicFrameLocks noChangeAspect="1"/>
          </p:cNvGraphicFramePr>
          <p:nvPr/>
        </p:nvGraphicFramePr>
        <p:xfrm>
          <a:off x="2109788" y="3546475"/>
          <a:ext cx="5688012" cy="884238"/>
        </p:xfrm>
        <a:graphic>
          <a:graphicData uri="http://schemas.openxmlformats.org/presentationml/2006/ole">
            <p:oleObj spid="_x0000_s131079" name="Equation" r:id="rId5" imgW="2997000" imgH="469800" progId="Equation.DSMT4">
              <p:embed/>
            </p:oleObj>
          </a:graphicData>
        </a:graphic>
      </p:graphicFrame>
      <p:graphicFrame>
        <p:nvGraphicFramePr>
          <p:cNvPr id="131080" name="Object 8"/>
          <p:cNvGraphicFramePr>
            <a:graphicFrameLocks noChangeAspect="1"/>
          </p:cNvGraphicFramePr>
          <p:nvPr/>
        </p:nvGraphicFramePr>
        <p:xfrm>
          <a:off x="3070225" y="4443413"/>
          <a:ext cx="3916363" cy="863600"/>
        </p:xfrm>
        <a:graphic>
          <a:graphicData uri="http://schemas.openxmlformats.org/presentationml/2006/ole">
            <p:oleObj spid="_x0000_s131080" name="Equation" r:id="rId6" imgW="1917360" imgH="419040" progId="Equation.DSMT4">
              <p:embed/>
            </p:oleObj>
          </a:graphicData>
        </a:graphic>
      </p:graphicFrame>
      <p:sp>
        <p:nvSpPr>
          <p:cNvPr id="131082" name="Rectangle 10"/>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1081" name="Object 9"/>
          <p:cNvGraphicFramePr>
            <a:graphicFrameLocks noChangeAspect="1"/>
          </p:cNvGraphicFramePr>
          <p:nvPr/>
        </p:nvGraphicFramePr>
        <p:xfrm>
          <a:off x="3505200" y="2819400"/>
          <a:ext cx="1390650" cy="506413"/>
        </p:xfrm>
        <a:graphic>
          <a:graphicData uri="http://schemas.openxmlformats.org/presentationml/2006/ole">
            <p:oleObj spid="_x0000_s131081" name="Equation" r:id="rId7" imgW="672840" imgH="241200" progId="Equation.DSMT4">
              <p:embed/>
            </p:oleObj>
          </a:graphicData>
        </a:graphic>
      </p:graphicFrame>
      <p:sp>
        <p:nvSpPr>
          <p:cNvPr id="131084" name="Rectangle 12"/>
          <p:cNvSpPr>
            <a:spLocks noChangeArrowheads="1"/>
          </p:cNvSpPr>
          <p:nvPr/>
        </p:nvSpPr>
        <p:spPr bwMode="auto">
          <a:xfrm>
            <a:off x="0" y="333375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1083" name="Object 11"/>
          <p:cNvGraphicFramePr>
            <a:graphicFrameLocks noChangeAspect="1"/>
          </p:cNvGraphicFramePr>
          <p:nvPr/>
        </p:nvGraphicFramePr>
        <p:xfrm>
          <a:off x="5410200" y="2819400"/>
          <a:ext cx="1371600" cy="450850"/>
        </p:xfrm>
        <a:graphic>
          <a:graphicData uri="http://schemas.openxmlformats.org/presentationml/2006/ole">
            <p:oleObj spid="_x0000_s131083" name="Equation" r:id="rId8" imgW="698400" imgH="228600" progId="Equation.DSMT4">
              <p:embed/>
            </p:oleObj>
          </a:graphicData>
        </a:graphic>
      </p:graphicFrame>
      <p:sp>
        <p:nvSpPr>
          <p:cNvPr id="131086" name="Rectangle 14"/>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1085" name="Object 13"/>
          <p:cNvGraphicFramePr>
            <a:graphicFrameLocks noChangeAspect="1"/>
          </p:cNvGraphicFramePr>
          <p:nvPr/>
        </p:nvGraphicFramePr>
        <p:xfrm>
          <a:off x="3962400" y="5410200"/>
          <a:ext cx="1981200" cy="425450"/>
        </p:xfrm>
        <a:graphic>
          <a:graphicData uri="http://schemas.openxmlformats.org/presentationml/2006/ole">
            <p:oleObj spid="_x0000_s131085" name="Equation" r:id="rId9" imgW="1015559" imgH="215806" progId="Equation.DSMT4">
              <p:embed/>
            </p:oleObj>
          </a:graphicData>
        </a:graphic>
      </p:graphicFrame>
      <p:sp>
        <p:nvSpPr>
          <p:cNvPr id="131088" name="Rectangle 16"/>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1087" name="Object 15"/>
          <p:cNvGraphicFramePr>
            <a:graphicFrameLocks noChangeAspect="1"/>
          </p:cNvGraphicFramePr>
          <p:nvPr/>
        </p:nvGraphicFramePr>
        <p:xfrm>
          <a:off x="2525713" y="5849938"/>
          <a:ext cx="1958975" cy="669925"/>
        </p:xfrm>
        <a:graphic>
          <a:graphicData uri="http://schemas.openxmlformats.org/presentationml/2006/ole">
            <p:oleObj spid="_x0000_s131087" name="Equation" r:id="rId10" imgW="1155600" imgH="393480" progId="Equation.DSMT4">
              <p:embed/>
            </p:oleObj>
          </a:graphicData>
        </a:graphic>
      </p:graphicFrame>
      <p:sp>
        <p:nvSpPr>
          <p:cNvPr id="131090" name="Rectangle 18"/>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a:p>
        </p:txBody>
      </p:sp>
      <p:graphicFrame>
        <p:nvGraphicFramePr>
          <p:cNvPr id="131089" name="Object 17"/>
          <p:cNvGraphicFramePr>
            <a:graphicFrameLocks noChangeAspect="1"/>
          </p:cNvGraphicFramePr>
          <p:nvPr/>
        </p:nvGraphicFramePr>
        <p:xfrm>
          <a:off x="5203825" y="6007100"/>
          <a:ext cx="2154238" cy="415925"/>
        </p:xfrm>
        <a:graphic>
          <a:graphicData uri="http://schemas.openxmlformats.org/presentationml/2006/ole">
            <p:oleObj spid="_x0000_s131089" name="Equation" r:id="rId11" imgW="1269720" imgH="24120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Summary</a:t>
            </a:r>
          </a:p>
        </p:txBody>
      </p:sp>
      <p:sp>
        <p:nvSpPr>
          <p:cNvPr id="92163" name="Rectangle 3"/>
          <p:cNvSpPr>
            <a:spLocks noGrp="1" noChangeArrowheads="1"/>
          </p:cNvSpPr>
          <p:nvPr>
            <p:ph type="body" idx="1"/>
          </p:nvPr>
        </p:nvSpPr>
        <p:spPr/>
        <p:txBody>
          <a:bodyPr/>
          <a:lstStyle/>
          <a:p>
            <a:r>
              <a:rPr lang="en-US"/>
              <a:t>History of Tides</a:t>
            </a:r>
          </a:p>
          <a:p>
            <a:r>
              <a:rPr lang="en-US"/>
              <a:t>Fourier Analysis – DFT</a:t>
            </a:r>
          </a:p>
          <a:p>
            <a:r>
              <a:rPr lang="en-US"/>
              <a:t>Harmonic Analysis – Wave Heights</a:t>
            </a:r>
          </a:p>
          <a:p>
            <a:r>
              <a:rPr lang="en-US"/>
              <a:t>Harmonic Analysis – Currents</a:t>
            </a:r>
          </a:p>
          <a:p>
            <a:r>
              <a:rPr lang="en-US"/>
              <a:t>Ellipse Parameters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Bibliography</a:t>
            </a:r>
          </a:p>
        </p:txBody>
      </p:sp>
      <p:sp>
        <p:nvSpPr>
          <p:cNvPr id="66563" name="Rectangle 3"/>
          <p:cNvSpPr>
            <a:spLocks noGrp="1" noChangeArrowheads="1"/>
          </p:cNvSpPr>
          <p:nvPr>
            <p:ph type="body" sz="half" idx="1"/>
          </p:nvPr>
        </p:nvSpPr>
        <p:spPr>
          <a:xfrm>
            <a:off x="457200" y="1905000"/>
            <a:ext cx="8001000" cy="4114800"/>
          </a:xfrm>
        </p:spPr>
        <p:txBody>
          <a:bodyPr/>
          <a:lstStyle/>
          <a:p>
            <a:pPr>
              <a:lnSpc>
                <a:spcPct val="90000"/>
              </a:lnSpc>
            </a:pPr>
            <a:r>
              <a:rPr lang="en-US" sz="1800"/>
              <a:t>W.J. Emery and  R.E. Thompson, </a:t>
            </a:r>
            <a:r>
              <a:rPr lang="en-US" sz="1800" i="1"/>
              <a:t>Data Analysis Methods in Physical Oceanography</a:t>
            </a:r>
            <a:r>
              <a:rPr lang="en-US" sz="1800"/>
              <a:t>, 2001.</a:t>
            </a:r>
          </a:p>
          <a:p>
            <a:pPr>
              <a:lnSpc>
                <a:spcPct val="90000"/>
              </a:lnSpc>
            </a:pPr>
            <a:r>
              <a:rPr lang="en-US" sz="1800"/>
              <a:t>G. Godin, </a:t>
            </a:r>
            <a:r>
              <a:rPr lang="en-US" sz="1800" i="1"/>
              <a:t>The Analysis of Tides</a:t>
            </a:r>
            <a:r>
              <a:rPr lang="en-US" sz="1800"/>
              <a:t>, 1972.</a:t>
            </a:r>
          </a:p>
          <a:p>
            <a:pPr>
              <a:lnSpc>
                <a:spcPct val="90000"/>
              </a:lnSpc>
            </a:pPr>
            <a:r>
              <a:rPr lang="en-US" sz="1800"/>
              <a:t>R. H. Stewart, </a:t>
            </a:r>
            <a:r>
              <a:rPr lang="en-US" sz="1800" i="1">
                <a:hlinkClick r:id="rId2"/>
              </a:rPr>
              <a:t>Introduction to Physical Oceanography</a:t>
            </a:r>
            <a:r>
              <a:rPr lang="en-US" sz="1800"/>
              <a:t>, 1997, Open Source Textbook</a:t>
            </a:r>
          </a:p>
          <a:p>
            <a:pPr>
              <a:lnSpc>
                <a:spcPct val="90000"/>
              </a:lnSpc>
            </a:pPr>
            <a:r>
              <a:rPr lang="en-US" sz="1800"/>
              <a:t>R. L. Herman, </a:t>
            </a:r>
            <a:r>
              <a:rPr lang="en-US" sz="1800" i="1"/>
              <a:t>Fourier and Complex Analysis</a:t>
            </a:r>
            <a:r>
              <a:rPr lang="en-US" sz="1800"/>
              <a:t>, Course Notes, 2005.</a:t>
            </a:r>
          </a:p>
          <a:p>
            <a:pPr>
              <a:lnSpc>
                <a:spcPct val="90000"/>
              </a:lnSpc>
            </a:pPr>
            <a:r>
              <a:rPr lang="en-US" sz="1800"/>
              <a:t>W.H. Munk and D.E. Cartwright, </a:t>
            </a:r>
            <a:r>
              <a:rPr lang="en-US" sz="1800" i="1"/>
              <a:t>Tidal Spectroscopy and Prediction</a:t>
            </a:r>
            <a:r>
              <a:rPr lang="en-US" sz="1800"/>
              <a:t>, Transactions of the Royal Society of London, A 259, 533-581.</a:t>
            </a:r>
          </a:p>
          <a:p>
            <a:pPr>
              <a:lnSpc>
                <a:spcPct val="90000"/>
              </a:lnSpc>
            </a:pPr>
            <a:r>
              <a:rPr lang="en-US" sz="1800"/>
              <a:t>R. Paulowicz, B. Beardsley, and S. Lentz, </a:t>
            </a:r>
            <a:r>
              <a:rPr lang="en-US" sz="1800" i="1"/>
              <a:t>Classical Tidal Harmonic Analysis Including Error Estimates in MATLAB Using T_TIDE</a:t>
            </a:r>
            <a:r>
              <a:rPr lang="en-US" sz="1800"/>
              <a:t>, Computers and Geosciences, 2002.</a:t>
            </a:r>
          </a:p>
          <a:p>
            <a:pPr>
              <a:lnSpc>
                <a:spcPct val="90000"/>
              </a:lnSpc>
            </a:pPr>
            <a:r>
              <a:rPr lang="en-US" sz="1800"/>
              <a:t>Sir William Thomson, </a:t>
            </a:r>
            <a:r>
              <a:rPr lang="en-US" sz="1800" i="1"/>
              <a:t>The Tides</a:t>
            </a:r>
            <a:r>
              <a:rPr lang="en-US" sz="1800"/>
              <a:t>, 1882.</a:t>
            </a:r>
          </a:p>
          <a:p>
            <a:pPr>
              <a:lnSpc>
                <a:spcPct val="90000"/>
              </a:lnSpc>
            </a:pPr>
            <a:r>
              <a:rPr lang="en-US" sz="1800"/>
              <a:t>Z. Xu, </a:t>
            </a:r>
            <a:r>
              <a:rPr lang="en-US" sz="1800" i="1"/>
              <a:t>Ellipse Parameters Conversion and Vertical Velocity Profiles for Tidal Currents</a:t>
            </a:r>
            <a:r>
              <a:rPr lang="en-US" sz="1800"/>
              <a:t>, 2000.</a:t>
            </a:r>
          </a:p>
          <a:p>
            <a:pPr>
              <a:lnSpc>
                <a:spcPct val="90000"/>
              </a:lnSpc>
            </a:pPr>
            <a:endParaRPr 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Tidal Analysis – Hard Problem!</a:t>
            </a:r>
          </a:p>
        </p:txBody>
      </p:sp>
      <p:sp>
        <p:nvSpPr>
          <p:cNvPr id="41987" name="Rectangle 3"/>
          <p:cNvSpPr>
            <a:spLocks noGrp="1" noChangeArrowheads="1"/>
          </p:cNvSpPr>
          <p:nvPr>
            <p:ph type="body" idx="1"/>
          </p:nvPr>
        </p:nvSpPr>
        <p:spPr>
          <a:xfrm>
            <a:off x="457200" y="1905000"/>
            <a:ext cx="8229600" cy="3505200"/>
          </a:xfrm>
        </p:spPr>
        <p:txBody>
          <a:bodyPr/>
          <a:lstStyle/>
          <a:p>
            <a:pPr>
              <a:lnSpc>
                <a:spcPct val="80000"/>
              </a:lnSpc>
            </a:pPr>
            <a:r>
              <a:rPr lang="en-US" sz="2800"/>
              <a:t>Important questions remained: </a:t>
            </a:r>
          </a:p>
          <a:p>
            <a:pPr lvl="1">
              <a:lnSpc>
                <a:spcPct val="80000"/>
              </a:lnSpc>
            </a:pPr>
            <a:r>
              <a:rPr lang="en-US"/>
              <a:t>What is the amplitude and phase of the tides? </a:t>
            </a:r>
          </a:p>
          <a:p>
            <a:pPr lvl="1">
              <a:lnSpc>
                <a:spcPct val="80000"/>
              </a:lnSpc>
            </a:pPr>
            <a:r>
              <a:rPr lang="en-US"/>
              <a:t>What is the speed and direction of currents? </a:t>
            </a:r>
          </a:p>
          <a:p>
            <a:pPr lvl="1">
              <a:lnSpc>
                <a:spcPct val="80000"/>
              </a:lnSpc>
            </a:pPr>
            <a:r>
              <a:rPr lang="en-US"/>
              <a:t>What is the shape of the tides? </a:t>
            </a:r>
          </a:p>
          <a:p>
            <a:pPr>
              <a:lnSpc>
                <a:spcPct val="80000"/>
              </a:lnSpc>
            </a:pPr>
            <a:r>
              <a:rPr lang="en-US" sz="2800"/>
              <a:t>First, accurate, global maps of deep-sea tides were published in 1994. </a:t>
            </a:r>
          </a:p>
          <a:p>
            <a:pPr>
              <a:lnSpc>
                <a:spcPct val="80000"/>
              </a:lnSpc>
            </a:pPr>
            <a:r>
              <a:rPr lang="en-US" sz="2800"/>
              <a:t>Predicting tides along coasts and at ports is much simpler. </a:t>
            </a:r>
          </a:p>
          <a:p>
            <a:pPr>
              <a:lnSpc>
                <a:spcPct val="80000"/>
              </a:lnSpc>
            </a:pPr>
            <a:endParaRPr lang="en-US" sz="1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774700"/>
          </a:xfrm>
        </p:spPr>
        <p:txBody>
          <a:bodyPr/>
          <a:lstStyle/>
          <a:p>
            <a:r>
              <a:rPr lang="en-US"/>
              <a:t>Epicycloid</a:t>
            </a:r>
          </a:p>
        </p:txBody>
      </p:sp>
      <p:pic>
        <p:nvPicPr>
          <p:cNvPr id="11268" name="Picture 4" descr="Epicycloid"/>
          <p:cNvPicPr>
            <a:picLocks noChangeAspect="1" noChangeArrowheads="1" noCrop="1"/>
          </p:cNvPicPr>
          <p:nvPr/>
        </p:nvPicPr>
        <p:blipFill>
          <a:blip r:embed="rId3" cstate="print"/>
          <a:srcRect/>
          <a:stretch>
            <a:fillRect/>
          </a:stretch>
        </p:blipFill>
        <p:spPr bwMode="auto">
          <a:xfrm>
            <a:off x="2981325" y="3333750"/>
            <a:ext cx="3181350" cy="3371850"/>
          </a:xfrm>
          <a:prstGeom prst="rect">
            <a:avLst/>
          </a:prstGeom>
          <a:noFill/>
        </p:spPr>
      </p:pic>
      <p:graphicFrame>
        <p:nvGraphicFramePr>
          <p:cNvPr id="11269" name="Object 5"/>
          <p:cNvGraphicFramePr>
            <a:graphicFrameLocks noChangeAspect="1"/>
          </p:cNvGraphicFramePr>
          <p:nvPr>
            <p:ph idx="1"/>
          </p:nvPr>
        </p:nvGraphicFramePr>
        <p:xfrm>
          <a:off x="1524000" y="838200"/>
          <a:ext cx="6096000" cy="2438400"/>
        </p:xfrm>
        <a:graphic>
          <a:graphicData uri="http://schemas.openxmlformats.org/presentationml/2006/ole">
            <p:oleObj spid="_x0000_s11269" name="Equation" r:id="rId4" imgW="2031840" imgH="81252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92100"/>
            <a:ext cx="8229600" cy="1003300"/>
          </a:xfrm>
        </p:spPr>
        <p:txBody>
          <a:bodyPr/>
          <a:lstStyle/>
          <a:p>
            <a:r>
              <a:rPr lang="en-US"/>
              <a:t>Tidal Potential</a:t>
            </a:r>
          </a:p>
        </p:txBody>
      </p:sp>
      <p:sp>
        <p:nvSpPr>
          <p:cNvPr id="40963" name="Rectangle 3"/>
          <p:cNvSpPr>
            <a:spLocks noGrp="1" noChangeArrowheads="1"/>
          </p:cNvSpPr>
          <p:nvPr>
            <p:ph type="body" idx="1"/>
          </p:nvPr>
        </p:nvSpPr>
        <p:spPr>
          <a:xfrm>
            <a:off x="457200" y="1219200"/>
            <a:ext cx="8229600" cy="5410200"/>
          </a:xfrm>
        </p:spPr>
        <p:txBody>
          <a:bodyPr/>
          <a:lstStyle/>
          <a:p>
            <a:pPr>
              <a:lnSpc>
                <a:spcPct val="80000"/>
              </a:lnSpc>
              <a:buFontTx/>
              <a:buNone/>
            </a:pPr>
            <a:r>
              <a:rPr lang="en-US" sz="2400"/>
              <a:t>Tides - found from the hydrodynamic equations for a self-gravitating ocean on a rotating, elastic Earth.</a:t>
            </a:r>
          </a:p>
          <a:p>
            <a:pPr>
              <a:lnSpc>
                <a:spcPct val="80000"/>
              </a:lnSpc>
              <a:buFontTx/>
              <a:buNone/>
            </a:pPr>
            <a:endParaRPr lang="en-US" sz="2400"/>
          </a:p>
          <a:p>
            <a:pPr>
              <a:lnSpc>
                <a:spcPct val="80000"/>
              </a:lnSpc>
              <a:buFontTx/>
              <a:buNone/>
            </a:pPr>
            <a:r>
              <a:rPr lang="en-US" sz="2400"/>
              <a:t>The driving force - small change in gravity due to relative motion of the moon and sun. </a:t>
            </a:r>
          </a:p>
          <a:p>
            <a:pPr>
              <a:lnSpc>
                <a:spcPct val="80000"/>
              </a:lnSpc>
              <a:buFontTx/>
              <a:buNone/>
            </a:pPr>
            <a:endParaRPr lang="en-US" sz="2400"/>
          </a:p>
          <a:p>
            <a:pPr>
              <a:lnSpc>
                <a:spcPct val="80000"/>
              </a:lnSpc>
              <a:buFontTx/>
              <a:buNone/>
            </a:pPr>
            <a:r>
              <a:rPr lang="en-US" sz="2400"/>
              <a:t>Main Forces:</a:t>
            </a:r>
          </a:p>
          <a:p>
            <a:pPr>
              <a:lnSpc>
                <a:spcPct val="80000"/>
              </a:lnSpc>
            </a:pPr>
            <a:r>
              <a:rPr lang="en-US" sz="2400" u="sng"/>
              <a:t>Centripetal acceleration</a:t>
            </a:r>
            <a:r>
              <a:rPr lang="en-US" sz="2400"/>
              <a:t> at Earth's surface drives water toward the side of Earth opposite the moon. </a:t>
            </a:r>
          </a:p>
          <a:p>
            <a:pPr>
              <a:lnSpc>
                <a:spcPct val="80000"/>
              </a:lnSpc>
            </a:pPr>
            <a:r>
              <a:rPr lang="en-US" sz="2400" u="sng"/>
              <a:t>Gravitational attraction</a:t>
            </a:r>
            <a:r>
              <a:rPr lang="en-US" sz="2400"/>
              <a:t> causes water to be attracted toward the moon. </a:t>
            </a:r>
          </a:p>
          <a:p>
            <a:pPr>
              <a:lnSpc>
                <a:spcPct val="80000"/>
              </a:lnSpc>
              <a:buFontTx/>
              <a:buNone/>
            </a:pPr>
            <a:r>
              <a:rPr lang="en-US" sz="2400"/>
              <a:t/>
            </a:r>
            <a:br>
              <a:rPr lang="en-US" sz="2400"/>
            </a:br>
            <a:r>
              <a:rPr lang="en-US" sz="2400"/>
              <a:t>If the Earth were an ocean planet with deep oceans: </a:t>
            </a:r>
          </a:p>
          <a:p>
            <a:pPr lvl="1">
              <a:lnSpc>
                <a:spcPct val="80000"/>
              </a:lnSpc>
            </a:pPr>
            <a:r>
              <a:rPr lang="en-US" sz="2000"/>
              <a:t>There would be two bulges of water on Earth, </a:t>
            </a:r>
            <a:br>
              <a:rPr lang="en-US" sz="2000"/>
            </a:br>
            <a:r>
              <a:rPr lang="en-US" sz="2000"/>
              <a:t>one on the side facing the moon, one on the opposite side.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6096000" cy="927100"/>
          </a:xfrm>
        </p:spPr>
        <p:txBody>
          <a:bodyPr/>
          <a:lstStyle/>
          <a:p>
            <a:r>
              <a:rPr lang="en-US"/>
              <a:t>Gravitational Potential</a:t>
            </a:r>
          </a:p>
        </p:txBody>
      </p:sp>
      <p:sp>
        <p:nvSpPr>
          <p:cNvPr id="43011" name="Rectangle 3"/>
          <p:cNvSpPr>
            <a:spLocks noGrp="1" noChangeArrowheads="1"/>
          </p:cNvSpPr>
          <p:nvPr>
            <p:ph type="body" sz="half" idx="1"/>
          </p:nvPr>
        </p:nvSpPr>
        <p:spPr>
          <a:xfrm>
            <a:off x="1295400" y="4800600"/>
            <a:ext cx="6629400" cy="1905000"/>
          </a:xfrm>
        </p:spPr>
        <p:txBody>
          <a:bodyPr/>
          <a:lstStyle/>
          <a:p>
            <a:pPr>
              <a:lnSpc>
                <a:spcPct val="90000"/>
              </a:lnSpc>
              <a:buFontTx/>
              <a:buNone/>
            </a:pPr>
            <a:r>
              <a:rPr lang="en-US" sz="2800"/>
              <a:t>Terms: Force = gradient of potential</a:t>
            </a:r>
          </a:p>
          <a:p>
            <a:pPr>
              <a:lnSpc>
                <a:spcPct val="90000"/>
              </a:lnSpc>
              <a:buFontTx/>
              <a:buNone/>
            </a:pPr>
            <a:r>
              <a:rPr lang="en-US" sz="2800"/>
              <a:t>1. No force</a:t>
            </a:r>
          </a:p>
          <a:p>
            <a:pPr>
              <a:lnSpc>
                <a:spcPct val="90000"/>
              </a:lnSpc>
              <a:buFontTx/>
              <a:buNone/>
            </a:pPr>
            <a:r>
              <a:rPr lang="en-US" sz="2800"/>
              <a:t>2. Constant Force – orbital motion</a:t>
            </a:r>
          </a:p>
          <a:p>
            <a:pPr>
              <a:lnSpc>
                <a:spcPct val="90000"/>
              </a:lnSpc>
              <a:buFontTx/>
              <a:buNone/>
            </a:pPr>
            <a:r>
              <a:rPr lang="en-US" sz="2800"/>
              <a:t>3. Tidal Potential</a:t>
            </a:r>
          </a:p>
        </p:txBody>
      </p:sp>
      <p:graphicFrame>
        <p:nvGraphicFramePr>
          <p:cNvPr id="43015" name="Rectangle 7"/>
          <p:cNvGraphicFramePr>
            <a:graphicFrameLocks/>
          </p:cNvGraphicFramePr>
          <p:nvPr>
            <p:ph sz="quarter" idx="2"/>
          </p:nvPr>
        </p:nvGraphicFramePr>
        <p:xfrm>
          <a:off x="5181600" y="1905000"/>
          <a:ext cx="2971800" cy="1981200"/>
        </p:xfrm>
        <a:graphic>
          <a:graphicData uri="http://schemas.openxmlformats.org/presentationml/2006/ole">
            <p:oleObj spid="_x0000_s43015" name="Equation" r:id="rId3" imgW="0" imgH="0" progId="Equation.DSMT4">
              <p:embed/>
            </p:oleObj>
          </a:graphicData>
        </a:graphic>
      </p:graphicFrame>
      <p:graphicFrame>
        <p:nvGraphicFramePr>
          <p:cNvPr id="43017" name="Object 9"/>
          <p:cNvGraphicFramePr>
            <a:graphicFrameLocks noChangeAspect="1"/>
          </p:cNvGraphicFramePr>
          <p:nvPr>
            <p:ph sz="quarter" idx="3"/>
          </p:nvPr>
        </p:nvGraphicFramePr>
        <p:xfrm>
          <a:off x="1981200" y="2819400"/>
          <a:ext cx="5257800" cy="993775"/>
        </p:xfrm>
        <a:graphic>
          <a:graphicData uri="http://schemas.openxmlformats.org/presentationml/2006/ole">
            <p:oleObj spid="_x0000_s43017" name="Equation" r:id="rId4" imgW="2286000" imgH="431640" progId="Equation.DSMT4">
              <p:embed/>
            </p:oleObj>
          </a:graphicData>
        </a:graphic>
      </p:graphicFrame>
      <p:pic>
        <p:nvPicPr>
          <p:cNvPr id="43019" name="Picture 11" descr="Fig17-10"/>
          <p:cNvPicPr>
            <a:picLocks noChangeAspect="1" noChangeArrowheads="1"/>
          </p:cNvPicPr>
          <p:nvPr/>
        </p:nvPicPr>
        <p:blipFill>
          <a:blip r:embed="rId5" cstate="print"/>
          <a:srcRect/>
          <a:stretch>
            <a:fillRect/>
          </a:stretch>
        </p:blipFill>
        <p:spPr bwMode="auto">
          <a:xfrm>
            <a:off x="1752600" y="990600"/>
            <a:ext cx="5638800" cy="1795463"/>
          </a:xfrm>
          <a:prstGeom prst="rect">
            <a:avLst/>
          </a:prstGeom>
          <a:noFill/>
        </p:spPr>
      </p:pic>
      <p:graphicFrame>
        <p:nvGraphicFramePr>
          <p:cNvPr id="43020" name="Object 12"/>
          <p:cNvGraphicFramePr>
            <a:graphicFrameLocks noChangeAspect="1"/>
          </p:cNvGraphicFramePr>
          <p:nvPr/>
        </p:nvGraphicFramePr>
        <p:xfrm>
          <a:off x="990600" y="3505200"/>
          <a:ext cx="7467600" cy="1219200"/>
        </p:xfrm>
        <a:graphic>
          <a:graphicData uri="http://schemas.openxmlformats.org/presentationml/2006/ole">
            <p:oleObj spid="_x0000_s43020" name="Equation" r:id="rId6" imgW="3111480" imgH="50796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92100"/>
            <a:ext cx="8229600" cy="927100"/>
          </a:xfrm>
        </p:spPr>
        <p:txBody>
          <a:bodyPr/>
          <a:lstStyle/>
          <a:p>
            <a:r>
              <a:rPr lang="en-US"/>
              <a:t>Tidal Buldges</a:t>
            </a:r>
          </a:p>
        </p:txBody>
      </p:sp>
      <p:sp>
        <p:nvSpPr>
          <p:cNvPr id="46083" name="Rectangle 3"/>
          <p:cNvSpPr>
            <a:spLocks noGrp="1" noChangeArrowheads="1"/>
          </p:cNvSpPr>
          <p:nvPr>
            <p:ph type="body" idx="1"/>
          </p:nvPr>
        </p:nvSpPr>
        <p:spPr>
          <a:xfrm>
            <a:off x="457200" y="1219200"/>
            <a:ext cx="8229600" cy="1600200"/>
          </a:xfrm>
        </p:spPr>
        <p:txBody>
          <a:bodyPr/>
          <a:lstStyle/>
          <a:p>
            <a:pPr>
              <a:lnSpc>
                <a:spcPct val="80000"/>
              </a:lnSpc>
              <a:buFontTx/>
              <a:buNone/>
            </a:pPr>
            <a:r>
              <a:rPr lang="en-US" sz="2400"/>
              <a:t>The tidal potential is symmetric about the Earth-moon line, and it produces symmetric bulges. vertical forces produces very small changes in the weight of the oceans. It is very small compared to gravity, and it can be ignored. </a:t>
            </a:r>
          </a:p>
        </p:txBody>
      </p:sp>
      <p:pic>
        <p:nvPicPr>
          <p:cNvPr id="46085" name="Picture 5" descr="Fig17-11s">
            <a:hlinkClick r:id="rId2"/>
          </p:cNvPr>
          <p:cNvPicPr>
            <a:picLocks noChangeAspect="1" noChangeArrowheads="1"/>
          </p:cNvPicPr>
          <p:nvPr/>
        </p:nvPicPr>
        <p:blipFill>
          <a:blip r:embed="rId3" cstate="print"/>
          <a:srcRect/>
          <a:stretch>
            <a:fillRect/>
          </a:stretch>
        </p:blipFill>
        <p:spPr bwMode="auto">
          <a:xfrm>
            <a:off x="2590800" y="2667000"/>
            <a:ext cx="4105275" cy="38242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11640</TotalTime>
  <Words>2107</Words>
  <Application>Microsoft Office PowerPoint</Application>
  <PresentationFormat>On-screen Show (4:3)</PresentationFormat>
  <Paragraphs>427</Paragraphs>
  <Slides>60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70" baseType="lpstr">
      <vt:lpstr>Arial</vt:lpstr>
      <vt:lpstr>Tahoma</vt:lpstr>
      <vt:lpstr>Wingdings</vt:lpstr>
      <vt:lpstr>Symbol</vt:lpstr>
      <vt:lpstr>Arial Unicode MS</vt:lpstr>
      <vt:lpstr>Verdana</vt:lpstr>
      <vt:lpstr>Times New Roman</vt:lpstr>
      <vt:lpstr>Ocean</vt:lpstr>
      <vt:lpstr>MathType 5.0 Equation</vt:lpstr>
      <vt:lpstr>Mathcad Document</vt:lpstr>
      <vt:lpstr>Harmonic Analysis and  the Prediction of Tides</vt:lpstr>
      <vt:lpstr>Outline</vt:lpstr>
      <vt:lpstr>The Importance of Tides</vt:lpstr>
      <vt:lpstr>Tidal Analysis – Long History</vt:lpstr>
      <vt:lpstr>Slide 5</vt:lpstr>
      <vt:lpstr>Tidal Analysis – Hard Problem!</vt:lpstr>
      <vt:lpstr>Tidal Potential</vt:lpstr>
      <vt:lpstr>Gravitational Potential</vt:lpstr>
      <vt:lpstr>Tidal Buldges</vt:lpstr>
      <vt:lpstr>High Tides</vt:lpstr>
      <vt:lpstr>Lunar and Solar Tidal Forces</vt:lpstr>
      <vt:lpstr>Locating the Sun and the Moon</vt:lpstr>
      <vt:lpstr>Tidal Frequencies</vt:lpstr>
      <vt:lpstr>Solar Motion</vt:lpstr>
      <vt:lpstr>Lunar Motion</vt:lpstr>
      <vt:lpstr>Tidal Potential Periods</vt:lpstr>
      <vt:lpstr>Doodson’s Frequencies</vt:lpstr>
      <vt:lpstr>The Tidal Constituents</vt:lpstr>
      <vt:lpstr>Constituent Splitting</vt:lpstr>
      <vt:lpstr>How to Obtain Constituents</vt:lpstr>
      <vt:lpstr>Fourier Analysis … In the beginning …</vt:lpstr>
      <vt:lpstr>Adding Sine Waves</vt:lpstr>
      <vt:lpstr>Spectral Theory</vt:lpstr>
      <vt:lpstr>Fourier Series</vt:lpstr>
      <vt:lpstr>Reconstruction</vt:lpstr>
      <vt:lpstr>Analog Signals</vt:lpstr>
      <vt:lpstr>Analog to Discrete</vt:lpstr>
      <vt:lpstr>DFT – Discrete Fourier Transform</vt:lpstr>
      <vt:lpstr>DFT – Discrete Fourier Transform</vt:lpstr>
      <vt:lpstr>Matlab Implementation</vt:lpstr>
      <vt:lpstr>DFT Example</vt:lpstr>
      <vt:lpstr>Fourier Coefficients</vt:lpstr>
      <vt:lpstr>Periodogram – Power Spectrum</vt:lpstr>
      <vt:lpstr>Reconstruction</vt:lpstr>
      <vt:lpstr>Reconstruction with 3 Frequencies</vt:lpstr>
      <vt:lpstr>Harmonic Analysis</vt:lpstr>
      <vt:lpstr>Linear Regression</vt:lpstr>
      <vt:lpstr>System of Equations – DZ=Y</vt:lpstr>
      <vt:lpstr>Matlab Implementation – DZ=Y</vt:lpstr>
      <vt:lpstr>Harmonic Analysis Example</vt:lpstr>
      <vt:lpstr>Reconstruction</vt:lpstr>
      <vt:lpstr>Example 2</vt:lpstr>
      <vt:lpstr>Data</vt:lpstr>
      <vt:lpstr>Harmonic Amplitudes</vt:lpstr>
      <vt:lpstr>Power Spectrum – Frequency</vt:lpstr>
      <vt:lpstr>Periodogram - Period</vt:lpstr>
      <vt:lpstr>Current Analysis</vt:lpstr>
      <vt:lpstr>Slide 48</vt:lpstr>
      <vt:lpstr>Slide 49</vt:lpstr>
      <vt:lpstr>General Conic</vt:lpstr>
      <vt:lpstr>Coordinate Transformation</vt:lpstr>
      <vt:lpstr>Goals</vt:lpstr>
      <vt:lpstr>Ellipses and Phasors</vt:lpstr>
      <vt:lpstr>Rotated Ellipse</vt:lpstr>
      <vt:lpstr>Changing the Initial Phasors</vt:lpstr>
      <vt:lpstr>Relation to Current Ellipses</vt:lpstr>
      <vt:lpstr>Rotated Ellipse</vt:lpstr>
      <vt:lpstr>Summary</vt:lpstr>
      <vt:lpstr>Bibliography</vt:lpstr>
      <vt:lpstr>Epicycloid</vt:lpstr>
    </vt:vector>
  </TitlesOfParts>
  <Company>UNCW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Tidal Analysis</dc:title>
  <dc:creator>Numina</dc:creator>
  <cp:lastModifiedBy>anonymous</cp:lastModifiedBy>
  <cp:revision>34</cp:revision>
  <dcterms:created xsi:type="dcterms:W3CDTF">2005-09-24T02:16:11Z</dcterms:created>
  <dcterms:modified xsi:type="dcterms:W3CDTF">2017-03-09T18:57:50Z</dcterms:modified>
</cp:coreProperties>
</file>