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305" r:id="rId4"/>
    <p:sldId id="304" r:id="rId5"/>
    <p:sldId id="258" r:id="rId6"/>
    <p:sldId id="259" r:id="rId7"/>
    <p:sldId id="348" r:id="rId8"/>
    <p:sldId id="349" r:id="rId9"/>
    <p:sldId id="350" r:id="rId10"/>
    <p:sldId id="353" r:id="rId11"/>
    <p:sldId id="293" r:id="rId12"/>
    <p:sldId id="306" r:id="rId13"/>
    <p:sldId id="351" r:id="rId14"/>
    <p:sldId id="352" r:id="rId15"/>
    <p:sldId id="355" r:id="rId16"/>
    <p:sldId id="357" r:id="rId17"/>
    <p:sldId id="354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60" r:id="rId51"/>
    <p:sldId id="340" r:id="rId52"/>
    <p:sldId id="361" r:id="rId53"/>
    <p:sldId id="358" r:id="rId54"/>
    <p:sldId id="359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356" r:id="rId6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 varScale="1">
        <p:scale>
          <a:sx n="102" d="100"/>
          <a:sy n="102" d="100"/>
        </p:scale>
        <p:origin x="-11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BCDEB-5821-4987-9DAA-FEAB9C7AAE7B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7A4B0-6D66-49D4-8573-F89D23EDD66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610A5-7105-4134-8782-3F154032FBB6}" type="datetimeFigureOut">
              <a:rPr lang="el-GR" smtClean="0"/>
              <a:pPr/>
              <a:t>12/3/2019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TEI%20ATHENS\&#924;&#949;&#964;&#945;&#960;&#964;&#965;&#967;&#953;&#945;&#954;&#940;\&#915;&#949;&#969;&#967;&#969;&#961;&#953;&#954;&#941;&#962;%20&#964;&#949;&#967;&#957;&#959;&#955;&#959;&#947;&#943;&#949;&#962;\&#931;&#942;&#956;&#945;&#964;&#945;\&#928;&#945;&#961;&#959;&#965;&#963;&#953;&#940;&#963;&#949;&#953;&#962;\&#928;&#945;&#961;&#959;&#965;&#963;&#943;&#945;&#963;&#951;%201&#951;\VID_20170927_153236.mp4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2" y="764704"/>
            <a:ext cx="6935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6093296"/>
            <a:ext cx="666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Πρόγραμμα Μεταπτυχιακών Σπουδών: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Γεωχωρικές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τεχνολογίες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3573016"/>
            <a:ext cx="45254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Βασίλειος Δ. </a:t>
            </a:r>
            <a:r>
              <a:rPr lang="el-GR" sz="1400" dirty="0" err="1" smtClean="0">
                <a:latin typeface="Arial" pitchFamily="34" charset="0"/>
                <a:cs typeface="Arial" pitchFamily="34" charset="0"/>
              </a:rPr>
              <a:t>Ανδριτσάνος</a:t>
            </a:r>
            <a:endParaRPr lang="el-GR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Αναπληρωτής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Καθηγητής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Γεώργιος </a:t>
            </a:r>
            <a:r>
              <a:rPr lang="el-GR" sz="1400" dirty="0" err="1" smtClean="0">
                <a:latin typeface="Arial" pitchFamily="34" charset="0"/>
                <a:cs typeface="Arial" pitchFamily="34" charset="0"/>
              </a:rPr>
              <a:t>Χλούπης</a:t>
            </a:r>
            <a:endParaRPr lang="el-GR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Επίκουρος Καθηγητής</a:t>
            </a:r>
          </a:p>
          <a:p>
            <a:pPr algn="ctr"/>
            <a:endParaRPr lang="el-GR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Τμήμα Μηχανικών Τοπογραφίας και Γεωπληροφορικής</a:t>
            </a:r>
          </a:p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Πανεπιστήμιο Δυτικής Αττικής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2708920"/>
            <a:ext cx="7258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dirty="0" smtClean="0">
                <a:latin typeface="Arial" pitchFamily="34" charset="0"/>
                <a:cs typeface="Arial" pitchFamily="34" charset="0"/>
              </a:rPr>
              <a:t>Παρουσίαση 1</a:t>
            </a:r>
            <a:r>
              <a:rPr lang="el-GR" sz="2800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sz="2800" dirty="0" smtClean="0">
                <a:latin typeface="Arial" pitchFamily="34" charset="0"/>
                <a:cs typeface="Arial" pitchFamily="34" charset="0"/>
              </a:rPr>
              <a:t>: Περιεχόμενα και Αντικείμενο</a:t>
            </a:r>
            <a:endParaRPr lang="el-G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548680"/>
            <a:ext cx="5499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Περιεχόμενα του μαθήματος (5)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813690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ΕΝΟΤΗΤΑ 5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Στοχαστικές μέθοδοι στη Γεωδαισία (ΕΡΓΑΣΙΑ 5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Παρεμβολή και πρόγνωση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(Στοχαστικές μέθοδοι στη Γεωδαισία, η μέθοδος της σημειακής προσαρμογής, συναρτήσεις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συμμεταβλητότητας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και παραδείγματα)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Εισαγωγή στη θεωρία συστημάτων πολλαπλής εισόδου – εξόδου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(Μέθοδοι βέλτιστου συνδυασμού ετερογενών δεδομένων, εφαρμογές στη Γεωδαισία)</a:t>
            </a: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784" y="548680"/>
            <a:ext cx="3901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Στόχοι του μαθήματος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Εισαγωγή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στην αντιμετώπιση των σύγχρονων γεωδαιτικών μετρήσεων ως σήματα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Κατανόηση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των επεξεργασιών ανάλυσης σημάτων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Εμβάθυνση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στις τεχνικές και μεθόδους συνδυασμού ετερογενών δεδομένων στη Γεωδαισία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Παρουσίαση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σύγχρονων 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state-of-the-art)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εφαρμογών ανάλυσης επίγειων και δορυφορικών δεδομένων στην παρατήρηση του γήινου περιβάλλοντος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548680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Βιβλιογραφία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ΕΝΟΤΗΤΑ 1</a:t>
            </a:r>
            <a:r>
              <a:rPr lang="el-GR" sz="1600" b="1" baseline="30000" dirty="0" smtClean="0">
                <a:latin typeface="Arial" pitchFamily="34" charset="0"/>
                <a:cs typeface="Arial" pitchFamily="34" charset="0"/>
              </a:rPr>
              <a:t>η</a:t>
            </a:r>
            <a:endParaRPr lang="el-GR" sz="1600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Δερμάνης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, Α. (1986): </a:t>
            </a: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Συνορθώσεις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 παρατηρήσεων και θεωρία εκτίμησης. Τόμος 1 και 2, Εκδόσεις Ζήτη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Δερμάνης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, Α. και Α. Φωτίου (1992): Μέθοδοι και εφαρμογές </a:t>
            </a: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συνόρθωσης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 παρατηρήσεων, Εκδόσεις Ζήτη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Ρωσσικόπουλος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 Δ. (1999): Τοπογραφικά Δίκτυα και Υπολογισμοί. Εκδόσεις Ζήτη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ΕΝΟΤΗΤΑ 2</a:t>
            </a:r>
            <a:r>
              <a:rPr lang="el-GR" sz="1600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sz="1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Hsu, H. P. (1995): Signals and Systems,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Schaum’s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Outlines eds.</a:t>
            </a: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Proakis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J.G. and D.G.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Manolakis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(2006): Digital Signal Processing, Fourth ed., Pearson, Prentice Hall eds.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Spiegel, M.R. (1974): 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Ανάλυση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Fourier.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Schaum’s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Outline Series. McGraw-Hill, 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ΕΣΠΙ Αθήνα.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548680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Βιβλιογραφία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Brigham, E.O. (1988): The Fast Fourier Transform and its Applications. Prentice Hall eds.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Bracewell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R.N. (1978): The Fourier Transform and its applications. McGraw-Hill eds.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ΕΝΟΤΗΤΑ 3</a:t>
            </a:r>
            <a:r>
              <a:rPr lang="el-GR" sz="1600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sz="1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Δερμάνης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, Α. (1999): Διαστημική Γεωδαισία και Γεωδυναμική, Εκδόσεις Ζήτη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Papoulis A. (1977): Signal Analysis, McGraw-Hill eds.</a:t>
            </a: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Oppenheim, A.V. and R.W. Schafer (1989): Discrete-time signal processing. Prentice Hall eds.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Marple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S.L. Jr. (1987): Digital spectral analysis with applications. Signal processing Series. Prentice Hall eds.</a:t>
            </a: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548680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Βιβλιογραφία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ΕΝΟΤΗΤΑ 4</a:t>
            </a:r>
            <a:r>
              <a:rPr lang="el-GR" sz="1600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sz="1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Hofmann-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Wellenhof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B. and H. Moritz (2006): Physical Geodesy. Springer eds.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Αραμπέλος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 Δ. και Η. Ν. </a:t>
            </a: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Τζιαβός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 (2007): Εισαγωγή στο Πεδίο Βαρύτητας της Γης. Εκδόσεις Ζήτη.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Κατσάμπαλος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 Κ.Ε. και Η.Ν. </a:t>
            </a: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Τζιαβός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 (1991): Φυσική Γεωδαισία. Εκδόσεις Ζήτη.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Colombo O. (1981): Numerical methods for harmonic analysis on the sphere, Rep. no 310, Department of Geodetic Sciences, The Ohio State University.</a:t>
            </a: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Ανδριτσάνος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, Β.Δ. (2000) Βέλτιστος συνδυασμός επίγειων και δορυφορικών δεδομένων με τη χρήση φασματικών μεθόδων για εφαρμογές στη Γεωδαισία και την Ωκεανογραφία. Διδακτορική διατριβή, Αριστοτέλειο Πανεπιστήμιο Θεσσαλονίκης.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548680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Βιβλιογραφία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Sideris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M.G. (1984): Computation of gravimetric terrain corrections using fast Fourier transform techniques.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Msc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Thesis, UCSE rep. 20007, The University of Calgary, Alberta, Canada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Tziavos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I.N. (1993): Numerical considerations of FFT methods in gravity field modeling. Rep. No 188, University of Hannover, Hannover.</a:t>
            </a: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ΕΝΟΤΗΤΑ 5</a:t>
            </a:r>
            <a:r>
              <a:rPr lang="el-GR" sz="1600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sz="1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Hofmann-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Wellenhof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B. and H. Moritz (2006): Physical Geodesy. Springer eds.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Bendat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J.S. and A.G.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Piersol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(1986): Random data – Analysis and measurements procedures. 2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ed., John Wiley and Sons eds.</a:t>
            </a:r>
            <a:endParaRPr lang="el-GR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Ανδριτσάνος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, Β.Δ. (2000) Βέλτιστος συνδυασμός επίγειων και δορυφορικών δεδομένων με τη χρήση φασματικών μεθόδων για εφαρμογές στη Γεωδαισία και την Ωκεανογραφία. Διδακτορική διατριβή, Αριστοτέλειο Πανεπιστήμιο Θεσσαλονίκης.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548680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Βιβλιογραφία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Αραμπέλος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 Δ. και Η. Ν. </a:t>
            </a: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Τζιαβός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 (2007): Εισαγωγή στο Πεδίο Βαρύτητας της Γης. Εκδόσεις Ζήτη.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Κατσάμπαλος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 Κ.Ε. και Η.Ν. </a:t>
            </a:r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Τζιαβός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 (1991): Φυσική Γεωδαισία. Εκδόσεις Ζήτη.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548680"/>
            <a:ext cx="2224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Αξιολόγηση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5 – 6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εργασίες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(1 ανά ενότητα)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ενότητα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Αρχές εκτίμησης παραμέτρων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διαδικασίες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συνόρθωσης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και αξιολόγησης αποτελεσμάτων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ενότητα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Σήματα και ανάλυση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Fourier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εφαρμογές ανάλυσης συχνοτήτων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3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ενότητα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Μετάδοση και επεξεργασία σήματος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εφαρμογές επεξεργασίας σήματος – συνέλιξη – συσχέτιση – φασματική πυκνότητα ισχύος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548680"/>
            <a:ext cx="2224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Αξιολόγηση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ενότητα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Φασματικές μέθοδοι στη Γεωδαισία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εφαρμογές μετασχηματισμών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Fourier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στη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Γεωδασία</a:t>
            </a: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5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ενότητα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Στοχαστικές μέθοδοι στη Γεωδαισία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βέλτιστος συνδυασμός ετερογενών δεδομένων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αξιολόγηση θα βασιστεί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αποκλειστικά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στις εργασίες που θα παραδοθούν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Μόνο στην περίπτωση μη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προβιβάσιμου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βαθμού  βελτίωση εργασιών το Σεπτέμβριο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3728" y="548680"/>
            <a:ext cx="504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Μέτρηση – Σήμα – Θόρυβος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ΜΕΤΡΗΣΗ = ΣΗΜΑ + ΘΟΡΥΒΟΣ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Σήμα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το απαλλαγμένο από το θόρυβο τμήμα της μέτρησης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Αντιστοιχία με το τρίπτυχο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ΠΑΡΑΤΗΡΗΣΗ = ΑΛΗΘΙΝΗ ΤΙΜΗ + ΣΦΑΛΜΑ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Αρχές εκτίμησης παραμέτρων για την ελαχιστοποίηση του θορύβου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φίλτρα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03848" y="1484784"/>
          <a:ext cx="2664297" cy="799289"/>
        </p:xfrm>
        <a:graphic>
          <a:graphicData uri="http://schemas.openxmlformats.org/presentationml/2006/ole">
            <p:oleObj spid="_x0000_s53250" name="Equation" r:id="rId3" imgW="76176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476672"/>
            <a:ext cx="8560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Αντικείμενο: </a:t>
            </a:r>
          </a:p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Σύγχρονες αντιλήψεις μετρήσεων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An-Introduction-to-Digital-Signal-Processing-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852936"/>
            <a:ext cx="2910426" cy="2088232"/>
          </a:xfrm>
          <a:prstGeom prst="rect">
            <a:avLst/>
          </a:prstGeom>
        </p:spPr>
      </p:pic>
      <p:pic>
        <p:nvPicPr>
          <p:cNvPr id="7" name="Picture 6" descr="An-Introduction-to-Digital-Signal-Processing-(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924944"/>
            <a:ext cx="3557708" cy="1800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95736" y="191683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Από την ηλεκτρονική επιστήμη στις </a:t>
            </a:r>
            <a:r>
              <a:rPr lang="el-GR" dirty="0" err="1" smtClean="0"/>
              <a:t>Γεωεπιστήμες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3768" y="548680"/>
            <a:ext cx="3706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Φασματικές Μέθοδοι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Διαδικασίες ανάλυσης του σήματος σε επιμέρους συνιστώσες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απλοποίηση διαδικασιών και υπολογισμών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Φασματική ανάλυση (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ανάλυση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Fourier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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ανάλυση πολύπλοκων σημάτων σε απλούστερα για ευκολότερη επεξεργασία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03648" y="3573016"/>
            <a:ext cx="1944216" cy="14401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5220072" y="3573016"/>
            <a:ext cx="1944216" cy="14401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3131840" y="5373216"/>
            <a:ext cx="2448272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1763688" y="4005064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latin typeface="Arial" pitchFamily="34" charset="0"/>
                <a:cs typeface="Arial" pitchFamily="34" charset="0"/>
              </a:rPr>
              <a:t>Σήματα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Signals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400506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latin typeface="Arial" pitchFamily="34" charset="0"/>
                <a:cs typeface="Arial" pitchFamily="34" charset="0"/>
              </a:rPr>
              <a:t>Φασματικές μέθοδοι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Spectral methods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864" y="5733256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err="1" smtClean="0">
                <a:latin typeface="Arial" pitchFamily="34" charset="0"/>
                <a:cs typeface="Arial" pitchFamily="34" charset="0"/>
              </a:rPr>
              <a:t>Γεωπληροφορική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Geomatics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91880" y="4293096"/>
            <a:ext cx="1656184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652120" y="5085184"/>
            <a:ext cx="576064" cy="864096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39752" y="5085184"/>
            <a:ext cx="720080" cy="864096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548680"/>
            <a:ext cx="6256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Πλεονέκτημα φασματικών μεθόδων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Μεταφορά πληροφορίας από το χώρο των αριθμών στο χώρο των συχνοτήτων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απλοποίηση βασικών υπολογισμών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RF_TimeVsFrequency_Concept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564904"/>
            <a:ext cx="3809201" cy="2736304"/>
          </a:xfrm>
          <a:prstGeom prst="rect">
            <a:avLst/>
          </a:prstGeom>
        </p:spPr>
      </p:pic>
      <p:pic>
        <p:nvPicPr>
          <p:cNvPr id="15" name="Picture 14" descr="RF_TimeVsFrequency_Concept_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852936"/>
            <a:ext cx="4536504" cy="21879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3568" y="5877272"/>
            <a:ext cx="2160240" cy="33855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Time / Space Domain </a:t>
            </a:r>
            <a:endParaRPr lang="el-GR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3888" y="5733256"/>
            <a:ext cx="2016224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Spectral analysis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(Fourier transforms)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72200" y="5877272"/>
            <a:ext cx="2448272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Frequency Domain </a:t>
            </a:r>
            <a:endParaRPr lang="el-GR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endCxn id="19" idx="1"/>
          </p:cNvCxnSpPr>
          <p:nvPr/>
        </p:nvCxnSpPr>
        <p:spPr>
          <a:xfrm>
            <a:off x="2843808" y="6021288"/>
            <a:ext cx="720080" cy="4356"/>
          </a:xfrm>
          <a:prstGeom prst="straightConnector1">
            <a:avLst/>
          </a:prstGeom>
          <a:ln w="254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3"/>
            <a:endCxn id="20" idx="1"/>
          </p:cNvCxnSpPr>
          <p:nvPr/>
        </p:nvCxnSpPr>
        <p:spPr>
          <a:xfrm>
            <a:off x="5580112" y="6025644"/>
            <a:ext cx="792088" cy="2090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548680"/>
            <a:ext cx="6256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Πλεονέκτημα φασματικών μεθόδων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Αναπαράσταση ανάλυσης συνάρτησης από το χώρο των πραγματικών αριθμών στο χώρο των συχνοτήτων (ανάλυση σε κυρίαρχες συχνότητες)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Fourier_transform_time_and_frequency_domain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204864"/>
            <a:ext cx="540060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7704" y="548680"/>
            <a:ext cx="5198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Στόχοι φασματικής ανάλυσης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Κυματοειδής μορφή σήματος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δυνατότητα ανάλυσης σε συχνότητες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 χώρος των συχνοτήτων επιτρέπει ευκολότερους υπολογισμούς  πολύπλοκες συναρτήσεις αναλύονται σε απλής μορφής διαγράμματα συχνοτήτων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TimeDomai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645024"/>
            <a:ext cx="4176464" cy="2930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2120" y="4077072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600" dirty="0" smtClean="0">
                <a:latin typeface="Arial" pitchFamily="34" charset="0"/>
                <a:cs typeface="Arial" pitchFamily="34" charset="0"/>
              </a:rPr>
              <a:t>Σημαντικό να γνωρίζουμε για κάθε μέτρηση – κύμα τις κυρίαρχες συχνότητές της 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φάσμα (</a:t>
            </a:r>
            <a:r>
              <a:rPr lang="en-US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spectrum)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της μέτρησης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548680"/>
            <a:ext cx="7694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Βασικές έννοιες κυματικής μορφής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Από το πεδίο του χρόνου/χώρου στο πεδίο των συχνοτήτων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>
            <a:off x="1582539" y="3313187"/>
            <a:ext cx="6100763" cy="1533525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187252" y="4105349"/>
            <a:ext cx="7127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15127" y="3864049"/>
            <a:ext cx="27764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t</a:t>
            </a:r>
            <a:endParaRPr lang="en-GB" altLang="en-US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39552" y="2636912"/>
            <a:ext cx="51674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itchFamily="34" charset="0"/>
                <a:cs typeface="Arial" pitchFamily="34" charset="0"/>
              </a:rPr>
              <a:t>Σήμα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f(t) </a:t>
            </a:r>
            <a:r>
              <a:rPr lang="el-GR" altLang="en-US" sz="1600" dirty="0">
                <a:latin typeface="Arial" pitchFamily="34" charset="0"/>
                <a:cs typeface="Arial" pitchFamily="34" charset="0"/>
              </a:rPr>
              <a:t>μιας μοναδικής συχνότητας (μονοχρωματικό)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:</a:t>
            </a:r>
            <a:endParaRPr lang="en-GB" alt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548680"/>
            <a:ext cx="7694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Βασικές έννοιες κυματικής μορφής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Από το πεδίο του χρόνου/χώρου στο πεδίο των συχνοτήτων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>
            <a:off x="1582539" y="3313187"/>
            <a:ext cx="6100763" cy="1533525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187252" y="4105349"/>
            <a:ext cx="7127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15127" y="3864049"/>
            <a:ext cx="27764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t</a:t>
            </a:r>
            <a:endParaRPr lang="en-GB" altLang="en-US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39552" y="2636912"/>
            <a:ext cx="51674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itchFamily="34" charset="0"/>
                <a:cs typeface="Arial" pitchFamily="34" charset="0"/>
              </a:rPr>
              <a:t>Σήμα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f(t) </a:t>
            </a:r>
            <a:r>
              <a:rPr lang="el-GR" altLang="en-US" sz="1600" dirty="0">
                <a:latin typeface="Arial" pitchFamily="34" charset="0"/>
                <a:cs typeface="Arial" pitchFamily="34" charset="0"/>
              </a:rPr>
              <a:t>μιας μοναδικής συχνότητας (μονοχρωματικό)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:</a:t>
            </a:r>
            <a:endParaRPr lang="en-GB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003652" y="3140968"/>
            <a:ext cx="1547812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47664" y="3140968"/>
            <a:ext cx="1547813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014389" y="4923730"/>
            <a:ext cx="479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pitchFamily="34" charset="0"/>
                <a:cs typeface="Arial" pitchFamily="34" charset="0"/>
              </a:rPr>
              <a:t>sin</a:t>
            </a:r>
            <a:endParaRPr lang="en-GB" alt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529114" y="4923730"/>
            <a:ext cx="543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 err="1">
                <a:latin typeface="Arial" pitchFamily="34" charset="0"/>
                <a:cs typeface="Arial" pitchFamily="34" charset="0"/>
              </a:rPr>
              <a:t>cos</a:t>
            </a:r>
            <a:endParaRPr lang="en-GB" alt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82477" y="5417443"/>
            <a:ext cx="3549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Επανάληψη ημιτόνων ή </a:t>
            </a:r>
            <a:r>
              <a:rPr lang="el-GR" altLang="en-US" sz="1600" dirty="0" err="1">
                <a:latin typeface="Arial" panose="020B0604020202020204" pitchFamily="34" charset="0"/>
              </a:rPr>
              <a:t>συνημιτόνων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548680"/>
            <a:ext cx="7694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Βασικές έννοιες κυματικής μορφής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Από το πεδίο του χρόνου/χώρου στο πεδίο των συχνοτήτων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>
            <a:off x="1582539" y="3313187"/>
            <a:ext cx="6100763" cy="1533525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187252" y="4105349"/>
            <a:ext cx="7127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15127" y="3864049"/>
            <a:ext cx="27764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t</a:t>
            </a:r>
            <a:endParaRPr lang="en-GB" altLang="en-US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39552" y="2636912"/>
            <a:ext cx="51674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itchFamily="34" charset="0"/>
                <a:cs typeface="Arial" pitchFamily="34" charset="0"/>
              </a:rPr>
              <a:t>Σήμα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f(t) </a:t>
            </a:r>
            <a:r>
              <a:rPr lang="el-GR" altLang="en-US" sz="1600" dirty="0">
                <a:latin typeface="Arial" pitchFamily="34" charset="0"/>
                <a:cs typeface="Arial" pitchFamily="34" charset="0"/>
              </a:rPr>
              <a:t>μιας μοναδικής συχνότητας (μονοχρωματικό)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:</a:t>
            </a:r>
            <a:endParaRPr lang="en-GB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003652" y="3140968"/>
            <a:ext cx="1547812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47664" y="3140968"/>
            <a:ext cx="1547813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014389" y="4923730"/>
            <a:ext cx="479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pitchFamily="34" charset="0"/>
                <a:cs typeface="Arial" pitchFamily="34" charset="0"/>
              </a:rPr>
              <a:t>sin</a:t>
            </a:r>
            <a:endParaRPr lang="en-GB" alt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529114" y="4923730"/>
            <a:ext cx="543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 err="1">
                <a:latin typeface="Arial" pitchFamily="34" charset="0"/>
                <a:cs typeface="Arial" pitchFamily="34" charset="0"/>
              </a:rPr>
              <a:t>cos</a:t>
            </a:r>
            <a:endParaRPr lang="en-GB" alt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82477" y="5417443"/>
            <a:ext cx="3549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Επανάληψη ημιτόνων ή </a:t>
            </a:r>
            <a:r>
              <a:rPr lang="el-GR" altLang="en-US" sz="1600" dirty="0" err="1">
                <a:latin typeface="Arial" panose="020B0604020202020204" pitchFamily="34" charset="0"/>
              </a:rPr>
              <a:t>συνημιτόνων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 flipV="1">
            <a:off x="3110086" y="4508847"/>
            <a:ext cx="64770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H="1" flipV="1">
            <a:off x="6494636" y="4508847"/>
            <a:ext cx="64770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102024" y="5877272"/>
            <a:ext cx="3240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κύκλος (= 1 επανάληψη) ημιτόνου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5436096" y="5877272"/>
            <a:ext cx="3578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κύκλος (= 1 επανάληψη) </a:t>
            </a:r>
            <a:r>
              <a:rPr lang="el-GR" altLang="en-US" sz="1600" dirty="0" err="1">
                <a:latin typeface="Arial" panose="020B0604020202020204" pitchFamily="34" charset="0"/>
              </a:rPr>
              <a:t>συνημιτόνου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548680"/>
            <a:ext cx="7694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Βασικές έννοιες κυματικής μορφής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Από το πεδίο του χρόνου/χώρου στο πεδίο των συχνοτήτων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>
            <a:off x="1582539" y="3313187"/>
            <a:ext cx="6100763" cy="1533525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187252" y="4105349"/>
            <a:ext cx="7127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15127" y="3864049"/>
            <a:ext cx="27764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t</a:t>
            </a:r>
            <a:endParaRPr lang="en-GB" altLang="en-US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39552" y="2636912"/>
            <a:ext cx="51674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itchFamily="34" charset="0"/>
                <a:cs typeface="Arial" pitchFamily="34" charset="0"/>
              </a:rPr>
              <a:t>Σήμα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f(t) </a:t>
            </a:r>
            <a:r>
              <a:rPr lang="el-GR" altLang="en-US" sz="1600" dirty="0">
                <a:latin typeface="Arial" pitchFamily="34" charset="0"/>
                <a:cs typeface="Arial" pitchFamily="34" charset="0"/>
              </a:rPr>
              <a:t>μιας μοναδικής συχνότητας (μονοχρωματικό)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:</a:t>
            </a:r>
            <a:endParaRPr lang="en-GB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515200" y="5013176"/>
            <a:ext cx="2628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b="1" dirty="0">
                <a:latin typeface="Arial" panose="020B0604020202020204" pitchFamily="34" charset="0"/>
              </a:rPr>
              <a:t>Συχνότητα </a:t>
            </a:r>
            <a:r>
              <a:rPr lang="en-US" altLang="en-US" sz="1600" b="1" dirty="0" smtClean="0">
                <a:latin typeface="Arial" panose="020B0604020202020204" pitchFamily="34" charset="0"/>
              </a:rPr>
              <a:t>(Frequency) f</a:t>
            </a:r>
            <a:r>
              <a:rPr lang="en-US" altLang="en-US" sz="1600" dirty="0" smtClean="0">
                <a:latin typeface="Arial" panose="020B0604020202020204" pitchFamily="34" charset="0"/>
              </a:rPr>
              <a:t>: </a:t>
            </a:r>
            <a:endParaRPr lang="el-GR" altLang="en-US" sz="1600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l-GR" altLang="en-US" sz="1600" dirty="0" smtClean="0">
                <a:latin typeface="Arial" panose="020B0604020202020204" pitchFamily="34" charset="0"/>
              </a:rPr>
              <a:t>αριθμός </a:t>
            </a:r>
            <a:r>
              <a:rPr lang="el-GR" altLang="en-US" sz="1600" dirty="0">
                <a:latin typeface="Arial" panose="020B0604020202020204" pitchFamily="34" charset="0"/>
              </a:rPr>
              <a:t>κύκλων στη μονάδα χρόνου (κύκλοι ανά δευτερόλεπτο) 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3419872" y="3140968"/>
            <a:ext cx="1582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6084168" y="3140968"/>
            <a:ext cx="1582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994547" y="317748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800" dirty="0">
                <a:latin typeface="Arial" panose="020B0604020202020204" pitchFamily="34" charset="0"/>
              </a:rPr>
              <a:t>Τ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768381" y="273774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800" dirty="0">
                <a:latin typeface="Arial" panose="020B0604020202020204" pitchFamily="34" charset="0"/>
              </a:rPr>
              <a:t>Τ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79512" y="4941168"/>
            <a:ext cx="2520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b="1" dirty="0">
                <a:latin typeface="Arial" panose="020B0604020202020204" pitchFamily="34" charset="0"/>
              </a:rPr>
              <a:t>Περίοδος </a:t>
            </a:r>
            <a:r>
              <a:rPr lang="en-US" altLang="en-US" sz="1600" b="1" dirty="0" smtClean="0">
                <a:latin typeface="Arial" panose="020B0604020202020204" pitchFamily="34" charset="0"/>
              </a:rPr>
              <a:t>(Period) </a:t>
            </a:r>
            <a:r>
              <a:rPr lang="el-GR" altLang="en-US" sz="1600" b="1" dirty="0" smtClean="0">
                <a:latin typeface="Arial" panose="020B0604020202020204" pitchFamily="34" charset="0"/>
              </a:rPr>
              <a:t>Τ</a:t>
            </a:r>
            <a:r>
              <a:rPr lang="en-US" altLang="en-US" sz="1600" b="1" dirty="0" smtClean="0">
                <a:latin typeface="Arial" panose="020B0604020202020204" pitchFamily="34" charset="0"/>
              </a:rPr>
              <a:t>:</a:t>
            </a:r>
            <a:r>
              <a:rPr lang="el-GR" altLang="en-US" sz="1600" dirty="0" smtClean="0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el-GR" altLang="en-US" sz="1600" dirty="0" smtClean="0">
                <a:latin typeface="Arial" panose="020B0604020202020204" pitchFamily="34" charset="0"/>
              </a:rPr>
              <a:t>χρόνος </a:t>
            </a:r>
            <a:r>
              <a:rPr lang="el-GR" altLang="en-US" sz="1600" dirty="0">
                <a:latin typeface="Arial" panose="020B0604020202020204" pitchFamily="34" charset="0"/>
              </a:rPr>
              <a:t>που χρειάζεται για να επαναληφθεί ένας κύκλος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611560" y="6093296"/>
            <a:ext cx="80691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b="1" dirty="0">
                <a:latin typeface="Arial" panose="020B0604020202020204" pitchFamily="34" charset="0"/>
              </a:rPr>
              <a:t>Μήκος κύματος </a:t>
            </a:r>
            <a:r>
              <a:rPr lang="en-US" altLang="en-US" sz="1600" b="1" dirty="0" smtClean="0">
                <a:latin typeface="Arial" panose="020B0604020202020204" pitchFamily="34" charset="0"/>
              </a:rPr>
              <a:t>(wavelength) </a:t>
            </a:r>
            <a:r>
              <a:rPr lang="el-GR" altLang="en-US" sz="1600" b="1" dirty="0" smtClean="0">
                <a:latin typeface="Arial" panose="020B0604020202020204" pitchFamily="34" charset="0"/>
              </a:rPr>
              <a:t>λ</a:t>
            </a:r>
            <a:r>
              <a:rPr lang="en-US" altLang="en-US" sz="1600" b="1" dirty="0" smtClean="0">
                <a:latin typeface="Arial" panose="020B0604020202020204" pitchFamily="34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=</a:t>
            </a:r>
            <a:r>
              <a:rPr lang="el-GR" altLang="en-US" sz="1600" b="1" dirty="0">
                <a:latin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latin typeface="Arial" panose="020B0604020202020204" pitchFamily="34" charset="0"/>
              </a:rPr>
              <a:t>cT</a:t>
            </a:r>
            <a:r>
              <a:rPr lang="en-US" altLang="en-US" sz="1600" dirty="0" smtClean="0">
                <a:latin typeface="Arial" panose="020B0604020202020204" pitchFamily="34" charset="0"/>
              </a:rPr>
              <a:t>: </a:t>
            </a:r>
            <a:r>
              <a:rPr lang="el-GR" altLang="en-US" sz="1600" dirty="0">
                <a:latin typeface="Arial" panose="020B0604020202020204" pitchFamily="34" charset="0"/>
              </a:rPr>
              <a:t>διάστημα που διανύει το σήμα σε μία περίοδο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547664" y="6381328"/>
            <a:ext cx="585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Arial" panose="020B0604020202020204" pitchFamily="34" charset="0"/>
              </a:rPr>
              <a:t>c : </a:t>
            </a:r>
            <a:r>
              <a:rPr lang="el-GR" altLang="en-US" sz="1600" dirty="0">
                <a:latin typeface="Arial" panose="020B0604020202020204" pitchFamily="34" charset="0"/>
              </a:rPr>
              <a:t>ταχύτητα φωτός (ηλεκτρομαγνητικής ακτινοβολίας) στο κενό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2699792" y="4941168"/>
            <a:ext cx="3852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2947442" y="5014193"/>
            <a:ext cx="33162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600" dirty="0">
                <a:latin typeface="Arial" panose="020B0604020202020204" pitchFamily="34" charset="0"/>
              </a:rPr>
              <a:t>1 </a:t>
            </a:r>
            <a:r>
              <a:rPr lang="en-US" altLang="en-US" sz="1600" dirty="0">
                <a:latin typeface="Arial" panose="020B0604020202020204" pitchFamily="34" charset="0"/>
              </a:rPr>
              <a:t>sec </a:t>
            </a:r>
          </a:p>
          <a:p>
            <a:pPr algn="ctr" eaLnBrk="1" hangingPunct="1"/>
            <a:r>
              <a:rPr lang="el-GR" altLang="en-US" sz="1600" dirty="0" smtClean="0">
                <a:latin typeface="Arial" panose="020B0604020202020204" pitchFamily="34" charset="0"/>
              </a:rPr>
              <a:t>(</a:t>
            </a:r>
            <a:r>
              <a:rPr lang="en-US" altLang="en-US" sz="1600" dirty="0" smtClean="0">
                <a:latin typeface="Arial" panose="020B0604020202020204" pitchFamily="34" charset="0"/>
              </a:rPr>
              <a:t>f </a:t>
            </a:r>
            <a:r>
              <a:rPr lang="en-US" altLang="en-US" sz="1600" dirty="0">
                <a:latin typeface="Arial" panose="020B0604020202020204" pitchFamily="34" charset="0"/>
              </a:rPr>
              <a:t>= 2.5 </a:t>
            </a:r>
            <a:r>
              <a:rPr lang="el-GR" altLang="en-US" sz="1600" dirty="0">
                <a:latin typeface="Arial" panose="020B0604020202020204" pitchFamily="34" charset="0"/>
              </a:rPr>
              <a:t>κύκλοι ανά δευτερόλεπτο) 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548680"/>
            <a:ext cx="7694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Βασικές έννοιες κυματικής μορφής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 3"/>
          <p:cNvSpPr>
            <a:spLocks/>
          </p:cNvSpPr>
          <p:nvPr/>
        </p:nvSpPr>
        <p:spPr bwMode="auto">
          <a:xfrm>
            <a:off x="755650" y="1484313"/>
            <a:ext cx="6118225" cy="885825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755650" y="3398838"/>
            <a:ext cx="6118225" cy="885825"/>
            <a:chOff x="476" y="2441"/>
            <a:chExt cx="3854" cy="558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476" y="2441"/>
              <a:ext cx="1927" cy="558"/>
            </a:xfrm>
            <a:custGeom>
              <a:avLst/>
              <a:gdLst>
                <a:gd name="T0" fmla="*/ 0 w 3843"/>
                <a:gd name="T1" fmla="*/ 31 h 966"/>
                <a:gd name="T2" fmla="*/ 8 w 3843"/>
                <a:gd name="T3" fmla="*/ 1 h 966"/>
                <a:gd name="T4" fmla="*/ 16 w 3843"/>
                <a:gd name="T5" fmla="*/ 31 h 966"/>
                <a:gd name="T6" fmla="*/ 23 w 3843"/>
                <a:gd name="T7" fmla="*/ 62 h 966"/>
                <a:gd name="T8" fmla="*/ 31 w 3843"/>
                <a:gd name="T9" fmla="*/ 31 h 966"/>
                <a:gd name="T10" fmla="*/ 38 w 3843"/>
                <a:gd name="T11" fmla="*/ 1 h 966"/>
                <a:gd name="T12" fmla="*/ 46 w 3843"/>
                <a:gd name="T13" fmla="*/ 31 h 966"/>
                <a:gd name="T14" fmla="*/ 53 w 3843"/>
                <a:gd name="T15" fmla="*/ 62 h 966"/>
                <a:gd name="T16" fmla="*/ 61 w 3843"/>
                <a:gd name="T17" fmla="*/ 31 h 966"/>
                <a:gd name="T18" fmla="*/ 68 w 3843"/>
                <a:gd name="T19" fmla="*/ 0 h 966"/>
                <a:gd name="T20" fmla="*/ 76 w 3843"/>
                <a:gd name="T21" fmla="*/ 31 h 966"/>
                <a:gd name="T22" fmla="*/ 84 w 3843"/>
                <a:gd name="T23" fmla="*/ 62 h 966"/>
                <a:gd name="T24" fmla="*/ 91 w 3843"/>
                <a:gd name="T25" fmla="*/ 31 h 966"/>
                <a:gd name="T26" fmla="*/ 99 w 3843"/>
                <a:gd name="T27" fmla="*/ 1 h 966"/>
                <a:gd name="T28" fmla="*/ 107 w 3843"/>
                <a:gd name="T29" fmla="*/ 31 h 966"/>
                <a:gd name="T30" fmla="*/ 114 w 3843"/>
                <a:gd name="T31" fmla="*/ 62 h 966"/>
                <a:gd name="T32" fmla="*/ 122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2403" y="2441"/>
              <a:ext cx="1927" cy="558"/>
            </a:xfrm>
            <a:custGeom>
              <a:avLst/>
              <a:gdLst>
                <a:gd name="T0" fmla="*/ 0 w 3843"/>
                <a:gd name="T1" fmla="*/ 31 h 966"/>
                <a:gd name="T2" fmla="*/ 8 w 3843"/>
                <a:gd name="T3" fmla="*/ 1 h 966"/>
                <a:gd name="T4" fmla="*/ 16 w 3843"/>
                <a:gd name="T5" fmla="*/ 31 h 966"/>
                <a:gd name="T6" fmla="*/ 23 w 3843"/>
                <a:gd name="T7" fmla="*/ 62 h 966"/>
                <a:gd name="T8" fmla="*/ 31 w 3843"/>
                <a:gd name="T9" fmla="*/ 31 h 966"/>
                <a:gd name="T10" fmla="*/ 38 w 3843"/>
                <a:gd name="T11" fmla="*/ 1 h 966"/>
                <a:gd name="T12" fmla="*/ 46 w 3843"/>
                <a:gd name="T13" fmla="*/ 31 h 966"/>
                <a:gd name="T14" fmla="*/ 53 w 3843"/>
                <a:gd name="T15" fmla="*/ 62 h 966"/>
                <a:gd name="T16" fmla="*/ 61 w 3843"/>
                <a:gd name="T17" fmla="*/ 31 h 966"/>
                <a:gd name="T18" fmla="*/ 68 w 3843"/>
                <a:gd name="T19" fmla="*/ 0 h 966"/>
                <a:gd name="T20" fmla="*/ 76 w 3843"/>
                <a:gd name="T21" fmla="*/ 31 h 966"/>
                <a:gd name="T22" fmla="*/ 84 w 3843"/>
                <a:gd name="T23" fmla="*/ 62 h 966"/>
                <a:gd name="T24" fmla="*/ 91 w 3843"/>
                <a:gd name="T25" fmla="*/ 31 h 966"/>
                <a:gd name="T26" fmla="*/ 99 w 3843"/>
                <a:gd name="T27" fmla="*/ 1 h 966"/>
                <a:gd name="T28" fmla="*/ 107 w 3843"/>
                <a:gd name="T29" fmla="*/ 31 h 966"/>
                <a:gd name="T30" fmla="*/ 114 w 3843"/>
                <a:gd name="T31" fmla="*/ 62 h 966"/>
                <a:gd name="T32" fmla="*/ 122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2" name="Group 7"/>
          <p:cNvGrpSpPr>
            <a:grpSpLocks/>
          </p:cNvGrpSpPr>
          <p:nvPr/>
        </p:nvGrpSpPr>
        <p:grpSpPr bwMode="auto">
          <a:xfrm>
            <a:off x="765175" y="5314950"/>
            <a:ext cx="6115050" cy="885825"/>
            <a:chOff x="482" y="3348"/>
            <a:chExt cx="3852" cy="558"/>
          </a:xfrm>
        </p:grpSpPr>
        <p:sp>
          <p:nvSpPr>
            <p:cNvPr id="33" name="Freeform 8"/>
            <p:cNvSpPr>
              <a:spLocks/>
            </p:cNvSpPr>
            <p:nvPr/>
          </p:nvSpPr>
          <p:spPr bwMode="auto">
            <a:xfrm>
              <a:off x="482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1444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2407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3371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488238" y="1557338"/>
            <a:ext cx="12525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800" dirty="0">
                <a:latin typeface="Arial" panose="020B0604020202020204" pitchFamily="34" charset="0"/>
              </a:rPr>
              <a:t>χαμηλή</a:t>
            </a:r>
          </a:p>
          <a:p>
            <a:pPr algn="ctr" eaLnBrk="1" hangingPunct="1"/>
            <a:r>
              <a:rPr lang="el-GR" altLang="en-US" sz="1800" dirty="0">
                <a:latin typeface="Arial" panose="020B0604020202020204" pitchFamily="34" charset="0"/>
              </a:rPr>
              <a:t>συχνότητα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7380288" y="5373688"/>
            <a:ext cx="12525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800" dirty="0">
                <a:latin typeface="Arial" panose="020B0604020202020204" pitchFamily="34" charset="0"/>
              </a:rPr>
              <a:t>υψηλή</a:t>
            </a:r>
          </a:p>
          <a:p>
            <a:pPr algn="ctr" eaLnBrk="1" hangingPunct="1"/>
            <a:r>
              <a:rPr lang="el-GR" altLang="en-US" sz="1800" dirty="0">
                <a:latin typeface="Arial" panose="020B0604020202020204" pitchFamily="34" charset="0"/>
              </a:rPr>
              <a:t>συχνότητα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548680"/>
            <a:ext cx="7694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Βασικές έννοιες κυματικής μορφής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 3"/>
          <p:cNvSpPr>
            <a:spLocks/>
          </p:cNvSpPr>
          <p:nvPr/>
        </p:nvSpPr>
        <p:spPr bwMode="auto">
          <a:xfrm>
            <a:off x="755650" y="1484313"/>
            <a:ext cx="6118225" cy="885825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5650" y="3398838"/>
            <a:ext cx="6118225" cy="885825"/>
            <a:chOff x="476" y="2441"/>
            <a:chExt cx="3854" cy="558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476" y="2441"/>
              <a:ext cx="1927" cy="558"/>
            </a:xfrm>
            <a:custGeom>
              <a:avLst/>
              <a:gdLst>
                <a:gd name="T0" fmla="*/ 0 w 3843"/>
                <a:gd name="T1" fmla="*/ 31 h 966"/>
                <a:gd name="T2" fmla="*/ 8 w 3843"/>
                <a:gd name="T3" fmla="*/ 1 h 966"/>
                <a:gd name="T4" fmla="*/ 16 w 3843"/>
                <a:gd name="T5" fmla="*/ 31 h 966"/>
                <a:gd name="T6" fmla="*/ 23 w 3843"/>
                <a:gd name="T7" fmla="*/ 62 h 966"/>
                <a:gd name="T8" fmla="*/ 31 w 3843"/>
                <a:gd name="T9" fmla="*/ 31 h 966"/>
                <a:gd name="T10" fmla="*/ 38 w 3843"/>
                <a:gd name="T11" fmla="*/ 1 h 966"/>
                <a:gd name="T12" fmla="*/ 46 w 3843"/>
                <a:gd name="T13" fmla="*/ 31 h 966"/>
                <a:gd name="T14" fmla="*/ 53 w 3843"/>
                <a:gd name="T15" fmla="*/ 62 h 966"/>
                <a:gd name="T16" fmla="*/ 61 w 3843"/>
                <a:gd name="T17" fmla="*/ 31 h 966"/>
                <a:gd name="T18" fmla="*/ 68 w 3843"/>
                <a:gd name="T19" fmla="*/ 0 h 966"/>
                <a:gd name="T20" fmla="*/ 76 w 3843"/>
                <a:gd name="T21" fmla="*/ 31 h 966"/>
                <a:gd name="T22" fmla="*/ 84 w 3843"/>
                <a:gd name="T23" fmla="*/ 62 h 966"/>
                <a:gd name="T24" fmla="*/ 91 w 3843"/>
                <a:gd name="T25" fmla="*/ 31 h 966"/>
                <a:gd name="T26" fmla="*/ 99 w 3843"/>
                <a:gd name="T27" fmla="*/ 1 h 966"/>
                <a:gd name="T28" fmla="*/ 107 w 3843"/>
                <a:gd name="T29" fmla="*/ 31 h 966"/>
                <a:gd name="T30" fmla="*/ 114 w 3843"/>
                <a:gd name="T31" fmla="*/ 62 h 966"/>
                <a:gd name="T32" fmla="*/ 122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2403" y="2441"/>
              <a:ext cx="1927" cy="558"/>
            </a:xfrm>
            <a:custGeom>
              <a:avLst/>
              <a:gdLst>
                <a:gd name="T0" fmla="*/ 0 w 3843"/>
                <a:gd name="T1" fmla="*/ 31 h 966"/>
                <a:gd name="T2" fmla="*/ 8 w 3843"/>
                <a:gd name="T3" fmla="*/ 1 h 966"/>
                <a:gd name="T4" fmla="*/ 16 w 3843"/>
                <a:gd name="T5" fmla="*/ 31 h 966"/>
                <a:gd name="T6" fmla="*/ 23 w 3843"/>
                <a:gd name="T7" fmla="*/ 62 h 966"/>
                <a:gd name="T8" fmla="*/ 31 w 3843"/>
                <a:gd name="T9" fmla="*/ 31 h 966"/>
                <a:gd name="T10" fmla="*/ 38 w 3843"/>
                <a:gd name="T11" fmla="*/ 1 h 966"/>
                <a:gd name="T12" fmla="*/ 46 w 3843"/>
                <a:gd name="T13" fmla="*/ 31 h 966"/>
                <a:gd name="T14" fmla="*/ 53 w 3843"/>
                <a:gd name="T15" fmla="*/ 62 h 966"/>
                <a:gd name="T16" fmla="*/ 61 w 3843"/>
                <a:gd name="T17" fmla="*/ 31 h 966"/>
                <a:gd name="T18" fmla="*/ 68 w 3843"/>
                <a:gd name="T19" fmla="*/ 0 h 966"/>
                <a:gd name="T20" fmla="*/ 76 w 3843"/>
                <a:gd name="T21" fmla="*/ 31 h 966"/>
                <a:gd name="T22" fmla="*/ 84 w 3843"/>
                <a:gd name="T23" fmla="*/ 62 h 966"/>
                <a:gd name="T24" fmla="*/ 91 w 3843"/>
                <a:gd name="T25" fmla="*/ 31 h 966"/>
                <a:gd name="T26" fmla="*/ 99 w 3843"/>
                <a:gd name="T27" fmla="*/ 1 h 966"/>
                <a:gd name="T28" fmla="*/ 107 w 3843"/>
                <a:gd name="T29" fmla="*/ 31 h 966"/>
                <a:gd name="T30" fmla="*/ 114 w 3843"/>
                <a:gd name="T31" fmla="*/ 62 h 966"/>
                <a:gd name="T32" fmla="*/ 122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65175" y="5314950"/>
            <a:ext cx="6115050" cy="885825"/>
            <a:chOff x="482" y="3348"/>
            <a:chExt cx="3852" cy="558"/>
          </a:xfrm>
        </p:grpSpPr>
        <p:sp>
          <p:nvSpPr>
            <p:cNvPr id="33" name="Freeform 8"/>
            <p:cNvSpPr>
              <a:spLocks/>
            </p:cNvSpPr>
            <p:nvPr/>
          </p:nvSpPr>
          <p:spPr bwMode="auto">
            <a:xfrm>
              <a:off x="482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1444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2407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3371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552493" y="1557338"/>
            <a:ext cx="1124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800" dirty="0" smtClean="0">
                <a:latin typeface="Arial" panose="020B0604020202020204" pitchFamily="34" charset="0"/>
              </a:rPr>
              <a:t>μεγάλη</a:t>
            </a:r>
          </a:p>
          <a:p>
            <a:pPr algn="ctr" eaLnBrk="1" hangingPunct="1"/>
            <a:r>
              <a:rPr lang="el-GR" altLang="en-US" sz="1800" dirty="0" smtClean="0">
                <a:latin typeface="Arial" panose="020B0604020202020204" pitchFamily="34" charset="0"/>
              </a:rPr>
              <a:t>περίοδος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7444544" y="5373688"/>
            <a:ext cx="1124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800" dirty="0" smtClean="0">
                <a:latin typeface="Arial" panose="020B0604020202020204" pitchFamily="34" charset="0"/>
              </a:rPr>
              <a:t>μικρή </a:t>
            </a:r>
          </a:p>
          <a:p>
            <a:pPr algn="ctr" eaLnBrk="1" hangingPunct="1"/>
            <a:r>
              <a:rPr lang="el-GR" altLang="en-US" sz="1800" dirty="0" smtClean="0">
                <a:latin typeface="Arial" panose="020B0604020202020204" pitchFamily="34" charset="0"/>
              </a:rPr>
              <a:t>περίοδος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476672"/>
            <a:ext cx="8560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Αντικείμενο: </a:t>
            </a:r>
          </a:p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Σύγχρονες αντιλήψεις μετρήσεων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signals_new.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149080"/>
            <a:ext cx="2952328" cy="2160761"/>
          </a:xfrm>
          <a:prstGeom prst="rect">
            <a:avLst/>
          </a:prstGeom>
        </p:spPr>
      </p:pic>
      <p:pic>
        <p:nvPicPr>
          <p:cNvPr id="9" name="Picture 8" descr="image_galle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2564904"/>
            <a:ext cx="2520280" cy="1961618"/>
          </a:xfrm>
          <a:prstGeom prst="rect">
            <a:avLst/>
          </a:prstGeom>
        </p:spPr>
      </p:pic>
      <p:pic>
        <p:nvPicPr>
          <p:cNvPr id="10" name="Picture 9" descr="vlbi_pi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293096"/>
            <a:ext cx="2376264" cy="2244249"/>
          </a:xfrm>
          <a:prstGeom prst="rect">
            <a:avLst/>
          </a:prstGeom>
        </p:spPr>
      </p:pic>
      <p:pic>
        <p:nvPicPr>
          <p:cNvPr id="11" name="Picture 10" descr="article-2264415-1703003A000005DC-377_306x3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1700808"/>
            <a:ext cx="1088858" cy="1337943"/>
          </a:xfrm>
          <a:prstGeom prst="rect">
            <a:avLst/>
          </a:prstGeom>
        </p:spPr>
      </p:pic>
      <p:pic>
        <p:nvPicPr>
          <p:cNvPr id="16" name="Picture 15" descr="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1844824"/>
            <a:ext cx="2923977" cy="17911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528" y="3717032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Electromagnetic Distance Measurement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0072" y="170080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Satellite Laser Ranging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2240" y="458112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Satellite Altimetry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309320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Global Navigation Satellite Systems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4168" y="5877272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Very Long Baseline</a:t>
            </a:r>
          </a:p>
          <a:p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Interferometry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548680"/>
            <a:ext cx="7694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Βασικές έννοιες κυματικής μορφής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 3"/>
          <p:cNvSpPr>
            <a:spLocks/>
          </p:cNvSpPr>
          <p:nvPr/>
        </p:nvSpPr>
        <p:spPr bwMode="auto">
          <a:xfrm>
            <a:off x="755650" y="1484313"/>
            <a:ext cx="6118225" cy="885825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5650" y="3398838"/>
            <a:ext cx="6118225" cy="885825"/>
            <a:chOff x="476" y="2441"/>
            <a:chExt cx="3854" cy="558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476" y="2441"/>
              <a:ext cx="1927" cy="558"/>
            </a:xfrm>
            <a:custGeom>
              <a:avLst/>
              <a:gdLst>
                <a:gd name="T0" fmla="*/ 0 w 3843"/>
                <a:gd name="T1" fmla="*/ 31 h 966"/>
                <a:gd name="T2" fmla="*/ 8 w 3843"/>
                <a:gd name="T3" fmla="*/ 1 h 966"/>
                <a:gd name="T4" fmla="*/ 16 w 3843"/>
                <a:gd name="T5" fmla="*/ 31 h 966"/>
                <a:gd name="T6" fmla="*/ 23 w 3843"/>
                <a:gd name="T7" fmla="*/ 62 h 966"/>
                <a:gd name="T8" fmla="*/ 31 w 3843"/>
                <a:gd name="T9" fmla="*/ 31 h 966"/>
                <a:gd name="T10" fmla="*/ 38 w 3843"/>
                <a:gd name="T11" fmla="*/ 1 h 966"/>
                <a:gd name="T12" fmla="*/ 46 w 3843"/>
                <a:gd name="T13" fmla="*/ 31 h 966"/>
                <a:gd name="T14" fmla="*/ 53 w 3843"/>
                <a:gd name="T15" fmla="*/ 62 h 966"/>
                <a:gd name="T16" fmla="*/ 61 w 3843"/>
                <a:gd name="T17" fmla="*/ 31 h 966"/>
                <a:gd name="T18" fmla="*/ 68 w 3843"/>
                <a:gd name="T19" fmla="*/ 0 h 966"/>
                <a:gd name="T20" fmla="*/ 76 w 3843"/>
                <a:gd name="T21" fmla="*/ 31 h 966"/>
                <a:gd name="T22" fmla="*/ 84 w 3843"/>
                <a:gd name="T23" fmla="*/ 62 h 966"/>
                <a:gd name="T24" fmla="*/ 91 w 3843"/>
                <a:gd name="T25" fmla="*/ 31 h 966"/>
                <a:gd name="T26" fmla="*/ 99 w 3843"/>
                <a:gd name="T27" fmla="*/ 1 h 966"/>
                <a:gd name="T28" fmla="*/ 107 w 3843"/>
                <a:gd name="T29" fmla="*/ 31 h 966"/>
                <a:gd name="T30" fmla="*/ 114 w 3843"/>
                <a:gd name="T31" fmla="*/ 62 h 966"/>
                <a:gd name="T32" fmla="*/ 122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2403" y="2441"/>
              <a:ext cx="1927" cy="558"/>
            </a:xfrm>
            <a:custGeom>
              <a:avLst/>
              <a:gdLst>
                <a:gd name="T0" fmla="*/ 0 w 3843"/>
                <a:gd name="T1" fmla="*/ 31 h 966"/>
                <a:gd name="T2" fmla="*/ 8 w 3843"/>
                <a:gd name="T3" fmla="*/ 1 h 966"/>
                <a:gd name="T4" fmla="*/ 16 w 3843"/>
                <a:gd name="T5" fmla="*/ 31 h 966"/>
                <a:gd name="T6" fmla="*/ 23 w 3843"/>
                <a:gd name="T7" fmla="*/ 62 h 966"/>
                <a:gd name="T8" fmla="*/ 31 w 3843"/>
                <a:gd name="T9" fmla="*/ 31 h 966"/>
                <a:gd name="T10" fmla="*/ 38 w 3843"/>
                <a:gd name="T11" fmla="*/ 1 h 966"/>
                <a:gd name="T12" fmla="*/ 46 w 3843"/>
                <a:gd name="T13" fmla="*/ 31 h 966"/>
                <a:gd name="T14" fmla="*/ 53 w 3843"/>
                <a:gd name="T15" fmla="*/ 62 h 966"/>
                <a:gd name="T16" fmla="*/ 61 w 3843"/>
                <a:gd name="T17" fmla="*/ 31 h 966"/>
                <a:gd name="T18" fmla="*/ 68 w 3843"/>
                <a:gd name="T19" fmla="*/ 0 h 966"/>
                <a:gd name="T20" fmla="*/ 76 w 3843"/>
                <a:gd name="T21" fmla="*/ 31 h 966"/>
                <a:gd name="T22" fmla="*/ 84 w 3843"/>
                <a:gd name="T23" fmla="*/ 62 h 966"/>
                <a:gd name="T24" fmla="*/ 91 w 3843"/>
                <a:gd name="T25" fmla="*/ 31 h 966"/>
                <a:gd name="T26" fmla="*/ 99 w 3843"/>
                <a:gd name="T27" fmla="*/ 1 h 966"/>
                <a:gd name="T28" fmla="*/ 107 w 3843"/>
                <a:gd name="T29" fmla="*/ 31 h 966"/>
                <a:gd name="T30" fmla="*/ 114 w 3843"/>
                <a:gd name="T31" fmla="*/ 62 h 966"/>
                <a:gd name="T32" fmla="*/ 122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65175" y="5314950"/>
            <a:ext cx="6115050" cy="885825"/>
            <a:chOff x="482" y="3348"/>
            <a:chExt cx="3852" cy="558"/>
          </a:xfrm>
        </p:grpSpPr>
        <p:sp>
          <p:nvSpPr>
            <p:cNvPr id="33" name="Freeform 8"/>
            <p:cNvSpPr>
              <a:spLocks/>
            </p:cNvSpPr>
            <p:nvPr/>
          </p:nvSpPr>
          <p:spPr bwMode="auto">
            <a:xfrm>
              <a:off x="482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1444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2407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3371" y="3348"/>
              <a:ext cx="963" cy="558"/>
            </a:xfrm>
            <a:custGeom>
              <a:avLst/>
              <a:gdLst>
                <a:gd name="T0" fmla="*/ 0 w 3843"/>
                <a:gd name="T1" fmla="*/ 31 h 966"/>
                <a:gd name="T2" fmla="*/ 0 w 3843"/>
                <a:gd name="T3" fmla="*/ 1 h 966"/>
                <a:gd name="T4" fmla="*/ 1 w 3843"/>
                <a:gd name="T5" fmla="*/ 31 h 966"/>
                <a:gd name="T6" fmla="*/ 1 w 3843"/>
                <a:gd name="T7" fmla="*/ 62 h 966"/>
                <a:gd name="T8" fmla="*/ 1 w 3843"/>
                <a:gd name="T9" fmla="*/ 31 h 966"/>
                <a:gd name="T10" fmla="*/ 1 w 3843"/>
                <a:gd name="T11" fmla="*/ 1 h 966"/>
                <a:gd name="T12" fmla="*/ 2 w 3843"/>
                <a:gd name="T13" fmla="*/ 31 h 966"/>
                <a:gd name="T14" fmla="*/ 2 w 3843"/>
                <a:gd name="T15" fmla="*/ 62 h 966"/>
                <a:gd name="T16" fmla="*/ 2 w 3843"/>
                <a:gd name="T17" fmla="*/ 31 h 966"/>
                <a:gd name="T18" fmla="*/ 2 w 3843"/>
                <a:gd name="T19" fmla="*/ 0 h 966"/>
                <a:gd name="T20" fmla="*/ 3 w 3843"/>
                <a:gd name="T21" fmla="*/ 31 h 966"/>
                <a:gd name="T22" fmla="*/ 3 w 3843"/>
                <a:gd name="T23" fmla="*/ 62 h 966"/>
                <a:gd name="T24" fmla="*/ 3 w 3843"/>
                <a:gd name="T25" fmla="*/ 31 h 966"/>
                <a:gd name="T26" fmla="*/ 3 w 3843"/>
                <a:gd name="T27" fmla="*/ 1 h 966"/>
                <a:gd name="T28" fmla="*/ 3 w 3843"/>
                <a:gd name="T29" fmla="*/ 31 h 966"/>
                <a:gd name="T30" fmla="*/ 4 w 3843"/>
                <a:gd name="T31" fmla="*/ 62 h 966"/>
                <a:gd name="T32" fmla="*/ 4 w 3843"/>
                <a:gd name="T33" fmla="*/ 31 h 9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43"/>
                <a:gd name="T52" fmla="*/ 0 h 966"/>
                <a:gd name="T53" fmla="*/ 3843 w 3843"/>
                <a:gd name="T54" fmla="*/ 966 h 9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43" h="966">
                  <a:moveTo>
                    <a:pt x="0" y="486"/>
                  </a:moveTo>
                  <a:cubicBezTo>
                    <a:pt x="114" y="0"/>
                    <a:pt x="210" y="3"/>
                    <a:pt x="240" y="3"/>
                  </a:cubicBezTo>
                  <a:cubicBezTo>
                    <a:pt x="270" y="3"/>
                    <a:pt x="357" y="0"/>
                    <a:pt x="480" y="483"/>
                  </a:cubicBezTo>
                  <a:cubicBezTo>
                    <a:pt x="603" y="966"/>
                    <a:pt x="687" y="966"/>
                    <a:pt x="720" y="966"/>
                  </a:cubicBezTo>
                  <a:cubicBezTo>
                    <a:pt x="753" y="966"/>
                    <a:pt x="840" y="963"/>
                    <a:pt x="960" y="483"/>
                  </a:cubicBezTo>
                  <a:cubicBezTo>
                    <a:pt x="1080" y="3"/>
                    <a:pt x="1170" y="3"/>
                    <a:pt x="1200" y="3"/>
                  </a:cubicBezTo>
                  <a:cubicBezTo>
                    <a:pt x="1230" y="3"/>
                    <a:pt x="1314" y="3"/>
                    <a:pt x="1440" y="480"/>
                  </a:cubicBezTo>
                  <a:cubicBezTo>
                    <a:pt x="1566" y="957"/>
                    <a:pt x="1653" y="963"/>
                    <a:pt x="1680" y="963"/>
                  </a:cubicBezTo>
                  <a:cubicBezTo>
                    <a:pt x="1707" y="963"/>
                    <a:pt x="1797" y="966"/>
                    <a:pt x="1920" y="483"/>
                  </a:cubicBezTo>
                  <a:cubicBezTo>
                    <a:pt x="2043" y="0"/>
                    <a:pt x="2133" y="0"/>
                    <a:pt x="2160" y="0"/>
                  </a:cubicBezTo>
                  <a:cubicBezTo>
                    <a:pt x="2187" y="0"/>
                    <a:pt x="2286" y="0"/>
                    <a:pt x="2400" y="483"/>
                  </a:cubicBezTo>
                  <a:cubicBezTo>
                    <a:pt x="2514" y="966"/>
                    <a:pt x="2607" y="960"/>
                    <a:pt x="2640" y="963"/>
                  </a:cubicBezTo>
                  <a:cubicBezTo>
                    <a:pt x="2673" y="960"/>
                    <a:pt x="2763" y="966"/>
                    <a:pt x="2880" y="483"/>
                  </a:cubicBezTo>
                  <a:cubicBezTo>
                    <a:pt x="2997" y="0"/>
                    <a:pt x="3090" y="3"/>
                    <a:pt x="3120" y="6"/>
                  </a:cubicBezTo>
                  <a:cubicBezTo>
                    <a:pt x="3153" y="3"/>
                    <a:pt x="3243" y="0"/>
                    <a:pt x="3360" y="483"/>
                  </a:cubicBezTo>
                  <a:cubicBezTo>
                    <a:pt x="3477" y="966"/>
                    <a:pt x="3564" y="960"/>
                    <a:pt x="3600" y="960"/>
                  </a:cubicBezTo>
                  <a:cubicBezTo>
                    <a:pt x="3627" y="963"/>
                    <a:pt x="3726" y="957"/>
                    <a:pt x="3843" y="483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236543" y="1557338"/>
            <a:ext cx="17559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800" dirty="0" smtClean="0">
                <a:latin typeface="Arial" panose="020B0604020202020204" pitchFamily="34" charset="0"/>
              </a:rPr>
              <a:t>μεγάλο</a:t>
            </a:r>
          </a:p>
          <a:p>
            <a:pPr algn="ctr" eaLnBrk="1" hangingPunct="1"/>
            <a:r>
              <a:rPr lang="el-GR" altLang="en-US" sz="1800" smtClean="0">
                <a:latin typeface="Arial" panose="020B0604020202020204" pitchFamily="34" charset="0"/>
              </a:rPr>
              <a:t>μήκος </a:t>
            </a:r>
            <a:r>
              <a:rPr lang="el-GR" altLang="en-US" sz="1800" dirty="0" smtClean="0">
                <a:latin typeface="Arial" panose="020B0604020202020204" pitchFamily="34" charset="0"/>
              </a:rPr>
              <a:t>κύματος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7158250" y="5373688"/>
            <a:ext cx="1696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800" dirty="0" smtClean="0">
                <a:latin typeface="Arial" panose="020B0604020202020204" pitchFamily="34" charset="0"/>
              </a:rPr>
              <a:t>μικρό </a:t>
            </a:r>
          </a:p>
          <a:p>
            <a:pPr algn="ctr" eaLnBrk="1" hangingPunct="1"/>
            <a:r>
              <a:rPr lang="el-GR" altLang="en-US" sz="1800" dirty="0" smtClean="0">
                <a:latin typeface="Arial" panose="020B0604020202020204" pitchFamily="34" charset="0"/>
              </a:rPr>
              <a:t>μήκος κύματος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548680"/>
            <a:ext cx="5468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340768"/>
            <a:ext cx="7920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Ανάλυση και επεξεργασία σήματος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ηλεκτρονικές εφαρμογές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Ανάλυση και επεξεργασία εικόνας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Γεωεπιστήμες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–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Γεωπληροφορική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Δορυφορική Γεωδαισία (προσδιορισμός θέσης,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βαθμιδομετρία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αλτιμετρία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SLR, VLBI, …)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Εφαρμογές στην εκτίμηση του γήινου πεδίο βαρύτητας – γεωειδούς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Φωτογραμμετρία – Τηλεπισκόπηση – Ψηφιακά Μοντέλα Εδάφους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…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404664"/>
            <a:ext cx="460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Αρχές εκτίμησης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340768"/>
            <a:ext cx="792088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Παρατηρήσεις και σήματα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065463" y="2276475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069263" y="2054225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3209925" y="1268413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40088" y="90805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</a:t>
            </a:r>
            <a:endParaRPr lang="en-GB" altLang="en-US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132138" y="1376363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3825" y="1060450"/>
            <a:ext cx="20748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Φυσικό μέγεθος</a:t>
            </a:r>
          </a:p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(ομαλό = </a:t>
            </a:r>
          </a:p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χαμηλές συχνότητες)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404664"/>
            <a:ext cx="460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Αρχές εκτίμησης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340768"/>
            <a:ext cx="792088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Παρατηρήσεις και σήματα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065463" y="2276475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069263" y="2054225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3209925" y="1268413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40088" y="90805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</a:t>
            </a:r>
            <a:endParaRPr lang="en-GB" altLang="en-US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132138" y="1376363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3825" y="1060450"/>
            <a:ext cx="20748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Φυσικό μέγεθος</a:t>
            </a:r>
          </a:p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(ομαλό = </a:t>
            </a:r>
          </a:p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χαμηλές συχνότητες)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059832" y="4005064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063632" y="3782814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3204294" y="2997002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34457" y="2636639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y(t)</a:t>
            </a:r>
            <a:r>
              <a:rPr lang="en-US" altLang="en-US" sz="1800" dirty="0">
                <a:latin typeface="Arial" panose="020B0604020202020204" pitchFamily="34" charset="0"/>
              </a:rPr>
              <a:t> = </a:t>
            </a: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 </a:t>
            </a:r>
            <a:r>
              <a:rPr lang="en-US" altLang="en-US" sz="1800" dirty="0">
                <a:latin typeface="Arial" panose="020B0604020202020204" pitchFamily="34" charset="0"/>
              </a:rPr>
              <a:t>+ n(t)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3126507" y="3104952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18194" y="2789039"/>
            <a:ext cx="20796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>
                <a:solidFill>
                  <a:srgbClr val="FF0000"/>
                </a:solidFill>
                <a:latin typeface="Arial" panose="020B0604020202020204" pitchFamily="34" charset="0"/>
              </a:rPr>
              <a:t>Παρατήρηση</a:t>
            </a:r>
          </a:p>
          <a:p>
            <a:pPr eaLnBrk="1" hangingPunct="1"/>
            <a:r>
              <a:rPr lang="el-GR" altLang="en-US" sz="1600">
                <a:latin typeface="Arial" panose="020B0604020202020204" pitchFamily="34" charset="0"/>
              </a:rPr>
              <a:t>με πρόσθετο θόρυβο</a:t>
            </a:r>
          </a:p>
          <a:p>
            <a:pPr eaLnBrk="1" hangingPunct="1"/>
            <a:r>
              <a:rPr lang="el-GR" altLang="en-US" sz="1600">
                <a:latin typeface="Arial" panose="020B0604020202020204" pitchFamily="34" charset="0"/>
              </a:rPr>
              <a:t>(υψηλές συχνότητες)</a:t>
            </a:r>
            <a:endParaRPr lang="en-GB" altLang="en-US" sz="1600">
              <a:latin typeface="Arial" panose="020B0604020202020204" pitchFamily="34" charset="0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3161432" y="2992239"/>
            <a:ext cx="4681537" cy="1649413"/>
          </a:xfrm>
          <a:custGeom>
            <a:avLst/>
            <a:gdLst>
              <a:gd name="T0" fmla="*/ 2147483647 w 2949"/>
              <a:gd name="T1" fmla="*/ 2147483647 h 1039"/>
              <a:gd name="T2" fmla="*/ 2147483647 w 2949"/>
              <a:gd name="T3" fmla="*/ 2147483647 h 1039"/>
              <a:gd name="T4" fmla="*/ 2147483647 w 2949"/>
              <a:gd name="T5" fmla="*/ 2147483647 h 1039"/>
              <a:gd name="T6" fmla="*/ 2147483647 w 2949"/>
              <a:gd name="T7" fmla="*/ 2147483647 h 1039"/>
              <a:gd name="T8" fmla="*/ 2147483647 w 2949"/>
              <a:gd name="T9" fmla="*/ 2147483647 h 1039"/>
              <a:gd name="T10" fmla="*/ 2147483647 w 2949"/>
              <a:gd name="T11" fmla="*/ 2147483647 h 1039"/>
              <a:gd name="T12" fmla="*/ 2147483647 w 2949"/>
              <a:gd name="T13" fmla="*/ 2147483647 h 1039"/>
              <a:gd name="T14" fmla="*/ 2147483647 w 2949"/>
              <a:gd name="T15" fmla="*/ 2147483647 h 1039"/>
              <a:gd name="T16" fmla="*/ 2147483647 w 2949"/>
              <a:gd name="T17" fmla="*/ 2147483647 h 1039"/>
              <a:gd name="T18" fmla="*/ 2147483647 w 2949"/>
              <a:gd name="T19" fmla="*/ 2147483647 h 1039"/>
              <a:gd name="T20" fmla="*/ 2147483647 w 2949"/>
              <a:gd name="T21" fmla="*/ 2147483647 h 1039"/>
              <a:gd name="T22" fmla="*/ 2147483647 w 2949"/>
              <a:gd name="T23" fmla="*/ 2147483647 h 1039"/>
              <a:gd name="T24" fmla="*/ 2147483647 w 2949"/>
              <a:gd name="T25" fmla="*/ 2147483647 h 1039"/>
              <a:gd name="T26" fmla="*/ 2147483647 w 2949"/>
              <a:gd name="T27" fmla="*/ 2147483647 h 1039"/>
              <a:gd name="T28" fmla="*/ 2147483647 w 2949"/>
              <a:gd name="T29" fmla="*/ 2147483647 h 1039"/>
              <a:gd name="T30" fmla="*/ 2147483647 w 2949"/>
              <a:gd name="T31" fmla="*/ 2147483647 h 1039"/>
              <a:gd name="T32" fmla="*/ 2147483647 w 2949"/>
              <a:gd name="T33" fmla="*/ 2147483647 h 1039"/>
              <a:gd name="T34" fmla="*/ 2147483647 w 2949"/>
              <a:gd name="T35" fmla="*/ 2147483647 h 1039"/>
              <a:gd name="T36" fmla="*/ 2147483647 w 2949"/>
              <a:gd name="T37" fmla="*/ 2147483647 h 1039"/>
              <a:gd name="T38" fmla="*/ 2147483647 w 2949"/>
              <a:gd name="T39" fmla="*/ 2147483647 h 1039"/>
              <a:gd name="T40" fmla="*/ 2147483647 w 2949"/>
              <a:gd name="T41" fmla="*/ 2147483647 h 1039"/>
              <a:gd name="T42" fmla="*/ 2147483647 w 2949"/>
              <a:gd name="T43" fmla="*/ 2147483647 h 1039"/>
              <a:gd name="T44" fmla="*/ 2147483647 w 2949"/>
              <a:gd name="T45" fmla="*/ 2147483647 h 1039"/>
              <a:gd name="T46" fmla="*/ 2147483647 w 2949"/>
              <a:gd name="T47" fmla="*/ 2147483647 h 1039"/>
              <a:gd name="T48" fmla="*/ 2147483647 w 2949"/>
              <a:gd name="T49" fmla="*/ 2147483647 h 1039"/>
              <a:gd name="T50" fmla="*/ 2147483647 w 2949"/>
              <a:gd name="T51" fmla="*/ 2147483647 h 1039"/>
              <a:gd name="T52" fmla="*/ 2147483647 w 2949"/>
              <a:gd name="T53" fmla="*/ 2147483647 h 1039"/>
              <a:gd name="T54" fmla="*/ 2147483647 w 2949"/>
              <a:gd name="T55" fmla="*/ 2147483647 h 1039"/>
              <a:gd name="T56" fmla="*/ 2147483647 w 2949"/>
              <a:gd name="T57" fmla="*/ 2147483647 h 1039"/>
              <a:gd name="T58" fmla="*/ 2147483647 w 2949"/>
              <a:gd name="T59" fmla="*/ 2147483647 h 1039"/>
              <a:gd name="T60" fmla="*/ 2147483647 w 2949"/>
              <a:gd name="T61" fmla="*/ 2147483647 h 1039"/>
              <a:gd name="T62" fmla="*/ 2147483647 w 2949"/>
              <a:gd name="T63" fmla="*/ 2147483647 h 1039"/>
              <a:gd name="T64" fmla="*/ 2147483647 w 2949"/>
              <a:gd name="T65" fmla="*/ 2147483647 h 1039"/>
              <a:gd name="T66" fmla="*/ 2147483647 w 2949"/>
              <a:gd name="T67" fmla="*/ 2147483647 h 1039"/>
              <a:gd name="T68" fmla="*/ 2147483647 w 2949"/>
              <a:gd name="T69" fmla="*/ 2147483647 h 1039"/>
              <a:gd name="T70" fmla="*/ 2147483647 w 2949"/>
              <a:gd name="T71" fmla="*/ 2147483647 h 1039"/>
              <a:gd name="T72" fmla="*/ 2147483647 w 2949"/>
              <a:gd name="T73" fmla="*/ 2147483647 h 1039"/>
              <a:gd name="T74" fmla="*/ 2147483647 w 2949"/>
              <a:gd name="T75" fmla="*/ 2147483647 h 10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949"/>
              <a:gd name="T115" fmla="*/ 0 h 1039"/>
              <a:gd name="T116" fmla="*/ 2949 w 2949"/>
              <a:gd name="T117" fmla="*/ 1039 h 10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949" h="1039">
                <a:moveTo>
                  <a:pt x="0" y="503"/>
                </a:moveTo>
                <a:cubicBezTo>
                  <a:pt x="15" y="425"/>
                  <a:pt x="31" y="348"/>
                  <a:pt x="46" y="344"/>
                </a:cubicBezTo>
                <a:cubicBezTo>
                  <a:pt x="61" y="340"/>
                  <a:pt x="80" y="491"/>
                  <a:pt x="91" y="480"/>
                </a:cubicBezTo>
                <a:cubicBezTo>
                  <a:pt x="102" y="469"/>
                  <a:pt x="106" y="302"/>
                  <a:pt x="114" y="276"/>
                </a:cubicBezTo>
                <a:cubicBezTo>
                  <a:pt x="122" y="250"/>
                  <a:pt x="126" y="332"/>
                  <a:pt x="137" y="321"/>
                </a:cubicBezTo>
                <a:cubicBezTo>
                  <a:pt x="148" y="310"/>
                  <a:pt x="171" y="204"/>
                  <a:pt x="182" y="208"/>
                </a:cubicBezTo>
                <a:cubicBezTo>
                  <a:pt x="193" y="212"/>
                  <a:pt x="198" y="314"/>
                  <a:pt x="205" y="344"/>
                </a:cubicBezTo>
                <a:cubicBezTo>
                  <a:pt x="212" y="374"/>
                  <a:pt x="223" y="396"/>
                  <a:pt x="227" y="389"/>
                </a:cubicBezTo>
                <a:cubicBezTo>
                  <a:pt x="231" y="382"/>
                  <a:pt x="216" y="336"/>
                  <a:pt x="227" y="298"/>
                </a:cubicBezTo>
                <a:cubicBezTo>
                  <a:pt x="238" y="260"/>
                  <a:pt x="280" y="162"/>
                  <a:pt x="295" y="162"/>
                </a:cubicBezTo>
                <a:cubicBezTo>
                  <a:pt x="310" y="162"/>
                  <a:pt x="307" y="275"/>
                  <a:pt x="318" y="298"/>
                </a:cubicBezTo>
                <a:cubicBezTo>
                  <a:pt x="329" y="321"/>
                  <a:pt x="352" y="324"/>
                  <a:pt x="363" y="298"/>
                </a:cubicBezTo>
                <a:cubicBezTo>
                  <a:pt x="374" y="272"/>
                  <a:pt x="367" y="140"/>
                  <a:pt x="386" y="140"/>
                </a:cubicBezTo>
                <a:cubicBezTo>
                  <a:pt x="405" y="140"/>
                  <a:pt x="454" y="283"/>
                  <a:pt x="477" y="298"/>
                </a:cubicBezTo>
                <a:cubicBezTo>
                  <a:pt x="500" y="313"/>
                  <a:pt x="499" y="215"/>
                  <a:pt x="522" y="230"/>
                </a:cubicBezTo>
                <a:cubicBezTo>
                  <a:pt x="545" y="245"/>
                  <a:pt x="594" y="389"/>
                  <a:pt x="613" y="389"/>
                </a:cubicBezTo>
                <a:cubicBezTo>
                  <a:pt x="632" y="389"/>
                  <a:pt x="625" y="230"/>
                  <a:pt x="636" y="230"/>
                </a:cubicBezTo>
                <a:cubicBezTo>
                  <a:pt x="647" y="230"/>
                  <a:pt x="666" y="370"/>
                  <a:pt x="681" y="389"/>
                </a:cubicBezTo>
                <a:cubicBezTo>
                  <a:pt x="696" y="408"/>
                  <a:pt x="707" y="348"/>
                  <a:pt x="726" y="344"/>
                </a:cubicBezTo>
                <a:cubicBezTo>
                  <a:pt x="745" y="340"/>
                  <a:pt x="779" y="390"/>
                  <a:pt x="794" y="367"/>
                </a:cubicBezTo>
                <a:cubicBezTo>
                  <a:pt x="809" y="344"/>
                  <a:pt x="806" y="250"/>
                  <a:pt x="817" y="208"/>
                </a:cubicBezTo>
                <a:cubicBezTo>
                  <a:pt x="828" y="166"/>
                  <a:pt x="851" y="125"/>
                  <a:pt x="862" y="117"/>
                </a:cubicBezTo>
                <a:cubicBezTo>
                  <a:pt x="873" y="109"/>
                  <a:pt x="874" y="143"/>
                  <a:pt x="885" y="162"/>
                </a:cubicBezTo>
                <a:cubicBezTo>
                  <a:pt x="896" y="181"/>
                  <a:pt x="919" y="241"/>
                  <a:pt x="930" y="230"/>
                </a:cubicBezTo>
                <a:cubicBezTo>
                  <a:pt x="941" y="219"/>
                  <a:pt x="945" y="124"/>
                  <a:pt x="953" y="94"/>
                </a:cubicBezTo>
                <a:cubicBezTo>
                  <a:pt x="961" y="64"/>
                  <a:pt x="965" y="45"/>
                  <a:pt x="976" y="49"/>
                </a:cubicBezTo>
                <a:cubicBezTo>
                  <a:pt x="987" y="53"/>
                  <a:pt x="1010" y="113"/>
                  <a:pt x="1021" y="117"/>
                </a:cubicBezTo>
                <a:cubicBezTo>
                  <a:pt x="1032" y="121"/>
                  <a:pt x="1021" y="57"/>
                  <a:pt x="1044" y="72"/>
                </a:cubicBezTo>
                <a:cubicBezTo>
                  <a:pt x="1067" y="87"/>
                  <a:pt x="1134" y="201"/>
                  <a:pt x="1157" y="208"/>
                </a:cubicBezTo>
                <a:cubicBezTo>
                  <a:pt x="1180" y="215"/>
                  <a:pt x="1161" y="132"/>
                  <a:pt x="1180" y="117"/>
                </a:cubicBezTo>
                <a:cubicBezTo>
                  <a:pt x="1199" y="102"/>
                  <a:pt x="1248" y="136"/>
                  <a:pt x="1271" y="117"/>
                </a:cubicBezTo>
                <a:cubicBezTo>
                  <a:pt x="1294" y="98"/>
                  <a:pt x="1297" y="0"/>
                  <a:pt x="1316" y="4"/>
                </a:cubicBezTo>
                <a:cubicBezTo>
                  <a:pt x="1335" y="8"/>
                  <a:pt x="1361" y="125"/>
                  <a:pt x="1384" y="140"/>
                </a:cubicBezTo>
                <a:cubicBezTo>
                  <a:pt x="1407" y="155"/>
                  <a:pt x="1429" y="79"/>
                  <a:pt x="1452" y="94"/>
                </a:cubicBezTo>
                <a:cubicBezTo>
                  <a:pt x="1475" y="109"/>
                  <a:pt x="1490" y="211"/>
                  <a:pt x="1520" y="230"/>
                </a:cubicBezTo>
                <a:cubicBezTo>
                  <a:pt x="1550" y="249"/>
                  <a:pt x="1607" y="223"/>
                  <a:pt x="1633" y="208"/>
                </a:cubicBezTo>
                <a:cubicBezTo>
                  <a:pt x="1659" y="193"/>
                  <a:pt x="1672" y="136"/>
                  <a:pt x="1679" y="140"/>
                </a:cubicBezTo>
                <a:cubicBezTo>
                  <a:pt x="1686" y="144"/>
                  <a:pt x="1672" y="189"/>
                  <a:pt x="1679" y="230"/>
                </a:cubicBezTo>
                <a:cubicBezTo>
                  <a:pt x="1686" y="271"/>
                  <a:pt x="1713" y="381"/>
                  <a:pt x="1724" y="389"/>
                </a:cubicBezTo>
                <a:cubicBezTo>
                  <a:pt x="1735" y="397"/>
                  <a:pt x="1736" y="249"/>
                  <a:pt x="1747" y="276"/>
                </a:cubicBezTo>
                <a:cubicBezTo>
                  <a:pt x="1758" y="303"/>
                  <a:pt x="1773" y="495"/>
                  <a:pt x="1792" y="548"/>
                </a:cubicBezTo>
                <a:cubicBezTo>
                  <a:pt x="1811" y="601"/>
                  <a:pt x="1845" y="600"/>
                  <a:pt x="1860" y="593"/>
                </a:cubicBezTo>
                <a:cubicBezTo>
                  <a:pt x="1875" y="586"/>
                  <a:pt x="1868" y="495"/>
                  <a:pt x="1883" y="503"/>
                </a:cubicBezTo>
                <a:cubicBezTo>
                  <a:pt x="1898" y="511"/>
                  <a:pt x="1936" y="590"/>
                  <a:pt x="1951" y="639"/>
                </a:cubicBezTo>
                <a:cubicBezTo>
                  <a:pt x="1966" y="688"/>
                  <a:pt x="1959" y="778"/>
                  <a:pt x="1974" y="797"/>
                </a:cubicBezTo>
                <a:cubicBezTo>
                  <a:pt x="1989" y="816"/>
                  <a:pt x="2023" y="718"/>
                  <a:pt x="2042" y="752"/>
                </a:cubicBezTo>
                <a:cubicBezTo>
                  <a:pt x="2061" y="786"/>
                  <a:pt x="2076" y="1006"/>
                  <a:pt x="2087" y="1002"/>
                </a:cubicBezTo>
                <a:cubicBezTo>
                  <a:pt x="2098" y="998"/>
                  <a:pt x="2099" y="725"/>
                  <a:pt x="2110" y="729"/>
                </a:cubicBezTo>
                <a:cubicBezTo>
                  <a:pt x="2121" y="733"/>
                  <a:pt x="2144" y="1009"/>
                  <a:pt x="2155" y="1024"/>
                </a:cubicBezTo>
                <a:cubicBezTo>
                  <a:pt x="2166" y="1039"/>
                  <a:pt x="2163" y="824"/>
                  <a:pt x="2178" y="820"/>
                </a:cubicBezTo>
                <a:cubicBezTo>
                  <a:pt x="2193" y="816"/>
                  <a:pt x="2231" y="998"/>
                  <a:pt x="2246" y="1002"/>
                </a:cubicBezTo>
                <a:cubicBezTo>
                  <a:pt x="2261" y="1006"/>
                  <a:pt x="2261" y="888"/>
                  <a:pt x="2268" y="843"/>
                </a:cubicBezTo>
                <a:cubicBezTo>
                  <a:pt x="2275" y="798"/>
                  <a:pt x="2283" y="714"/>
                  <a:pt x="2291" y="729"/>
                </a:cubicBezTo>
                <a:cubicBezTo>
                  <a:pt x="2299" y="744"/>
                  <a:pt x="2303" y="900"/>
                  <a:pt x="2314" y="934"/>
                </a:cubicBezTo>
                <a:cubicBezTo>
                  <a:pt x="2325" y="968"/>
                  <a:pt x="2348" y="949"/>
                  <a:pt x="2359" y="934"/>
                </a:cubicBezTo>
                <a:cubicBezTo>
                  <a:pt x="2370" y="919"/>
                  <a:pt x="2374" y="900"/>
                  <a:pt x="2382" y="843"/>
                </a:cubicBezTo>
                <a:cubicBezTo>
                  <a:pt x="2390" y="786"/>
                  <a:pt x="2398" y="616"/>
                  <a:pt x="2405" y="593"/>
                </a:cubicBezTo>
                <a:cubicBezTo>
                  <a:pt x="2412" y="570"/>
                  <a:pt x="2419" y="726"/>
                  <a:pt x="2427" y="707"/>
                </a:cubicBezTo>
                <a:cubicBezTo>
                  <a:pt x="2435" y="688"/>
                  <a:pt x="2439" y="469"/>
                  <a:pt x="2450" y="480"/>
                </a:cubicBezTo>
                <a:cubicBezTo>
                  <a:pt x="2461" y="491"/>
                  <a:pt x="2484" y="779"/>
                  <a:pt x="2495" y="775"/>
                </a:cubicBezTo>
                <a:cubicBezTo>
                  <a:pt x="2506" y="771"/>
                  <a:pt x="2507" y="491"/>
                  <a:pt x="2518" y="457"/>
                </a:cubicBezTo>
                <a:cubicBezTo>
                  <a:pt x="2529" y="423"/>
                  <a:pt x="2552" y="541"/>
                  <a:pt x="2563" y="571"/>
                </a:cubicBezTo>
                <a:cubicBezTo>
                  <a:pt x="2574" y="601"/>
                  <a:pt x="2582" y="650"/>
                  <a:pt x="2586" y="639"/>
                </a:cubicBezTo>
                <a:cubicBezTo>
                  <a:pt x="2590" y="628"/>
                  <a:pt x="2579" y="552"/>
                  <a:pt x="2586" y="503"/>
                </a:cubicBezTo>
                <a:cubicBezTo>
                  <a:pt x="2593" y="454"/>
                  <a:pt x="2624" y="389"/>
                  <a:pt x="2631" y="344"/>
                </a:cubicBezTo>
                <a:cubicBezTo>
                  <a:pt x="2638" y="299"/>
                  <a:pt x="2623" y="226"/>
                  <a:pt x="2631" y="230"/>
                </a:cubicBezTo>
                <a:cubicBezTo>
                  <a:pt x="2639" y="234"/>
                  <a:pt x="2669" y="363"/>
                  <a:pt x="2677" y="367"/>
                </a:cubicBezTo>
                <a:cubicBezTo>
                  <a:pt x="2685" y="371"/>
                  <a:pt x="2670" y="230"/>
                  <a:pt x="2677" y="253"/>
                </a:cubicBezTo>
                <a:cubicBezTo>
                  <a:pt x="2684" y="276"/>
                  <a:pt x="2711" y="473"/>
                  <a:pt x="2722" y="503"/>
                </a:cubicBezTo>
                <a:cubicBezTo>
                  <a:pt x="2733" y="533"/>
                  <a:pt x="2738" y="473"/>
                  <a:pt x="2745" y="435"/>
                </a:cubicBezTo>
                <a:cubicBezTo>
                  <a:pt x="2752" y="397"/>
                  <a:pt x="2756" y="269"/>
                  <a:pt x="2767" y="276"/>
                </a:cubicBezTo>
                <a:cubicBezTo>
                  <a:pt x="2778" y="283"/>
                  <a:pt x="2802" y="488"/>
                  <a:pt x="2813" y="480"/>
                </a:cubicBezTo>
                <a:cubicBezTo>
                  <a:pt x="2824" y="472"/>
                  <a:pt x="2824" y="234"/>
                  <a:pt x="2835" y="230"/>
                </a:cubicBezTo>
                <a:cubicBezTo>
                  <a:pt x="2846" y="226"/>
                  <a:pt x="2870" y="457"/>
                  <a:pt x="2881" y="457"/>
                </a:cubicBezTo>
                <a:cubicBezTo>
                  <a:pt x="2892" y="457"/>
                  <a:pt x="2892" y="257"/>
                  <a:pt x="2903" y="230"/>
                </a:cubicBezTo>
                <a:cubicBezTo>
                  <a:pt x="2914" y="203"/>
                  <a:pt x="2931" y="250"/>
                  <a:pt x="2949" y="298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404664"/>
            <a:ext cx="460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Αρχές εκτίμησης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340768"/>
            <a:ext cx="792088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Παρατηρήσεις και σήματα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εκτίμηση παραμέτρων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065463" y="2276475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069263" y="2054225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3209925" y="1268413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40088" y="90805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</a:t>
            </a:r>
            <a:endParaRPr lang="en-GB" altLang="en-US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132138" y="1376363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3825" y="1060450"/>
            <a:ext cx="20748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Φυσικό μέγεθος</a:t>
            </a:r>
          </a:p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(ομαλό = </a:t>
            </a:r>
          </a:p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χαμηλές συχνότητες)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059832" y="4005064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063632" y="3782814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3204294" y="2997002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34457" y="2636639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y(t)</a:t>
            </a:r>
            <a:r>
              <a:rPr lang="en-US" altLang="en-US" sz="1800" dirty="0">
                <a:latin typeface="Arial" panose="020B0604020202020204" pitchFamily="34" charset="0"/>
              </a:rPr>
              <a:t> = </a:t>
            </a: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 </a:t>
            </a:r>
            <a:r>
              <a:rPr lang="en-US" altLang="en-US" sz="1800" dirty="0">
                <a:latin typeface="Arial" panose="020B0604020202020204" pitchFamily="34" charset="0"/>
              </a:rPr>
              <a:t>+ n(t)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3126507" y="3104952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18194" y="2789039"/>
            <a:ext cx="20796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>
                <a:solidFill>
                  <a:srgbClr val="FF0000"/>
                </a:solidFill>
                <a:latin typeface="Arial" panose="020B0604020202020204" pitchFamily="34" charset="0"/>
              </a:rPr>
              <a:t>Παρατήρηση</a:t>
            </a:r>
          </a:p>
          <a:p>
            <a:pPr eaLnBrk="1" hangingPunct="1"/>
            <a:r>
              <a:rPr lang="el-GR" altLang="en-US" sz="1600">
                <a:latin typeface="Arial" panose="020B0604020202020204" pitchFamily="34" charset="0"/>
              </a:rPr>
              <a:t>με πρόσθετο θόρυβο</a:t>
            </a:r>
          </a:p>
          <a:p>
            <a:pPr eaLnBrk="1" hangingPunct="1"/>
            <a:r>
              <a:rPr lang="el-GR" altLang="en-US" sz="1600">
                <a:latin typeface="Arial" panose="020B0604020202020204" pitchFamily="34" charset="0"/>
              </a:rPr>
              <a:t>(υψηλές συχνότητες)</a:t>
            </a:r>
            <a:endParaRPr lang="en-GB" altLang="en-US" sz="1600">
              <a:latin typeface="Arial" panose="020B0604020202020204" pitchFamily="34" charset="0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3161432" y="2992239"/>
            <a:ext cx="4681537" cy="1649413"/>
          </a:xfrm>
          <a:custGeom>
            <a:avLst/>
            <a:gdLst>
              <a:gd name="T0" fmla="*/ 2147483647 w 2949"/>
              <a:gd name="T1" fmla="*/ 2147483647 h 1039"/>
              <a:gd name="T2" fmla="*/ 2147483647 w 2949"/>
              <a:gd name="T3" fmla="*/ 2147483647 h 1039"/>
              <a:gd name="T4" fmla="*/ 2147483647 w 2949"/>
              <a:gd name="T5" fmla="*/ 2147483647 h 1039"/>
              <a:gd name="T6" fmla="*/ 2147483647 w 2949"/>
              <a:gd name="T7" fmla="*/ 2147483647 h 1039"/>
              <a:gd name="T8" fmla="*/ 2147483647 w 2949"/>
              <a:gd name="T9" fmla="*/ 2147483647 h 1039"/>
              <a:gd name="T10" fmla="*/ 2147483647 w 2949"/>
              <a:gd name="T11" fmla="*/ 2147483647 h 1039"/>
              <a:gd name="T12" fmla="*/ 2147483647 w 2949"/>
              <a:gd name="T13" fmla="*/ 2147483647 h 1039"/>
              <a:gd name="T14" fmla="*/ 2147483647 w 2949"/>
              <a:gd name="T15" fmla="*/ 2147483647 h 1039"/>
              <a:gd name="T16" fmla="*/ 2147483647 w 2949"/>
              <a:gd name="T17" fmla="*/ 2147483647 h 1039"/>
              <a:gd name="T18" fmla="*/ 2147483647 w 2949"/>
              <a:gd name="T19" fmla="*/ 2147483647 h 1039"/>
              <a:gd name="T20" fmla="*/ 2147483647 w 2949"/>
              <a:gd name="T21" fmla="*/ 2147483647 h 1039"/>
              <a:gd name="T22" fmla="*/ 2147483647 w 2949"/>
              <a:gd name="T23" fmla="*/ 2147483647 h 1039"/>
              <a:gd name="T24" fmla="*/ 2147483647 w 2949"/>
              <a:gd name="T25" fmla="*/ 2147483647 h 1039"/>
              <a:gd name="T26" fmla="*/ 2147483647 w 2949"/>
              <a:gd name="T27" fmla="*/ 2147483647 h 1039"/>
              <a:gd name="T28" fmla="*/ 2147483647 w 2949"/>
              <a:gd name="T29" fmla="*/ 2147483647 h 1039"/>
              <a:gd name="T30" fmla="*/ 2147483647 w 2949"/>
              <a:gd name="T31" fmla="*/ 2147483647 h 1039"/>
              <a:gd name="T32" fmla="*/ 2147483647 w 2949"/>
              <a:gd name="T33" fmla="*/ 2147483647 h 1039"/>
              <a:gd name="T34" fmla="*/ 2147483647 w 2949"/>
              <a:gd name="T35" fmla="*/ 2147483647 h 1039"/>
              <a:gd name="T36" fmla="*/ 2147483647 w 2949"/>
              <a:gd name="T37" fmla="*/ 2147483647 h 1039"/>
              <a:gd name="T38" fmla="*/ 2147483647 w 2949"/>
              <a:gd name="T39" fmla="*/ 2147483647 h 1039"/>
              <a:gd name="T40" fmla="*/ 2147483647 w 2949"/>
              <a:gd name="T41" fmla="*/ 2147483647 h 1039"/>
              <a:gd name="T42" fmla="*/ 2147483647 w 2949"/>
              <a:gd name="T43" fmla="*/ 2147483647 h 1039"/>
              <a:gd name="T44" fmla="*/ 2147483647 w 2949"/>
              <a:gd name="T45" fmla="*/ 2147483647 h 1039"/>
              <a:gd name="T46" fmla="*/ 2147483647 w 2949"/>
              <a:gd name="T47" fmla="*/ 2147483647 h 1039"/>
              <a:gd name="T48" fmla="*/ 2147483647 w 2949"/>
              <a:gd name="T49" fmla="*/ 2147483647 h 1039"/>
              <a:gd name="T50" fmla="*/ 2147483647 w 2949"/>
              <a:gd name="T51" fmla="*/ 2147483647 h 1039"/>
              <a:gd name="T52" fmla="*/ 2147483647 w 2949"/>
              <a:gd name="T53" fmla="*/ 2147483647 h 1039"/>
              <a:gd name="T54" fmla="*/ 2147483647 w 2949"/>
              <a:gd name="T55" fmla="*/ 2147483647 h 1039"/>
              <a:gd name="T56" fmla="*/ 2147483647 w 2949"/>
              <a:gd name="T57" fmla="*/ 2147483647 h 1039"/>
              <a:gd name="T58" fmla="*/ 2147483647 w 2949"/>
              <a:gd name="T59" fmla="*/ 2147483647 h 1039"/>
              <a:gd name="T60" fmla="*/ 2147483647 w 2949"/>
              <a:gd name="T61" fmla="*/ 2147483647 h 1039"/>
              <a:gd name="T62" fmla="*/ 2147483647 w 2949"/>
              <a:gd name="T63" fmla="*/ 2147483647 h 1039"/>
              <a:gd name="T64" fmla="*/ 2147483647 w 2949"/>
              <a:gd name="T65" fmla="*/ 2147483647 h 1039"/>
              <a:gd name="T66" fmla="*/ 2147483647 w 2949"/>
              <a:gd name="T67" fmla="*/ 2147483647 h 1039"/>
              <a:gd name="T68" fmla="*/ 2147483647 w 2949"/>
              <a:gd name="T69" fmla="*/ 2147483647 h 1039"/>
              <a:gd name="T70" fmla="*/ 2147483647 w 2949"/>
              <a:gd name="T71" fmla="*/ 2147483647 h 1039"/>
              <a:gd name="T72" fmla="*/ 2147483647 w 2949"/>
              <a:gd name="T73" fmla="*/ 2147483647 h 1039"/>
              <a:gd name="T74" fmla="*/ 2147483647 w 2949"/>
              <a:gd name="T75" fmla="*/ 2147483647 h 10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949"/>
              <a:gd name="T115" fmla="*/ 0 h 1039"/>
              <a:gd name="T116" fmla="*/ 2949 w 2949"/>
              <a:gd name="T117" fmla="*/ 1039 h 10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949" h="1039">
                <a:moveTo>
                  <a:pt x="0" y="503"/>
                </a:moveTo>
                <a:cubicBezTo>
                  <a:pt x="15" y="425"/>
                  <a:pt x="31" y="348"/>
                  <a:pt x="46" y="344"/>
                </a:cubicBezTo>
                <a:cubicBezTo>
                  <a:pt x="61" y="340"/>
                  <a:pt x="80" y="491"/>
                  <a:pt x="91" y="480"/>
                </a:cubicBezTo>
                <a:cubicBezTo>
                  <a:pt x="102" y="469"/>
                  <a:pt x="106" y="302"/>
                  <a:pt x="114" y="276"/>
                </a:cubicBezTo>
                <a:cubicBezTo>
                  <a:pt x="122" y="250"/>
                  <a:pt x="126" y="332"/>
                  <a:pt x="137" y="321"/>
                </a:cubicBezTo>
                <a:cubicBezTo>
                  <a:pt x="148" y="310"/>
                  <a:pt x="171" y="204"/>
                  <a:pt x="182" y="208"/>
                </a:cubicBezTo>
                <a:cubicBezTo>
                  <a:pt x="193" y="212"/>
                  <a:pt x="198" y="314"/>
                  <a:pt x="205" y="344"/>
                </a:cubicBezTo>
                <a:cubicBezTo>
                  <a:pt x="212" y="374"/>
                  <a:pt x="223" y="396"/>
                  <a:pt x="227" y="389"/>
                </a:cubicBezTo>
                <a:cubicBezTo>
                  <a:pt x="231" y="382"/>
                  <a:pt x="216" y="336"/>
                  <a:pt x="227" y="298"/>
                </a:cubicBezTo>
                <a:cubicBezTo>
                  <a:pt x="238" y="260"/>
                  <a:pt x="280" y="162"/>
                  <a:pt x="295" y="162"/>
                </a:cubicBezTo>
                <a:cubicBezTo>
                  <a:pt x="310" y="162"/>
                  <a:pt x="307" y="275"/>
                  <a:pt x="318" y="298"/>
                </a:cubicBezTo>
                <a:cubicBezTo>
                  <a:pt x="329" y="321"/>
                  <a:pt x="352" y="324"/>
                  <a:pt x="363" y="298"/>
                </a:cubicBezTo>
                <a:cubicBezTo>
                  <a:pt x="374" y="272"/>
                  <a:pt x="367" y="140"/>
                  <a:pt x="386" y="140"/>
                </a:cubicBezTo>
                <a:cubicBezTo>
                  <a:pt x="405" y="140"/>
                  <a:pt x="454" y="283"/>
                  <a:pt x="477" y="298"/>
                </a:cubicBezTo>
                <a:cubicBezTo>
                  <a:pt x="500" y="313"/>
                  <a:pt x="499" y="215"/>
                  <a:pt x="522" y="230"/>
                </a:cubicBezTo>
                <a:cubicBezTo>
                  <a:pt x="545" y="245"/>
                  <a:pt x="594" y="389"/>
                  <a:pt x="613" y="389"/>
                </a:cubicBezTo>
                <a:cubicBezTo>
                  <a:pt x="632" y="389"/>
                  <a:pt x="625" y="230"/>
                  <a:pt x="636" y="230"/>
                </a:cubicBezTo>
                <a:cubicBezTo>
                  <a:pt x="647" y="230"/>
                  <a:pt x="666" y="370"/>
                  <a:pt x="681" y="389"/>
                </a:cubicBezTo>
                <a:cubicBezTo>
                  <a:pt x="696" y="408"/>
                  <a:pt x="707" y="348"/>
                  <a:pt x="726" y="344"/>
                </a:cubicBezTo>
                <a:cubicBezTo>
                  <a:pt x="745" y="340"/>
                  <a:pt x="779" y="390"/>
                  <a:pt x="794" y="367"/>
                </a:cubicBezTo>
                <a:cubicBezTo>
                  <a:pt x="809" y="344"/>
                  <a:pt x="806" y="250"/>
                  <a:pt x="817" y="208"/>
                </a:cubicBezTo>
                <a:cubicBezTo>
                  <a:pt x="828" y="166"/>
                  <a:pt x="851" y="125"/>
                  <a:pt x="862" y="117"/>
                </a:cubicBezTo>
                <a:cubicBezTo>
                  <a:pt x="873" y="109"/>
                  <a:pt x="874" y="143"/>
                  <a:pt x="885" y="162"/>
                </a:cubicBezTo>
                <a:cubicBezTo>
                  <a:pt x="896" y="181"/>
                  <a:pt x="919" y="241"/>
                  <a:pt x="930" y="230"/>
                </a:cubicBezTo>
                <a:cubicBezTo>
                  <a:pt x="941" y="219"/>
                  <a:pt x="945" y="124"/>
                  <a:pt x="953" y="94"/>
                </a:cubicBezTo>
                <a:cubicBezTo>
                  <a:pt x="961" y="64"/>
                  <a:pt x="965" y="45"/>
                  <a:pt x="976" y="49"/>
                </a:cubicBezTo>
                <a:cubicBezTo>
                  <a:pt x="987" y="53"/>
                  <a:pt x="1010" y="113"/>
                  <a:pt x="1021" y="117"/>
                </a:cubicBezTo>
                <a:cubicBezTo>
                  <a:pt x="1032" y="121"/>
                  <a:pt x="1021" y="57"/>
                  <a:pt x="1044" y="72"/>
                </a:cubicBezTo>
                <a:cubicBezTo>
                  <a:pt x="1067" y="87"/>
                  <a:pt x="1134" y="201"/>
                  <a:pt x="1157" y="208"/>
                </a:cubicBezTo>
                <a:cubicBezTo>
                  <a:pt x="1180" y="215"/>
                  <a:pt x="1161" y="132"/>
                  <a:pt x="1180" y="117"/>
                </a:cubicBezTo>
                <a:cubicBezTo>
                  <a:pt x="1199" y="102"/>
                  <a:pt x="1248" y="136"/>
                  <a:pt x="1271" y="117"/>
                </a:cubicBezTo>
                <a:cubicBezTo>
                  <a:pt x="1294" y="98"/>
                  <a:pt x="1297" y="0"/>
                  <a:pt x="1316" y="4"/>
                </a:cubicBezTo>
                <a:cubicBezTo>
                  <a:pt x="1335" y="8"/>
                  <a:pt x="1361" y="125"/>
                  <a:pt x="1384" y="140"/>
                </a:cubicBezTo>
                <a:cubicBezTo>
                  <a:pt x="1407" y="155"/>
                  <a:pt x="1429" y="79"/>
                  <a:pt x="1452" y="94"/>
                </a:cubicBezTo>
                <a:cubicBezTo>
                  <a:pt x="1475" y="109"/>
                  <a:pt x="1490" y="211"/>
                  <a:pt x="1520" y="230"/>
                </a:cubicBezTo>
                <a:cubicBezTo>
                  <a:pt x="1550" y="249"/>
                  <a:pt x="1607" y="223"/>
                  <a:pt x="1633" y="208"/>
                </a:cubicBezTo>
                <a:cubicBezTo>
                  <a:pt x="1659" y="193"/>
                  <a:pt x="1672" y="136"/>
                  <a:pt x="1679" y="140"/>
                </a:cubicBezTo>
                <a:cubicBezTo>
                  <a:pt x="1686" y="144"/>
                  <a:pt x="1672" y="189"/>
                  <a:pt x="1679" y="230"/>
                </a:cubicBezTo>
                <a:cubicBezTo>
                  <a:pt x="1686" y="271"/>
                  <a:pt x="1713" y="381"/>
                  <a:pt x="1724" y="389"/>
                </a:cubicBezTo>
                <a:cubicBezTo>
                  <a:pt x="1735" y="397"/>
                  <a:pt x="1736" y="249"/>
                  <a:pt x="1747" y="276"/>
                </a:cubicBezTo>
                <a:cubicBezTo>
                  <a:pt x="1758" y="303"/>
                  <a:pt x="1773" y="495"/>
                  <a:pt x="1792" y="548"/>
                </a:cubicBezTo>
                <a:cubicBezTo>
                  <a:pt x="1811" y="601"/>
                  <a:pt x="1845" y="600"/>
                  <a:pt x="1860" y="593"/>
                </a:cubicBezTo>
                <a:cubicBezTo>
                  <a:pt x="1875" y="586"/>
                  <a:pt x="1868" y="495"/>
                  <a:pt x="1883" y="503"/>
                </a:cubicBezTo>
                <a:cubicBezTo>
                  <a:pt x="1898" y="511"/>
                  <a:pt x="1936" y="590"/>
                  <a:pt x="1951" y="639"/>
                </a:cubicBezTo>
                <a:cubicBezTo>
                  <a:pt x="1966" y="688"/>
                  <a:pt x="1959" y="778"/>
                  <a:pt x="1974" y="797"/>
                </a:cubicBezTo>
                <a:cubicBezTo>
                  <a:pt x="1989" y="816"/>
                  <a:pt x="2023" y="718"/>
                  <a:pt x="2042" y="752"/>
                </a:cubicBezTo>
                <a:cubicBezTo>
                  <a:pt x="2061" y="786"/>
                  <a:pt x="2076" y="1006"/>
                  <a:pt x="2087" y="1002"/>
                </a:cubicBezTo>
                <a:cubicBezTo>
                  <a:pt x="2098" y="998"/>
                  <a:pt x="2099" y="725"/>
                  <a:pt x="2110" y="729"/>
                </a:cubicBezTo>
                <a:cubicBezTo>
                  <a:pt x="2121" y="733"/>
                  <a:pt x="2144" y="1009"/>
                  <a:pt x="2155" y="1024"/>
                </a:cubicBezTo>
                <a:cubicBezTo>
                  <a:pt x="2166" y="1039"/>
                  <a:pt x="2163" y="824"/>
                  <a:pt x="2178" y="820"/>
                </a:cubicBezTo>
                <a:cubicBezTo>
                  <a:pt x="2193" y="816"/>
                  <a:pt x="2231" y="998"/>
                  <a:pt x="2246" y="1002"/>
                </a:cubicBezTo>
                <a:cubicBezTo>
                  <a:pt x="2261" y="1006"/>
                  <a:pt x="2261" y="888"/>
                  <a:pt x="2268" y="843"/>
                </a:cubicBezTo>
                <a:cubicBezTo>
                  <a:pt x="2275" y="798"/>
                  <a:pt x="2283" y="714"/>
                  <a:pt x="2291" y="729"/>
                </a:cubicBezTo>
                <a:cubicBezTo>
                  <a:pt x="2299" y="744"/>
                  <a:pt x="2303" y="900"/>
                  <a:pt x="2314" y="934"/>
                </a:cubicBezTo>
                <a:cubicBezTo>
                  <a:pt x="2325" y="968"/>
                  <a:pt x="2348" y="949"/>
                  <a:pt x="2359" y="934"/>
                </a:cubicBezTo>
                <a:cubicBezTo>
                  <a:pt x="2370" y="919"/>
                  <a:pt x="2374" y="900"/>
                  <a:pt x="2382" y="843"/>
                </a:cubicBezTo>
                <a:cubicBezTo>
                  <a:pt x="2390" y="786"/>
                  <a:pt x="2398" y="616"/>
                  <a:pt x="2405" y="593"/>
                </a:cubicBezTo>
                <a:cubicBezTo>
                  <a:pt x="2412" y="570"/>
                  <a:pt x="2419" y="726"/>
                  <a:pt x="2427" y="707"/>
                </a:cubicBezTo>
                <a:cubicBezTo>
                  <a:pt x="2435" y="688"/>
                  <a:pt x="2439" y="469"/>
                  <a:pt x="2450" y="480"/>
                </a:cubicBezTo>
                <a:cubicBezTo>
                  <a:pt x="2461" y="491"/>
                  <a:pt x="2484" y="779"/>
                  <a:pt x="2495" y="775"/>
                </a:cubicBezTo>
                <a:cubicBezTo>
                  <a:pt x="2506" y="771"/>
                  <a:pt x="2507" y="491"/>
                  <a:pt x="2518" y="457"/>
                </a:cubicBezTo>
                <a:cubicBezTo>
                  <a:pt x="2529" y="423"/>
                  <a:pt x="2552" y="541"/>
                  <a:pt x="2563" y="571"/>
                </a:cubicBezTo>
                <a:cubicBezTo>
                  <a:pt x="2574" y="601"/>
                  <a:pt x="2582" y="650"/>
                  <a:pt x="2586" y="639"/>
                </a:cubicBezTo>
                <a:cubicBezTo>
                  <a:pt x="2590" y="628"/>
                  <a:pt x="2579" y="552"/>
                  <a:pt x="2586" y="503"/>
                </a:cubicBezTo>
                <a:cubicBezTo>
                  <a:pt x="2593" y="454"/>
                  <a:pt x="2624" y="389"/>
                  <a:pt x="2631" y="344"/>
                </a:cubicBezTo>
                <a:cubicBezTo>
                  <a:pt x="2638" y="299"/>
                  <a:pt x="2623" y="226"/>
                  <a:pt x="2631" y="230"/>
                </a:cubicBezTo>
                <a:cubicBezTo>
                  <a:pt x="2639" y="234"/>
                  <a:pt x="2669" y="363"/>
                  <a:pt x="2677" y="367"/>
                </a:cubicBezTo>
                <a:cubicBezTo>
                  <a:pt x="2685" y="371"/>
                  <a:pt x="2670" y="230"/>
                  <a:pt x="2677" y="253"/>
                </a:cubicBezTo>
                <a:cubicBezTo>
                  <a:pt x="2684" y="276"/>
                  <a:pt x="2711" y="473"/>
                  <a:pt x="2722" y="503"/>
                </a:cubicBezTo>
                <a:cubicBezTo>
                  <a:pt x="2733" y="533"/>
                  <a:pt x="2738" y="473"/>
                  <a:pt x="2745" y="435"/>
                </a:cubicBezTo>
                <a:cubicBezTo>
                  <a:pt x="2752" y="397"/>
                  <a:pt x="2756" y="269"/>
                  <a:pt x="2767" y="276"/>
                </a:cubicBezTo>
                <a:cubicBezTo>
                  <a:pt x="2778" y="283"/>
                  <a:pt x="2802" y="488"/>
                  <a:pt x="2813" y="480"/>
                </a:cubicBezTo>
                <a:cubicBezTo>
                  <a:pt x="2824" y="472"/>
                  <a:pt x="2824" y="234"/>
                  <a:pt x="2835" y="230"/>
                </a:cubicBezTo>
                <a:cubicBezTo>
                  <a:pt x="2846" y="226"/>
                  <a:pt x="2870" y="457"/>
                  <a:pt x="2881" y="457"/>
                </a:cubicBezTo>
                <a:cubicBezTo>
                  <a:pt x="2892" y="457"/>
                  <a:pt x="2892" y="257"/>
                  <a:pt x="2903" y="230"/>
                </a:cubicBezTo>
                <a:cubicBezTo>
                  <a:pt x="2914" y="203"/>
                  <a:pt x="2931" y="250"/>
                  <a:pt x="2949" y="298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3"/>
          <p:cNvSpPr>
            <a:spLocks noChangeShapeType="1"/>
          </p:cNvSpPr>
          <p:nvPr/>
        </p:nvSpPr>
        <p:spPr bwMode="auto">
          <a:xfrm>
            <a:off x="1295400" y="3860800"/>
            <a:ext cx="0" cy="10445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3065463" y="584200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8069263" y="56197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V="1">
            <a:off x="3209925" y="48339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19"/>
          <p:cNvSpPr>
            <a:spLocks/>
          </p:cNvSpPr>
          <p:nvPr/>
        </p:nvSpPr>
        <p:spPr bwMode="auto">
          <a:xfrm>
            <a:off x="3132138" y="4941888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123825" y="4914900"/>
            <a:ext cx="248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solidFill>
                  <a:srgbClr val="00B050"/>
                </a:solidFill>
                <a:latin typeface="Arial" panose="020B0604020202020204" pitchFamily="34" charset="0"/>
              </a:rPr>
              <a:t>Εκτίμηση</a:t>
            </a:r>
          </a:p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= απομάκρυνση θορύβου</a:t>
            </a:r>
          </a:p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(φιλτράρισμα υψηλών</a:t>
            </a:r>
          </a:p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               συχνοτήτων)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3132138" y="4873625"/>
            <a:ext cx="4754562" cy="1419225"/>
          </a:xfrm>
          <a:custGeom>
            <a:avLst/>
            <a:gdLst>
              <a:gd name="T0" fmla="*/ 0 w 2995"/>
              <a:gd name="T1" fmla="*/ 2147483647 h 894"/>
              <a:gd name="T2" fmla="*/ 2147483647 w 2995"/>
              <a:gd name="T3" fmla="*/ 2147483647 h 894"/>
              <a:gd name="T4" fmla="*/ 2147483647 w 2995"/>
              <a:gd name="T5" fmla="*/ 2147483647 h 894"/>
              <a:gd name="T6" fmla="*/ 2147483647 w 2995"/>
              <a:gd name="T7" fmla="*/ 2147483647 h 894"/>
              <a:gd name="T8" fmla="*/ 2147483647 w 2995"/>
              <a:gd name="T9" fmla="*/ 2147483647 h 894"/>
              <a:gd name="T10" fmla="*/ 2147483647 w 2995"/>
              <a:gd name="T11" fmla="*/ 2147483647 h 894"/>
              <a:gd name="T12" fmla="*/ 2147483647 w 2995"/>
              <a:gd name="T13" fmla="*/ 2147483647 h 894"/>
              <a:gd name="T14" fmla="*/ 2147483647 w 2995"/>
              <a:gd name="T15" fmla="*/ 2147483647 h 894"/>
              <a:gd name="T16" fmla="*/ 2147483647 w 2995"/>
              <a:gd name="T17" fmla="*/ 2147483647 h 8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5"/>
              <a:gd name="T28" fmla="*/ 0 h 894"/>
              <a:gd name="T29" fmla="*/ 2995 w 2995"/>
              <a:gd name="T30" fmla="*/ 894 h 8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5" h="894">
                <a:moveTo>
                  <a:pt x="0" y="451"/>
                </a:moveTo>
                <a:cubicBezTo>
                  <a:pt x="27" y="421"/>
                  <a:pt x="100" y="311"/>
                  <a:pt x="163" y="272"/>
                </a:cubicBezTo>
                <a:cubicBezTo>
                  <a:pt x="226" y="233"/>
                  <a:pt x="284" y="206"/>
                  <a:pt x="379" y="218"/>
                </a:cubicBezTo>
                <a:cubicBezTo>
                  <a:pt x="474" y="230"/>
                  <a:pt x="592" y="380"/>
                  <a:pt x="733" y="344"/>
                </a:cubicBezTo>
                <a:cubicBezTo>
                  <a:pt x="874" y="308"/>
                  <a:pt x="1062" y="0"/>
                  <a:pt x="1225" y="2"/>
                </a:cubicBezTo>
                <a:cubicBezTo>
                  <a:pt x="1388" y="4"/>
                  <a:pt x="1549" y="209"/>
                  <a:pt x="1711" y="356"/>
                </a:cubicBezTo>
                <a:cubicBezTo>
                  <a:pt x="1873" y="503"/>
                  <a:pt x="2051" y="874"/>
                  <a:pt x="2197" y="884"/>
                </a:cubicBezTo>
                <a:cubicBezTo>
                  <a:pt x="2343" y="894"/>
                  <a:pt x="2454" y="508"/>
                  <a:pt x="2587" y="416"/>
                </a:cubicBezTo>
                <a:cubicBezTo>
                  <a:pt x="2720" y="324"/>
                  <a:pt x="2910" y="349"/>
                  <a:pt x="2995" y="332"/>
                </a:cubicBezTo>
              </a:path>
            </a:pathLst>
          </a:custGeom>
          <a:noFill/>
          <a:ln w="190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468313" y="4005263"/>
            <a:ext cx="167322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800">
                <a:latin typeface="Arial" panose="020B0604020202020204" pitchFamily="34" charset="0"/>
              </a:rPr>
              <a:t>ΑΝΑΛΥΣΗ</a:t>
            </a:r>
          </a:p>
          <a:p>
            <a:pPr algn="ctr" eaLnBrk="1" hangingPunct="1"/>
            <a:r>
              <a:rPr lang="el-GR" altLang="en-US" sz="1800">
                <a:latin typeface="Arial" panose="020B0604020202020204" pitchFamily="34" charset="0"/>
              </a:rPr>
              <a:t>ΔΕΔΟΜΕΝΩΝ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grpSp>
        <p:nvGrpSpPr>
          <p:cNvPr id="27" name="Group 23"/>
          <p:cNvGrpSpPr>
            <a:grpSpLocks/>
          </p:cNvGrpSpPr>
          <p:nvPr/>
        </p:nvGrpSpPr>
        <p:grpSpPr bwMode="auto">
          <a:xfrm>
            <a:off x="3240088" y="4470400"/>
            <a:ext cx="989012" cy="366713"/>
            <a:chOff x="2041" y="2816"/>
            <a:chExt cx="623" cy="231"/>
          </a:xfrm>
        </p:grpSpPr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2041" y="2816"/>
              <a:ext cx="62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B050"/>
                  </a:solidFill>
                  <a:latin typeface="Arial" panose="020B0604020202020204" pitchFamily="34" charset="0"/>
                </a:rPr>
                <a:t>f(t)</a:t>
              </a:r>
              <a:r>
                <a:rPr lang="en-US" altLang="en-US" sz="1800" dirty="0">
                  <a:latin typeface="Arial" panose="020B0604020202020204" pitchFamily="34" charset="0"/>
                  <a:sym typeface="Symbol" panose="05050102010706020507" pitchFamily="18" charset="2"/>
                </a:rPr>
                <a:t> </a:t>
              </a:r>
              <a:r>
                <a:rPr lang="en-US" altLang="en-US" sz="1800" dirty="0">
                  <a:solidFill>
                    <a:srgbClr val="0070C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f(t)</a:t>
              </a: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2090" y="2840"/>
              <a:ext cx="68" cy="23"/>
            </a:xfrm>
            <a:custGeom>
              <a:avLst/>
              <a:gdLst>
                <a:gd name="T0" fmla="*/ 0 w 90"/>
                <a:gd name="T1" fmla="*/ 1 h 46"/>
                <a:gd name="T2" fmla="*/ 11 w 90"/>
                <a:gd name="T3" fmla="*/ 0 h 46"/>
                <a:gd name="T4" fmla="*/ 22 w 90"/>
                <a:gd name="T5" fmla="*/ 1 h 46"/>
                <a:gd name="T6" fmla="*/ 0 60000 65536"/>
                <a:gd name="T7" fmla="*/ 0 60000 65536"/>
                <a:gd name="T8" fmla="*/ 0 60000 65536"/>
                <a:gd name="T9" fmla="*/ 0 w 90"/>
                <a:gd name="T10" fmla="*/ 0 h 46"/>
                <a:gd name="T11" fmla="*/ 90 w 90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6">
                  <a:moveTo>
                    <a:pt x="0" y="46"/>
                  </a:moveTo>
                  <a:lnTo>
                    <a:pt x="45" y="0"/>
                  </a:lnTo>
                  <a:lnTo>
                    <a:pt x="90" y="46"/>
                  </a:lnTo>
                </a:path>
              </a:pathLst>
            </a:cu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Line 26"/>
          <p:cNvSpPr>
            <a:spLocks noChangeShapeType="1"/>
          </p:cNvSpPr>
          <p:nvPr/>
        </p:nvSpPr>
        <p:spPr bwMode="auto">
          <a:xfrm flipH="1">
            <a:off x="5724128" y="5157192"/>
            <a:ext cx="0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/>
            <a:tailEnd type="arrow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V="1">
            <a:off x="4139952" y="5337174"/>
            <a:ext cx="1476623" cy="7561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059832" y="6021288"/>
            <a:ext cx="1836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σφάλμα εκτίμησης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404664"/>
            <a:ext cx="460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Αρχές εκτίμησης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340768"/>
            <a:ext cx="792088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Παρατηρήσεις και σήματα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εκτίμηση παραμέτρων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065463" y="2276475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069263" y="2054225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3209925" y="1268413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40088" y="90805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</a:t>
            </a:r>
            <a:endParaRPr lang="en-GB" altLang="en-US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132138" y="1376363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51520" y="1052736"/>
            <a:ext cx="22448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600" dirty="0" smtClean="0">
                <a:latin typeface="Arial" panose="020B0604020202020204" pitchFamily="34" charset="0"/>
              </a:rPr>
              <a:t>Εκτίμηση παραμέτρων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059832" y="4005064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063632" y="3782814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3204294" y="2997002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34457" y="2636639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y(t)</a:t>
            </a:r>
            <a:r>
              <a:rPr lang="en-US" altLang="en-US" sz="1800" dirty="0">
                <a:latin typeface="Arial" panose="020B0604020202020204" pitchFamily="34" charset="0"/>
              </a:rPr>
              <a:t> = </a:t>
            </a: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 </a:t>
            </a:r>
            <a:r>
              <a:rPr lang="en-US" altLang="en-US" sz="1800" dirty="0">
                <a:latin typeface="Arial" panose="020B0604020202020204" pitchFamily="34" charset="0"/>
              </a:rPr>
              <a:t>+ n(t)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3126507" y="3104952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3161432" y="2992239"/>
            <a:ext cx="4681537" cy="1649413"/>
          </a:xfrm>
          <a:custGeom>
            <a:avLst/>
            <a:gdLst>
              <a:gd name="T0" fmla="*/ 2147483647 w 2949"/>
              <a:gd name="T1" fmla="*/ 2147483647 h 1039"/>
              <a:gd name="T2" fmla="*/ 2147483647 w 2949"/>
              <a:gd name="T3" fmla="*/ 2147483647 h 1039"/>
              <a:gd name="T4" fmla="*/ 2147483647 w 2949"/>
              <a:gd name="T5" fmla="*/ 2147483647 h 1039"/>
              <a:gd name="T6" fmla="*/ 2147483647 w 2949"/>
              <a:gd name="T7" fmla="*/ 2147483647 h 1039"/>
              <a:gd name="T8" fmla="*/ 2147483647 w 2949"/>
              <a:gd name="T9" fmla="*/ 2147483647 h 1039"/>
              <a:gd name="T10" fmla="*/ 2147483647 w 2949"/>
              <a:gd name="T11" fmla="*/ 2147483647 h 1039"/>
              <a:gd name="T12" fmla="*/ 2147483647 w 2949"/>
              <a:gd name="T13" fmla="*/ 2147483647 h 1039"/>
              <a:gd name="T14" fmla="*/ 2147483647 w 2949"/>
              <a:gd name="T15" fmla="*/ 2147483647 h 1039"/>
              <a:gd name="T16" fmla="*/ 2147483647 w 2949"/>
              <a:gd name="T17" fmla="*/ 2147483647 h 1039"/>
              <a:gd name="T18" fmla="*/ 2147483647 w 2949"/>
              <a:gd name="T19" fmla="*/ 2147483647 h 1039"/>
              <a:gd name="T20" fmla="*/ 2147483647 w 2949"/>
              <a:gd name="T21" fmla="*/ 2147483647 h 1039"/>
              <a:gd name="T22" fmla="*/ 2147483647 w 2949"/>
              <a:gd name="T23" fmla="*/ 2147483647 h 1039"/>
              <a:gd name="T24" fmla="*/ 2147483647 w 2949"/>
              <a:gd name="T25" fmla="*/ 2147483647 h 1039"/>
              <a:gd name="T26" fmla="*/ 2147483647 w 2949"/>
              <a:gd name="T27" fmla="*/ 2147483647 h 1039"/>
              <a:gd name="T28" fmla="*/ 2147483647 w 2949"/>
              <a:gd name="T29" fmla="*/ 2147483647 h 1039"/>
              <a:gd name="T30" fmla="*/ 2147483647 w 2949"/>
              <a:gd name="T31" fmla="*/ 2147483647 h 1039"/>
              <a:gd name="T32" fmla="*/ 2147483647 w 2949"/>
              <a:gd name="T33" fmla="*/ 2147483647 h 1039"/>
              <a:gd name="T34" fmla="*/ 2147483647 w 2949"/>
              <a:gd name="T35" fmla="*/ 2147483647 h 1039"/>
              <a:gd name="T36" fmla="*/ 2147483647 w 2949"/>
              <a:gd name="T37" fmla="*/ 2147483647 h 1039"/>
              <a:gd name="T38" fmla="*/ 2147483647 w 2949"/>
              <a:gd name="T39" fmla="*/ 2147483647 h 1039"/>
              <a:gd name="T40" fmla="*/ 2147483647 w 2949"/>
              <a:gd name="T41" fmla="*/ 2147483647 h 1039"/>
              <a:gd name="T42" fmla="*/ 2147483647 w 2949"/>
              <a:gd name="T43" fmla="*/ 2147483647 h 1039"/>
              <a:gd name="T44" fmla="*/ 2147483647 w 2949"/>
              <a:gd name="T45" fmla="*/ 2147483647 h 1039"/>
              <a:gd name="T46" fmla="*/ 2147483647 w 2949"/>
              <a:gd name="T47" fmla="*/ 2147483647 h 1039"/>
              <a:gd name="T48" fmla="*/ 2147483647 w 2949"/>
              <a:gd name="T49" fmla="*/ 2147483647 h 1039"/>
              <a:gd name="T50" fmla="*/ 2147483647 w 2949"/>
              <a:gd name="T51" fmla="*/ 2147483647 h 1039"/>
              <a:gd name="T52" fmla="*/ 2147483647 w 2949"/>
              <a:gd name="T53" fmla="*/ 2147483647 h 1039"/>
              <a:gd name="T54" fmla="*/ 2147483647 w 2949"/>
              <a:gd name="T55" fmla="*/ 2147483647 h 1039"/>
              <a:gd name="T56" fmla="*/ 2147483647 w 2949"/>
              <a:gd name="T57" fmla="*/ 2147483647 h 1039"/>
              <a:gd name="T58" fmla="*/ 2147483647 w 2949"/>
              <a:gd name="T59" fmla="*/ 2147483647 h 1039"/>
              <a:gd name="T60" fmla="*/ 2147483647 w 2949"/>
              <a:gd name="T61" fmla="*/ 2147483647 h 1039"/>
              <a:gd name="T62" fmla="*/ 2147483647 w 2949"/>
              <a:gd name="T63" fmla="*/ 2147483647 h 1039"/>
              <a:gd name="T64" fmla="*/ 2147483647 w 2949"/>
              <a:gd name="T65" fmla="*/ 2147483647 h 1039"/>
              <a:gd name="T66" fmla="*/ 2147483647 w 2949"/>
              <a:gd name="T67" fmla="*/ 2147483647 h 1039"/>
              <a:gd name="T68" fmla="*/ 2147483647 w 2949"/>
              <a:gd name="T69" fmla="*/ 2147483647 h 1039"/>
              <a:gd name="T70" fmla="*/ 2147483647 w 2949"/>
              <a:gd name="T71" fmla="*/ 2147483647 h 1039"/>
              <a:gd name="T72" fmla="*/ 2147483647 w 2949"/>
              <a:gd name="T73" fmla="*/ 2147483647 h 1039"/>
              <a:gd name="T74" fmla="*/ 2147483647 w 2949"/>
              <a:gd name="T75" fmla="*/ 2147483647 h 10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949"/>
              <a:gd name="T115" fmla="*/ 0 h 1039"/>
              <a:gd name="T116" fmla="*/ 2949 w 2949"/>
              <a:gd name="T117" fmla="*/ 1039 h 10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949" h="1039">
                <a:moveTo>
                  <a:pt x="0" y="503"/>
                </a:moveTo>
                <a:cubicBezTo>
                  <a:pt x="15" y="425"/>
                  <a:pt x="31" y="348"/>
                  <a:pt x="46" y="344"/>
                </a:cubicBezTo>
                <a:cubicBezTo>
                  <a:pt x="61" y="340"/>
                  <a:pt x="80" y="491"/>
                  <a:pt x="91" y="480"/>
                </a:cubicBezTo>
                <a:cubicBezTo>
                  <a:pt x="102" y="469"/>
                  <a:pt x="106" y="302"/>
                  <a:pt x="114" y="276"/>
                </a:cubicBezTo>
                <a:cubicBezTo>
                  <a:pt x="122" y="250"/>
                  <a:pt x="126" y="332"/>
                  <a:pt x="137" y="321"/>
                </a:cubicBezTo>
                <a:cubicBezTo>
                  <a:pt x="148" y="310"/>
                  <a:pt x="171" y="204"/>
                  <a:pt x="182" y="208"/>
                </a:cubicBezTo>
                <a:cubicBezTo>
                  <a:pt x="193" y="212"/>
                  <a:pt x="198" y="314"/>
                  <a:pt x="205" y="344"/>
                </a:cubicBezTo>
                <a:cubicBezTo>
                  <a:pt x="212" y="374"/>
                  <a:pt x="223" y="396"/>
                  <a:pt x="227" y="389"/>
                </a:cubicBezTo>
                <a:cubicBezTo>
                  <a:pt x="231" y="382"/>
                  <a:pt x="216" y="336"/>
                  <a:pt x="227" y="298"/>
                </a:cubicBezTo>
                <a:cubicBezTo>
                  <a:pt x="238" y="260"/>
                  <a:pt x="280" y="162"/>
                  <a:pt x="295" y="162"/>
                </a:cubicBezTo>
                <a:cubicBezTo>
                  <a:pt x="310" y="162"/>
                  <a:pt x="307" y="275"/>
                  <a:pt x="318" y="298"/>
                </a:cubicBezTo>
                <a:cubicBezTo>
                  <a:pt x="329" y="321"/>
                  <a:pt x="352" y="324"/>
                  <a:pt x="363" y="298"/>
                </a:cubicBezTo>
                <a:cubicBezTo>
                  <a:pt x="374" y="272"/>
                  <a:pt x="367" y="140"/>
                  <a:pt x="386" y="140"/>
                </a:cubicBezTo>
                <a:cubicBezTo>
                  <a:pt x="405" y="140"/>
                  <a:pt x="454" y="283"/>
                  <a:pt x="477" y="298"/>
                </a:cubicBezTo>
                <a:cubicBezTo>
                  <a:pt x="500" y="313"/>
                  <a:pt x="499" y="215"/>
                  <a:pt x="522" y="230"/>
                </a:cubicBezTo>
                <a:cubicBezTo>
                  <a:pt x="545" y="245"/>
                  <a:pt x="594" y="389"/>
                  <a:pt x="613" y="389"/>
                </a:cubicBezTo>
                <a:cubicBezTo>
                  <a:pt x="632" y="389"/>
                  <a:pt x="625" y="230"/>
                  <a:pt x="636" y="230"/>
                </a:cubicBezTo>
                <a:cubicBezTo>
                  <a:pt x="647" y="230"/>
                  <a:pt x="666" y="370"/>
                  <a:pt x="681" y="389"/>
                </a:cubicBezTo>
                <a:cubicBezTo>
                  <a:pt x="696" y="408"/>
                  <a:pt x="707" y="348"/>
                  <a:pt x="726" y="344"/>
                </a:cubicBezTo>
                <a:cubicBezTo>
                  <a:pt x="745" y="340"/>
                  <a:pt x="779" y="390"/>
                  <a:pt x="794" y="367"/>
                </a:cubicBezTo>
                <a:cubicBezTo>
                  <a:pt x="809" y="344"/>
                  <a:pt x="806" y="250"/>
                  <a:pt x="817" y="208"/>
                </a:cubicBezTo>
                <a:cubicBezTo>
                  <a:pt x="828" y="166"/>
                  <a:pt x="851" y="125"/>
                  <a:pt x="862" y="117"/>
                </a:cubicBezTo>
                <a:cubicBezTo>
                  <a:pt x="873" y="109"/>
                  <a:pt x="874" y="143"/>
                  <a:pt x="885" y="162"/>
                </a:cubicBezTo>
                <a:cubicBezTo>
                  <a:pt x="896" y="181"/>
                  <a:pt x="919" y="241"/>
                  <a:pt x="930" y="230"/>
                </a:cubicBezTo>
                <a:cubicBezTo>
                  <a:pt x="941" y="219"/>
                  <a:pt x="945" y="124"/>
                  <a:pt x="953" y="94"/>
                </a:cubicBezTo>
                <a:cubicBezTo>
                  <a:pt x="961" y="64"/>
                  <a:pt x="965" y="45"/>
                  <a:pt x="976" y="49"/>
                </a:cubicBezTo>
                <a:cubicBezTo>
                  <a:pt x="987" y="53"/>
                  <a:pt x="1010" y="113"/>
                  <a:pt x="1021" y="117"/>
                </a:cubicBezTo>
                <a:cubicBezTo>
                  <a:pt x="1032" y="121"/>
                  <a:pt x="1021" y="57"/>
                  <a:pt x="1044" y="72"/>
                </a:cubicBezTo>
                <a:cubicBezTo>
                  <a:pt x="1067" y="87"/>
                  <a:pt x="1134" y="201"/>
                  <a:pt x="1157" y="208"/>
                </a:cubicBezTo>
                <a:cubicBezTo>
                  <a:pt x="1180" y="215"/>
                  <a:pt x="1161" y="132"/>
                  <a:pt x="1180" y="117"/>
                </a:cubicBezTo>
                <a:cubicBezTo>
                  <a:pt x="1199" y="102"/>
                  <a:pt x="1248" y="136"/>
                  <a:pt x="1271" y="117"/>
                </a:cubicBezTo>
                <a:cubicBezTo>
                  <a:pt x="1294" y="98"/>
                  <a:pt x="1297" y="0"/>
                  <a:pt x="1316" y="4"/>
                </a:cubicBezTo>
                <a:cubicBezTo>
                  <a:pt x="1335" y="8"/>
                  <a:pt x="1361" y="125"/>
                  <a:pt x="1384" y="140"/>
                </a:cubicBezTo>
                <a:cubicBezTo>
                  <a:pt x="1407" y="155"/>
                  <a:pt x="1429" y="79"/>
                  <a:pt x="1452" y="94"/>
                </a:cubicBezTo>
                <a:cubicBezTo>
                  <a:pt x="1475" y="109"/>
                  <a:pt x="1490" y="211"/>
                  <a:pt x="1520" y="230"/>
                </a:cubicBezTo>
                <a:cubicBezTo>
                  <a:pt x="1550" y="249"/>
                  <a:pt x="1607" y="223"/>
                  <a:pt x="1633" y="208"/>
                </a:cubicBezTo>
                <a:cubicBezTo>
                  <a:pt x="1659" y="193"/>
                  <a:pt x="1672" y="136"/>
                  <a:pt x="1679" y="140"/>
                </a:cubicBezTo>
                <a:cubicBezTo>
                  <a:pt x="1686" y="144"/>
                  <a:pt x="1672" y="189"/>
                  <a:pt x="1679" y="230"/>
                </a:cubicBezTo>
                <a:cubicBezTo>
                  <a:pt x="1686" y="271"/>
                  <a:pt x="1713" y="381"/>
                  <a:pt x="1724" y="389"/>
                </a:cubicBezTo>
                <a:cubicBezTo>
                  <a:pt x="1735" y="397"/>
                  <a:pt x="1736" y="249"/>
                  <a:pt x="1747" y="276"/>
                </a:cubicBezTo>
                <a:cubicBezTo>
                  <a:pt x="1758" y="303"/>
                  <a:pt x="1773" y="495"/>
                  <a:pt x="1792" y="548"/>
                </a:cubicBezTo>
                <a:cubicBezTo>
                  <a:pt x="1811" y="601"/>
                  <a:pt x="1845" y="600"/>
                  <a:pt x="1860" y="593"/>
                </a:cubicBezTo>
                <a:cubicBezTo>
                  <a:pt x="1875" y="586"/>
                  <a:pt x="1868" y="495"/>
                  <a:pt x="1883" y="503"/>
                </a:cubicBezTo>
                <a:cubicBezTo>
                  <a:pt x="1898" y="511"/>
                  <a:pt x="1936" y="590"/>
                  <a:pt x="1951" y="639"/>
                </a:cubicBezTo>
                <a:cubicBezTo>
                  <a:pt x="1966" y="688"/>
                  <a:pt x="1959" y="778"/>
                  <a:pt x="1974" y="797"/>
                </a:cubicBezTo>
                <a:cubicBezTo>
                  <a:pt x="1989" y="816"/>
                  <a:pt x="2023" y="718"/>
                  <a:pt x="2042" y="752"/>
                </a:cubicBezTo>
                <a:cubicBezTo>
                  <a:pt x="2061" y="786"/>
                  <a:pt x="2076" y="1006"/>
                  <a:pt x="2087" y="1002"/>
                </a:cubicBezTo>
                <a:cubicBezTo>
                  <a:pt x="2098" y="998"/>
                  <a:pt x="2099" y="725"/>
                  <a:pt x="2110" y="729"/>
                </a:cubicBezTo>
                <a:cubicBezTo>
                  <a:pt x="2121" y="733"/>
                  <a:pt x="2144" y="1009"/>
                  <a:pt x="2155" y="1024"/>
                </a:cubicBezTo>
                <a:cubicBezTo>
                  <a:pt x="2166" y="1039"/>
                  <a:pt x="2163" y="824"/>
                  <a:pt x="2178" y="820"/>
                </a:cubicBezTo>
                <a:cubicBezTo>
                  <a:pt x="2193" y="816"/>
                  <a:pt x="2231" y="998"/>
                  <a:pt x="2246" y="1002"/>
                </a:cubicBezTo>
                <a:cubicBezTo>
                  <a:pt x="2261" y="1006"/>
                  <a:pt x="2261" y="888"/>
                  <a:pt x="2268" y="843"/>
                </a:cubicBezTo>
                <a:cubicBezTo>
                  <a:pt x="2275" y="798"/>
                  <a:pt x="2283" y="714"/>
                  <a:pt x="2291" y="729"/>
                </a:cubicBezTo>
                <a:cubicBezTo>
                  <a:pt x="2299" y="744"/>
                  <a:pt x="2303" y="900"/>
                  <a:pt x="2314" y="934"/>
                </a:cubicBezTo>
                <a:cubicBezTo>
                  <a:pt x="2325" y="968"/>
                  <a:pt x="2348" y="949"/>
                  <a:pt x="2359" y="934"/>
                </a:cubicBezTo>
                <a:cubicBezTo>
                  <a:pt x="2370" y="919"/>
                  <a:pt x="2374" y="900"/>
                  <a:pt x="2382" y="843"/>
                </a:cubicBezTo>
                <a:cubicBezTo>
                  <a:pt x="2390" y="786"/>
                  <a:pt x="2398" y="616"/>
                  <a:pt x="2405" y="593"/>
                </a:cubicBezTo>
                <a:cubicBezTo>
                  <a:pt x="2412" y="570"/>
                  <a:pt x="2419" y="726"/>
                  <a:pt x="2427" y="707"/>
                </a:cubicBezTo>
                <a:cubicBezTo>
                  <a:pt x="2435" y="688"/>
                  <a:pt x="2439" y="469"/>
                  <a:pt x="2450" y="480"/>
                </a:cubicBezTo>
                <a:cubicBezTo>
                  <a:pt x="2461" y="491"/>
                  <a:pt x="2484" y="779"/>
                  <a:pt x="2495" y="775"/>
                </a:cubicBezTo>
                <a:cubicBezTo>
                  <a:pt x="2506" y="771"/>
                  <a:pt x="2507" y="491"/>
                  <a:pt x="2518" y="457"/>
                </a:cubicBezTo>
                <a:cubicBezTo>
                  <a:pt x="2529" y="423"/>
                  <a:pt x="2552" y="541"/>
                  <a:pt x="2563" y="571"/>
                </a:cubicBezTo>
                <a:cubicBezTo>
                  <a:pt x="2574" y="601"/>
                  <a:pt x="2582" y="650"/>
                  <a:pt x="2586" y="639"/>
                </a:cubicBezTo>
                <a:cubicBezTo>
                  <a:pt x="2590" y="628"/>
                  <a:pt x="2579" y="552"/>
                  <a:pt x="2586" y="503"/>
                </a:cubicBezTo>
                <a:cubicBezTo>
                  <a:pt x="2593" y="454"/>
                  <a:pt x="2624" y="389"/>
                  <a:pt x="2631" y="344"/>
                </a:cubicBezTo>
                <a:cubicBezTo>
                  <a:pt x="2638" y="299"/>
                  <a:pt x="2623" y="226"/>
                  <a:pt x="2631" y="230"/>
                </a:cubicBezTo>
                <a:cubicBezTo>
                  <a:pt x="2639" y="234"/>
                  <a:pt x="2669" y="363"/>
                  <a:pt x="2677" y="367"/>
                </a:cubicBezTo>
                <a:cubicBezTo>
                  <a:pt x="2685" y="371"/>
                  <a:pt x="2670" y="230"/>
                  <a:pt x="2677" y="253"/>
                </a:cubicBezTo>
                <a:cubicBezTo>
                  <a:pt x="2684" y="276"/>
                  <a:pt x="2711" y="473"/>
                  <a:pt x="2722" y="503"/>
                </a:cubicBezTo>
                <a:cubicBezTo>
                  <a:pt x="2733" y="533"/>
                  <a:pt x="2738" y="473"/>
                  <a:pt x="2745" y="435"/>
                </a:cubicBezTo>
                <a:cubicBezTo>
                  <a:pt x="2752" y="397"/>
                  <a:pt x="2756" y="269"/>
                  <a:pt x="2767" y="276"/>
                </a:cubicBezTo>
                <a:cubicBezTo>
                  <a:pt x="2778" y="283"/>
                  <a:pt x="2802" y="488"/>
                  <a:pt x="2813" y="480"/>
                </a:cubicBezTo>
                <a:cubicBezTo>
                  <a:pt x="2824" y="472"/>
                  <a:pt x="2824" y="234"/>
                  <a:pt x="2835" y="230"/>
                </a:cubicBezTo>
                <a:cubicBezTo>
                  <a:pt x="2846" y="226"/>
                  <a:pt x="2870" y="457"/>
                  <a:pt x="2881" y="457"/>
                </a:cubicBezTo>
                <a:cubicBezTo>
                  <a:pt x="2892" y="457"/>
                  <a:pt x="2892" y="257"/>
                  <a:pt x="2903" y="230"/>
                </a:cubicBezTo>
                <a:cubicBezTo>
                  <a:pt x="2914" y="203"/>
                  <a:pt x="2931" y="250"/>
                  <a:pt x="2949" y="298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3065463" y="584200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8069263" y="56197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V="1">
            <a:off x="3209925" y="48339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19"/>
          <p:cNvSpPr>
            <a:spLocks/>
          </p:cNvSpPr>
          <p:nvPr/>
        </p:nvSpPr>
        <p:spPr bwMode="auto">
          <a:xfrm>
            <a:off x="3132138" y="4941888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3132138" y="4873625"/>
            <a:ext cx="4754562" cy="1419225"/>
          </a:xfrm>
          <a:custGeom>
            <a:avLst/>
            <a:gdLst>
              <a:gd name="T0" fmla="*/ 0 w 2995"/>
              <a:gd name="T1" fmla="*/ 2147483647 h 894"/>
              <a:gd name="T2" fmla="*/ 2147483647 w 2995"/>
              <a:gd name="T3" fmla="*/ 2147483647 h 894"/>
              <a:gd name="T4" fmla="*/ 2147483647 w 2995"/>
              <a:gd name="T5" fmla="*/ 2147483647 h 894"/>
              <a:gd name="T6" fmla="*/ 2147483647 w 2995"/>
              <a:gd name="T7" fmla="*/ 2147483647 h 894"/>
              <a:gd name="T8" fmla="*/ 2147483647 w 2995"/>
              <a:gd name="T9" fmla="*/ 2147483647 h 894"/>
              <a:gd name="T10" fmla="*/ 2147483647 w 2995"/>
              <a:gd name="T11" fmla="*/ 2147483647 h 894"/>
              <a:gd name="T12" fmla="*/ 2147483647 w 2995"/>
              <a:gd name="T13" fmla="*/ 2147483647 h 894"/>
              <a:gd name="T14" fmla="*/ 2147483647 w 2995"/>
              <a:gd name="T15" fmla="*/ 2147483647 h 894"/>
              <a:gd name="T16" fmla="*/ 2147483647 w 2995"/>
              <a:gd name="T17" fmla="*/ 2147483647 h 8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5"/>
              <a:gd name="T28" fmla="*/ 0 h 894"/>
              <a:gd name="T29" fmla="*/ 2995 w 2995"/>
              <a:gd name="T30" fmla="*/ 894 h 8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5" h="894">
                <a:moveTo>
                  <a:pt x="0" y="451"/>
                </a:moveTo>
                <a:cubicBezTo>
                  <a:pt x="27" y="421"/>
                  <a:pt x="100" y="311"/>
                  <a:pt x="163" y="272"/>
                </a:cubicBezTo>
                <a:cubicBezTo>
                  <a:pt x="226" y="233"/>
                  <a:pt x="284" y="206"/>
                  <a:pt x="379" y="218"/>
                </a:cubicBezTo>
                <a:cubicBezTo>
                  <a:pt x="474" y="230"/>
                  <a:pt x="592" y="380"/>
                  <a:pt x="733" y="344"/>
                </a:cubicBezTo>
                <a:cubicBezTo>
                  <a:pt x="874" y="308"/>
                  <a:pt x="1062" y="0"/>
                  <a:pt x="1225" y="2"/>
                </a:cubicBezTo>
                <a:cubicBezTo>
                  <a:pt x="1388" y="4"/>
                  <a:pt x="1549" y="209"/>
                  <a:pt x="1711" y="356"/>
                </a:cubicBezTo>
                <a:cubicBezTo>
                  <a:pt x="1873" y="503"/>
                  <a:pt x="2051" y="874"/>
                  <a:pt x="2197" y="884"/>
                </a:cubicBezTo>
                <a:cubicBezTo>
                  <a:pt x="2343" y="894"/>
                  <a:pt x="2454" y="508"/>
                  <a:pt x="2587" y="416"/>
                </a:cubicBezTo>
                <a:cubicBezTo>
                  <a:pt x="2720" y="324"/>
                  <a:pt x="2910" y="349"/>
                  <a:pt x="2995" y="332"/>
                </a:cubicBezTo>
              </a:path>
            </a:pathLst>
          </a:custGeom>
          <a:noFill/>
          <a:ln w="190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240088" y="4470400"/>
            <a:ext cx="989012" cy="366713"/>
            <a:chOff x="2041" y="2816"/>
            <a:chExt cx="623" cy="231"/>
          </a:xfrm>
        </p:grpSpPr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2041" y="2816"/>
              <a:ext cx="62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B050"/>
                  </a:solidFill>
                  <a:latin typeface="Arial" panose="020B0604020202020204" pitchFamily="34" charset="0"/>
                </a:rPr>
                <a:t>f(t)</a:t>
              </a:r>
              <a:r>
                <a:rPr lang="en-US" altLang="en-US" sz="1800" dirty="0">
                  <a:latin typeface="Arial" panose="020B0604020202020204" pitchFamily="34" charset="0"/>
                  <a:sym typeface="Symbol" panose="05050102010706020507" pitchFamily="18" charset="2"/>
                </a:rPr>
                <a:t> </a:t>
              </a:r>
              <a:r>
                <a:rPr lang="en-US" altLang="en-US" sz="1800" dirty="0">
                  <a:solidFill>
                    <a:srgbClr val="0070C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f(t)</a:t>
              </a: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2090" y="2840"/>
              <a:ext cx="68" cy="23"/>
            </a:xfrm>
            <a:custGeom>
              <a:avLst/>
              <a:gdLst>
                <a:gd name="T0" fmla="*/ 0 w 90"/>
                <a:gd name="T1" fmla="*/ 1 h 46"/>
                <a:gd name="T2" fmla="*/ 11 w 90"/>
                <a:gd name="T3" fmla="*/ 0 h 46"/>
                <a:gd name="T4" fmla="*/ 22 w 90"/>
                <a:gd name="T5" fmla="*/ 1 h 46"/>
                <a:gd name="T6" fmla="*/ 0 60000 65536"/>
                <a:gd name="T7" fmla="*/ 0 60000 65536"/>
                <a:gd name="T8" fmla="*/ 0 60000 65536"/>
                <a:gd name="T9" fmla="*/ 0 w 90"/>
                <a:gd name="T10" fmla="*/ 0 h 46"/>
                <a:gd name="T11" fmla="*/ 90 w 90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6">
                  <a:moveTo>
                    <a:pt x="0" y="46"/>
                  </a:moveTo>
                  <a:lnTo>
                    <a:pt x="45" y="0"/>
                  </a:lnTo>
                  <a:lnTo>
                    <a:pt x="90" y="46"/>
                  </a:lnTo>
                </a:path>
              </a:pathLst>
            </a:cu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Line 26"/>
          <p:cNvSpPr>
            <a:spLocks noChangeShapeType="1"/>
          </p:cNvSpPr>
          <p:nvPr/>
        </p:nvSpPr>
        <p:spPr bwMode="auto">
          <a:xfrm flipH="1">
            <a:off x="5724128" y="5157192"/>
            <a:ext cx="0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/>
            <a:tailEnd type="arrow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V="1">
            <a:off x="4139952" y="5337174"/>
            <a:ext cx="1476623" cy="7561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059832" y="6021288"/>
            <a:ext cx="1836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σφάλμα εκτίμησης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404664"/>
            <a:ext cx="460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Αρχές εκτίμησης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340768"/>
            <a:ext cx="792088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Παρατηρήσεις και σήματα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εκτίμηση παραμέτρων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065463" y="2276475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069263" y="2054225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3209925" y="1268413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40088" y="90805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</a:t>
            </a:r>
            <a:endParaRPr lang="en-GB" altLang="en-US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132138" y="1376363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51520" y="1052736"/>
            <a:ext cx="22448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600" dirty="0" smtClean="0">
                <a:latin typeface="Arial" panose="020B0604020202020204" pitchFamily="34" charset="0"/>
              </a:rPr>
              <a:t>Εκτίμηση παραμέτρων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059832" y="4005064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063632" y="3782814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3204294" y="2997002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34457" y="2636639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y(t)</a:t>
            </a:r>
            <a:r>
              <a:rPr lang="en-US" altLang="en-US" sz="1800" dirty="0">
                <a:latin typeface="Arial" panose="020B0604020202020204" pitchFamily="34" charset="0"/>
              </a:rPr>
              <a:t> = </a:t>
            </a: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 </a:t>
            </a:r>
            <a:r>
              <a:rPr lang="en-US" altLang="en-US" sz="1800" dirty="0">
                <a:latin typeface="Arial" panose="020B0604020202020204" pitchFamily="34" charset="0"/>
              </a:rPr>
              <a:t>+ n(t)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3126507" y="3104952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3161432" y="2992239"/>
            <a:ext cx="4681537" cy="1649413"/>
          </a:xfrm>
          <a:custGeom>
            <a:avLst/>
            <a:gdLst>
              <a:gd name="T0" fmla="*/ 2147483647 w 2949"/>
              <a:gd name="T1" fmla="*/ 2147483647 h 1039"/>
              <a:gd name="T2" fmla="*/ 2147483647 w 2949"/>
              <a:gd name="T3" fmla="*/ 2147483647 h 1039"/>
              <a:gd name="T4" fmla="*/ 2147483647 w 2949"/>
              <a:gd name="T5" fmla="*/ 2147483647 h 1039"/>
              <a:gd name="T6" fmla="*/ 2147483647 w 2949"/>
              <a:gd name="T7" fmla="*/ 2147483647 h 1039"/>
              <a:gd name="T8" fmla="*/ 2147483647 w 2949"/>
              <a:gd name="T9" fmla="*/ 2147483647 h 1039"/>
              <a:gd name="T10" fmla="*/ 2147483647 w 2949"/>
              <a:gd name="T11" fmla="*/ 2147483647 h 1039"/>
              <a:gd name="T12" fmla="*/ 2147483647 w 2949"/>
              <a:gd name="T13" fmla="*/ 2147483647 h 1039"/>
              <a:gd name="T14" fmla="*/ 2147483647 w 2949"/>
              <a:gd name="T15" fmla="*/ 2147483647 h 1039"/>
              <a:gd name="T16" fmla="*/ 2147483647 w 2949"/>
              <a:gd name="T17" fmla="*/ 2147483647 h 1039"/>
              <a:gd name="T18" fmla="*/ 2147483647 w 2949"/>
              <a:gd name="T19" fmla="*/ 2147483647 h 1039"/>
              <a:gd name="T20" fmla="*/ 2147483647 w 2949"/>
              <a:gd name="T21" fmla="*/ 2147483647 h 1039"/>
              <a:gd name="T22" fmla="*/ 2147483647 w 2949"/>
              <a:gd name="T23" fmla="*/ 2147483647 h 1039"/>
              <a:gd name="T24" fmla="*/ 2147483647 w 2949"/>
              <a:gd name="T25" fmla="*/ 2147483647 h 1039"/>
              <a:gd name="T26" fmla="*/ 2147483647 w 2949"/>
              <a:gd name="T27" fmla="*/ 2147483647 h 1039"/>
              <a:gd name="T28" fmla="*/ 2147483647 w 2949"/>
              <a:gd name="T29" fmla="*/ 2147483647 h 1039"/>
              <a:gd name="T30" fmla="*/ 2147483647 w 2949"/>
              <a:gd name="T31" fmla="*/ 2147483647 h 1039"/>
              <a:gd name="T32" fmla="*/ 2147483647 w 2949"/>
              <a:gd name="T33" fmla="*/ 2147483647 h 1039"/>
              <a:gd name="T34" fmla="*/ 2147483647 w 2949"/>
              <a:gd name="T35" fmla="*/ 2147483647 h 1039"/>
              <a:gd name="T36" fmla="*/ 2147483647 w 2949"/>
              <a:gd name="T37" fmla="*/ 2147483647 h 1039"/>
              <a:gd name="T38" fmla="*/ 2147483647 w 2949"/>
              <a:gd name="T39" fmla="*/ 2147483647 h 1039"/>
              <a:gd name="T40" fmla="*/ 2147483647 w 2949"/>
              <a:gd name="T41" fmla="*/ 2147483647 h 1039"/>
              <a:gd name="T42" fmla="*/ 2147483647 w 2949"/>
              <a:gd name="T43" fmla="*/ 2147483647 h 1039"/>
              <a:gd name="T44" fmla="*/ 2147483647 w 2949"/>
              <a:gd name="T45" fmla="*/ 2147483647 h 1039"/>
              <a:gd name="T46" fmla="*/ 2147483647 w 2949"/>
              <a:gd name="T47" fmla="*/ 2147483647 h 1039"/>
              <a:gd name="T48" fmla="*/ 2147483647 w 2949"/>
              <a:gd name="T49" fmla="*/ 2147483647 h 1039"/>
              <a:gd name="T50" fmla="*/ 2147483647 w 2949"/>
              <a:gd name="T51" fmla="*/ 2147483647 h 1039"/>
              <a:gd name="T52" fmla="*/ 2147483647 w 2949"/>
              <a:gd name="T53" fmla="*/ 2147483647 h 1039"/>
              <a:gd name="T54" fmla="*/ 2147483647 w 2949"/>
              <a:gd name="T55" fmla="*/ 2147483647 h 1039"/>
              <a:gd name="T56" fmla="*/ 2147483647 w 2949"/>
              <a:gd name="T57" fmla="*/ 2147483647 h 1039"/>
              <a:gd name="T58" fmla="*/ 2147483647 w 2949"/>
              <a:gd name="T59" fmla="*/ 2147483647 h 1039"/>
              <a:gd name="T60" fmla="*/ 2147483647 w 2949"/>
              <a:gd name="T61" fmla="*/ 2147483647 h 1039"/>
              <a:gd name="T62" fmla="*/ 2147483647 w 2949"/>
              <a:gd name="T63" fmla="*/ 2147483647 h 1039"/>
              <a:gd name="T64" fmla="*/ 2147483647 w 2949"/>
              <a:gd name="T65" fmla="*/ 2147483647 h 1039"/>
              <a:gd name="T66" fmla="*/ 2147483647 w 2949"/>
              <a:gd name="T67" fmla="*/ 2147483647 h 1039"/>
              <a:gd name="T68" fmla="*/ 2147483647 w 2949"/>
              <a:gd name="T69" fmla="*/ 2147483647 h 1039"/>
              <a:gd name="T70" fmla="*/ 2147483647 w 2949"/>
              <a:gd name="T71" fmla="*/ 2147483647 h 1039"/>
              <a:gd name="T72" fmla="*/ 2147483647 w 2949"/>
              <a:gd name="T73" fmla="*/ 2147483647 h 1039"/>
              <a:gd name="T74" fmla="*/ 2147483647 w 2949"/>
              <a:gd name="T75" fmla="*/ 2147483647 h 10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949"/>
              <a:gd name="T115" fmla="*/ 0 h 1039"/>
              <a:gd name="T116" fmla="*/ 2949 w 2949"/>
              <a:gd name="T117" fmla="*/ 1039 h 10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949" h="1039">
                <a:moveTo>
                  <a:pt x="0" y="503"/>
                </a:moveTo>
                <a:cubicBezTo>
                  <a:pt x="15" y="425"/>
                  <a:pt x="31" y="348"/>
                  <a:pt x="46" y="344"/>
                </a:cubicBezTo>
                <a:cubicBezTo>
                  <a:pt x="61" y="340"/>
                  <a:pt x="80" y="491"/>
                  <a:pt x="91" y="480"/>
                </a:cubicBezTo>
                <a:cubicBezTo>
                  <a:pt x="102" y="469"/>
                  <a:pt x="106" y="302"/>
                  <a:pt x="114" y="276"/>
                </a:cubicBezTo>
                <a:cubicBezTo>
                  <a:pt x="122" y="250"/>
                  <a:pt x="126" y="332"/>
                  <a:pt x="137" y="321"/>
                </a:cubicBezTo>
                <a:cubicBezTo>
                  <a:pt x="148" y="310"/>
                  <a:pt x="171" y="204"/>
                  <a:pt x="182" y="208"/>
                </a:cubicBezTo>
                <a:cubicBezTo>
                  <a:pt x="193" y="212"/>
                  <a:pt x="198" y="314"/>
                  <a:pt x="205" y="344"/>
                </a:cubicBezTo>
                <a:cubicBezTo>
                  <a:pt x="212" y="374"/>
                  <a:pt x="223" y="396"/>
                  <a:pt x="227" y="389"/>
                </a:cubicBezTo>
                <a:cubicBezTo>
                  <a:pt x="231" y="382"/>
                  <a:pt x="216" y="336"/>
                  <a:pt x="227" y="298"/>
                </a:cubicBezTo>
                <a:cubicBezTo>
                  <a:pt x="238" y="260"/>
                  <a:pt x="280" y="162"/>
                  <a:pt x="295" y="162"/>
                </a:cubicBezTo>
                <a:cubicBezTo>
                  <a:pt x="310" y="162"/>
                  <a:pt x="307" y="275"/>
                  <a:pt x="318" y="298"/>
                </a:cubicBezTo>
                <a:cubicBezTo>
                  <a:pt x="329" y="321"/>
                  <a:pt x="352" y="324"/>
                  <a:pt x="363" y="298"/>
                </a:cubicBezTo>
                <a:cubicBezTo>
                  <a:pt x="374" y="272"/>
                  <a:pt x="367" y="140"/>
                  <a:pt x="386" y="140"/>
                </a:cubicBezTo>
                <a:cubicBezTo>
                  <a:pt x="405" y="140"/>
                  <a:pt x="454" y="283"/>
                  <a:pt x="477" y="298"/>
                </a:cubicBezTo>
                <a:cubicBezTo>
                  <a:pt x="500" y="313"/>
                  <a:pt x="499" y="215"/>
                  <a:pt x="522" y="230"/>
                </a:cubicBezTo>
                <a:cubicBezTo>
                  <a:pt x="545" y="245"/>
                  <a:pt x="594" y="389"/>
                  <a:pt x="613" y="389"/>
                </a:cubicBezTo>
                <a:cubicBezTo>
                  <a:pt x="632" y="389"/>
                  <a:pt x="625" y="230"/>
                  <a:pt x="636" y="230"/>
                </a:cubicBezTo>
                <a:cubicBezTo>
                  <a:pt x="647" y="230"/>
                  <a:pt x="666" y="370"/>
                  <a:pt x="681" y="389"/>
                </a:cubicBezTo>
                <a:cubicBezTo>
                  <a:pt x="696" y="408"/>
                  <a:pt x="707" y="348"/>
                  <a:pt x="726" y="344"/>
                </a:cubicBezTo>
                <a:cubicBezTo>
                  <a:pt x="745" y="340"/>
                  <a:pt x="779" y="390"/>
                  <a:pt x="794" y="367"/>
                </a:cubicBezTo>
                <a:cubicBezTo>
                  <a:pt x="809" y="344"/>
                  <a:pt x="806" y="250"/>
                  <a:pt x="817" y="208"/>
                </a:cubicBezTo>
                <a:cubicBezTo>
                  <a:pt x="828" y="166"/>
                  <a:pt x="851" y="125"/>
                  <a:pt x="862" y="117"/>
                </a:cubicBezTo>
                <a:cubicBezTo>
                  <a:pt x="873" y="109"/>
                  <a:pt x="874" y="143"/>
                  <a:pt x="885" y="162"/>
                </a:cubicBezTo>
                <a:cubicBezTo>
                  <a:pt x="896" y="181"/>
                  <a:pt x="919" y="241"/>
                  <a:pt x="930" y="230"/>
                </a:cubicBezTo>
                <a:cubicBezTo>
                  <a:pt x="941" y="219"/>
                  <a:pt x="945" y="124"/>
                  <a:pt x="953" y="94"/>
                </a:cubicBezTo>
                <a:cubicBezTo>
                  <a:pt x="961" y="64"/>
                  <a:pt x="965" y="45"/>
                  <a:pt x="976" y="49"/>
                </a:cubicBezTo>
                <a:cubicBezTo>
                  <a:pt x="987" y="53"/>
                  <a:pt x="1010" y="113"/>
                  <a:pt x="1021" y="117"/>
                </a:cubicBezTo>
                <a:cubicBezTo>
                  <a:pt x="1032" y="121"/>
                  <a:pt x="1021" y="57"/>
                  <a:pt x="1044" y="72"/>
                </a:cubicBezTo>
                <a:cubicBezTo>
                  <a:pt x="1067" y="87"/>
                  <a:pt x="1134" y="201"/>
                  <a:pt x="1157" y="208"/>
                </a:cubicBezTo>
                <a:cubicBezTo>
                  <a:pt x="1180" y="215"/>
                  <a:pt x="1161" y="132"/>
                  <a:pt x="1180" y="117"/>
                </a:cubicBezTo>
                <a:cubicBezTo>
                  <a:pt x="1199" y="102"/>
                  <a:pt x="1248" y="136"/>
                  <a:pt x="1271" y="117"/>
                </a:cubicBezTo>
                <a:cubicBezTo>
                  <a:pt x="1294" y="98"/>
                  <a:pt x="1297" y="0"/>
                  <a:pt x="1316" y="4"/>
                </a:cubicBezTo>
                <a:cubicBezTo>
                  <a:pt x="1335" y="8"/>
                  <a:pt x="1361" y="125"/>
                  <a:pt x="1384" y="140"/>
                </a:cubicBezTo>
                <a:cubicBezTo>
                  <a:pt x="1407" y="155"/>
                  <a:pt x="1429" y="79"/>
                  <a:pt x="1452" y="94"/>
                </a:cubicBezTo>
                <a:cubicBezTo>
                  <a:pt x="1475" y="109"/>
                  <a:pt x="1490" y="211"/>
                  <a:pt x="1520" y="230"/>
                </a:cubicBezTo>
                <a:cubicBezTo>
                  <a:pt x="1550" y="249"/>
                  <a:pt x="1607" y="223"/>
                  <a:pt x="1633" y="208"/>
                </a:cubicBezTo>
                <a:cubicBezTo>
                  <a:pt x="1659" y="193"/>
                  <a:pt x="1672" y="136"/>
                  <a:pt x="1679" y="140"/>
                </a:cubicBezTo>
                <a:cubicBezTo>
                  <a:pt x="1686" y="144"/>
                  <a:pt x="1672" y="189"/>
                  <a:pt x="1679" y="230"/>
                </a:cubicBezTo>
                <a:cubicBezTo>
                  <a:pt x="1686" y="271"/>
                  <a:pt x="1713" y="381"/>
                  <a:pt x="1724" y="389"/>
                </a:cubicBezTo>
                <a:cubicBezTo>
                  <a:pt x="1735" y="397"/>
                  <a:pt x="1736" y="249"/>
                  <a:pt x="1747" y="276"/>
                </a:cubicBezTo>
                <a:cubicBezTo>
                  <a:pt x="1758" y="303"/>
                  <a:pt x="1773" y="495"/>
                  <a:pt x="1792" y="548"/>
                </a:cubicBezTo>
                <a:cubicBezTo>
                  <a:pt x="1811" y="601"/>
                  <a:pt x="1845" y="600"/>
                  <a:pt x="1860" y="593"/>
                </a:cubicBezTo>
                <a:cubicBezTo>
                  <a:pt x="1875" y="586"/>
                  <a:pt x="1868" y="495"/>
                  <a:pt x="1883" y="503"/>
                </a:cubicBezTo>
                <a:cubicBezTo>
                  <a:pt x="1898" y="511"/>
                  <a:pt x="1936" y="590"/>
                  <a:pt x="1951" y="639"/>
                </a:cubicBezTo>
                <a:cubicBezTo>
                  <a:pt x="1966" y="688"/>
                  <a:pt x="1959" y="778"/>
                  <a:pt x="1974" y="797"/>
                </a:cubicBezTo>
                <a:cubicBezTo>
                  <a:pt x="1989" y="816"/>
                  <a:pt x="2023" y="718"/>
                  <a:pt x="2042" y="752"/>
                </a:cubicBezTo>
                <a:cubicBezTo>
                  <a:pt x="2061" y="786"/>
                  <a:pt x="2076" y="1006"/>
                  <a:pt x="2087" y="1002"/>
                </a:cubicBezTo>
                <a:cubicBezTo>
                  <a:pt x="2098" y="998"/>
                  <a:pt x="2099" y="725"/>
                  <a:pt x="2110" y="729"/>
                </a:cubicBezTo>
                <a:cubicBezTo>
                  <a:pt x="2121" y="733"/>
                  <a:pt x="2144" y="1009"/>
                  <a:pt x="2155" y="1024"/>
                </a:cubicBezTo>
                <a:cubicBezTo>
                  <a:pt x="2166" y="1039"/>
                  <a:pt x="2163" y="824"/>
                  <a:pt x="2178" y="820"/>
                </a:cubicBezTo>
                <a:cubicBezTo>
                  <a:pt x="2193" y="816"/>
                  <a:pt x="2231" y="998"/>
                  <a:pt x="2246" y="1002"/>
                </a:cubicBezTo>
                <a:cubicBezTo>
                  <a:pt x="2261" y="1006"/>
                  <a:pt x="2261" y="888"/>
                  <a:pt x="2268" y="843"/>
                </a:cubicBezTo>
                <a:cubicBezTo>
                  <a:pt x="2275" y="798"/>
                  <a:pt x="2283" y="714"/>
                  <a:pt x="2291" y="729"/>
                </a:cubicBezTo>
                <a:cubicBezTo>
                  <a:pt x="2299" y="744"/>
                  <a:pt x="2303" y="900"/>
                  <a:pt x="2314" y="934"/>
                </a:cubicBezTo>
                <a:cubicBezTo>
                  <a:pt x="2325" y="968"/>
                  <a:pt x="2348" y="949"/>
                  <a:pt x="2359" y="934"/>
                </a:cubicBezTo>
                <a:cubicBezTo>
                  <a:pt x="2370" y="919"/>
                  <a:pt x="2374" y="900"/>
                  <a:pt x="2382" y="843"/>
                </a:cubicBezTo>
                <a:cubicBezTo>
                  <a:pt x="2390" y="786"/>
                  <a:pt x="2398" y="616"/>
                  <a:pt x="2405" y="593"/>
                </a:cubicBezTo>
                <a:cubicBezTo>
                  <a:pt x="2412" y="570"/>
                  <a:pt x="2419" y="726"/>
                  <a:pt x="2427" y="707"/>
                </a:cubicBezTo>
                <a:cubicBezTo>
                  <a:pt x="2435" y="688"/>
                  <a:pt x="2439" y="469"/>
                  <a:pt x="2450" y="480"/>
                </a:cubicBezTo>
                <a:cubicBezTo>
                  <a:pt x="2461" y="491"/>
                  <a:pt x="2484" y="779"/>
                  <a:pt x="2495" y="775"/>
                </a:cubicBezTo>
                <a:cubicBezTo>
                  <a:pt x="2506" y="771"/>
                  <a:pt x="2507" y="491"/>
                  <a:pt x="2518" y="457"/>
                </a:cubicBezTo>
                <a:cubicBezTo>
                  <a:pt x="2529" y="423"/>
                  <a:pt x="2552" y="541"/>
                  <a:pt x="2563" y="571"/>
                </a:cubicBezTo>
                <a:cubicBezTo>
                  <a:pt x="2574" y="601"/>
                  <a:pt x="2582" y="650"/>
                  <a:pt x="2586" y="639"/>
                </a:cubicBezTo>
                <a:cubicBezTo>
                  <a:pt x="2590" y="628"/>
                  <a:pt x="2579" y="552"/>
                  <a:pt x="2586" y="503"/>
                </a:cubicBezTo>
                <a:cubicBezTo>
                  <a:pt x="2593" y="454"/>
                  <a:pt x="2624" y="389"/>
                  <a:pt x="2631" y="344"/>
                </a:cubicBezTo>
                <a:cubicBezTo>
                  <a:pt x="2638" y="299"/>
                  <a:pt x="2623" y="226"/>
                  <a:pt x="2631" y="230"/>
                </a:cubicBezTo>
                <a:cubicBezTo>
                  <a:pt x="2639" y="234"/>
                  <a:pt x="2669" y="363"/>
                  <a:pt x="2677" y="367"/>
                </a:cubicBezTo>
                <a:cubicBezTo>
                  <a:pt x="2685" y="371"/>
                  <a:pt x="2670" y="230"/>
                  <a:pt x="2677" y="253"/>
                </a:cubicBezTo>
                <a:cubicBezTo>
                  <a:pt x="2684" y="276"/>
                  <a:pt x="2711" y="473"/>
                  <a:pt x="2722" y="503"/>
                </a:cubicBezTo>
                <a:cubicBezTo>
                  <a:pt x="2733" y="533"/>
                  <a:pt x="2738" y="473"/>
                  <a:pt x="2745" y="435"/>
                </a:cubicBezTo>
                <a:cubicBezTo>
                  <a:pt x="2752" y="397"/>
                  <a:pt x="2756" y="269"/>
                  <a:pt x="2767" y="276"/>
                </a:cubicBezTo>
                <a:cubicBezTo>
                  <a:pt x="2778" y="283"/>
                  <a:pt x="2802" y="488"/>
                  <a:pt x="2813" y="480"/>
                </a:cubicBezTo>
                <a:cubicBezTo>
                  <a:pt x="2824" y="472"/>
                  <a:pt x="2824" y="234"/>
                  <a:pt x="2835" y="230"/>
                </a:cubicBezTo>
                <a:cubicBezTo>
                  <a:pt x="2846" y="226"/>
                  <a:pt x="2870" y="457"/>
                  <a:pt x="2881" y="457"/>
                </a:cubicBezTo>
                <a:cubicBezTo>
                  <a:pt x="2892" y="457"/>
                  <a:pt x="2892" y="257"/>
                  <a:pt x="2903" y="230"/>
                </a:cubicBezTo>
                <a:cubicBezTo>
                  <a:pt x="2914" y="203"/>
                  <a:pt x="2931" y="250"/>
                  <a:pt x="2949" y="298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3065463" y="584200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8069263" y="56197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V="1">
            <a:off x="3209925" y="48339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19"/>
          <p:cNvSpPr>
            <a:spLocks/>
          </p:cNvSpPr>
          <p:nvPr/>
        </p:nvSpPr>
        <p:spPr bwMode="auto">
          <a:xfrm>
            <a:off x="3132138" y="4941888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3132138" y="4873625"/>
            <a:ext cx="4754562" cy="1419225"/>
          </a:xfrm>
          <a:custGeom>
            <a:avLst/>
            <a:gdLst>
              <a:gd name="T0" fmla="*/ 0 w 2995"/>
              <a:gd name="T1" fmla="*/ 2147483647 h 894"/>
              <a:gd name="T2" fmla="*/ 2147483647 w 2995"/>
              <a:gd name="T3" fmla="*/ 2147483647 h 894"/>
              <a:gd name="T4" fmla="*/ 2147483647 w 2995"/>
              <a:gd name="T5" fmla="*/ 2147483647 h 894"/>
              <a:gd name="T6" fmla="*/ 2147483647 w 2995"/>
              <a:gd name="T7" fmla="*/ 2147483647 h 894"/>
              <a:gd name="T8" fmla="*/ 2147483647 w 2995"/>
              <a:gd name="T9" fmla="*/ 2147483647 h 894"/>
              <a:gd name="T10" fmla="*/ 2147483647 w 2995"/>
              <a:gd name="T11" fmla="*/ 2147483647 h 894"/>
              <a:gd name="T12" fmla="*/ 2147483647 w 2995"/>
              <a:gd name="T13" fmla="*/ 2147483647 h 894"/>
              <a:gd name="T14" fmla="*/ 2147483647 w 2995"/>
              <a:gd name="T15" fmla="*/ 2147483647 h 894"/>
              <a:gd name="T16" fmla="*/ 2147483647 w 2995"/>
              <a:gd name="T17" fmla="*/ 2147483647 h 8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5"/>
              <a:gd name="T28" fmla="*/ 0 h 894"/>
              <a:gd name="T29" fmla="*/ 2995 w 2995"/>
              <a:gd name="T30" fmla="*/ 894 h 8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5" h="894">
                <a:moveTo>
                  <a:pt x="0" y="451"/>
                </a:moveTo>
                <a:cubicBezTo>
                  <a:pt x="27" y="421"/>
                  <a:pt x="100" y="311"/>
                  <a:pt x="163" y="272"/>
                </a:cubicBezTo>
                <a:cubicBezTo>
                  <a:pt x="226" y="233"/>
                  <a:pt x="284" y="206"/>
                  <a:pt x="379" y="218"/>
                </a:cubicBezTo>
                <a:cubicBezTo>
                  <a:pt x="474" y="230"/>
                  <a:pt x="592" y="380"/>
                  <a:pt x="733" y="344"/>
                </a:cubicBezTo>
                <a:cubicBezTo>
                  <a:pt x="874" y="308"/>
                  <a:pt x="1062" y="0"/>
                  <a:pt x="1225" y="2"/>
                </a:cubicBezTo>
                <a:cubicBezTo>
                  <a:pt x="1388" y="4"/>
                  <a:pt x="1549" y="209"/>
                  <a:pt x="1711" y="356"/>
                </a:cubicBezTo>
                <a:cubicBezTo>
                  <a:pt x="1873" y="503"/>
                  <a:pt x="2051" y="874"/>
                  <a:pt x="2197" y="884"/>
                </a:cubicBezTo>
                <a:cubicBezTo>
                  <a:pt x="2343" y="894"/>
                  <a:pt x="2454" y="508"/>
                  <a:pt x="2587" y="416"/>
                </a:cubicBezTo>
                <a:cubicBezTo>
                  <a:pt x="2720" y="324"/>
                  <a:pt x="2910" y="349"/>
                  <a:pt x="2995" y="332"/>
                </a:cubicBezTo>
              </a:path>
            </a:pathLst>
          </a:custGeom>
          <a:noFill/>
          <a:ln w="190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240088" y="4470400"/>
            <a:ext cx="989012" cy="366713"/>
            <a:chOff x="2041" y="2816"/>
            <a:chExt cx="623" cy="231"/>
          </a:xfrm>
        </p:grpSpPr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2041" y="2816"/>
              <a:ext cx="62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B050"/>
                  </a:solidFill>
                  <a:latin typeface="Arial" panose="020B0604020202020204" pitchFamily="34" charset="0"/>
                </a:rPr>
                <a:t>f(t)</a:t>
              </a:r>
              <a:r>
                <a:rPr lang="en-US" altLang="en-US" sz="1800" dirty="0">
                  <a:latin typeface="Arial" panose="020B0604020202020204" pitchFamily="34" charset="0"/>
                  <a:sym typeface="Symbol" panose="05050102010706020507" pitchFamily="18" charset="2"/>
                </a:rPr>
                <a:t> </a:t>
              </a:r>
              <a:r>
                <a:rPr lang="en-US" altLang="en-US" sz="1800" dirty="0">
                  <a:solidFill>
                    <a:srgbClr val="0070C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f(t)</a:t>
              </a: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2090" y="2840"/>
              <a:ext cx="68" cy="23"/>
            </a:xfrm>
            <a:custGeom>
              <a:avLst/>
              <a:gdLst>
                <a:gd name="T0" fmla="*/ 0 w 90"/>
                <a:gd name="T1" fmla="*/ 1 h 46"/>
                <a:gd name="T2" fmla="*/ 11 w 90"/>
                <a:gd name="T3" fmla="*/ 0 h 46"/>
                <a:gd name="T4" fmla="*/ 22 w 90"/>
                <a:gd name="T5" fmla="*/ 1 h 46"/>
                <a:gd name="T6" fmla="*/ 0 60000 65536"/>
                <a:gd name="T7" fmla="*/ 0 60000 65536"/>
                <a:gd name="T8" fmla="*/ 0 60000 65536"/>
                <a:gd name="T9" fmla="*/ 0 w 90"/>
                <a:gd name="T10" fmla="*/ 0 h 46"/>
                <a:gd name="T11" fmla="*/ 90 w 90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6">
                  <a:moveTo>
                    <a:pt x="0" y="46"/>
                  </a:moveTo>
                  <a:lnTo>
                    <a:pt x="45" y="0"/>
                  </a:lnTo>
                  <a:lnTo>
                    <a:pt x="90" y="46"/>
                  </a:lnTo>
                </a:path>
              </a:pathLst>
            </a:cu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Line 26"/>
          <p:cNvSpPr>
            <a:spLocks noChangeShapeType="1"/>
          </p:cNvSpPr>
          <p:nvPr/>
        </p:nvSpPr>
        <p:spPr bwMode="auto">
          <a:xfrm flipH="1">
            <a:off x="5724128" y="5157192"/>
            <a:ext cx="0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/>
            <a:tailEnd type="arrow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V="1">
            <a:off x="4139952" y="5337174"/>
            <a:ext cx="1476623" cy="7561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059832" y="6021288"/>
            <a:ext cx="1836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σφάλμα εκτίμησης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323528" y="2204864"/>
            <a:ext cx="2232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600" dirty="0" smtClean="0">
                <a:latin typeface="Arial" panose="020B0604020202020204" pitchFamily="34" charset="0"/>
              </a:rPr>
              <a:t>Εισαγωγή κριτηρίων βέλτιστης εκτίμησης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1259632" y="1412776"/>
            <a:ext cx="216024" cy="64807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404664"/>
            <a:ext cx="460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Αρχές εκτίμησης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340768"/>
            <a:ext cx="792088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Παρατηρήσεις και σήματα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εκτίμηση παραμέτρων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065463" y="2276475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069263" y="2054225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3209925" y="1268413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40088" y="90805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</a:t>
            </a:r>
            <a:endParaRPr lang="en-GB" altLang="en-US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132138" y="1376363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51520" y="1052736"/>
            <a:ext cx="22448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600" dirty="0" smtClean="0">
                <a:latin typeface="Arial" panose="020B0604020202020204" pitchFamily="34" charset="0"/>
              </a:rPr>
              <a:t>Εκτίμηση παραμέτρων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059832" y="4005064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063632" y="3782814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3204294" y="2997002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34457" y="2636639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y(t)</a:t>
            </a:r>
            <a:r>
              <a:rPr lang="en-US" altLang="en-US" sz="1800" dirty="0">
                <a:latin typeface="Arial" panose="020B0604020202020204" pitchFamily="34" charset="0"/>
              </a:rPr>
              <a:t> = </a:t>
            </a: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 </a:t>
            </a:r>
            <a:r>
              <a:rPr lang="en-US" altLang="en-US" sz="1800" dirty="0">
                <a:latin typeface="Arial" panose="020B0604020202020204" pitchFamily="34" charset="0"/>
              </a:rPr>
              <a:t>+ n(t)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3126507" y="3104952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3161432" y="2992239"/>
            <a:ext cx="4681537" cy="1649413"/>
          </a:xfrm>
          <a:custGeom>
            <a:avLst/>
            <a:gdLst>
              <a:gd name="T0" fmla="*/ 2147483647 w 2949"/>
              <a:gd name="T1" fmla="*/ 2147483647 h 1039"/>
              <a:gd name="T2" fmla="*/ 2147483647 w 2949"/>
              <a:gd name="T3" fmla="*/ 2147483647 h 1039"/>
              <a:gd name="T4" fmla="*/ 2147483647 w 2949"/>
              <a:gd name="T5" fmla="*/ 2147483647 h 1039"/>
              <a:gd name="T6" fmla="*/ 2147483647 w 2949"/>
              <a:gd name="T7" fmla="*/ 2147483647 h 1039"/>
              <a:gd name="T8" fmla="*/ 2147483647 w 2949"/>
              <a:gd name="T9" fmla="*/ 2147483647 h 1039"/>
              <a:gd name="T10" fmla="*/ 2147483647 w 2949"/>
              <a:gd name="T11" fmla="*/ 2147483647 h 1039"/>
              <a:gd name="T12" fmla="*/ 2147483647 w 2949"/>
              <a:gd name="T13" fmla="*/ 2147483647 h 1039"/>
              <a:gd name="T14" fmla="*/ 2147483647 w 2949"/>
              <a:gd name="T15" fmla="*/ 2147483647 h 1039"/>
              <a:gd name="T16" fmla="*/ 2147483647 w 2949"/>
              <a:gd name="T17" fmla="*/ 2147483647 h 1039"/>
              <a:gd name="T18" fmla="*/ 2147483647 w 2949"/>
              <a:gd name="T19" fmla="*/ 2147483647 h 1039"/>
              <a:gd name="T20" fmla="*/ 2147483647 w 2949"/>
              <a:gd name="T21" fmla="*/ 2147483647 h 1039"/>
              <a:gd name="T22" fmla="*/ 2147483647 w 2949"/>
              <a:gd name="T23" fmla="*/ 2147483647 h 1039"/>
              <a:gd name="T24" fmla="*/ 2147483647 w 2949"/>
              <a:gd name="T25" fmla="*/ 2147483647 h 1039"/>
              <a:gd name="T26" fmla="*/ 2147483647 w 2949"/>
              <a:gd name="T27" fmla="*/ 2147483647 h 1039"/>
              <a:gd name="T28" fmla="*/ 2147483647 w 2949"/>
              <a:gd name="T29" fmla="*/ 2147483647 h 1039"/>
              <a:gd name="T30" fmla="*/ 2147483647 w 2949"/>
              <a:gd name="T31" fmla="*/ 2147483647 h 1039"/>
              <a:gd name="T32" fmla="*/ 2147483647 w 2949"/>
              <a:gd name="T33" fmla="*/ 2147483647 h 1039"/>
              <a:gd name="T34" fmla="*/ 2147483647 w 2949"/>
              <a:gd name="T35" fmla="*/ 2147483647 h 1039"/>
              <a:gd name="T36" fmla="*/ 2147483647 w 2949"/>
              <a:gd name="T37" fmla="*/ 2147483647 h 1039"/>
              <a:gd name="T38" fmla="*/ 2147483647 w 2949"/>
              <a:gd name="T39" fmla="*/ 2147483647 h 1039"/>
              <a:gd name="T40" fmla="*/ 2147483647 w 2949"/>
              <a:gd name="T41" fmla="*/ 2147483647 h 1039"/>
              <a:gd name="T42" fmla="*/ 2147483647 w 2949"/>
              <a:gd name="T43" fmla="*/ 2147483647 h 1039"/>
              <a:gd name="T44" fmla="*/ 2147483647 w 2949"/>
              <a:gd name="T45" fmla="*/ 2147483647 h 1039"/>
              <a:gd name="T46" fmla="*/ 2147483647 w 2949"/>
              <a:gd name="T47" fmla="*/ 2147483647 h 1039"/>
              <a:gd name="T48" fmla="*/ 2147483647 w 2949"/>
              <a:gd name="T49" fmla="*/ 2147483647 h 1039"/>
              <a:gd name="T50" fmla="*/ 2147483647 w 2949"/>
              <a:gd name="T51" fmla="*/ 2147483647 h 1039"/>
              <a:gd name="T52" fmla="*/ 2147483647 w 2949"/>
              <a:gd name="T53" fmla="*/ 2147483647 h 1039"/>
              <a:gd name="T54" fmla="*/ 2147483647 w 2949"/>
              <a:gd name="T55" fmla="*/ 2147483647 h 1039"/>
              <a:gd name="T56" fmla="*/ 2147483647 w 2949"/>
              <a:gd name="T57" fmla="*/ 2147483647 h 1039"/>
              <a:gd name="T58" fmla="*/ 2147483647 w 2949"/>
              <a:gd name="T59" fmla="*/ 2147483647 h 1039"/>
              <a:gd name="T60" fmla="*/ 2147483647 w 2949"/>
              <a:gd name="T61" fmla="*/ 2147483647 h 1039"/>
              <a:gd name="T62" fmla="*/ 2147483647 w 2949"/>
              <a:gd name="T63" fmla="*/ 2147483647 h 1039"/>
              <a:gd name="T64" fmla="*/ 2147483647 w 2949"/>
              <a:gd name="T65" fmla="*/ 2147483647 h 1039"/>
              <a:gd name="T66" fmla="*/ 2147483647 w 2949"/>
              <a:gd name="T67" fmla="*/ 2147483647 h 1039"/>
              <a:gd name="T68" fmla="*/ 2147483647 w 2949"/>
              <a:gd name="T69" fmla="*/ 2147483647 h 1039"/>
              <a:gd name="T70" fmla="*/ 2147483647 w 2949"/>
              <a:gd name="T71" fmla="*/ 2147483647 h 1039"/>
              <a:gd name="T72" fmla="*/ 2147483647 w 2949"/>
              <a:gd name="T73" fmla="*/ 2147483647 h 1039"/>
              <a:gd name="T74" fmla="*/ 2147483647 w 2949"/>
              <a:gd name="T75" fmla="*/ 2147483647 h 10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949"/>
              <a:gd name="T115" fmla="*/ 0 h 1039"/>
              <a:gd name="T116" fmla="*/ 2949 w 2949"/>
              <a:gd name="T117" fmla="*/ 1039 h 10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949" h="1039">
                <a:moveTo>
                  <a:pt x="0" y="503"/>
                </a:moveTo>
                <a:cubicBezTo>
                  <a:pt x="15" y="425"/>
                  <a:pt x="31" y="348"/>
                  <a:pt x="46" y="344"/>
                </a:cubicBezTo>
                <a:cubicBezTo>
                  <a:pt x="61" y="340"/>
                  <a:pt x="80" y="491"/>
                  <a:pt x="91" y="480"/>
                </a:cubicBezTo>
                <a:cubicBezTo>
                  <a:pt x="102" y="469"/>
                  <a:pt x="106" y="302"/>
                  <a:pt x="114" y="276"/>
                </a:cubicBezTo>
                <a:cubicBezTo>
                  <a:pt x="122" y="250"/>
                  <a:pt x="126" y="332"/>
                  <a:pt x="137" y="321"/>
                </a:cubicBezTo>
                <a:cubicBezTo>
                  <a:pt x="148" y="310"/>
                  <a:pt x="171" y="204"/>
                  <a:pt x="182" y="208"/>
                </a:cubicBezTo>
                <a:cubicBezTo>
                  <a:pt x="193" y="212"/>
                  <a:pt x="198" y="314"/>
                  <a:pt x="205" y="344"/>
                </a:cubicBezTo>
                <a:cubicBezTo>
                  <a:pt x="212" y="374"/>
                  <a:pt x="223" y="396"/>
                  <a:pt x="227" y="389"/>
                </a:cubicBezTo>
                <a:cubicBezTo>
                  <a:pt x="231" y="382"/>
                  <a:pt x="216" y="336"/>
                  <a:pt x="227" y="298"/>
                </a:cubicBezTo>
                <a:cubicBezTo>
                  <a:pt x="238" y="260"/>
                  <a:pt x="280" y="162"/>
                  <a:pt x="295" y="162"/>
                </a:cubicBezTo>
                <a:cubicBezTo>
                  <a:pt x="310" y="162"/>
                  <a:pt x="307" y="275"/>
                  <a:pt x="318" y="298"/>
                </a:cubicBezTo>
                <a:cubicBezTo>
                  <a:pt x="329" y="321"/>
                  <a:pt x="352" y="324"/>
                  <a:pt x="363" y="298"/>
                </a:cubicBezTo>
                <a:cubicBezTo>
                  <a:pt x="374" y="272"/>
                  <a:pt x="367" y="140"/>
                  <a:pt x="386" y="140"/>
                </a:cubicBezTo>
                <a:cubicBezTo>
                  <a:pt x="405" y="140"/>
                  <a:pt x="454" y="283"/>
                  <a:pt x="477" y="298"/>
                </a:cubicBezTo>
                <a:cubicBezTo>
                  <a:pt x="500" y="313"/>
                  <a:pt x="499" y="215"/>
                  <a:pt x="522" y="230"/>
                </a:cubicBezTo>
                <a:cubicBezTo>
                  <a:pt x="545" y="245"/>
                  <a:pt x="594" y="389"/>
                  <a:pt x="613" y="389"/>
                </a:cubicBezTo>
                <a:cubicBezTo>
                  <a:pt x="632" y="389"/>
                  <a:pt x="625" y="230"/>
                  <a:pt x="636" y="230"/>
                </a:cubicBezTo>
                <a:cubicBezTo>
                  <a:pt x="647" y="230"/>
                  <a:pt x="666" y="370"/>
                  <a:pt x="681" y="389"/>
                </a:cubicBezTo>
                <a:cubicBezTo>
                  <a:pt x="696" y="408"/>
                  <a:pt x="707" y="348"/>
                  <a:pt x="726" y="344"/>
                </a:cubicBezTo>
                <a:cubicBezTo>
                  <a:pt x="745" y="340"/>
                  <a:pt x="779" y="390"/>
                  <a:pt x="794" y="367"/>
                </a:cubicBezTo>
                <a:cubicBezTo>
                  <a:pt x="809" y="344"/>
                  <a:pt x="806" y="250"/>
                  <a:pt x="817" y="208"/>
                </a:cubicBezTo>
                <a:cubicBezTo>
                  <a:pt x="828" y="166"/>
                  <a:pt x="851" y="125"/>
                  <a:pt x="862" y="117"/>
                </a:cubicBezTo>
                <a:cubicBezTo>
                  <a:pt x="873" y="109"/>
                  <a:pt x="874" y="143"/>
                  <a:pt x="885" y="162"/>
                </a:cubicBezTo>
                <a:cubicBezTo>
                  <a:pt x="896" y="181"/>
                  <a:pt x="919" y="241"/>
                  <a:pt x="930" y="230"/>
                </a:cubicBezTo>
                <a:cubicBezTo>
                  <a:pt x="941" y="219"/>
                  <a:pt x="945" y="124"/>
                  <a:pt x="953" y="94"/>
                </a:cubicBezTo>
                <a:cubicBezTo>
                  <a:pt x="961" y="64"/>
                  <a:pt x="965" y="45"/>
                  <a:pt x="976" y="49"/>
                </a:cubicBezTo>
                <a:cubicBezTo>
                  <a:pt x="987" y="53"/>
                  <a:pt x="1010" y="113"/>
                  <a:pt x="1021" y="117"/>
                </a:cubicBezTo>
                <a:cubicBezTo>
                  <a:pt x="1032" y="121"/>
                  <a:pt x="1021" y="57"/>
                  <a:pt x="1044" y="72"/>
                </a:cubicBezTo>
                <a:cubicBezTo>
                  <a:pt x="1067" y="87"/>
                  <a:pt x="1134" y="201"/>
                  <a:pt x="1157" y="208"/>
                </a:cubicBezTo>
                <a:cubicBezTo>
                  <a:pt x="1180" y="215"/>
                  <a:pt x="1161" y="132"/>
                  <a:pt x="1180" y="117"/>
                </a:cubicBezTo>
                <a:cubicBezTo>
                  <a:pt x="1199" y="102"/>
                  <a:pt x="1248" y="136"/>
                  <a:pt x="1271" y="117"/>
                </a:cubicBezTo>
                <a:cubicBezTo>
                  <a:pt x="1294" y="98"/>
                  <a:pt x="1297" y="0"/>
                  <a:pt x="1316" y="4"/>
                </a:cubicBezTo>
                <a:cubicBezTo>
                  <a:pt x="1335" y="8"/>
                  <a:pt x="1361" y="125"/>
                  <a:pt x="1384" y="140"/>
                </a:cubicBezTo>
                <a:cubicBezTo>
                  <a:pt x="1407" y="155"/>
                  <a:pt x="1429" y="79"/>
                  <a:pt x="1452" y="94"/>
                </a:cubicBezTo>
                <a:cubicBezTo>
                  <a:pt x="1475" y="109"/>
                  <a:pt x="1490" y="211"/>
                  <a:pt x="1520" y="230"/>
                </a:cubicBezTo>
                <a:cubicBezTo>
                  <a:pt x="1550" y="249"/>
                  <a:pt x="1607" y="223"/>
                  <a:pt x="1633" y="208"/>
                </a:cubicBezTo>
                <a:cubicBezTo>
                  <a:pt x="1659" y="193"/>
                  <a:pt x="1672" y="136"/>
                  <a:pt x="1679" y="140"/>
                </a:cubicBezTo>
                <a:cubicBezTo>
                  <a:pt x="1686" y="144"/>
                  <a:pt x="1672" y="189"/>
                  <a:pt x="1679" y="230"/>
                </a:cubicBezTo>
                <a:cubicBezTo>
                  <a:pt x="1686" y="271"/>
                  <a:pt x="1713" y="381"/>
                  <a:pt x="1724" y="389"/>
                </a:cubicBezTo>
                <a:cubicBezTo>
                  <a:pt x="1735" y="397"/>
                  <a:pt x="1736" y="249"/>
                  <a:pt x="1747" y="276"/>
                </a:cubicBezTo>
                <a:cubicBezTo>
                  <a:pt x="1758" y="303"/>
                  <a:pt x="1773" y="495"/>
                  <a:pt x="1792" y="548"/>
                </a:cubicBezTo>
                <a:cubicBezTo>
                  <a:pt x="1811" y="601"/>
                  <a:pt x="1845" y="600"/>
                  <a:pt x="1860" y="593"/>
                </a:cubicBezTo>
                <a:cubicBezTo>
                  <a:pt x="1875" y="586"/>
                  <a:pt x="1868" y="495"/>
                  <a:pt x="1883" y="503"/>
                </a:cubicBezTo>
                <a:cubicBezTo>
                  <a:pt x="1898" y="511"/>
                  <a:pt x="1936" y="590"/>
                  <a:pt x="1951" y="639"/>
                </a:cubicBezTo>
                <a:cubicBezTo>
                  <a:pt x="1966" y="688"/>
                  <a:pt x="1959" y="778"/>
                  <a:pt x="1974" y="797"/>
                </a:cubicBezTo>
                <a:cubicBezTo>
                  <a:pt x="1989" y="816"/>
                  <a:pt x="2023" y="718"/>
                  <a:pt x="2042" y="752"/>
                </a:cubicBezTo>
                <a:cubicBezTo>
                  <a:pt x="2061" y="786"/>
                  <a:pt x="2076" y="1006"/>
                  <a:pt x="2087" y="1002"/>
                </a:cubicBezTo>
                <a:cubicBezTo>
                  <a:pt x="2098" y="998"/>
                  <a:pt x="2099" y="725"/>
                  <a:pt x="2110" y="729"/>
                </a:cubicBezTo>
                <a:cubicBezTo>
                  <a:pt x="2121" y="733"/>
                  <a:pt x="2144" y="1009"/>
                  <a:pt x="2155" y="1024"/>
                </a:cubicBezTo>
                <a:cubicBezTo>
                  <a:pt x="2166" y="1039"/>
                  <a:pt x="2163" y="824"/>
                  <a:pt x="2178" y="820"/>
                </a:cubicBezTo>
                <a:cubicBezTo>
                  <a:pt x="2193" y="816"/>
                  <a:pt x="2231" y="998"/>
                  <a:pt x="2246" y="1002"/>
                </a:cubicBezTo>
                <a:cubicBezTo>
                  <a:pt x="2261" y="1006"/>
                  <a:pt x="2261" y="888"/>
                  <a:pt x="2268" y="843"/>
                </a:cubicBezTo>
                <a:cubicBezTo>
                  <a:pt x="2275" y="798"/>
                  <a:pt x="2283" y="714"/>
                  <a:pt x="2291" y="729"/>
                </a:cubicBezTo>
                <a:cubicBezTo>
                  <a:pt x="2299" y="744"/>
                  <a:pt x="2303" y="900"/>
                  <a:pt x="2314" y="934"/>
                </a:cubicBezTo>
                <a:cubicBezTo>
                  <a:pt x="2325" y="968"/>
                  <a:pt x="2348" y="949"/>
                  <a:pt x="2359" y="934"/>
                </a:cubicBezTo>
                <a:cubicBezTo>
                  <a:pt x="2370" y="919"/>
                  <a:pt x="2374" y="900"/>
                  <a:pt x="2382" y="843"/>
                </a:cubicBezTo>
                <a:cubicBezTo>
                  <a:pt x="2390" y="786"/>
                  <a:pt x="2398" y="616"/>
                  <a:pt x="2405" y="593"/>
                </a:cubicBezTo>
                <a:cubicBezTo>
                  <a:pt x="2412" y="570"/>
                  <a:pt x="2419" y="726"/>
                  <a:pt x="2427" y="707"/>
                </a:cubicBezTo>
                <a:cubicBezTo>
                  <a:pt x="2435" y="688"/>
                  <a:pt x="2439" y="469"/>
                  <a:pt x="2450" y="480"/>
                </a:cubicBezTo>
                <a:cubicBezTo>
                  <a:pt x="2461" y="491"/>
                  <a:pt x="2484" y="779"/>
                  <a:pt x="2495" y="775"/>
                </a:cubicBezTo>
                <a:cubicBezTo>
                  <a:pt x="2506" y="771"/>
                  <a:pt x="2507" y="491"/>
                  <a:pt x="2518" y="457"/>
                </a:cubicBezTo>
                <a:cubicBezTo>
                  <a:pt x="2529" y="423"/>
                  <a:pt x="2552" y="541"/>
                  <a:pt x="2563" y="571"/>
                </a:cubicBezTo>
                <a:cubicBezTo>
                  <a:pt x="2574" y="601"/>
                  <a:pt x="2582" y="650"/>
                  <a:pt x="2586" y="639"/>
                </a:cubicBezTo>
                <a:cubicBezTo>
                  <a:pt x="2590" y="628"/>
                  <a:pt x="2579" y="552"/>
                  <a:pt x="2586" y="503"/>
                </a:cubicBezTo>
                <a:cubicBezTo>
                  <a:pt x="2593" y="454"/>
                  <a:pt x="2624" y="389"/>
                  <a:pt x="2631" y="344"/>
                </a:cubicBezTo>
                <a:cubicBezTo>
                  <a:pt x="2638" y="299"/>
                  <a:pt x="2623" y="226"/>
                  <a:pt x="2631" y="230"/>
                </a:cubicBezTo>
                <a:cubicBezTo>
                  <a:pt x="2639" y="234"/>
                  <a:pt x="2669" y="363"/>
                  <a:pt x="2677" y="367"/>
                </a:cubicBezTo>
                <a:cubicBezTo>
                  <a:pt x="2685" y="371"/>
                  <a:pt x="2670" y="230"/>
                  <a:pt x="2677" y="253"/>
                </a:cubicBezTo>
                <a:cubicBezTo>
                  <a:pt x="2684" y="276"/>
                  <a:pt x="2711" y="473"/>
                  <a:pt x="2722" y="503"/>
                </a:cubicBezTo>
                <a:cubicBezTo>
                  <a:pt x="2733" y="533"/>
                  <a:pt x="2738" y="473"/>
                  <a:pt x="2745" y="435"/>
                </a:cubicBezTo>
                <a:cubicBezTo>
                  <a:pt x="2752" y="397"/>
                  <a:pt x="2756" y="269"/>
                  <a:pt x="2767" y="276"/>
                </a:cubicBezTo>
                <a:cubicBezTo>
                  <a:pt x="2778" y="283"/>
                  <a:pt x="2802" y="488"/>
                  <a:pt x="2813" y="480"/>
                </a:cubicBezTo>
                <a:cubicBezTo>
                  <a:pt x="2824" y="472"/>
                  <a:pt x="2824" y="234"/>
                  <a:pt x="2835" y="230"/>
                </a:cubicBezTo>
                <a:cubicBezTo>
                  <a:pt x="2846" y="226"/>
                  <a:pt x="2870" y="457"/>
                  <a:pt x="2881" y="457"/>
                </a:cubicBezTo>
                <a:cubicBezTo>
                  <a:pt x="2892" y="457"/>
                  <a:pt x="2892" y="257"/>
                  <a:pt x="2903" y="230"/>
                </a:cubicBezTo>
                <a:cubicBezTo>
                  <a:pt x="2914" y="203"/>
                  <a:pt x="2931" y="250"/>
                  <a:pt x="2949" y="298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3065463" y="584200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8069263" y="56197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V="1">
            <a:off x="3209925" y="48339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19"/>
          <p:cNvSpPr>
            <a:spLocks/>
          </p:cNvSpPr>
          <p:nvPr/>
        </p:nvSpPr>
        <p:spPr bwMode="auto">
          <a:xfrm>
            <a:off x="3132138" y="4941888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3132138" y="4873625"/>
            <a:ext cx="4754562" cy="1419225"/>
          </a:xfrm>
          <a:custGeom>
            <a:avLst/>
            <a:gdLst>
              <a:gd name="T0" fmla="*/ 0 w 2995"/>
              <a:gd name="T1" fmla="*/ 2147483647 h 894"/>
              <a:gd name="T2" fmla="*/ 2147483647 w 2995"/>
              <a:gd name="T3" fmla="*/ 2147483647 h 894"/>
              <a:gd name="T4" fmla="*/ 2147483647 w 2995"/>
              <a:gd name="T5" fmla="*/ 2147483647 h 894"/>
              <a:gd name="T6" fmla="*/ 2147483647 w 2995"/>
              <a:gd name="T7" fmla="*/ 2147483647 h 894"/>
              <a:gd name="T8" fmla="*/ 2147483647 w 2995"/>
              <a:gd name="T9" fmla="*/ 2147483647 h 894"/>
              <a:gd name="T10" fmla="*/ 2147483647 w 2995"/>
              <a:gd name="T11" fmla="*/ 2147483647 h 894"/>
              <a:gd name="T12" fmla="*/ 2147483647 w 2995"/>
              <a:gd name="T13" fmla="*/ 2147483647 h 894"/>
              <a:gd name="T14" fmla="*/ 2147483647 w 2995"/>
              <a:gd name="T15" fmla="*/ 2147483647 h 894"/>
              <a:gd name="T16" fmla="*/ 2147483647 w 2995"/>
              <a:gd name="T17" fmla="*/ 2147483647 h 8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5"/>
              <a:gd name="T28" fmla="*/ 0 h 894"/>
              <a:gd name="T29" fmla="*/ 2995 w 2995"/>
              <a:gd name="T30" fmla="*/ 894 h 8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5" h="894">
                <a:moveTo>
                  <a:pt x="0" y="451"/>
                </a:moveTo>
                <a:cubicBezTo>
                  <a:pt x="27" y="421"/>
                  <a:pt x="100" y="311"/>
                  <a:pt x="163" y="272"/>
                </a:cubicBezTo>
                <a:cubicBezTo>
                  <a:pt x="226" y="233"/>
                  <a:pt x="284" y="206"/>
                  <a:pt x="379" y="218"/>
                </a:cubicBezTo>
                <a:cubicBezTo>
                  <a:pt x="474" y="230"/>
                  <a:pt x="592" y="380"/>
                  <a:pt x="733" y="344"/>
                </a:cubicBezTo>
                <a:cubicBezTo>
                  <a:pt x="874" y="308"/>
                  <a:pt x="1062" y="0"/>
                  <a:pt x="1225" y="2"/>
                </a:cubicBezTo>
                <a:cubicBezTo>
                  <a:pt x="1388" y="4"/>
                  <a:pt x="1549" y="209"/>
                  <a:pt x="1711" y="356"/>
                </a:cubicBezTo>
                <a:cubicBezTo>
                  <a:pt x="1873" y="503"/>
                  <a:pt x="2051" y="874"/>
                  <a:pt x="2197" y="884"/>
                </a:cubicBezTo>
                <a:cubicBezTo>
                  <a:pt x="2343" y="894"/>
                  <a:pt x="2454" y="508"/>
                  <a:pt x="2587" y="416"/>
                </a:cubicBezTo>
                <a:cubicBezTo>
                  <a:pt x="2720" y="324"/>
                  <a:pt x="2910" y="349"/>
                  <a:pt x="2995" y="332"/>
                </a:cubicBezTo>
              </a:path>
            </a:pathLst>
          </a:custGeom>
          <a:noFill/>
          <a:ln w="190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240088" y="4470400"/>
            <a:ext cx="989012" cy="366713"/>
            <a:chOff x="2041" y="2816"/>
            <a:chExt cx="623" cy="231"/>
          </a:xfrm>
        </p:grpSpPr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2041" y="2816"/>
              <a:ext cx="62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B050"/>
                  </a:solidFill>
                  <a:latin typeface="Arial" panose="020B0604020202020204" pitchFamily="34" charset="0"/>
                </a:rPr>
                <a:t>f(t)</a:t>
              </a:r>
              <a:r>
                <a:rPr lang="en-US" altLang="en-US" sz="1800" dirty="0">
                  <a:latin typeface="Arial" panose="020B0604020202020204" pitchFamily="34" charset="0"/>
                  <a:sym typeface="Symbol" panose="05050102010706020507" pitchFamily="18" charset="2"/>
                </a:rPr>
                <a:t> </a:t>
              </a:r>
              <a:r>
                <a:rPr lang="en-US" altLang="en-US" sz="1800" dirty="0">
                  <a:solidFill>
                    <a:srgbClr val="0070C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f(t)</a:t>
              </a: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2090" y="2840"/>
              <a:ext cx="68" cy="23"/>
            </a:xfrm>
            <a:custGeom>
              <a:avLst/>
              <a:gdLst>
                <a:gd name="T0" fmla="*/ 0 w 90"/>
                <a:gd name="T1" fmla="*/ 1 h 46"/>
                <a:gd name="T2" fmla="*/ 11 w 90"/>
                <a:gd name="T3" fmla="*/ 0 h 46"/>
                <a:gd name="T4" fmla="*/ 22 w 90"/>
                <a:gd name="T5" fmla="*/ 1 h 46"/>
                <a:gd name="T6" fmla="*/ 0 60000 65536"/>
                <a:gd name="T7" fmla="*/ 0 60000 65536"/>
                <a:gd name="T8" fmla="*/ 0 60000 65536"/>
                <a:gd name="T9" fmla="*/ 0 w 90"/>
                <a:gd name="T10" fmla="*/ 0 h 46"/>
                <a:gd name="T11" fmla="*/ 90 w 90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6">
                  <a:moveTo>
                    <a:pt x="0" y="46"/>
                  </a:moveTo>
                  <a:lnTo>
                    <a:pt x="45" y="0"/>
                  </a:lnTo>
                  <a:lnTo>
                    <a:pt x="90" y="46"/>
                  </a:lnTo>
                </a:path>
              </a:pathLst>
            </a:cu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Line 26"/>
          <p:cNvSpPr>
            <a:spLocks noChangeShapeType="1"/>
          </p:cNvSpPr>
          <p:nvPr/>
        </p:nvSpPr>
        <p:spPr bwMode="auto">
          <a:xfrm flipH="1">
            <a:off x="5724128" y="5157192"/>
            <a:ext cx="0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/>
            <a:tailEnd type="arrow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V="1">
            <a:off x="4139952" y="5337174"/>
            <a:ext cx="1476623" cy="7561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059832" y="6021288"/>
            <a:ext cx="1836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σφάλμα εκτίμησης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323528" y="2204864"/>
            <a:ext cx="2232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600" dirty="0" smtClean="0">
                <a:latin typeface="Arial" panose="020B0604020202020204" pitchFamily="34" charset="0"/>
              </a:rPr>
              <a:t>Εισαγωγή κριτηρίων βέλτιστης εκτίμησης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95536" y="3573016"/>
            <a:ext cx="21486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600" dirty="0" smtClean="0">
                <a:latin typeface="Arial" panose="020B0604020202020204" pitchFamily="34" charset="0"/>
              </a:rPr>
              <a:t>Εκτίμηση σφάλματος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1259632" y="1412776"/>
            <a:ext cx="216024" cy="64807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Down Arrow 40"/>
          <p:cNvSpPr/>
          <p:nvPr/>
        </p:nvSpPr>
        <p:spPr>
          <a:xfrm>
            <a:off x="1259632" y="2852936"/>
            <a:ext cx="216024" cy="64807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404664"/>
            <a:ext cx="460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Αρχές εκτίμησης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340768"/>
            <a:ext cx="792088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Παρατηρήσεις και σήματα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εκτίμηση παραμέτρων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065463" y="2276475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069263" y="2054225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3209925" y="1268413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40088" y="90805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</a:t>
            </a:r>
            <a:endParaRPr lang="en-GB" altLang="en-US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132138" y="1376363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51520" y="1052736"/>
            <a:ext cx="22448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600" dirty="0" smtClean="0">
                <a:latin typeface="Arial" panose="020B0604020202020204" pitchFamily="34" charset="0"/>
              </a:rPr>
              <a:t>Εκτίμηση παραμέτρων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059832" y="4005064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063632" y="3782814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3204294" y="2997002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34457" y="2636639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y(t)</a:t>
            </a:r>
            <a:r>
              <a:rPr lang="en-US" altLang="en-US" sz="1800" dirty="0">
                <a:latin typeface="Arial" panose="020B0604020202020204" pitchFamily="34" charset="0"/>
              </a:rPr>
              <a:t> = </a:t>
            </a: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f(t) </a:t>
            </a:r>
            <a:r>
              <a:rPr lang="en-US" altLang="en-US" sz="1800" dirty="0">
                <a:latin typeface="Arial" panose="020B0604020202020204" pitchFamily="34" charset="0"/>
              </a:rPr>
              <a:t>+ n(t)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3126507" y="3104952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3161432" y="2992239"/>
            <a:ext cx="4681537" cy="1649413"/>
          </a:xfrm>
          <a:custGeom>
            <a:avLst/>
            <a:gdLst>
              <a:gd name="T0" fmla="*/ 2147483647 w 2949"/>
              <a:gd name="T1" fmla="*/ 2147483647 h 1039"/>
              <a:gd name="T2" fmla="*/ 2147483647 w 2949"/>
              <a:gd name="T3" fmla="*/ 2147483647 h 1039"/>
              <a:gd name="T4" fmla="*/ 2147483647 w 2949"/>
              <a:gd name="T5" fmla="*/ 2147483647 h 1039"/>
              <a:gd name="T6" fmla="*/ 2147483647 w 2949"/>
              <a:gd name="T7" fmla="*/ 2147483647 h 1039"/>
              <a:gd name="T8" fmla="*/ 2147483647 w 2949"/>
              <a:gd name="T9" fmla="*/ 2147483647 h 1039"/>
              <a:gd name="T10" fmla="*/ 2147483647 w 2949"/>
              <a:gd name="T11" fmla="*/ 2147483647 h 1039"/>
              <a:gd name="T12" fmla="*/ 2147483647 w 2949"/>
              <a:gd name="T13" fmla="*/ 2147483647 h 1039"/>
              <a:gd name="T14" fmla="*/ 2147483647 w 2949"/>
              <a:gd name="T15" fmla="*/ 2147483647 h 1039"/>
              <a:gd name="T16" fmla="*/ 2147483647 w 2949"/>
              <a:gd name="T17" fmla="*/ 2147483647 h 1039"/>
              <a:gd name="T18" fmla="*/ 2147483647 w 2949"/>
              <a:gd name="T19" fmla="*/ 2147483647 h 1039"/>
              <a:gd name="T20" fmla="*/ 2147483647 w 2949"/>
              <a:gd name="T21" fmla="*/ 2147483647 h 1039"/>
              <a:gd name="T22" fmla="*/ 2147483647 w 2949"/>
              <a:gd name="T23" fmla="*/ 2147483647 h 1039"/>
              <a:gd name="T24" fmla="*/ 2147483647 w 2949"/>
              <a:gd name="T25" fmla="*/ 2147483647 h 1039"/>
              <a:gd name="T26" fmla="*/ 2147483647 w 2949"/>
              <a:gd name="T27" fmla="*/ 2147483647 h 1039"/>
              <a:gd name="T28" fmla="*/ 2147483647 w 2949"/>
              <a:gd name="T29" fmla="*/ 2147483647 h 1039"/>
              <a:gd name="T30" fmla="*/ 2147483647 w 2949"/>
              <a:gd name="T31" fmla="*/ 2147483647 h 1039"/>
              <a:gd name="T32" fmla="*/ 2147483647 w 2949"/>
              <a:gd name="T33" fmla="*/ 2147483647 h 1039"/>
              <a:gd name="T34" fmla="*/ 2147483647 w 2949"/>
              <a:gd name="T35" fmla="*/ 2147483647 h 1039"/>
              <a:gd name="T36" fmla="*/ 2147483647 w 2949"/>
              <a:gd name="T37" fmla="*/ 2147483647 h 1039"/>
              <a:gd name="T38" fmla="*/ 2147483647 w 2949"/>
              <a:gd name="T39" fmla="*/ 2147483647 h 1039"/>
              <a:gd name="T40" fmla="*/ 2147483647 w 2949"/>
              <a:gd name="T41" fmla="*/ 2147483647 h 1039"/>
              <a:gd name="T42" fmla="*/ 2147483647 w 2949"/>
              <a:gd name="T43" fmla="*/ 2147483647 h 1039"/>
              <a:gd name="T44" fmla="*/ 2147483647 w 2949"/>
              <a:gd name="T45" fmla="*/ 2147483647 h 1039"/>
              <a:gd name="T46" fmla="*/ 2147483647 w 2949"/>
              <a:gd name="T47" fmla="*/ 2147483647 h 1039"/>
              <a:gd name="T48" fmla="*/ 2147483647 w 2949"/>
              <a:gd name="T49" fmla="*/ 2147483647 h 1039"/>
              <a:gd name="T50" fmla="*/ 2147483647 w 2949"/>
              <a:gd name="T51" fmla="*/ 2147483647 h 1039"/>
              <a:gd name="T52" fmla="*/ 2147483647 w 2949"/>
              <a:gd name="T53" fmla="*/ 2147483647 h 1039"/>
              <a:gd name="T54" fmla="*/ 2147483647 w 2949"/>
              <a:gd name="T55" fmla="*/ 2147483647 h 1039"/>
              <a:gd name="T56" fmla="*/ 2147483647 w 2949"/>
              <a:gd name="T57" fmla="*/ 2147483647 h 1039"/>
              <a:gd name="T58" fmla="*/ 2147483647 w 2949"/>
              <a:gd name="T59" fmla="*/ 2147483647 h 1039"/>
              <a:gd name="T60" fmla="*/ 2147483647 w 2949"/>
              <a:gd name="T61" fmla="*/ 2147483647 h 1039"/>
              <a:gd name="T62" fmla="*/ 2147483647 w 2949"/>
              <a:gd name="T63" fmla="*/ 2147483647 h 1039"/>
              <a:gd name="T64" fmla="*/ 2147483647 w 2949"/>
              <a:gd name="T65" fmla="*/ 2147483647 h 1039"/>
              <a:gd name="T66" fmla="*/ 2147483647 w 2949"/>
              <a:gd name="T67" fmla="*/ 2147483647 h 1039"/>
              <a:gd name="T68" fmla="*/ 2147483647 w 2949"/>
              <a:gd name="T69" fmla="*/ 2147483647 h 1039"/>
              <a:gd name="T70" fmla="*/ 2147483647 w 2949"/>
              <a:gd name="T71" fmla="*/ 2147483647 h 1039"/>
              <a:gd name="T72" fmla="*/ 2147483647 w 2949"/>
              <a:gd name="T73" fmla="*/ 2147483647 h 1039"/>
              <a:gd name="T74" fmla="*/ 2147483647 w 2949"/>
              <a:gd name="T75" fmla="*/ 2147483647 h 10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949"/>
              <a:gd name="T115" fmla="*/ 0 h 1039"/>
              <a:gd name="T116" fmla="*/ 2949 w 2949"/>
              <a:gd name="T117" fmla="*/ 1039 h 10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949" h="1039">
                <a:moveTo>
                  <a:pt x="0" y="503"/>
                </a:moveTo>
                <a:cubicBezTo>
                  <a:pt x="15" y="425"/>
                  <a:pt x="31" y="348"/>
                  <a:pt x="46" y="344"/>
                </a:cubicBezTo>
                <a:cubicBezTo>
                  <a:pt x="61" y="340"/>
                  <a:pt x="80" y="491"/>
                  <a:pt x="91" y="480"/>
                </a:cubicBezTo>
                <a:cubicBezTo>
                  <a:pt x="102" y="469"/>
                  <a:pt x="106" y="302"/>
                  <a:pt x="114" y="276"/>
                </a:cubicBezTo>
                <a:cubicBezTo>
                  <a:pt x="122" y="250"/>
                  <a:pt x="126" y="332"/>
                  <a:pt x="137" y="321"/>
                </a:cubicBezTo>
                <a:cubicBezTo>
                  <a:pt x="148" y="310"/>
                  <a:pt x="171" y="204"/>
                  <a:pt x="182" y="208"/>
                </a:cubicBezTo>
                <a:cubicBezTo>
                  <a:pt x="193" y="212"/>
                  <a:pt x="198" y="314"/>
                  <a:pt x="205" y="344"/>
                </a:cubicBezTo>
                <a:cubicBezTo>
                  <a:pt x="212" y="374"/>
                  <a:pt x="223" y="396"/>
                  <a:pt x="227" y="389"/>
                </a:cubicBezTo>
                <a:cubicBezTo>
                  <a:pt x="231" y="382"/>
                  <a:pt x="216" y="336"/>
                  <a:pt x="227" y="298"/>
                </a:cubicBezTo>
                <a:cubicBezTo>
                  <a:pt x="238" y="260"/>
                  <a:pt x="280" y="162"/>
                  <a:pt x="295" y="162"/>
                </a:cubicBezTo>
                <a:cubicBezTo>
                  <a:pt x="310" y="162"/>
                  <a:pt x="307" y="275"/>
                  <a:pt x="318" y="298"/>
                </a:cubicBezTo>
                <a:cubicBezTo>
                  <a:pt x="329" y="321"/>
                  <a:pt x="352" y="324"/>
                  <a:pt x="363" y="298"/>
                </a:cubicBezTo>
                <a:cubicBezTo>
                  <a:pt x="374" y="272"/>
                  <a:pt x="367" y="140"/>
                  <a:pt x="386" y="140"/>
                </a:cubicBezTo>
                <a:cubicBezTo>
                  <a:pt x="405" y="140"/>
                  <a:pt x="454" y="283"/>
                  <a:pt x="477" y="298"/>
                </a:cubicBezTo>
                <a:cubicBezTo>
                  <a:pt x="500" y="313"/>
                  <a:pt x="499" y="215"/>
                  <a:pt x="522" y="230"/>
                </a:cubicBezTo>
                <a:cubicBezTo>
                  <a:pt x="545" y="245"/>
                  <a:pt x="594" y="389"/>
                  <a:pt x="613" y="389"/>
                </a:cubicBezTo>
                <a:cubicBezTo>
                  <a:pt x="632" y="389"/>
                  <a:pt x="625" y="230"/>
                  <a:pt x="636" y="230"/>
                </a:cubicBezTo>
                <a:cubicBezTo>
                  <a:pt x="647" y="230"/>
                  <a:pt x="666" y="370"/>
                  <a:pt x="681" y="389"/>
                </a:cubicBezTo>
                <a:cubicBezTo>
                  <a:pt x="696" y="408"/>
                  <a:pt x="707" y="348"/>
                  <a:pt x="726" y="344"/>
                </a:cubicBezTo>
                <a:cubicBezTo>
                  <a:pt x="745" y="340"/>
                  <a:pt x="779" y="390"/>
                  <a:pt x="794" y="367"/>
                </a:cubicBezTo>
                <a:cubicBezTo>
                  <a:pt x="809" y="344"/>
                  <a:pt x="806" y="250"/>
                  <a:pt x="817" y="208"/>
                </a:cubicBezTo>
                <a:cubicBezTo>
                  <a:pt x="828" y="166"/>
                  <a:pt x="851" y="125"/>
                  <a:pt x="862" y="117"/>
                </a:cubicBezTo>
                <a:cubicBezTo>
                  <a:pt x="873" y="109"/>
                  <a:pt x="874" y="143"/>
                  <a:pt x="885" y="162"/>
                </a:cubicBezTo>
                <a:cubicBezTo>
                  <a:pt x="896" y="181"/>
                  <a:pt x="919" y="241"/>
                  <a:pt x="930" y="230"/>
                </a:cubicBezTo>
                <a:cubicBezTo>
                  <a:pt x="941" y="219"/>
                  <a:pt x="945" y="124"/>
                  <a:pt x="953" y="94"/>
                </a:cubicBezTo>
                <a:cubicBezTo>
                  <a:pt x="961" y="64"/>
                  <a:pt x="965" y="45"/>
                  <a:pt x="976" y="49"/>
                </a:cubicBezTo>
                <a:cubicBezTo>
                  <a:pt x="987" y="53"/>
                  <a:pt x="1010" y="113"/>
                  <a:pt x="1021" y="117"/>
                </a:cubicBezTo>
                <a:cubicBezTo>
                  <a:pt x="1032" y="121"/>
                  <a:pt x="1021" y="57"/>
                  <a:pt x="1044" y="72"/>
                </a:cubicBezTo>
                <a:cubicBezTo>
                  <a:pt x="1067" y="87"/>
                  <a:pt x="1134" y="201"/>
                  <a:pt x="1157" y="208"/>
                </a:cubicBezTo>
                <a:cubicBezTo>
                  <a:pt x="1180" y="215"/>
                  <a:pt x="1161" y="132"/>
                  <a:pt x="1180" y="117"/>
                </a:cubicBezTo>
                <a:cubicBezTo>
                  <a:pt x="1199" y="102"/>
                  <a:pt x="1248" y="136"/>
                  <a:pt x="1271" y="117"/>
                </a:cubicBezTo>
                <a:cubicBezTo>
                  <a:pt x="1294" y="98"/>
                  <a:pt x="1297" y="0"/>
                  <a:pt x="1316" y="4"/>
                </a:cubicBezTo>
                <a:cubicBezTo>
                  <a:pt x="1335" y="8"/>
                  <a:pt x="1361" y="125"/>
                  <a:pt x="1384" y="140"/>
                </a:cubicBezTo>
                <a:cubicBezTo>
                  <a:pt x="1407" y="155"/>
                  <a:pt x="1429" y="79"/>
                  <a:pt x="1452" y="94"/>
                </a:cubicBezTo>
                <a:cubicBezTo>
                  <a:pt x="1475" y="109"/>
                  <a:pt x="1490" y="211"/>
                  <a:pt x="1520" y="230"/>
                </a:cubicBezTo>
                <a:cubicBezTo>
                  <a:pt x="1550" y="249"/>
                  <a:pt x="1607" y="223"/>
                  <a:pt x="1633" y="208"/>
                </a:cubicBezTo>
                <a:cubicBezTo>
                  <a:pt x="1659" y="193"/>
                  <a:pt x="1672" y="136"/>
                  <a:pt x="1679" y="140"/>
                </a:cubicBezTo>
                <a:cubicBezTo>
                  <a:pt x="1686" y="144"/>
                  <a:pt x="1672" y="189"/>
                  <a:pt x="1679" y="230"/>
                </a:cubicBezTo>
                <a:cubicBezTo>
                  <a:pt x="1686" y="271"/>
                  <a:pt x="1713" y="381"/>
                  <a:pt x="1724" y="389"/>
                </a:cubicBezTo>
                <a:cubicBezTo>
                  <a:pt x="1735" y="397"/>
                  <a:pt x="1736" y="249"/>
                  <a:pt x="1747" y="276"/>
                </a:cubicBezTo>
                <a:cubicBezTo>
                  <a:pt x="1758" y="303"/>
                  <a:pt x="1773" y="495"/>
                  <a:pt x="1792" y="548"/>
                </a:cubicBezTo>
                <a:cubicBezTo>
                  <a:pt x="1811" y="601"/>
                  <a:pt x="1845" y="600"/>
                  <a:pt x="1860" y="593"/>
                </a:cubicBezTo>
                <a:cubicBezTo>
                  <a:pt x="1875" y="586"/>
                  <a:pt x="1868" y="495"/>
                  <a:pt x="1883" y="503"/>
                </a:cubicBezTo>
                <a:cubicBezTo>
                  <a:pt x="1898" y="511"/>
                  <a:pt x="1936" y="590"/>
                  <a:pt x="1951" y="639"/>
                </a:cubicBezTo>
                <a:cubicBezTo>
                  <a:pt x="1966" y="688"/>
                  <a:pt x="1959" y="778"/>
                  <a:pt x="1974" y="797"/>
                </a:cubicBezTo>
                <a:cubicBezTo>
                  <a:pt x="1989" y="816"/>
                  <a:pt x="2023" y="718"/>
                  <a:pt x="2042" y="752"/>
                </a:cubicBezTo>
                <a:cubicBezTo>
                  <a:pt x="2061" y="786"/>
                  <a:pt x="2076" y="1006"/>
                  <a:pt x="2087" y="1002"/>
                </a:cubicBezTo>
                <a:cubicBezTo>
                  <a:pt x="2098" y="998"/>
                  <a:pt x="2099" y="725"/>
                  <a:pt x="2110" y="729"/>
                </a:cubicBezTo>
                <a:cubicBezTo>
                  <a:pt x="2121" y="733"/>
                  <a:pt x="2144" y="1009"/>
                  <a:pt x="2155" y="1024"/>
                </a:cubicBezTo>
                <a:cubicBezTo>
                  <a:pt x="2166" y="1039"/>
                  <a:pt x="2163" y="824"/>
                  <a:pt x="2178" y="820"/>
                </a:cubicBezTo>
                <a:cubicBezTo>
                  <a:pt x="2193" y="816"/>
                  <a:pt x="2231" y="998"/>
                  <a:pt x="2246" y="1002"/>
                </a:cubicBezTo>
                <a:cubicBezTo>
                  <a:pt x="2261" y="1006"/>
                  <a:pt x="2261" y="888"/>
                  <a:pt x="2268" y="843"/>
                </a:cubicBezTo>
                <a:cubicBezTo>
                  <a:pt x="2275" y="798"/>
                  <a:pt x="2283" y="714"/>
                  <a:pt x="2291" y="729"/>
                </a:cubicBezTo>
                <a:cubicBezTo>
                  <a:pt x="2299" y="744"/>
                  <a:pt x="2303" y="900"/>
                  <a:pt x="2314" y="934"/>
                </a:cubicBezTo>
                <a:cubicBezTo>
                  <a:pt x="2325" y="968"/>
                  <a:pt x="2348" y="949"/>
                  <a:pt x="2359" y="934"/>
                </a:cubicBezTo>
                <a:cubicBezTo>
                  <a:pt x="2370" y="919"/>
                  <a:pt x="2374" y="900"/>
                  <a:pt x="2382" y="843"/>
                </a:cubicBezTo>
                <a:cubicBezTo>
                  <a:pt x="2390" y="786"/>
                  <a:pt x="2398" y="616"/>
                  <a:pt x="2405" y="593"/>
                </a:cubicBezTo>
                <a:cubicBezTo>
                  <a:pt x="2412" y="570"/>
                  <a:pt x="2419" y="726"/>
                  <a:pt x="2427" y="707"/>
                </a:cubicBezTo>
                <a:cubicBezTo>
                  <a:pt x="2435" y="688"/>
                  <a:pt x="2439" y="469"/>
                  <a:pt x="2450" y="480"/>
                </a:cubicBezTo>
                <a:cubicBezTo>
                  <a:pt x="2461" y="491"/>
                  <a:pt x="2484" y="779"/>
                  <a:pt x="2495" y="775"/>
                </a:cubicBezTo>
                <a:cubicBezTo>
                  <a:pt x="2506" y="771"/>
                  <a:pt x="2507" y="491"/>
                  <a:pt x="2518" y="457"/>
                </a:cubicBezTo>
                <a:cubicBezTo>
                  <a:pt x="2529" y="423"/>
                  <a:pt x="2552" y="541"/>
                  <a:pt x="2563" y="571"/>
                </a:cubicBezTo>
                <a:cubicBezTo>
                  <a:pt x="2574" y="601"/>
                  <a:pt x="2582" y="650"/>
                  <a:pt x="2586" y="639"/>
                </a:cubicBezTo>
                <a:cubicBezTo>
                  <a:pt x="2590" y="628"/>
                  <a:pt x="2579" y="552"/>
                  <a:pt x="2586" y="503"/>
                </a:cubicBezTo>
                <a:cubicBezTo>
                  <a:pt x="2593" y="454"/>
                  <a:pt x="2624" y="389"/>
                  <a:pt x="2631" y="344"/>
                </a:cubicBezTo>
                <a:cubicBezTo>
                  <a:pt x="2638" y="299"/>
                  <a:pt x="2623" y="226"/>
                  <a:pt x="2631" y="230"/>
                </a:cubicBezTo>
                <a:cubicBezTo>
                  <a:pt x="2639" y="234"/>
                  <a:pt x="2669" y="363"/>
                  <a:pt x="2677" y="367"/>
                </a:cubicBezTo>
                <a:cubicBezTo>
                  <a:pt x="2685" y="371"/>
                  <a:pt x="2670" y="230"/>
                  <a:pt x="2677" y="253"/>
                </a:cubicBezTo>
                <a:cubicBezTo>
                  <a:pt x="2684" y="276"/>
                  <a:pt x="2711" y="473"/>
                  <a:pt x="2722" y="503"/>
                </a:cubicBezTo>
                <a:cubicBezTo>
                  <a:pt x="2733" y="533"/>
                  <a:pt x="2738" y="473"/>
                  <a:pt x="2745" y="435"/>
                </a:cubicBezTo>
                <a:cubicBezTo>
                  <a:pt x="2752" y="397"/>
                  <a:pt x="2756" y="269"/>
                  <a:pt x="2767" y="276"/>
                </a:cubicBezTo>
                <a:cubicBezTo>
                  <a:pt x="2778" y="283"/>
                  <a:pt x="2802" y="488"/>
                  <a:pt x="2813" y="480"/>
                </a:cubicBezTo>
                <a:cubicBezTo>
                  <a:pt x="2824" y="472"/>
                  <a:pt x="2824" y="234"/>
                  <a:pt x="2835" y="230"/>
                </a:cubicBezTo>
                <a:cubicBezTo>
                  <a:pt x="2846" y="226"/>
                  <a:pt x="2870" y="457"/>
                  <a:pt x="2881" y="457"/>
                </a:cubicBezTo>
                <a:cubicBezTo>
                  <a:pt x="2892" y="457"/>
                  <a:pt x="2892" y="257"/>
                  <a:pt x="2903" y="230"/>
                </a:cubicBezTo>
                <a:cubicBezTo>
                  <a:pt x="2914" y="203"/>
                  <a:pt x="2931" y="250"/>
                  <a:pt x="2949" y="298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3065463" y="584200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8069263" y="56197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V="1">
            <a:off x="3209925" y="48339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19"/>
          <p:cNvSpPr>
            <a:spLocks/>
          </p:cNvSpPr>
          <p:nvPr/>
        </p:nvSpPr>
        <p:spPr bwMode="auto">
          <a:xfrm>
            <a:off x="3132138" y="4941888"/>
            <a:ext cx="4752975" cy="1441450"/>
          </a:xfrm>
          <a:custGeom>
            <a:avLst/>
            <a:gdLst>
              <a:gd name="T0" fmla="*/ 0 w 2994"/>
              <a:gd name="T1" fmla="*/ 2147483647 h 908"/>
              <a:gd name="T2" fmla="*/ 2147483647 w 2994"/>
              <a:gd name="T3" fmla="*/ 2147483647 h 908"/>
              <a:gd name="T4" fmla="*/ 2147483647 w 2994"/>
              <a:gd name="T5" fmla="*/ 2147483647 h 908"/>
              <a:gd name="T6" fmla="*/ 2147483647 w 2994"/>
              <a:gd name="T7" fmla="*/ 2147483647 h 908"/>
              <a:gd name="T8" fmla="*/ 2147483647 w 2994"/>
              <a:gd name="T9" fmla="*/ 0 h 908"/>
              <a:gd name="T10" fmla="*/ 2147483647 w 2994"/>
              <a:gd name="T11" fmla="*/ 2147483647 h 908"/>
              <a:gd name="T12" fmla="*/ 2147483647 w 2994"/>
              <a:gd name="T13" fmla="*/ 2147483647 h 908"/>
              <a:gd name="T14" fmla="*/ 2147483647 w 2994"/>
              <a:gd name="T15" fmla="*/ 2147483647 h 908"/>
              <a:gd name="T16" fmla="*/ 2147483647 w 2994"/>
              <a:gd name="T17" fmla="*/ 2147483647 h 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4"/>
              <a:gd name="T28" fmla="*/ 0 h 908"/>
              <a:gd name="T29" fmla="*/ 2994 w 2994"/>
              <a:gd name="T30" fmla="*/ 908 h 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4" h="908">
                <a:moveTo>
                  <a:pt x="0" y="409"/>
                </a:moveTo>
                <a:cubicBezTo>
                  <a:pt x="58" y="363"/>
                  <a:pt x="117" y="317"/>
                  <a:pt x="181" y="272"/>
                </a:cubicBezTo>
                <a:cubicBezTo>
                  <a:pt x="245" y="227"/>
                  <a:pt x="294" y="140"/>
                  <a:pt x="385" y="136"/>
                </a:cubicBezTo>
                <a:cubicBezTo>
                  <a:pt x="476" y="132"/>
                  <a:pt x="582" y="273"/>
                  <a:pt x="726" y="250"/>
                </a:cubicBezTo>
                <a:cubicBezTo>
                  <a:pt x="870" y="227"/>
                  <a:pt x="1081" y="0"/>
                  <a:pt x="1247" y="0"/>
                </a:cubicBezTo>
                <a:cubicBezTo>
                  <a:pt x="1413" y="0"/>
                  <a:pt x="1564" y="103"/>
                  <a:pt x="1723" y="250"/>
                </a:cubicBezTo>
                <a:cubicBezTo>
                  <a:pt x="1882" y="397"/>
                  <a:pt x="2049" y="862"/>
                  <a:pt x="2200" y="885"/>
                </a:cubicBezTo>
                <a:cubicBezTo>
                  <a:pt x="2351" y="908"/>
                  <a:pt x="2499" y="492"/>
                  <a:pt x="2631" y="386"/>
                </a:cubicBezTo>
                <a:cubicBezTo>
                  <a:pt x="2763" y="280"/>
                  <a:pt x="2933" y="273"/>
                  <a:pt x="2994" y="250"/>
                </a:cubicBezTo>
              </a:path>
            </a:pathLst>
          </a:cu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3132138" y="4873625"/>
            <a:ext cx="4754562" cy="1419225"/>
          </a:xfrm>
          <a:custGeom>
            <a:avLst/>
            <a:gdLst>
              <a:gd name="T0" fmla="*/ 0 w 2995"/>
              <a:gd name="T1" fmla="*/ 2147483647 h 894"/>
              <a:gd name="T2" fmla="*/ 2147483647 w 2995"/>
              <a:gd name="T3" fmla="*/ 2147483647 h 894"/>
              <a:gd name="T4" fmla="*/ 2147483647 w 2995"/>
              <a:gd name="T5" fmla="*/ 2147483647 h 894"/>
              <a:gd name="T6" fmla="*/ 2147483647 w 2995"/>
              <a:gd name="T7" fmla="*/ 2147483647 h 894"/>
              <a:gd name="T8" fmla="*/ 2147483647 w 2995"/>
              <a:gd name="T9" fmla="*/ 2147483647 h 894"/>
              <a:gd name="T10" fmla="*/ 2147483647 w 2995"/>
              <a:gd name="T11" fmla="*/ 2147483647 h 894"/>
              <a:gd name="T12" fmla="*/ 2147483647 w 2995"/>
              <a:gd name="T13" fmla="*/ 2147483647 h 894"/>
              <a:gd name="T14" fmla="*/ 2147483647 w 2995"/>
              <a:gd name="T15" fmla="*/ 2147483647 h 894"/>
              <a:gd name="T16" fmla="*/ 2147483647 w 2995"/>
              <a:gd name="T17" fmla="*/ 2147483647 h 8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95"/>
              <a:gd name="T28" fmla="*/ 0 h 894"/>
              <a:gd name="T29" fmla="*/ 2995 w 2995"/>
              <a:gd name="T30" fmla="*/ 894 h 89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95" h="894">
                <a:moveTo>
                  <a:pt x="0" y="451"/>
                </a:moveTo>
                <a:cubicBezTo>
                  <a:pt x="27" y="421"/>
                  <a:pt x="100" y="311"/>
                  <a:pt x="163" y="272"/>
                </a:cubicBezTo>
                <a:cubicBezTo>
                  <a:pt x="226" y="233"/>
                  <a:pt x="284" y="206"/>
                  <a:pt x="379" y="218"/>
                </a:cubicBezTo>
                <a:cubicBezTo>
                  <a:pt x="474" y="230"/>
                  <a:pt x="592" y="380"/>
                  <a:pt x="733" y="344"/>
                </a:cubicBezTo>
                <a:cubicBezTo>
                  <a:pt x="874" y="308"/>
                  <a:pt x="1062" y="0"/>
                  <a:pt x="1225" y="2"/>
                </a:cubicBezTo>
                <a:cubicBezTo>
                  <a:pt x="1388" y="4"/>
                  <a:pt x="1549" y="209"/>
                  <a:pt x="1711" y="356"/>
                </a:cubicBezTo>
                <a:cubicBezTo>
                  <a:pt x="1873" y="503"/>
                  <a:pt x="2051" y="874"/>
                  <a:pt x="2197" y="884"/>
                </a:cubicBezTo>
                <a:cubicBezTo>
                  <a:pt x="2343" y="894"/>
                  <a:pt x="2454" y="508"/>
                  <a:pt x="2587" y="416"/>
                </a:cubicBezTo>
                <a:cubicBezTo>
                  <a:pt x="2720" y="324"/>
                  <a:pt x="2910" y="349"/>
                  <a:pt x="2995" y="332"/>
                </a:cubicBezTo>
              </a:path>
            </a:pathLst>
          </a:custGeom>
          <a:noFill/>
          <a:ln w="190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240088" y="4470400"/>
            <a:ext cx="989012" cy="366713"/>
            <a:chOff x="2041" y="2816"/>
            <a:chExt cx="623" cy="231"/>
          </a:xfrm>
        </p:grpSpPr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2041" y="2816"/>
              <a:ext cx="62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B050"/>
                  </a:solidFill>
                  <a:latin typeface="Arial" panose="020B0604020202020204" pitchFamily="34" charset="0"/>
                </a:rPr>
                <a:t>f(t)</a:t>
              </a:r>
              <a:r>
                <a:rPr lang="en-US" altLang="en-US" sz="1800" dirty="0">
                  <a:latin typeface="Arial" panose="020B0604020202020204" pitchFamily="34" charset="0"/>
                  <a:sym typeface="Symbol" panose="05050102010706020507" pitchFamily="18" charset="2"/>
                </a:rPr>
                <a:t> </a:t>
              </a:r>
              <a:r>
                <a:rPr lang="en-US" altLang="en-US" sz="1800" dirty="0">
                  <a:solidFill>
                    <a:srgbClr val="0070C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f(t)</a:t>
              </a: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2090" y="2840"/>
              <a:ext cx="68" cy="23"/>
            </a:xfrm>
            <a:custGeom>
              <a:avLst/>
              <a:gdLst>
                <a:gd name="T0" fmla="*/ 0 w 90"/>
                <a:gd name="T1" fmla="*/ 1 h 46"/>
                <a:gd name="T2" fmla="*/ 11 w 90"/>
                <a:gd name="T3" fmla="*/ 0 h 46"/>
                <a:gd name="T4" fmla="*/ 22 w 90"/>
                <a:gd name="T5" fmla="*/ 1 h 46"/>
                <a:gd name="T6" fmla="*/ 0 60000 65536"/>
                <a:gd name="T7" fmla="*/ 0 60000 65536"/>
                <a:gd name="T8" fmla="*/ 0 60000 65536"/>
                <a:gd name="T9" fmla="*/ 0 w 90"/>
                <a:gd name="T10" fmla="*/ 0 h 46"/>
                <a:gd name="T11" fmla="*/ 90 w 90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6">
                  <a:moveTo>
                    <a:pt x="0" y="46"/>
                  </a:moveTo>
                  <a:lnTo>
                    <a:pt x="45" y="0"/>
                  </a:lnTo>
                  <a:lnTo>
                    <a:pt x="90" y="46"/>
                  </a:lnTo>
                </a:path>
              </a:pathLst>
            </a:cu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Line 26"/>
          <p:cNvSpPr>
            <a:spLocks noChangeShapeType="1"/>
          </p:cNvSpPr>
          <p:nvPr/>
        </p:nvSpPr>
        <p:spPr bwMode="auto">
          <a:xfrm flipH="1">
            <a:off x="5724128" y="5157192"/>
            <a:ext cx="0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/>
            <a:tailEnd type="arrow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V="1">
            <a:off x="4139952" y="5337174"/>
            <a:ext cx="1476623" cy="7561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059832" y="6021288"/>
            <a:ext cx="1836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σφάλμα εκτίμησης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323528" y="2204864"/>
            <a:ext cx="2232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600" dirty="0" smtClean="0">
                <a:latin typeface="Arial" panose="020B0604020202020204" pitchFamily="34" charset="0"/>
              </a:rPr>
              <a:t>Εισαγωγή κριτηρίων βέλτιστης εκτίμησης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95536" y="3573016"/>
            <a:ext cx="21486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600" dirty="0" smtClean="0">
                <a:latin typeface="Arial" panose="020B0604020202020204" pitchFamily="34" charset="0"/>
              </a:rPr>
              <a:t>Εκτίμηση σφάλματος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323528" y="4797152"/>
            <a:ext cx="21602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n-US" sz="1600" dirty="0" smtClean="0">
                <a:latin typeface="Arial" panose="020B0604020202020204" pitchFamily="34" charset="0"/>
              </a:rPr>
              <a:t>Στατιστική αξιολόγηση και ερμηνεία αποτελεσμάτων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1259632" y="1412776"/>
            <a:ext cx="216024" cy="64807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Down Arrow 39"/>
          <p:cNvSpPr/>
          <p:nvPr/>
        </p:nvSpPr>
        <p:spPr>
          <a:xfrm>
            <a:off x="1259632" y="4077072"/>
            <a:ext cx="216024" cy="64807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Down Arrow 40"/>
          <p:cNvSpPr/>
          <p:nvPr/>
        </p:nvSpPr>
        <p:spPr>
          <a:xfrm>
            <a:off x="1259632" y="2852936"/>
            <a:ext cx="216024" cy="64807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404664"/>
            <a:ext cx="6733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Γενικές εφαρμογές ανάλυσης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208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Διαμόρφωση και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αποδιαμόρφωση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σήματος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modulation - demodulation)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Ραδιοφωνική – τηλεοπτική μετάδοση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–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τηλεπικοινωνίες</a:t>
            </a:r>
          </a:p>
        </p:txBody>
      </p:sp>
      <p:pic>
        <p:nvPicPr>
          <p:cNvPr id="33" name="Picture 32" descr="Amfm3-en-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852936"/>
            <a:ext cx="3615626" cy="2824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476672"/>
            <a:ext cx="8560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Αντικείμενο: </a:t>
            </a:r>
          </a:p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Σύγχρονες αντιλήψεις μετρήσεων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Fig-9-Analytical-signal-map-generated-from-GOCE-EIGEN-6C2-Bouguer-gravity-data-of-th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1628800"/>
            <a:ext cx="2552561" cy="3528540"/>
          </a:xfrm>
          <a:prstGeom prst="rect">
            <a:avLst/>
          </a:prstGeom>
        </p:spPr>
      </p:pic>
      <p:pic>
        <p:nvPicPr>
          <p:cNvPr id="13" name="Picture 12" descr="Geoi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060848"/>
            <a:ext cx="4785694" cy="30963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68144" y="5229200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Geophysics and Geodynamics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1720" y="522920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Geoid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estimation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404664"/>
            <a:ext cx="6733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Γενικές εφαρμογές ανάλυσης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208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Διαμόρφωση και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αποδιαμόρφωση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σήματος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modulation - demodulation)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Ραδιοφωνική – τηλεοπτική μετάδοση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–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τηλεπικοινωνίες</a:t>
            </a:r>
          </a:p>
        </p:txBody>
      </p:sp>
      <p:pic>
        <p:nvPicPr>
          <p:cNvPr id="6" name="Picture 5" descr="radio-receivers-chapter-02-6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780928"/>
            <a:ext cx="7162800" cy="307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404664"/>
            <a:ext cx="6733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Γενικές εφαρμογές ανάλυσης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208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Διαμόρφωση και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αποδιαμόρφωση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σήματος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modulation - demodulation)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Ραδιοφωνική – τηλεοπτική μετάδοση - τηλεπικοινωνίες</a:t>
            </a:r>
          </a:p>
        </p:txBody>
      </p:sp>
      <p:pic>
        <p:nvPicPr>
          <p:cNvPr id="7" name="Picture 6" descr="4615-004-75EA48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780928"/>
            <a:ext cx="6412880" cy="3369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404664"/>
            <a:ext cx="6733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Γενικές εφαρμογές ανάλυσης σήματος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208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Διαμόρφωση και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αποδιαμόρφωση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σήματος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modulation - demodulation)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Ραδιοφωνική – τηλεοπτική μετάδοση - τηλεπικοινωνίες</a:t>
            </a:r>
          </a:p>
        </p:txBody>
      </p:sp>
      <p:pic>
        <p:nvPicPr>
          <p:cNvPr id="6" name="Picture 5" descr="Illustration_of_Amplitude_Modula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564904"/>
            <a:ext cx="4464496" cy="1736504"/>
          </a:xfrm>
          <a:prstGeom prst="rect">
            <a:avLst/>
          </a:prstGeom>
        </p:spPr>
      </p:pic>
      <p:pic>
        <p:nvPicPr>
          <p:cNvPr id="8" name="Picture 7" descr="Illustration_of_Frequency_Modul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509120"/>
            <a:ext cx="4681420" cy="2016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9792" y="4509120"/>
            <a:ext cx="864096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/>
              <a:t>Frequency</a:t>
            </a:r>
            <a:endParaRPr lang="el-GR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208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Electromagnetic Distance Measurement – EDM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7" name="Freeform 2"/>
          <p:cNvSpPr>
            <a:spLocks/>
          </p:cNvSpPr>
          <p:nvPr/>
        </p:nvSpPr>
        <p:spPr bwMode="auto">
          <a:xfrm>
            <a:off x="1069975" y="2097088"/>
            <a:ext cx="7396163" cy="596900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>
            <a:off x="495300" y="2111375"/>
            <a:ext cx="7396163" cy="596900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58775" y="1665288"/>
            <a:ext cx="865188" cy="1116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7623175" y="2205038"/>
            <a:ext cx="909638" cy="1619250"/>
            <a:chOff x="3174" y="1548"/>
            <a:chExt cx="573" cy="1020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3438" y="1788"/>
              <a:ext cx="309" cy="639"/>
            </a:xfrm>
            <a:custGeom>
              <a:avLst/>
              <a:gdLst>
                <a:gd name="T0" fmla="*/ 0 w 309"/>
                <a:gd name="T1" fmla="*/ 9 h 639"/>
                <a:gd name="T2" fmla="*/ 309 w 309"/>
                <a:gd name="T3" fmla="*/ 639 h 639"/>
                <a:gd name="T4" fmla="*/ 57 w 309"/>
                <a:gd name="T5" fmla="*/ 0 h 639"/>
                <a:gd name="T6" fmla="*/ 0 w 309"/>
                <a:gd name="T7" fmla="*/ 9 h 6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9"/>
                <a:gd name="T13" fmla="*/ 0 h 639"/>
                <a:gd name="T14" fmla="*/ 309 w 309"/>
                <a:gd name="T15" fmla="*/ 639 h 6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9" h="639">
                  <a:moveTo>
                    <a:pt x="0" y="9"/>
                  </a:moveTo>
                  <a:lnTo>
                    <a:pt x="309" y="639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174" y="1794"/>
              <a:ext cx="318" cy="651"/>
            </a:xfrm>
            <a:custGeom>
              <a:avLst/>
              <a:gdLst>
                <a:gd name="T0" fmla="*/ 264 w 318"/>
                <a:gd name="T1" fmla="*/ 3 h 651"/>
                <a:gd name="T2" fmla="*/ 0 w 318"/>
                <a:gd name="T3" fmla="*/ 651 h 651"/>
                <a:gd name="T4" fmla="*/ 318 w 318"/>
                <a:gd name="T5" fmla="*/ 0 h 651"/>
                <a:gd name="T6" fmla="*/ 264 w 318"/>
                <a:gd name="T7" fmla="*/ 3 h 6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651"/>
                <a:gd name="T14" fmla="*/ 318 w 318"/>
                <a:gd name="T15" fmla="*/ 651 h 6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651">
                  <a:moveTo>
                    <a:pt x="264" y="3"/>
                  </a:moveTo>
                  <a:lnTo>
                    <a:pt x="0" y="651"/>
                  </a:lnTo>
                  <a:lnTo>
                    <a:pt x="318" y="0"/>
                  </a:lnTo>
                  <a:lnTo>
                    <a:pt x="264" y="3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441" y="1791"/>
              <a:ext cx="48" cy="777"/>
            </a:xfrm>
            <a:custGeom>
              <a:avLst/>
              <a:gdLst>
                <a:gd name="T0" fmla="*/ 0 w 48"/>
                <a:gd name="T1" fmla="*/ 0 h 777"/>
                <a:gd name="T2" fmla="*/ 48 w 48"/>
                <a:gd name="T3" fmla="*/ 777 h 777"/>
                <a:gd name="T4" fmla="*/ 45 w 48"/>
                <a:gd name="T5" fmla="*/ 6 h 777"/>
                <a:gd name="T6" fmla="*/ 0 w 48"/>
                <a:gd name="T7" fmla="*/ 0 h 7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777"/>
                <a:gd name="T14" fmla="*/ 48 w 48"/>
                <a:gd name="T15" fmla="*/ 777 h 7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777">
                  <a:moveTo>
                    <a:pt x="0" y="0"/>
                  </a:moveTo>
                  <a:lnTo>
                    <a:pt x="48" y="777"/>
                  </a:lnTo>
                  <a:lnTo>
                    <a:pt x="4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AutoShape 11"/>
            <p:cNvSpPr>
              <a:spLocks noChangeArrowheads="1"/>
            </p:cNvSpPr>
            <p:nvPr/>
          </p:nvSpPr>
          <p:spPr bwMode="auto">
            <a:xfrm>
              <a:off x="3402" y="1548"/>
              <a:ext cx="136" cy="227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 rot="-5400000">
              <a:off x="3356" y="1594"/>
              <a:ext cx="114" cy="158"/>
            </a:xfrm>
            <a:prstGeom prst="can">
              <a:avLst>
                <a:gd name="adj" fmla="val 34649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grpSp>
        <p:nvGrpSpPr>
          <p:cNvPr id="19" name="Group 13"/>
          <p:cNvGrpSpPr>
            <a:grpSpLocks/>
          </p:cNvGrpSpPr>
          <p:nvPr/>
        </p:nvGrpSpPr>
        <p:grpSpPr bwMode="auto">
          <a:xfrm>
            <a:off x="828675" y="2060575"/>
            <a:ext cx="395288" cy="1655763"/>
            <a:chOff x="771" y="1344"/>
            <a:chExt cx="249" cy="1043"/>
          </a:xfrm>
        </p:grpSpPr>
        <p:sp>
          <p:nvSpPr>
            <p:cNvPr id="20" name="AutoShape 14"/>
            <p:cNvSpPr>
              <a:spLocks noChangeArrowheads="1"/>
            </p:cNvSpPr>
            <p:nvPr/>
          </p:nvSpPr>
          <p:spPr bwMode="auto">
            <a:xfrm>
              <a:off x="771" y="1344"/>
              <a:ext cx="249" cy="2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3 w 21600"/>
                <a:gd name="T25" fmla="*/ 3123 h 21600"/>
                <a:gd name="T26" fmla="*/ 18477 w 21600"/>
                <a:gd name="T27" fmla="*/ 184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00" y="10800"/>
                  </a:moveTo>
                  <a:cubicBezTo>
                    <a:pt x="1800" y="15771"/>
                    <a:pt x="5829" y="19800"/>
                    <a:pt x="10800" y="19800"/>
                  </a:cubicBezTo>
                  <a:cubicBezTo>
                    <a:pt x="15771" y="19800"/>
                    <a:pt x="19800" y="15771"/>
                    <a:pt x="19800" y="10800"/>
                  </a:cubicBezTo>
                  <a:cubicBezTo>
                    <a:pt x="19800" y="5829"/>
                    <a:pt x="15771" y="1800"/>
                    <a:pt x="10800" y="1800"/>
                  </a:cubicBezTo>
                  <a:cubicBezTo>
                    <a:pt x="5829" y="1800"/>
                    <a:pt x="1800" y="5829"/>
                    <a:pt x="1800" y="10800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884" y="1593"/>
              <a:ext cx="23" cy="794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7767638" y="3789363"/>
            <a:ext cx="63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>
                <a:latin typeface="Arial" panose="020B0604020202020204" pitchFamily="34" charset="0"/>
              </a:rPr>
              <a:t>EDM</a:t>
            </a:r>
            <a:endParaRPr lang="en-GB" altLang="en-US" sz="1600">
              <a:latin typeface="Arial" panose="020B0604020202020204" pitchFamily="34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87338" y="3776663"/>
            <a:ext cx="1492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>
                <a:latin typeface="Arial" panose="020B0604020202020204" pitchFamily="34" charset="0"/>
              </a:rPr>
              <a:t>ανακλαστήρας</a:t>
            </a:r>
            <a:endParaRPr lang="en-GB" altLang="en-US" sz="1600">
              <a:latin typeface="Arial" panose="020B0604020202020204" pitchFamily="34" charset="0"/>
            </a:endParaRPr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7912100" y="1773238"/>
            <a:ext cx="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>
            <a:off x="1214438" y="1773238"/>
            <a:ext cx="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Freeform 20"/>
          <p:cNvSpPr>
            <a:spLocks noChangeAspect="1"/>
          </p:cNvSpPr>
          <p:nvPr/>
        </p:nvSpPr>
        <p:spPr bwMode="auto">
          <a:xfrm>
            <a:off x="1754188" y="3213100"/>
            <a:ext cx="758825" cy="61913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19050" cap="flat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Freeform 21"/>
          <p:cNvSpPr>
            <a:spLocks noChangeAspect="1"/>
          </p:cNvSpPr>
          <p:nvPr/>
        </p:nvSpPr>
        <p:spPr bwMode="auto">
          <a:xfrm>
            <a:off x="1754188" y="3598863"/>
            <a:ext cx="758825" cy="61912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1905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2511425" y="3090863"/>
            <a:ext cx="14906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200">
                <a:latin typeface="Arial" panose="020B0604020202020204" pitchFamily="34" charset="0"/>
              </a:rPr>
              <a:t>εκπεμπόμενο σήμα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2511425" y="3524250"/>
            <a:ext cx="1368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200">
                <a:latin typeface="Arial" panose="020B0604020202020204" pitchFamily="34" charset="0"/>
              </a:rPr>
              <a:t>σήμα επιστροφής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>
            <a:off x="1214438" y="2889250"/>
            <a:ext cx="6697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25"/>
          <p:cNvSpPr>
            <a:spLocks noChangeShapeType="1"/>
          </p:cNvSpPr>
          <p:nvPr/>
        </p:nvSpPr>
        <p:spPr bwMode="auto">
          <a:xfrm>
            <a:off x="2808288" y="1989138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Line 26"/>
          <p:cNvSpPr>
            <a:spLocks noChangeShapeType="1"/>
          </p:cNvSpPr>
          <p:nvPr/>
        </p:nvSpPr>
        <p:spPr bwMode="auto">
          <a:xfrm flipV="1">
            <a:off x="2771775" y="1844675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Line 27"/>
          <p:cNvSpPr>
            <a:spLocks noChangeShapeType="1"/>
          </p:cNvSpPr>
          <p:nvPr/>
        </p:nvSpPr>
        <p:spPr bwMode="auto">
          <a:xfrm flipV="1">
            <a:off x="4643438" y="1844675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3506788" y="1684338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400">
                <a:latin typeface="Arial" panose="020B0604020202020204" pitchFamily="34" charset="0"/>
                <a:sym typeface="Symbol" panose="05050102010706020507" pitchFamily="18" charset="2"/>
              </a:rPr>
              <a:t>λ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4435475" y="2836863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208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Electromagnetic Distance Measurement – EDM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36" name="Freeform 2"/>
          <p:cNvSpPr>
            <a:spLocks noChangeAspect="1"/>
          </p:cNvSpPr>
          <p:nvPr/>
        </p:nvSpPr>
        <p:spPr bwMode="auto">
          <a:xfrm>
            <a:off x="4211638" y="2168525"/>
            <a:ext cx="3698875" cy="298450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3887788" y="1989138"/>
            <a:ext cx="684212" cy="612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grpSp>
        <p:nvGrpSpPr>
          <p:cNvPr id="38" name="Group 6"/>
          <p:cNvGrpSpPr>
            <a:grpSpLocks noChangeAspect="1"/>
          </p:cNvGrpSpPr>
          <p:nvPr/>
        </p:nvGrpSpPr>
        <p:grpSpPr bwMode="auto">
          <a:xfrm>
            <a:off x="7775575" y="2205038"/>
            <a:ext cx="454025" cy="806450"/>
            <a:chOff x="3174" y="1548"/>
            <a:chExt cx="573" cy="1020"/>
          </a:xfrm>
        </p:grpSpPr>
        <p:sp>
          <p:nvSpPr>
            <p:cNvPr id="39" name="Freeform 7"/>
            <p:cNvSpPr>
              <a:spLocks noChangeAspect="1"/>
            </p:cNvSpPr>
            <p:nvPr/>
          </p:nvSpPr>
          <p:spPr bwMode="auto">
            <a:xfrm>
              <a:off x="3438" y="1788"/>
              <a:ext cx="309" cy="639"/>
            </a:xfrm>
            <a:custGeom>
              <a:avLst/>
              <a:gdLst>
                <a:gd name="T0" fmla="*/ 0 w 309"/>
                <a:gd name="T1" fmla="*/ 9 h 639"/>
                <a:gd name="T2" fmla="*/ 309 w 309"/>
                <a:gd name="T3" fmla="*/ 639 h 639"/>
                <a:gd name="T4" fmla="*/ 57 w 309"/>
                <a:gd name="T5" fmla="*/ 0 h 639"/>
                <a:gd name="T6" fmla="*/ 0 w 309"/>
                <a:gd name="T7" fmla="*/ 9 h 6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9"/>
                <a:gd name="T13" fmla="*/ 0 h 639"/>
                <a:gd name="T14" fmla="*/ 309 w 309"/>
                <a:gd name="T15" fmla="*/ 639 h 6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9" h="639">
                  <a:moveTo>
                    <a:pt x="0" y="9"/>
                  </a:moveTo>
                  <a:lnTo>
                    <a:pt x="309" y="639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8"/>
            <p:cNvSpPr>
              <a:spLocks noChangeAspect="1"/>
            </p:cNvSpPr>
            <p:nvPr/>
          </p:nvSpPr>
          <p:spPr bwMode="auto">
            <a:xfrm>
              <a:off x="3174" y="1794"/>
              <a:ext cx="318" cy="651"/>
            </a:xfrm>
            <a:custGeom>
              <a:avLst/>
              <a:gdLst>
                <a:gd name="T0" fmla="*/ 264 w 318"/>
                <a:gd name="T1" fmla="*/ 3 h 651"/>
                <a:gd name="T2" fmla="*/ 0 w 318"/>
                <a:gd name="T3" fmla="*/ 651 h 651"/>
                <a:gd name="T4" fmla="*/ 318 w 318"/>
                <a:gd name="T5" fmla="*/ 0 h 651"/>
                <a:gd name="T6" fmla="*/ 264 w 318"/>
                <a:gd name="T7" fmla="*/ 3 h 6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651"/>
                <a:gd name="T14" fmla="*/ 318 w 318"/>
                <a:gd name="T15" fmla="*/ 651 h 6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651">
                  <a:moveTo>
                    <a:pt x="264" y="3"/>
                  </a:moveTo>
                  <a:lnTo>
                    <a:pt x="0" y="651"/>
                  </a:lnTo>
                  <a:lnTo>
                    <a:pt x="318" y="0"/>
                  </a:lnTo>
                  <a:lnTo>
                    <a:pt x="264" y="3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9"/>
            <p:cNvSpPr>
              <a:spLocks noChangeAspect="1"/>
            </p:cNvSpPr>
            <p:nvPr/>
          </p:nvSpPr>
          <p:spPr bwMode="auto">
            <a:xfrm>
              <a:off x="3441" y="1791"/>
              <a:ext cx="48" cy="777"/>
            </a:xfrm>
            <a:custGeom>
              <a:avLst/>
              <a:gdLst>
                <a:gd name="T0" fmla="*/ 0 w 48"/>
                <a:gd name="T1" fmla="*/ 0 h 777"/>
                <a:gd name="T2" fmla="*/ 48 w 48"/>
                <a:gd name="T3" fmla="*/ 777 h 777"/>
                <a:gd name="T4" fmla="*/ 45 w 48"/>
                <a:gd name="T5" fmla="*/ 6 h 777"/>
                <a:gd name="T6" fmla="*/ 0 w 48"/>
                <a:gd name="T7" fmla="*/ 0 h 7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777"/>
                <a:gd name="T14" fmla="*/ 48 w 48"/>
                <a:gd name="T15" fmla="*/ 777 h 7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777">
                  <a:moveTo>
                    <a:pt x="0" y="0"/>
                  </a:moveTo>
                  <a:lnTo>
                    <a:pt x="48" y="777"/>
                  </a:lnTo>
                  <a:lnTo>
                    <a:pt x="4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AutoShape 10"/>
            <p:cNvSpPr>
              <a:spLocks noChangeAspect="1" noChangeArrowheads="1"/>
            </p:cNvSpPr>
            <p:nvPr/>
          </p:nvSpPr>
          <p:spPr bwMode="auto">
            <a:xfrm>
              <a:off x="3402" y="1548"/>
              <a:ext cx="136" cy="227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  <p:sp>
          <p:nvSpPr>
            <p:cNvPr id="43" name="AutoShape 11"/>
            <p:cNvSpPr>
              <a:spLocks noChangeAspect="1" noChangeArrowheads="1"/>
            </p:cNvSpPr>
            <p:nvPr/>
          </p:nvSpPr>
          <p:spPr bwMode="auto">
            <a:xfrm rot="-5400000">
              <a:off x="3356" y="1594"/>
              <a:ext cx="114" cy="158"/>
            </a:xfrm>
            <a:prstGeom prst="can">
              <a:avLst>
                <a:gd name="adj" fmla="val 34649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grpSp>
        <p:nvGrpSpPr>
          <p:cNvPr id="44" name="Group 12"/>
          <p:cNvGrpSpPr>
            <a:grpSpLocks noChangeAspect="1"/>
          </p:cNvGrpSpPr>
          <p:nvPr/>
        </p:nvGrpSpPr>
        <p:grpSpPr bwMode="auto">
          <a:xfrm>
            <a:off x="4464050" y="2163763"/>
            <a:ext cx="198438" cy="833437"/>
            <a:chOff x="771" y="1344"/>
            <a:chExt cx="249" cy="1043"/>
          </a:xfrm>
        </p:grpSpPr>
        <p:sp>
          <p:nvSpPr>
            <p:cNvPr id="45" name="AutoShape 13"/>
            <p:cNvSpPr>
              <a:spLocks noChangeAspect="1" noChangeArrowheads="1"/>
            </p:cNvSpPr>
            <p:nvPr/>
          </p:nvSpPr>
          <p:spPr bwMode="auto">
            <a:xfrm>
              <a:off x="771" y="1344"/>
              <a:ext cx="249" cy="2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3 w 21600"/>
                <a:gd name="T25" fmla="*/ 3123 h 21600"/>
                <a:gd name="T26" fmla="*/ 18477 w 21600"/>
                <a:gd name="T27" fmla="*/ 184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00" y="10800"/>
                  </a:moveTo>
                  <a:cubicBezTo>
                    <a:pt x="1800" y="15771"/>
                    <a:pt x="5829" y="19800"/>
                    <a:pt x="10800" y="19800"/>
                  </a:cubicBezTo>
                  <a:cubicBezTo>
                    <a:pt x="15771" y="19800"/>
                    <a:pt x="19800" y="15771"/>
                    <a:pt x="19800" y="10800"/>
                  </a:cubicBezTo>
                  <a:cubicBezTo>
                    <a:pt x="19800" y="5829"/>
                    <a:pt x="15771" y="1800"/>
                    <a:pt x="10800" y="1800"/>
                  </a:cubicBezTo>
                  <a:cubicBezTo>
                    <a:pt x="5829" y="1800"/>
                    <a:pt x="1800" y="5829"/>
                    <a:pt x="1800" y="10800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" name="Rectangle 14"/>
            <p:cNvSpPr>
              <a:spLocks noChangeAspect="1" noChangeArrowheads="1"/>
            </p:cNvSpPr>
            <p:nvPr/>
          </p:nvSpPr>
          <p:spPr bwMode="auto">
            <a:xfrm>
              <a:off x="884" y="1593"/>
              <a:ext cx="23" cy="794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sp>
        <p:nvSpPr>
          <p:cNvPr id="47" name="Line 15"/>
          <p:cNvSpPr>
            <a:spLocks noChangeShapeType="1"/>
          </p:cNvSpPr>
          <p:nvPr/>
        </p:nvSpPr>
        <p:spPr bwMode="auto">
          <a:xfrm>
            <a:off x="7912100" y="1773238"/>
            <a:ext cx="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>
            <a:off x="1214438" y="1773238"/>
            <a:ext cx="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Freeform 17"/>
          <p:cNvSpPr>
            <a:spLocks noChangeAspect="1"/>
          </p:cNvSpPr>
          <p:nvPr/>
        </p:nvSpPr>
        <p:spPr bwMode="auto">
          <a:xfrm>
            <a:off x="236538" y="4127500"/>
            <a:ext cx="758825" cy="61913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19050" cap="flat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Freeform 18"/>
          <p:cNvSpPr>
            <a:spLocks noChangeAspect="1"/>
          </p:cNvSpPr>
          <p:nvPr/>
        </p:nvSpPr>
        <p:spPr bwMode="auto">
          <a:xfrm>
            <a:off x="236538" y="4513263"/>
            <a:ext cx="758825" cy="61912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1905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993775" y="4005263"/>
            <a:ext cx="14906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200">
                <a:latin typeface="Arial" panose="020B0604020202020204" pitchFamily="34" charset="0"/>
              </a:rPr>
              <a:t>εκπεμπόμενο σήμα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993775" y="4438650"/>
            <a:ext cx="1368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200">
                <a:latin typeface="Arial" panose="020B0604020202020204" pitchFamily="34" charset="0"/>
              </a:rPr>
              <a:t>σήμα επιστροφής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53" name="Line 21"/>
          <p:cNvSpPr>
            <a:spLocks noChangeShapeType="1"/>
          </p:cNvSpPr>
          <p:nvPr/>
        </p:nvSpPr>
        <p:spPr bwMode="auto">
          <a:xfrm>
            <a:off x="1214438" y="3321050"/>
            <a:ext cx="6697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" name="Line 22"/>
          <p:cNvSpPr>
            <a:spLocks noChangeAspect="1" noChangeShapeType="1"/>
          </p:cNvSpPr>
          <p:nvPr/>
        </p:nvSpPr>
        <p:spPr bwMode="auto">
          <a:xfrm>
            <a:off x="6948488" y="2095500"/>
            <a:ext cx="936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" name="Line 23"/>
          <p:cNvSpPr>
            <a:spLocks noChangeShapeType="1"/>
          </p:cNvSpPr>
          <p:nvPr/>
        </p:nvSpPr>
        <p:spPr bwMode="auto">
          <a:xfrm flipV="1">
            <a:off x="697706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" name="Text Box 24"/>
          <p:cNvSpPr txBox="1">
            <a:spLocks noChangeArrowheads="1"/>
          </p:cNvSpPr>
          <p:nvPr/>
        </p:nvSpPr>
        <p:spPr bwMode="auto">
          <a:xfrm>
            <a:off x="7272338" y="18288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400">
                <a:latin typeface="Arial" panose="020B0604020202020204" pitchFamily="34" charset="0"/>
                <a:sym typeface="Symbol" panose="05050102010706020507" pitchFamily="18" charset="2"/>
              </a:rPr>
              <a:t>λ</a:t>
            </a:r>
          </a:p>
        </p:txBody>
      </p:sp>
      <p:sp>
        <p:nvSpPr>
          <p:cNvPr id="57" name="Text Box 25"/>
          <p:cNvSpPr txBox="1">
            <a:spLocks noChangeArrowheads="1"/>
          </p:cNvSpPr>
          <p:nvPr/>
        </p:nvSpPr>
        <p:spPr bwMode="auto">
          <a:xfrm>
            <a:off x="2700338" y="29972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grpSp>
        <p:nvGrpSpPr>
          <p:cNvPr id="58" name="Group 26"/>
          <p:cNvGrpSpPr>
            <a:grpSpLocks noChangeAspect="1"/>
          </p:cNvGrpSpPr>
          <p:nvPr/>
        </p:nvGrpSpPr>
        <p:grpSpPr bwMode="auto">
          <a:xfrm flipH="1">
            <a:off x="877888" y="2205038"/>
            <a:ext cx="454025" cy="806450"/>
            <a:chOff x="3174" y="1548"/>
            <a:chExt cx="573" cy="1020"/>
          </a:xfrm>
        </p:grpSpPr>
        <p:sp>
          <p:nvSpPr>
            <p:cNvPr id="59" name="Freeform 27"/>
            <p:cNvSpPr>
              <a:spLocks noChangeAspect="1"/>
            </p:cNvSpPr>
            <p:nvPr/>
          </p:nvSpPr>
          <p:spPr bwMode="auto">
            <a:xfrm>
              <a:off x="3438" y="1788"/>
              <a:ext cx="309" cy="639"/>
            </a:xfrm>
            <a:custGeom>
              <a:avLst/>
              <a:gdLst>
                <a:gd name="T0" fmla="*/ 0 w 309"/>
                <a:gd name="T1" fmla="*/ 9 h 639"/>
                <a:gd name="T2" fmla="*/ 309 w 309"/>
                <a:gd name="T3" fmla="*/ 639 h 639"/>
                <a:gd name="T4" fmla="*/ 57 w 309"/>
                <a:gd name="T5" fmla="*/ 0 h 639"/>
                <a:gd name="T6" fmla="*/ 0 w 309"/>
                <a:gd name="T7" fmla="*/ 9 h 6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9"/>
                <a:gd name="T13" fmla="*/ 0 h 639"/>
                <a:gd name="T14" fmla="*/ 309 w 309"/>
                <a:gd name="T15" fmla="*/ 639 h 6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9" h="639">
                  <a:moveTo>
                    <a:pt x="0" y="9"/>
                  </a:moveTo>
                  <a:lnTo>
                    <a:pt x="309" y="639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28"/>
            <p:cNvSpPr>
              <a:spLocks noChangeAspect="1"/>
            </p:cNvSpPr>
            <p:nvPr/>
          </p:nvSpPr>
          <p:spPr bwMode="auto">
            <a:xfrm>
              <a:off x="3174" y="1794"/>
              <a:ext cx="318" cy="651"/>
            </a:xfrm>
            <a:custGeom>
              <a:avLst/>
              <a:gdLst>
                <a:gd name="T0" fmla="*/ 264 w 318"/>
                <a:gd name="T1" fmla="*/ 3 h 651"/>
                <a:gd name="T2" fmla="*/ 0 w 318"/>
                <a:gd name="T3" fmla="*/ 651 h 651"/>
                <a:gd name="T4" fmla="*/ 318 w 318"/>
                <a:gd name="T5" fmla="*/ 0 h 651"/>
                <a:gd name="T6" fmla="*/ 264 w 318"/>
                <a:gd name="T7" fmla="*/ 3 h 6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651"/>
                <a:gd name="T14" fmla="*/ 318 w 318"/>
                <a:gd name="T15" fmla="*/ 651 h 6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651">
                  <a:moveTo>
                    <a:pt x="264" y="3"/>
                  </a:moveTo>
                  <a:lnTo>
                    <a:pt x="0" y="651"/>
                  </a:lnTo>
                  <a:lnTo>
                    <a:pt x="318" y="0"/>
                  </a:lnTo>
                  <a:lnTo>
                    <a:pt x="264" y="3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29"/>
            <p:cNvSpPr>
              <a:spLocks noChangeAspect="1"/>
            </p:cNvSpPr>
            <p:nvPr/>
          </p:nvSpPr>
          <p:spPr bwMode="auto">
            <a:xfrm>
              <a:off x="3441" y="1791"/>
              <a:ext cx="48" cy="777"/>
            </a:xfrm>
            <a:custGeom>
              <a:avLst/>
              <a:gdLst>
                <a:gd name="T0" fmla="*/ 0 w 48"/>
                <a:gd name="T1" fmla="*/ 0 h 777"/>
                <a:gd name="T2" fmla="*/ 48 w 48"/>
                <a:gd name="T3" fmla="*/ 777 h 777"/>
                <a:gd name="T4" fmla="*/ 45 w 48"/>
                <a:gd name="T5" fmla="*/ 6 h 777"/>
                <a:gd name="T6" fmla="*/ 0 w 48"/>
                <a:gd name="T7" fmla="*/ 0 h 7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777"/>
                <a:gd name="T14" fmla="*/ 48 w 48"/>
                <a:gd name="T15" fmla="*/ 777 h 7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777">
                  <a:moveTo>
                    <a:pt x="0" y="0"/>
                  </a:moveTo>
                  <a:lnTo>
                    <a:pt x="48" y="777"/>
                  </a:lnTo>
                  <a:lnTo>
                    <a:pt x="4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AutoShape 30"/>
            <p:cNvSpPr>
              <a:spLocks noChangeAspect="1" noChangeArrowheads="1"/>
            </p:cNvSpPr>
            <p:nvPr/>
          </p:nvSpPr>
          <p:spPr bwMode="auto">
            <a:xfrm>
              <a:off x="3402" y="1548"/>
              <a:ext cx="136" cy="227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  <p:sp>
          <p:nvSpPr>
            <p:cNvPr id="63" name="AutoShape 31"/>
            <p:cNvSpPr>
              <a:spLocks noChangeAspect="1" noChangeArrowheads="1"/>
            </p:cNvSpPr>
            <p:nvPr/>
          </p:nvSpPr>
          <p:spPr bwMode="auto">
            <a:xfrm rot="-5400000">
              <a:off x="3356" y="1594"/>
              <a:ext cx="114" cy="158"/>
            </a:xfrm>
            <a:prstGeom prst="can">
              <a:avLst>
                <a:gd name="adj" fmla="val 34649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sp>
        <p:nvSpPr>
          <p:cNvPr id="64" name="Line 32"/>
          <p:cNvSpPr>
            <a:spLocks noChangeShapeType="1"/>
          </p:cNvSpPr>
          <p:nvPr/>
        </p:nvSpPr>
        <p:spPr bwMode="auto">
          <a:xfrm flipV="1">
            <a:off x="605631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" name="Line 33"/>
          <p:cNvSpPr>
            <a:spLocks noChangeShapeType="1"/>
          </p:cNvSpPr>
          <p:nvPr/>
        </p:nvSpPr>
        <p:spPr bwMode="auto">
          <a:xfrm flipV="1">
            <a:off x="5138738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" name="Line 34"/>
          <p:cNvSpPr>
            <a:spLocks noChangeShapeType="1"/>
          </p:cNvSpPr>
          <p:nvPr/>
        </p:nvSpPr>
        <p:spPr bwMode="auto">
          <a:xfrm>
            <a:off x="503238" y="2312988"/>
            <a:ext cx="80645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" name="Freeform 35"/>
          <p:cNvSpPr>
            <a:spLocks noChangeAspect="1"/>
          </p:cNvSpPr>
          <p:nvPr/>
        </p:nvSpPr>
        <p:spPr bwMode="auto">
          <a:xfrm>
            <a:off x="944563" y="2146300"/>
            <a:ext cx="3625850" cy="311150"/>
          </a:xfrm>
          <a:custGeom>
            <a:avLst/>
            <a:gdLst>
              <a:gd name="T0" fmla="*/ 2147483647 w 2284"/>
              <a:gd name="T1" fmla="*/ 2147483647 h 196"/>
              <a:gd name="T2" fmla="*/ 2147483647 w 2284"/>
              <a:gd name="T3" fmla="*/ 2147483647 h 196"/>
              <a:gd name="T4" fmla="*/ 2147483647 w 2284"/>
              <a:gd name="T5" fmla="*/ 2147483647 h 196"/>
              <a:gd name="T6" fmla="*/ 2147483647 w 2284"/>
              <a:gd name="T7" fmla="*/ 2147483647 h 196"/>
              <a:gd name="T8" fmla="*/ 2147483647 w 2284"/>
              <a:gd name="T9" fmla="*/ 2147483647 h 196"/>
              <a:gd name="T10" fmla="*/ 2147483647 w 2284"/>
              <a:gd name="T11" fmla="*/ 2147483647 h 196"/>
              <a:gd name="T12" fmla="*/ 2147483647 w 2284"/>
              <a:gd name="T13" fmla="*/ 2147483647 h 196"/>
              <a:gd name="T14" fmla="*/ 2147483647 w 2284"/>
              <a:gd name="T15" fmla="*/ 2147483647 h 196"/>
              <a:gd name="T16" fmla="*/ 2147483647 w 2284"/>
              <a:gd name="T17" fmla="*/ 2147483647 h 196"/>
              <a:gd name="T18" fmla="*/ 2147483647 w 2284"/>
              <a:gd name="T19" fmla="*/ 2147483647 h 196"/>
              <a:gd name="T20" fmla="*/ 2147483647 w 2284"/>
              <a:gd name="T21" fmla="*/ 2147483647 h 196"/>
              <a:gd name="T22" fmla="*/ 2147483647 w 2284"/>
              <a:gd name="T23" fmla="*/ 2147483647 h 196"/>
              <a:gd name="T24" fmla="*/ 2147483647 w 2284"/>
              <a:gd name="T25" fmla="*/ 2147483647 h 196"/>
              <a:gd name="T26" fmla="*/ 2147483647 w 2284"/>
              <a:gd name="T27" fmla="*/ 2147483647 h 196"/>
              <a:gd name="T28" fmla="*/ 2147483647 w 2284"/>
              <a:gd name="T29" fmla="*/ 2147483647 h 196"/>
              <a:gd name="T30" fmla="*/ 2147483647 w 2284"/>
              <a:gd name="T31" fmla="*/ 2147483647 h 196"/>
              <a:gd name="T32" fmla="*/ 0 w 2284"/>
              <a:gd name="T33" fmla="*/ 2147483647 h 19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284"/>
              <a:gd name="T52" fmla="*/ 0 h 196"/>
              <a:gd name="T53" fmla="*/ 2284 w 2284"/>
              <a:gd name="T54" fmla="*/ 196 h 19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284" h="196">
                <a:moveTo>
                  <a:pt x="2284" y="45"/>
                </a:moveTo>
                <a:cubicBezTo>
                  <a:pt x="2268" y="39"/>
                  <a:pt x="2225" y="0"/>
                  <a:pt x="2184" y="9"/>
                </a:cubicBezTo>
                <a:cubicBezTo>
                  <a:pt x="2166" y="9"/>
                  <a:pt x="2114" y="8"/>
                  <a:pt x="2039" y="102"/>
                </a:cubicBezTo>
                <a:cubicBezTo>
                  <a:pt x="1964" y="196"/>
                  <a:pt x="1913" y="196"/>
                  <a:pt x="1893" y="196"/>
                </a:cubicBezTo>
                <a:cubicBezTo>
                  <a:pt x="1873" y="196"/>
                  <a:pt x="1821" y="195"/>
                  <a:pt x="1748" y="102"/>
                </a:cubicBezTo>
                <a:cubicBezTo>
                  <a:pt x="1675" y="9"/>
                  <a:pt x="1621" y="9"/>
                  <a:pt x="1602" y="9"/>
                </a:cubicBezTo>
                <a:cubicBezTo>
                  <a:pt x="1584" y="9"/>
                  <a:pt x="1533" y="9"/>
                  <a:pt x="1457" y="101"/>
                </a:cubicBezTo>
                <a:cubicBezTo>
                  <a:pt x="1381" y="194"/>
                  <a:pt x="1328" y="195"/>
                  <a:pt x="1311" y="195"/>
                </a:cubicBezTo>
                <a:cubicBezTo>
                  <a:pt x="1295" y="195"/>
                  <a:pt x="1240" y="196"/>
                  <a:pt x="1166" y="102"/>
                </a:cubicBezTo>
                <a:cubicBezTo>
                  <a:pt x="1091" y="8"/>
                  <a:pt x="1037" y="8"/>
                  <a:pt x="1020" y="8"/>
                </a:cubicBezTo>
                <a:cubicBezTo>
                  <a:pt x="1004" y="8"/>
                  <a:pt x="944" y="8"/>
                  <a:pt x="875" y="102"/>
                </a:cubicBezTo>
                <a:cubicBezTo>
                  <a:pt x="806" y="196"/>
                  <a:pt x="749" y="195"/>
                  <a:pt x="729" y="195"/>
                </a:cubicBezTo>
                <a:cubicBezTo>
                  <a:pt x="709" y="195"/>
                  <a:pt x="655" y="196"/>
                  <a:pt x="584" y="102"/>
                </a:cubicBezTo>
                <a:cubicBezTo>
                  <a:pt x="513" y="8"/>
                  <a:pt x="457" y="9"/>
                  <a:pt x="438" y="9"/>
                </a:cubicBezTo>
                <a:cubicBezTo>
                  <a:pt x="418" y="9"/>
                  <a:pt x="364" y="8"/>
                  <a:pt x="293" y="102"/>
                </a:cubicBezTo>
                <a:cubicBezTo>
                  <a:pt x="222" y="196"/>
                  <a:pt x="169" y="195"/>
                  <a:pt x="147" y="195"/>
                </a:cubicBezTo>
                <a:cubicBezTo>
                  <a:pt x="131" y="195"/>
                  <a:pt x="71" y="194"/>
                  <a:pt x="0" y="102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6494463" y="29972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9" name="Line 37"/>
          <p:cNvSpPr>
            <a:spLocks noChangeShapeType="1"/>
          </p:cNvSpPr>
          <p:nvPr/>
        </p:nvSpPr>
        <p:spPr bwMode="auto">
          <a:xfrm flipV="1">
            <a:off x="417036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0" name="Line 38"/>
          <p:cNvSpPr>
            <a:spLocks noChangeShapeType="1"/>
          </p:cNvSpPr>
          <p:nvPr/>
        </p:nvSpPr>
        <p:spPr bwMode="auto">
          <a:xfrm flipV="1">
            <a:off x="324961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" name="Line 39"/>
          <p:cNvSpPr>
            <a:spLocks noChangeShapeType="1"/>
          </p:cNvSpPr>
          <p:nvPr/>
        </p:nvSpPr>
        <p:spPr bwMode="auto">
          <a:xfrm flipV="1">
            <a:off x="2332038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" name="Line 40"/>
          <p:cNvSpPr>
            <a:spLocks noChangeShapeType="1"/>
          </p:cNvSpPr>
          <p:nvPr/>
        </p:nvSpPr>
        <p:spPr bwMode="auto">
          <a:xfrm flipV="1">
            <a:off x="1406525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" name="Text Box 41"/>
          <p:cNvSpPr txBox="1">
            <a:spLocks noChangeArrowheads="1"/>
          </p:cNvSpPr>
          <p:nvPr/>
        </p:nvSpPr>
        <p:spPr bwMode="auto">
          <a:xfrm>
            <a:off x="4392613" y="3321050"/>
            <a:ext cx="371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2s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74" name="Line 42"/>
          <p:cNvSpPr>
            <a:spLocks noChangeAspect="1" noChangeShapeType="1"/>
          </p:cNvSpPr>
          <p:nvPr/>
        </p:nvSpPr>
        <p:spPr bwMode="auto">
          <a:xfrm>
            <a:off x="4551363" y="3067050"/>
            <a:ext cx="3349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" name="Line 43"/>
          <p:cNvSpPr>
            <a:spLocks noChangeAspect="1" noChangeShapeType="1"/>
          </p:cNvSpPr>
          <p:nvPr/>
        </p:nvSpPr>
        <p:spPr bwMode="auto">
          <a:xfrm>
            <a:off x="1223963" y="3067050"/>
            <a:ext cx="3349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208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Electromagnetic Distance Measurement – EDM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4" name="Freeform 2"/>
          <p:cNvSpPr>
            <a:spLocks noChangeAspect="1"/>
          </p:cNvSpPr>
          <p:nvPr/>
        </p:nvSpPr>
        <p:spPr bwMode="auto">
          <a:xfrm>
            <a:off x="4211638" y="2168525"/>
            <a:ext cx="3698875" cy="298450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3887788" y="1989138"/>
            <a:ext cx="684212" cy="612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grpSp>
        <p:nvGrpSpPr>
          <p:cNvPr id="76" name="Group 6"/>
          <p:cNvGrpSpPr>
            <a:grpSpLocks noChangeAspect="1"/>
          </p:cNvGrpSpPr>
          <p:nvPr/>
        </p:nvGrpSpPr>
        <p:grpSpPr bwMode="auto">
          <a:xfrm>
            <a:off x="7775575" y="2205038"/>
            <a:ext cx="454025" cy="806450"/>
            <a:chOff x="3174" y="1548"/>
            <a:chExt cx="573" cy="1020"/>
          </a:xfrm>
        </p:grpSpPr>
        <p:sp>
          <p:nvSpPr>
            <p:cNvPr id="77" name="Freeform 7"/>
            <p:cNvSpPr>
              <a:spLocks noChangeAspect="1"/>
            </p:cNvSpPr>
            <p:nvPr/>
          </p:nvSpPr>
          <p:spPr bwMode="auto">
            <a:xfrm>
              <a:off x="3438" y="1788"/>
              <a:ext cx="309" cy="639"/>
            </a:xfrm>
            <a:custGeom>
              <a:avLst/>
              <a:gdLst>
                <a:gd name="T0" fmla="*/ 0 w 309"/>
                <a:gd name="T1" fmla="*/ 9 h 639"/>
                <a:gd name="T2" fmla="*/ 309 w 309"/>
                <a:gd name="T3" fmla="*/ 639 h 639"/>
                <a:gd name="T4" fmla="*/ 57 w 309"/>
                <a:gd name="T5" fmla="*/ 0 h 639"/>
                <a:gd name="T6" fmla="*/ 0 w 309"/>
                <a:gd name="T7" fmla="*/ 9 h 6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9"/>
                <a:gd name="T13" fmla="*/ 0 h 639"/>
                <a:gd name="T14" fmla="*/ 309 w 309"/>
                <a:gd name="T15" fmla="*/ 639 h 6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9" h="639">
                  <a:moveTo>
                    <a:pt x="0" y="9"/>
                  </a:moveTo>
                  <a:lnTo>
                    <a:pt x="309" y="639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8"/>
            <p:cNvSpPr>
              <a:spLocks noChangeAspect="1"/>
            </p:cNvSpPr>
            <p:nvPr/>
          </p:nvSpPr>
          <p:spPr bwMode="auto">
            <a:xfrm>
              <a:off x="3174" y="1794"/>
              <a:ext cx="318" cy="651"/>
            </a:xfrm>
            <a:custGeom>
              <a:avLst/>
              <a:gdLst>
                <a:gd name="T0" fmla="*/ 264 w 318"/>
                <a:gd name="T1" fmla="*/ 3 h 651"/>
                <a:gd name="T2" fmla="*/ 0 w 318"/>
                <a:gd name="T3" fmla="*/ 651 h 651"/>
                <a:gd name="T4" fmla="*/ 318 w 318"/>
                <a:gd name="T5" fmla="*/ 0 h 651"/>
                <a:gd name="T6" fmla="*/ 264 w 318"/>
                <a:gd name="T7" fmla="*/ 3 h 6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651"/>
                <a:gd name="T14" fmla="*/ 318 w 318"/>
                <a:gd name="T15" fmla="*/ 651 h 6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651">
                  <a:moveTo>
                    <a:pt x="264" y="3"/>
                  </a:moveTo>
                  <a:lnTo>
                    <a:pt x="0" y="651"/>
                  </a:lnTo>
                  <a:lnTo>
                    <a:pt x="318" y="0"/>
                  </a:lnTo>
                  <a:lnTo>
                    <a:pt x="264" y="3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9"/>
            <p:cNvSpPr>
              <a:spLocks noChangeAspect="1"/>
            </p:cNvSpPr>
            <p:nvPr/>
          </p:nvSpPr>
          <p:spPr bwMode="auto">
            <a:xfrm>
              <a:off x="3441" y="1791"/>
              <a:ext cx="48" cy="777"/>
            </a:xfrm>
            <a:custGeom>
              <a:avLst/>
              <a:gdLst>
                <a:gd name="T0" fmla="*/ 0 w 48"/>
                <a:gd name="T1" fmla="*/ 0 h 777"/>
                <a:gd name="T2" fmla="*/ 48 w 48"/>
                <a:gd name="T3" fmla="*/ 777 h 777"/>
                <a:gd name="T4" fmla="*/ 45 w 48"/>
                <a:gd name="T5" fmla="*/ 6 h 777"/>
                <a:gd name="T6" fmla="*/ 0 w 48"/>
                <a:gd name="T7" fmla="*/ 0 h 7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777"/>
                <a:gd name="T14" fmla="*/ 48 w 48"/>
                <a:gd name="T15" fmla="*/ 777 h 7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777">
                  <a:moveTo>
                    <a:pt x="0" y="0"/>
                  </a:moveTo>
                  <a:lnTo>
                    <a:pt x="48" y="777"/>
                  </a:lnTo>
                  <a:lnTo>
                    <a:pt x="4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AutoShape 10"/>
            <p:cNvSpPr>
              <a:spLocks noChangeAspect="1" noChangeArrowheads="1"/>
            </p:cNvSpPr>
            <p:nvPr/>
          </p:nvSpPr>
          <p:spPr bwMode="auto">
            <a:xfrm>
              <a:off x="3402" y="1548"/>
              <a:ext cx="136" cy="227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  <p:sp>
          <p:nvSpPr>
            <p:cNvPr id="81" name="AutoShape 11"/>
            <p:cNvSpPr>
              <a:spLocks noChangeAspect="1" noChangeArrowheads="1"/>
            </p:cNvSpPr>
            <p:nvPr/>
          </p:nvSpPr>
          <p:spPr bwMode="auto">
            <a:xfrm rot="-5400000">
              <a:off x="3356" y="1594"/>
              <a:ext cx="114" cy="158"/>
            </a:xfrm>
            <a:prstGeom prst="can">
              <a:avLst>
                <a:gd name="adj" fmla="val 34649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grpSp>
        <p:nvGrpSpPr>
          <p:cNvPr id="82" name="Group 12"/>
          <p:cNvGrpSpPr>
            <a:grpSpLocks noChangeAspect="1"/>
          </p:cNvGrpSpPr>
          <p:nvPr/>
        </p:nvGrpSpPr>
        <p:grpSpPr bwMode="auto">
          <a:xfrm>
            <a:off x="4464050" y="2163763"/>
            <a:ext cx="198438" cy="833437"/>
            <a:chOff x="771" y="1344"/>
            <a:chExt cx="249" cy="1043"/>
          </a:xfrm>
        </p:grpSpPr>
        <p:sp>
          <p:nvSpPr>
            <p:cNvPr id="83" name="AutoShape 13"/>
            <p:cNvSpPr>
              <a:spLocks noChangeAspect="1" noChangeArrowheads="1"/>
            </p:cNvSpPr>
            <p:nvPr/>
          </p:nvSpPr>
          <p:spPr bwMode="auto">
            <a:xfrm>
              <a:off x="771" y="1344"/>
              <a:ext cx="249" cy="2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3 w 21600"/>
                <a:gd name="T25" fmla="*/ 3123 h 21600"/>
                <a:gd name="T26" fmla="*/ 18477 w 21600"/>
                <a:gd name="T27" fmla="*/ 184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00" y="10800"/>
                  </a:moveTo>
                  <a:cubicBezTo>
                    <a:pt x="1800" y="15771"/>
                    <a:pt x="5829" y="19800"/>
                    <a:pt x="10800" y="19800"/>
                  </a:cubicBezTo>
                  <a:cubicBezTo>
                    <a:pt x="15771" y="19800"/>
                    <a:pt x="19800" y="15771"/>
                    <a:pt x="19800" y="10800"/>
                  </a:cubicBezTo>
                  <a:cubicBezTo>
                    <a:pt x="19800" y="5829"/>
                    <a:pt x="15771" y="1800"/>
                    <a:pt x="10800" y="1800"/>
                  </a:cubicBezTo>
                  <a:cubicBezTo>
                    <a:pt x="5829" y="1800"/>
                    <a:pt x="1800" y="5829"/>
                    <a:pt x="1800" y="10800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" name="Rectangle 14"/>
            <p:cNvSpPr>
              <a:spLocks noChangeAspect="1" noChangeArrowheads="1"/>
            </p:cNvSpPr>
            <p:nvPr/>
          </p:nvSpPr>
          <p:spPr bwMode="auto">
            <a:xfrm>
              <a:off x="884" y="1593"/>
              <a:ext cx="23" cy="794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sp>
        <p:nvSpPr>
          <p:cNvPr id="85" name="Line 15"/>
          <p:cNvSpPr>
            <a:spLocks noChangeShapeType="1"/>
          </p:cNvSpPr>
          <p:nvPr/>
        </p:nvSpPr>
        <p:spPr bwMode="auto">
          <a:xfrm>
            <a:off x="7912100" y="1773238"/>
            <a:ext cx="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" name="Line 16"/>
          <p:cNvSpPr>
            <a:spLocks noChangeShapeType="1"/>
          </p:cNvSpPr>
          <p:nvPr/>
        </p:nvSpPr>
        <p:spPr bwMode="auto">
          <a:xfrm>
            <a:off x="1214438" y="1773238"/>
            <a:ext cx="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7" name="Freeform 17"/>
          <p:cNvSpPr>
            <a:spLocks noChangeAspect="1"/>
          </p:cNvSpPr>
          <p:nvPr/>
        </p:nvSpPr>
        <p:spPr bwMode="auto">
          <a:xfrm>
            <a:off x="236538" y="4127500"/>
            <a:ext cx="758825" cy="61913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19050" cap="flat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" name="Freeform 18"/>
          <p:cNvSpPr>
            <a:spLocks noChangeAspect="1"/>
          </p:cNvSpPr>
          <p:nvPr/>
        </p:nvSpPr>
        <p:spPr bwMode="auto">
          <a:xfrm>
            <a:off x="236538" y="4513263"/>
            <a:ext cx="758825" cy="61912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1905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9" name="Text Box 19"/>
          <p:cNvSpPr txBox="1">
            <a:spLocks noChangeArrowheads="1"/>
          </p:cNvSpPr>
          <p:nvPr/>
        </p:nvSpPr>
        <p:spPr bwMode="auto">
          <a:xfrm>
            <a:off x="993775" y="4005263"/>
            <a:ext cx="14906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200">
                <a:latin typeface="Arial" panose="020B0604020202020204" pitchFamily="34" charset="0"/>
              </a:rPr>
              <a:t>εκπεμπόμενο σήμα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90" name="Text Box 20"/>
          <p:cNvSpPr txBox="1">
            <a:spLocks noChangeArrowheads="1"/>
          </p:cNvSpPr>
          <p:nvPr/>
        </p:nvSpPr>
        <p:spPr bwMode="auto">
          <a:xfrm>
            <a:off x="993775" y="4438650"/>
            <a:ext cx="1368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200">
                <a:latin typeface="Arial" panose="020B0604020202020204" pitchFamily="34" charset="0"/>
              </a:rPr>
              <a:t>σήμα επιστροφής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91" name="Line 21"/>
          <p:cNvSpPr>
            <a:spLocks noChangeShapeType="1"/>
          </p:cNvSpPr>
          <p:nvPr/>
        </p:nvSpPr>
        <p:spPr bwMode="auto">
          <a:xfrm>
            <a:off x="1214438" y="3321050"/>
            <a:ext cx="6697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" name="Line 22"/>
          <p:cNvSpPr>
            <a:spLocks noChangeAspect="1" noChangeShapeType="1"/>
          </p:cNvSpPr>
          <p:nvPr/>
        </p:nvSpPr>
        <p:spPr bwMode="auto">
          <a:xfrm>
            <a:off x="6048375" y="2093913"/>
            <a:ext cx="183673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3" name="Line 23"/>
          <p:cNvSpPr>
            <a:spLocks noChangeShapeType="1"/>
          </p:cNvSpPr>
          <p:nvPr/>
        </p:nvSpPr>
        <p:spPr bwMode="auto">
          <a:xfrm flipV="1">
            <a:off x="697706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" name="Text Box 24"/>
          <p:cNvSpPr txBox="1">
            <a:spLocks noChangeArrowheads="1"/>
          </p:cNvSpPr>
          <p:nvPr/>
        </p:nvSpPr>
        <p:spPr bwMode="auto">
          <a:xfrm>
            <a:off x="6804025" y="1828800"/>
            <a:ext cx="371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l-GR" altLang="en-US" sz="1400">
                <a:latin typeface="Arial" panose="020B0604020202020204" pitchFamily="34" charset="0"/>
                <a:sym typeface="Symbol" panose="05050102010706020507" pitchFamily="18" charset="2"/>
              </a:rPr>
              <a:t>λ</a:t>
            </a:r>
          </a:p>
        </p:txBody>
      </p:sp>
      <p:sp>
        <p:nvSpPr>
          <p:cNvPr id="95" name="Text Box 25"/>
          <p:cNvSpPr txBox="1">
            <a:spLocks noChangeArrowheads="1"/>
          </p:cNvSpPr>
          <p:nvPr/>
        </p:nvSpPr>
        <p:spPr bwMode="auto">
          <a:xfrm>
            <a:off x="2700338" y="29972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grpSp>
        <p:nvGrpSpPr>
          <p:cNvPr id="96" name="Group 26"/>
          <p:cNvGrpSpPr>
            <a:grpSpLocks noChangeAspect="1"/>
          </p:cNvGrpSpPr>
          <p:nvPr/>
        </p:nvGrpSpPr>
        <p:grpSpPr bwMode="auto">
          <a:xfrm flipH="1">
            <a:off x="877888" y="2205038"/>
            <a:ext cx="454025" cy="806450"/>
            <a:chOff x="3174" y="1548"/>
            <a:chExt cx="573" cy="1020"/>
          </a:xfrm>
        </p:grpSpPr>
        <p:sp>
          <p:nvSpPr>
            <p:cNvPr id="97" name="Freeform 27"/>
            <p:cNvSpPr>
              <a:spLocks noChangeAspect="1"/>
            </p:cNvSpPr>
            <p:nvPr/>
          </p:nvSpPr>
          <p:spPr bwMode="auto">
            <a:xfrm>
              <a:off x="3438" y="1788"/>
              <a:ext cx="309" cy="639"/>
            </a:xfrm>
            <a:custGeom>
              <a:avLst/>
              <a:gdLst>
                <a:gd name="T0" fmla="*/ 0 w 309"/>
                <a:gd name="T1" fmla="*/ 9 h 639"/>
                <a:gd name="T2" fmla="*/ 309 w 309"/>
                <a:gd name="T3" fmla="*/ 639 h 639"/>
                <a:gd name="T4" fmla="*/ 57 w 309"/>
                <a:gd name="T5" fmla="*/ 0 h 639"/>
                <a:gd name="T6" fmla="*/ 0 w 309"/>
                <a:gd name="T7" fmla="*/ 9 h 6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9"/>
                <a:gd name="T13" fmla="*/ 0 h 639"/>
                <a:gd name="T14" fmla="*/ 309 w 309"/>
                <a:gd name="T15" fmla="*/ 639 h 6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9" h="639">
                  <a:moveTo>
                    <a:pt x="0" y="9"/>
                  </a:moveTo>
                  <a:lnTo>
                    <a:pt x="309" y="639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28"/>
            <p:cNvSpPr>
              <a:spLocks noChangeAspect="1"/>
            </p:cNvSpPr>
            <p:nvPr/>
          </p:nvSpPr>
          <p:spPr bwMode="auto">
            <a:xfrm>
              <a:off x="3174" y="1794"/>
              <a:ext cx="318" cy="651"/>
            </a:xfrm>
            <a:custGeom>
              <a:avLst/>
              <a:gdLst>
                <a:gd name="T0" fmla="*/ 264 w 318"/>
                <a:gd name="T1" fmla="*/ 3 h 651"/>
                <a:gd name="T2" fmla="*/ 0 w 318"/>
                <a:gd name="T3" fmla="*/ 651 h 651"/>
                <a:gd name="T4" fmla="*/ 318 w 318"/>
                <a:gd name="T5" fmla="*/ 0 h 651"/>
                <a:gd name="T6" fmla="*/ 264 w 318"/>
                <a:gd name="T7" fmla="*/ 3 h 6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651"/>
                <a:gd name="T14" fmla="*/ 318 w 318"/>
                <a:gd name="T15" fmla="*/ 651 h 6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651">
                  <a:moveTo>
                    <a:pt x="264" y="3"/>
                  </a:moveTo>
                  <a:lnTo>
                    <a:pt x="0" y="651"/>
                  </a:lnTo>
                  <a:lnTo>
                    <a:pt x="318" y="0"/>
                  </a:lnTo>
                  <a:lnTo>
                    <a:pt x="264" y="3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29"/>
            <p:cNvSpPr>
              <a:spLocks noChangeAspect="1"/>
            </p:cNvSpPr>
            <p:nvPr/>
          </p:nvSpPr>
          <p:spPr bwMode="auto">
            <a:xfrm>
              <a:off x="3441" y="1791"/>
              <a:ext cx="48" cy="777"/>
            </a:xfrm>
            <a:custGeom>
              <a:avLst/>
              <a:gdLst>
                <a:gd name="T0" fmla="*/ 0 w 48"/>
                <a:gd name="T1" fmla="*/ 0 h 777"/>
                <a:gd name="T2" fmla="*/ 48 w 48"/>
                <a:gd name="T3" fmla="*/ 777 h 777"/>
                <a:gd name="T4" fmla="*/ 45 w 48"/>
                <a:gd name="T5" fmla="*/ 6 h 777"/>
                <a:gd name="T6" fmla="*/ 0 w 48"/>
                <a:gd name="T7" fmla="*/ 0 h 7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777"/>
                <a:gd name="T14" fmla="*/ 48 w 48"/>
                <a:gd name="T15" fmla="*/ 777 h 7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777">
                  <a:moveTo>
                    <a:pt x="0" y="0"/>
                  </a:moveTo>
                  <a:lnTo>
                    <a:pt x="48" y="777"/>
                  </a:lnTo>
                  <a:lnTo>
                    <a:pt x="4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AutoShape 30"/>
            <p:cNvSpPr>
              <a:spLocks noChangeAspect="1" noChangeArrowheads="1"/>
            </p:cNvSpPr>
            <p:nvPr/>
          </p:nvSpPr>
          <p:spPr bwMode="auto">
            <a:xfrm>
              <a:off x="3402" y="1548"/>
              <a:ext cx="136" cy="227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  <p:sp>
          <p:nvSpPr>
            <p:cNvPr id="101" name="AutoShape 31"/>
            <p:cNvSpPr>
              <a:spLocks noChangeAspect="1" noChangeArrowheads="1"/>
            </p:cNvSpPr>
            <p:nvPr/>
          </p:nvSpPr>
          <p:spPr bwMode="auto">
            <a:xfrm rot="-5400000">
              <a:off x="3356" y="1594"/>
              <a:ext cx="114" cy="158"/>
            </a:xfrm>
            <a:prstGeom prst="can">
              <a:avLst>
                <a:gd name="adj" fmla="val 34649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sp>
        <p:nvSpPr>
          <p:cNvPr id="102" name="Line 32"/>
          <p:cNvSpPr>
            <a:spLocks noChangeShapeType="1"/>
          </p:cNvSpPr>
          <p:nvPr/>
        </p:nvSpPr>
        <p:spPr bwMode="auto">
          <a:xfrm flipV="1">
            <a:off x="605631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" name="Line 33"/>
          <p:cNvSpPr>
            <a:spLocks noChangeShapeType="1"/>
          </p:cNvSpPr>
          <p:nvPr/>
        </p:nvSpPr>
        <p:spPr bwMode="auto">
          <a:xfrm flipV="1">
            <a:off x="5138738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" name="Line 34"/>
          <p:cNvSpPr>
            <a:spLocks noChangeShapeType="1"/>
          </p:cNvSpPr>
          <p:nvPr/>
        </p:nvSpPr>
        <p:spPr bwMode="auto">
          <a:xfrm>
            <a:off x="503238" y="2312988"/>
            <a:ext cx="80645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" name="Freeform 35"/>
          <p:cNvSpPr>
            <a:spLocks noChangeAspect="1"/>
          </p:cNvSpPr>
          <p:nvPr/>
        </p:nvSpPr>
        <p:spPr bwMode="auto">
          <a:xfrm>
            <a:off x="944563" y="2146300"/>
            <a:ext cx="3625850" cy="311150"/>
          </a:xfrm>
          <a:custGeom>
            <a:avLst/>
            <a:gdLst>
              <a:gd name="T0" fmla="*/ 2147483647 w 2284"/>
              <a:gd name="T1" fmla="*/ 2147483647 h 196"/>
              <a:gd name="T2" fmla="*/ 2147483647 w 2284"/>
              <a:gd name="T3" fmla="*/ 2147483647 h 196"/>
              <a:gd name="T4" fmla="*/ 2147483647 w 2284"/>
              <a:gd name="T5" fmla="*/ 2147483647 h 196"/>
              <a:gd name="T6" fmla="*/ 2147483647 w 2284"/>
              <a:gd name="T7" fmla="*/ 2147483647 h 196"/>
              <a:gd name="T8" fmla="*/ 2147483647 w 2284"/>
              <a:gd name="T9" fmla="*/ 2147483647 h 196"/>
              <a:gd name="T10" fmla="*/ 2147483647 w 2284"/>
              <a:gd name="T11" fmla="*/ 2147483647 h 196"/>
              <a:gd name="T12" fmla="*/ 2147483647 w 2284"/>
              <a:gd name="T13" fmla="*/ 2147483647 h 196"/>
              <a:gd name="T14" fmla="*/ 2147483647 w 2284"/>
              <a:gd name="T15" fmla="*/ 2147483647 h 196"/>
              <a:gd name="T16" fmla="*/ 2147483647 w 2284"/>
              <a:gd name="T17" fmla="*/ 2147483647 h 196"/>
              <a:gd name="T18" fmla="*/ 2147483647 w 2284"/>
              <a:gd name="T19" fmla="*/ 2147483647 h 196"/>
              <a:gd name="T20" fmla="*/ 2147483647 w 2284"/>
              <a:gd name="T21" fmla="*/ 2147483647 h 196"/>
              <a:gd name="T22" fmla="*/ 2147483647 w 2284"/>
              <a:gd name="T23" fmla="*/ 2147483647 h 196"/>
              <a:gd name="T24" fmla="*/ 2147483647 w 2284"/>
              <a:gd name="T25" fmla="*/ 2147483647 h 196"/>
              <a:gd name="T26" fmla="*/ 2147483647 w 2284"/>
              <a:gd name="T27" fmla="*/ 2147483647 h 196"/>
              <a:gd name="T28" fmla="*/ 2147483647 w 2284"/>
              <a:gd name="T29" fmla="*/ 2147483647 h 196"/>
              <a:gd name="T30" fmla="*/ 2147483647 w 2284"/>
              <a:gd name="T31" fmla="*/ 2147483647 h 196"/>
              <a:gd name="T32" fmla="*/ 0 w 2284"/>
              <a:gd name="T33" fmla="*/ 2147483647 h 19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284"/>
              <a:gd name="T52" fmla="*/ 0 h 196"/>
              <a:gd name="T53" fmla="*/ 2284 w 2284"/>
              <a:gd name="T54" fmla="*/ 196 h 19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284" h="196">
                <a:moveTo>
                  <a:pt x="2284" y="45"/>
                </a:moveTo>
                <a:cubicBezTo>
                  <a:pt x="2268" y="39"/>
                  <a:pt x="2225" y="0"/>
                  <a:pt x="2184" y="9"/>
                </a:cubicBezTo>
                <a:cubicBezTo>
                  <a:pt x="2166" y="9"/>
                  <a:pt x="2114" y="8"/>
                  <a:pt x="2039" y="102"/>
                </a:cubicBezTo>
                <a:cubicBezTo>
                  <a:pt x="1964" y="196"/>
                  <a:pt x="1913" y="196"/>
                  <a:pt x="1893" y="196"/>
                </a:cubicBezTo>
                <a:cubicBezTo>
                  <a:pt x="1873" y="196"/>
                  <a:pt x="1821" y="195"/>
                  <a:pt x="1748" y="102"/>
                </a:cubicBezTo>
                <a:cubicBezTo>
                  <a:pt x="1675" y="9"/>
                  <a:pt x="1621" y="9"/>
                  <a:pt x="1602" y="9"/>
                </a:cubicBezTo>
                <a:cubicBezTo>
                  <a:pt x="1584" y="9"/>
                  <a:pt x="1533" y="9"/>
                  <a:pt x="1457" y="101"/>
                </a:cubicBezTo>
                <a:cubicBezTo>
                  <a:pt x="1381" y="194"/>
                  <a:pt x="1328" y="195"/>
                  <a:pt x="1311" y="195"/>
                </a:cubicBezTo>
                <a:cubicBezTo>
                  <a:pt x="1295" y="195"/>
                  <a:pt x="1240" y="196"/>
                  <a:pt x="1166" y="102"/>
                </a:cubicBezTo>
                <a:cubicBezTo>
                  <a:pt x="1091" y="8"/>
                  <a:pt x="1037" y="8"/>
                  <a:pt x="1020" y="8"/>
                </a:cubicBezTo>
                <a:cubicBezTo>
                  <a:pt x="1004" y="8"/>
                  <a:pt x="944" y="8"/>
                  <a:pt x="875" y="102"/>
                </a:cubicBezTo>
                <a:cubicBezTo>
                  <a:pt x="806" y="196"/>
                  <a:pt x="749" y="195"/>
                  <a:pt x="729" y="195"/>
                </a:cubicBezTo>
                <a:cubicBezTo>
                  <a:pt x="709" y="195"/>
                  <a:pt x="655" y="196"/>
                  <a:pt x="584" y="102"/>
                </a:cubicBezTo>
                <a:cubicBezTo>
                  <a:pt x="513" y="8"/>
                  <a:pt x="457" y="9"/>
                  <a:pt x="438" y="9"/>
                </a:cubicBezTo>
                <a:cubicBezTo>
                  <a:pt x="418" y="9"/>
                  <a:pt x="364" y="8"/>
                  <a:pt x="293" y="102"/>
                </a:cubicBezTo>
                <a:cubicBezTo>
                  <a:pt x="222" y="196"/>
                  <a:pt x="169" y="195"/>
                  <a:pt x="147" y="195"/>
                </a:cubicBezTo>
                <a:cubicBezTo>
                  <a:pt x="131" y="195"/>
                  <a:pt x="71" y="194"/>
                  <a:pt x="0" y="102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" name="Text Box 36"/>
          <p:cNvSpPr txBox="1">
            <a:spLocks noChangeArrowheads="1"/>
          </p:cNvSpPr>
          <p:nvPr/>
        </p:nvSpPr>
        <p:spPr bwMode="auto">
          <a:xfrm>
            <a:off x="6494463" y="29972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07" name="Line 37"/>
          <p:cNvSpPr>
            <a:spLocks noChangeShapeType="1"/>
          </p:cNvSpPr>
          <p:nvPr/>
        </p:nvSpPr>
        <p:spPr bwMode="auto">
          <a:xfrm flipV="1">
            <a:off x="417036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" name="Line 38"/>
          <p:cNvSpPr>
            <a:spLocks noChangeShapeType="1"/>
          </p:cNvSpPr>
          <p:nvPr/>
        </p:nvSpPr>
        <p:spPr bwMode="auto">
          <a:xfrm flipV="1">
            <a:off x="324961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" name="Line 39"/>
          <p:cNvSpPr>
            <a:spLocks noChangeShapeType="1"/>
          </p:cNvSpPr>
          <p:nvPr/>
        </p:nvSpPr>
        <p:spPr bwMode="auto">
          <a:xfrm flipV="1">
            <a:off x="2332038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" name="Line 40"/>
          <p:cNvSpPr>
            <a:spLocks noChangeShapeType="1"/>
          </p:cNvSpPr>
          <p:nvPr/>
        </p:nvSpPr>
        <p:spPr bwMode="auto">
          <a:xfrm flipV="1">
            <a:off x="1406525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" name="Text Box 41"/>
          <p:cNvSpPr txBox="1">
            <a:spLocks noChangeArrowheads="1"/>
          </p:cNvSpPr>
          <p:nvPr/>
        </p:nvSpPr>
        <p:spPr bwMode="auto">
          <a:xfrm>
            <a:off x="4392613" y="3321050"/>
            <a:ext cx="371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2s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12" name="Line 42"/>
          <p:cNvSpPr>
            <a:spLocks noChangeAspect="1" noChangeShapeType="1"/>
          </p:cNvSpPr>
          <p:nvPr/>
        </p:nvSpPr>
        <p:spPr bwMode="auto">
          <a:xfrm>
            <a:off x="4551363" y="3067050"/>
            <a:ext cx="3349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" name="Line 43"/>
          <p:cNvSpPr>
            <a:spLocks noChangeAspect="1" noChangeShapeType="1"/>
          </p:cNvSpPr>
          <p:nvPr/>
        </p:nvSpPr>
        <p:spPr bwMode="auto">
          <a:xfrm>
            <a:off x="1223963" y="3067050"/>
            <a:ext cx="3349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208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Electromagnetic Distance Measurement – EDM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5" name="Freeform 2"/>
          <p:cNvSpPr>
            <a:spLocks noChangeAspect="1"/>
          </p:cNvSpPr>
          <p:nvPr/>
        </p:nvSpPr>
        <p:spPr bwMode="auto">
          <a:xfrm>
            <a:off x="4211638" y="2168525"/>
            <a:ext cx="3698875" cy="298450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3887788" y="1989138"/>
            <a:ext cx="684212" cy="612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grpSp>
        <p:nvGrpSpPr>
          <p:cNvPr id="47" name="Group 6"/>
          <p:cNvGrpSpPr>
            <a:grpSpLocks noChangeAspect="1"/>
          </p:cNvGrpSpPr>
          <p:nvPr/>
        </p:nvGrpSpPr>
        <p:grpSpPr bwMode="auto">
          <a:xfrm>
            <a:off x="7775575" y="2205038"/>
            <a:ext cx="454025" cy="806450"/>
            <a:chOff x="3174" y="1548"/>
            <a:chExt cx="573" cy="1020"/>
          </a:xfrm>
        </p:grpSpPr>
        <p:sp>
          <p:nvSpPr>
            <p:cNvPr id="48" name="Freeform 7"/>
            <p:cNvSpPr>
              <a:spLocks noChangeAspect="1"/>
            </p:cNvSpPr>
            <p:nvPr/>
          </p:nvSpPr>
          <p:spPr bwMode="auto">
            <a:xfrm>
              <a:off x="3438" y="1788"/>
              <a:ext cx="309" cy="639"/>
            </a:xfrm>
            <a:custGeom>
              <a:avLst/>
              <a:gdLst>
                <a:gd name="T0" fmla="*/ 0 w 309"/>
                <a:gd name="T1" fmla="*/ 9 h 639"/>
                <a:gd name="T2" fmla="*/ 309 w 309"/>
                <a:gd name="T3" fmla="*/ 639 h 639"/>
                <a:gd name="T4" fmla="*/ 57 w 309"/>
                <a:gd name="T5" fmla="*/ 0 h 639"/>
                <a:gd name="T6" fmla="*/ 0 w 309"/>
                <a:gd name="T7" fmla="*/ 9 h 6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9"/>
                <a:gd name="T13" fmla="*/ 0 h 639"/>
                <a:gd name="T14" fmla="*/ 309 w 309"/>
                <a:gd name="T15" fmla="*/ 639 h 6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9" h="639">
                  <a:moveTo>
                    <a:pt x="0" y="9"/>
                  </a:moveTo>
                  <a:lnTo>
                    <a:pt x="309" y="639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8"/>
            <p:cNvSpPr>
              <a:spLocks noChangeAspect="1"/>
            </p:cNvSpPr>
            <p:nvPr/>
          </p:nvSpPr>
          <p:spPr bwMode="auto">
            <a:xfrm>
              <a:off x="3174" y="1794"/>
              <a:ext cx="318" cy="651"/>
            </a:xfrm>
            <a:custGeom>
              <a:avLst/>
              <a:gdLst>
                <a:gd name="T0" fmla="*/ 264 w 318"/>
                <a:gd name="T1" fmla="*/ 3 h 651"/>
                <a:gd name="T2" fmla="*/ 0 w 318"/>
                <a:gd name="T3" fmla="*/ 651 h 651"/>
                <a:gd name="T4" fmla="*/ 318 w 318"/>
                <a:gd name="T5" fmla="*/ 0 h 651"/>
                <a:gd name="T6" fmla="*/ 264 w 318"/>
                <a:gd name="T7" fmla="*/ 3 h 6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651"/>
                <a:gd name="T14" fmla="*/ 318 w 318"/>
                <a:gd name="T15" fmla="*/ 651 h 6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651">
                  <a:moveTo>
                    <a:pt x="264" y="3"/>
                  </a:moveTo>
                  <a:lnTo>
                    <a:pt x="0" y="651"/>
                  </a:lnTo>
                  <a:lnTo>
                    <a:pt x="318" y="0"/>
                  </a:lnTo>
                  <a:lnTo>
                    <a:pt x="264" y="3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9"/>
            <p:cNvSpPr>
              <a:spLocks noChangeAspect="1"/>
            </p:cNvSpPr>
            <p:nvPr/>
          </p:nvSpPr>
          <p:spPr bwMode="auto">
            <a:xfrm>
              <a:off x="3441" y="1791"/>
              <a:ext cx="48" cy="777"/>
            </a:xfrm>
            <a:custGeom>
              <a:avLst/>
              <a:gdLst>
                <a:gd name="T0" fmla="*/ 0 w 48"/>
                <a:gd name="T1" fmla="*/ 0 h 777"/>
                <a:gd name="T2" fmla="*/ 48 w 48"/>
                <a:gd name="T3" fmla="*/ 777 h 777"/>
                <a:gd name="T4" fmla="*/ 45 w 48"/>
                <a:gd name="T5" fmla="*/ 6 h 777"/>
                <a:gd name="T6" fmla="*/ 0 w 48"/>
                <a:gd name="T7" fmla="*/ 0 h 7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777"/>
                <a:gd name="T14" fmla="*/ 48 w 48"/>
                <a:gd name="T15" fmla="*/ 777 h 7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777">
                  <a:moveTo>
                    <a:pt x="0" y="0"/>
                  </a:moveTo>
                  <a:lnTo>
                    <a:pt x="48" y="777"/>
                  </a:lnTo>
                  <a:lnTo>
                    <a:pt x="4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AutoShape 10"/>
            <p:cNvSpPr>
              <a:spLocks noChangeAspect="1" noChangeArrowheads="1"/>
            </p:cNvSpPr>
            <p:nvPr/>
          </p:nvSpPr>
          <p:spPr bwMode="auto">
            <a:xfrm>
              <a:off x="3402" y="1548"/>
              <a:ext cx="136" cy="227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  <p:sp>
          <p:nvSpPr>
            <p:cNvPr id="52" name="AutoShape 11"/>
            <p:cNvSpPr>
              <a:spLocks noChangeAspect="1" noChangeArrowheads="1"/>
            </p:cNvSpPr>
            <p:nvPr/>
          </p:nvSpPr>
          <p:spPr bwMode="auto">
            <a:xfrm rot="-5400000">
              <a:off x="3356" y="1594"/>
              <a:ext cx="114" cy="158"/>
            </a:xfrm>
            <a:prstGeom prst="can">
              <a:avLst>
                <a:gd name="adj" fmla="val 34649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grpSp>
        <p:nvGrpSpPr>
          <p:cNvPr id="53" name="Group 12"/>
          <p:cNvGrpSpPr>
            <a:grpSpLocks noChangeAspect="1"/>
          </p:cNvGrpSpPr>
          <p:nvPr/>
        </p:nvGrpSpPr>
        <p:grpSpPr bwMode="auto">
          <a:xfrm>
            <a:off x="4464050" y="2163763"/>
            <a:ext cx="198438" cy="833437"/>
            <a:chOff x="771" y="1344"/>
            <a:chExt cx="249" cy="1043"/>
          </a:xfrm>
        </p:grpSpPr>
        <p:sp>
          <p:nvSpPr>
            <p:cNvPr id="54" name="AutoShape 13"/>
            <p:cNvSpPr>
              <a:spLocks noChangeAspect="1" noChangeArrowheads="1"/>
            </p:cNvSpPr>
            <p:nvPr/>
          </p:nvSpPr>
          <p:spPr bwMode="auto">
            <a:xfrm>
              <a:off x="771" y="1344"/>
              <a:ext cx="249" cy="2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3 w 21600"/>
                <a:gd name="T25" fmla="*/ 3123 h 21600"/>
                <a:gd name="T26" fmla="*/ 18477 w 21600"/>
                <a:gd name="T27" fmla="*/ 184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00" y="10800"/>
                  </a:moveTo>
                  <a:cubicBezTo>
                    <a:pt x="1800" y="15771"/>
                    <a:pt x="5829" y="19800"/>
                    <a:pt x="10800" y="19800"/>
                  </a:cubicBezTo>
                  <a:cubicBezTo>
                    <a:pt x="15771" y="19800"/>
                    <a:pt x="19800" y="15771"/>
                    <a:pt x="19800" y="10800"/>
                  </a:cubicBezTo>
                  <a:cubicBezTo>
                    <a:pt x="19800" y="5829"/>
                    <a:pt x="15771" y="1800"/>
                    <a:pt x="10800" y="1800"/>
                  </a:cubicBezTo>
                  <a:cubicBezTo>
                    <a:pt x="5829" y="1800"/>
                    <a:pt x="1800" y="5829"/>
                    <a:pt x="1800" y="10800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" name="Rectangle 14"/>
            <p:cNvSpPr>
              <a:spLocks noChangeAspect="1" noChangeArrowheads="1"/>
            </p:cNvSpPr>
            <p:nvPr/>
          </p:nvSpPr>
          <p:spPr bwMode="auto">
            <a:xfrm>
              <a:off x="884" y="1593"/>
              <a:ext cx="23" cy="794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7912100" y="1773238"/>
            <a:ext cx="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>
            <a:off x="1214438" y="1773238"/>
            <a:ext cx="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" name="Freeform 17"/>
          <p:cNvSpPr>
            <a:spLocks noChangeAspect="1"/>
          </p:cNvSpPr>
          <p:nvPr/>
        </p:nvSpPr>
        <p:spPr bwMode="auto">
          <a:xfrm>
            <a:off x="236538" y="4127500"/>
            <a:ext cx="758825" cy="61913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19050" cap="flat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" name="Freeform 18"/>
          <p:cNvSpPr>
            <a:spLocks noChangeAspect="1"/>
          </p:cNvSpPr>
          <p:nvPr/>
        </p:nvSpPr>
        <p:spPr bwMode="auto">
          <a:xfrm>
            <a:off x="236538" y="4513263"/>
            <a:ext cx="758825" cy="61912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1905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993775" y="4005263"/>
            <a:ext cx="14906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200">
                <a:latin typeface="Arial" panose="020B0604020202020204" pitchFamily="34" charset="0"/>
              </a:rPr>
              <a:t>εκπεμπόμενο σήμα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62" name="Text Box 20"/>
          <p:cNvSpPr txBox="1">
            <a:spLocks noChangeArrowheads="1"/>
          </p:cNvSpPr>
          <p:nvPr/>
        </p:nvSpPr>
        <p:spPr bwMode="auto">
          <a:xfrm>
            <a:off x="993775" y="4438650"/>
            <a:ext cx="1368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200">
                <a:latin typeface="Arial" panose="020B0604020202020204" pitchFamily="34" charset="0"/>
              </a:rPr>
              <a:t>σήμα επιστροφής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63" name="Line 21"/>
          <p:cNvSpPr>
            <a:spLocks noChangeShapeType="1"/>
          </p:cNvSpPr>
          <p:nvPr/>
        </p:nvSpPr>
        <p:spPr bwMode="auto">
          <a:xfrm>
            <a:off x="1214438" y="3321050"/>
            <a:ext cx="6697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" name="Line 22"/>
          <p:cNvSpPr>
            <a:spLocks noChangeAspect="1" noChangeShapeType="1"/>
          </p:cNvSpPr>
          <p:nvPr/>
        </p:nvSpPr>
        <p:spPr bwMode="auto">
          <a:xfrm>
            <a:off x="5148263" y="2092325"/>
            <a:ext cx="273685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" name="Line 23"/>
          <p:cNvSpPr>
            <a:spLocks noChangeShapeType="1"/>
          </p:cNvSpPr>
          <p:nvPr/>
        </p:nvSpPr>
        <p:spPr bwMode="auto">
          <a:xfrm flipV="1">
            <a:off x="697706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" name="Text Box 24"/>
          <p:cNvSpPr txBox="1">
            <a:spLocks noChangeArrowheads="1"/>
          </p:cNvSpPr>
          <p:nvPr/>
        </p:nvSpPr>
        <p:spPr bwMode="auto">
          <a:xfrm>
            <a:off x="6335713" y="1828800"/>
            <a:ext cx="371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l-GR" altLang="en-US" sz="1400">
                <a:latin typeface="Arial" panose="020B0604020202020204" pitchFamily="34" charset="0"/>
                <a:sym typeface="Symbol" panose="05050102010706020507" pitchFamily="18" charset="2"/>
              </a:rPr>
              <a:t>λ</a:t>
            </a:r>
          </a:p>
        </p:txBody>
      </p:sp>
      <p:sp>
        <p:nvSpPr>
          <p:cNvPr id="67" name="Text Box 25"/>
          <p:cNvSpPr txBox="1">
            <a:spLocks noChangeArrowheads="1"/>
          </p:cNvSpPr>
          <p:nvPr/>
        </p:nvSpPr>
        <p:spPr bwMode="auto">
          <a:xfrm>
            <a:off x="2700338" y="29972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grpSp>
        <p:nvGrpSpPr>
          <p:cNvPr id="68" name="Group 26"/>
          <p:cNvGrpSpPr>
            <a:grpSpLocks noChangeAspect="1"/>
          </p:cNvGrpSpPr>
          <p:nvPr/>
        </p:nvGrpSpPr>
        <p:grpSpPr bwMode="auto">
          <a:xfrm flipH="1">
            <a:off x="877888" y="2205038"/>
            <a:ext cx="454025" cy="806450"/>
            <a:chOff x="3174" y="1548"/>
            <a:chExt cx="573" cy="1020"/>
          </a:xfrm>
        </p:grpSpPr>
        <p:sp>
          <p:nvSpPr>
            <p:cNvPr id="69" name="Freeform 27"/>
            <p:cNvSpPr>
              <a:spLocks noChangeAspect="1"/>
            </p:cNvSpPr>
            <p:nvPr/>
          </p:nvSpPr>
          <p:spPr bwMode="auto">
            <a:xfrm>
              <a:off x="3438" y="1788"/>
              <a:ext cx="309" cy="639"/>
            </a:xfrm>
            <a:custGeom>
              <a:avLst/>
              <a:gdLst>
                <a:gd name="T0" fmla="*/ 0 w 309"/>
                <a:gd name="T1" fmla="*/ 9 h 639"/>
                <a:gd name="T2" fmla="*/ 309 w 309"/>
                <a:gd name="T3" fmla="*/ 639 h 639"/>
                <a:gd name="T4" fmla="*/ 57 w 309"/>
                <a:gd name="T5" fmla="*/ 0 h 639"/>
                <a:gd name="T6" fmla="*/ 0 w 309"/>
                <a:gd name="T7" fmla="*/ 9 h 6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9"/>
                <a:gd name="T13" fmla="*/ 0 h 639"/>
                <a:gd name="T14" fmla="*/ 309 w 309"/>
                <a:gd name="T15" fmla="*/ 639 h 6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9" h="639">
                  <a:moveTo>
                    <a:pt x="0" y="9"/>
                  </a:moveTo>
                  <a:lnTo>
                    <a:pt x="309" y="639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28"/>
            <p:cNvSpPr>
              <a:spLocks noChangeAspect="1"/>
            </p:cNvSpPr>
            <p:nvPr/>
          </p:nvSpPr>
          <p:spPr bwMode="auto">
            <a:xfrm>
              <a:off x="3174" y="1794"/>
              <a:ext cx="318" cy="651"/>
            </a:xfrm>
            <a:custGeom>
              <a:avLst/>
              <a:gdLst>
                <a:gd name="T0" fmla="*/ 264 w 318"/>
                <a:gd name="T1" fmla="*/ 3 h 651"/>
                <a:gd name="T2" fmla="*/ 0 w 318"/>
                <a:gd name="T3" fmla="*/ 651 h 651"/>
                <a:gd name="T4" fmla="*/ 318 w 318"/>
                <a:gd name="T5" fmla="*/ 0 h 651"/>
                <a:gd name="T6" fmla="*/ 264 w 318"/>
                <a:gd name="T7" fmla="*/ 3 h 6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651"/>
                <a:gd name="T14" fmla="*/ 318 w 318"/>
                <a:gd name="T15" fmla="*/ 651 h 6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651">
                  <a:moveTo>
                    <a:pt x="264" y="3"/>
                  </a:moveTo>
                  <a:lnTo>
                    <a:pt x="0" y="651"/>
                  </a:lnTo>
                  <a:lnTo>
                    <a:pt x="318" y="0"/>
                  </a:lnTo>
                  <a:lnTo>
                    <a:pt x="264" y="3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29"/>
            <p:cNvSpPr>
              <a:spLocks noChangeAspect="1"/>
            </p:cNvSpPr>
            <p:nvPr/>
          </p:nvSpPr>
          <p:spPr bwMode="auto">
            <a:xfrm>
              <a:off x="3441" y="1791"/>
              <a:ext cx="48" cy="777"/>
            </a:xfrm>
            <a:custGeom>
              <a:avLst/>
              <a:gdLst>
                <a:gd name="T0" fmla="*/ 0 w 48"/>
                <a:gd name="T1" fmla="*/ 0 h 777"/>
                <a:gd name="T2" fmla="*/ 48 w 48"/>
                <a:gd name="T3" fmla="*/ 777 h 777"/>
                <a:gd name="T4" fmla="*/ 45 w 48"/>
                <a:gd name="T5" fmla="*/ 6 h 777"/>
                <a:gd name="T6" fmla="*/ 0 w 48"/>
                <a:gd name="T7" fmla="*/ 0 h 7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777"/>
                <a:gd name="T14" fmla="*/ 48 w 48"/>
                <a:gd name="T15" fmla="*/ 777 h 7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777">
                  <a:moveTo>
                    <a:pt x="0" y="0"/>
                  </a:moveTo>
                  <a:lnTo>
                    <a:pt x="48" y="777"/>
                  </a:lnTo>
                  <a:lnTo>
                    <a:pt x="4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AutoShape 30"/>
            <p:cNvSpPr>
              <a:spLocks noChangeAspect="1" noChangeArrowheads="1"/>
            </p:cNvSpPr>
            <p:nvPr/>
          </p:nvSpPr>
          <p:spPr bwMode="auto">
            <a:xfrm>
              <a:off x="3402" y="1548"/>
              <a:ext cx="136" cy="227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  <p:sp>
          <p:nvSpPr>
            <p:cNvPr id="73" name="AutoShape 31"/>
            <p:cNvSpPr>
              <a:spLocks noChangeAspect="1" noChangeArrowheads="1"/>
            </p:cNvSpPr>
            <p:nvPr/>
          </p:nvSpPr>
          <p:spPr bwMode="auto">
            <a:xfrm rot="-5400000">
              <a:off x="3356" y="1594"/>
              <a:ext cx="114" cy="158"/>
            </a:xfrm>
            <a:prstGeom prst="can">
              <a:avLst>
                <a:gd name="adj" fmla="val 34649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sp>
        <p:nvSpPr>
          <p:cNvPr id="74" name="Line 32"/>
          <p:cNvSpPr>
            <a:spLocks noChangeShapeType="1"/>
          </p:cNvSpPr>
          <p:nvPr/>
        </p:nvSpPr>
        <p:spPr bwMode="auto">
          <a:xfrm flipV="1">
            <a:off x="605631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" name="Line 33"/>
          <p:cNvSpPr>
            <a:spLocks noChangeShapeType="1"/>
          </p:cNvSpPr>
          <p:nvPr/>
        </p:nvSpPr>
        <p:spPr bwMode="auto">
          <a:xfrm flipV="1">
            <a:off x="5138738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" name="Line 34"/>
          <p:cNvSpPr>
            <a:spLocks noChangeShapeType="1"/>
          </p:cNvSpPr>
          <p:nvPr/>
        </p:nvSpPr>
        <p:spPr bwMode="auto">
          <a:xfrm>
            <a:off x="503238" y="2312988"/>
            <a:ext cx="80645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" name="Freeform 35"/>
          <p:cNvSpPr>
            <a:spLocks noChangeAspect="1"/>
          </p:cNvSpPr>
          <p:nvPr/>
        </p:nvSpPr>
        <p:spPr bwMode="auto">
          <a:xfrm>
            <a:off x="944563" y="2146300"/>
            <a:ext cx="3625850" cy="311150"/>
          </a:xfrm>
          <a:custGeom>
            <a:avLst/>
            <a:gdLst>
              <a:gd name="T0" fmla="*/ 2147483647 w 2284"/>
              <a:gd name="T1" fmla="*/ 2147483647 h 196"/>
              <a:gd name="T2" fmla="*/ 2147483647 w 2284"/>
              <a:gd name="T3" fmla="*/ 2147483647 h 196"/>
              <a:gd name="T4" fmla="*/ 2147483647 w 2284"/>
              <a:gd name="T5" fmla="*/ 2147483647 h 196"/>
              <a:gd name="T6" fmla="*/ 2147483647 w 2284"/>
              <a:gd name="T7" fmla="*/ 2147483647 h 196"/>
              <a:gd name="T8" fmla="*/ 2147483647 w 2284"/>
              <a:gd name="T9" fmla="*/ 2147483647 h 196"/>
              <a:gd name="T10" fmla="*/ 2147483647 w 2284"/>
              <a:gd name="T11" fmla="*/ 2147483647 h 196"/>
              <a:gd name="T12" fmla="*/ 2147483647 w 2284"/>
              <a:gd name="T13" fmla="*/ 2147483647 h 196"/>
              <a:gd name="T14" fmla="*/ 2147483647 w 2284"/>
              <a:gd name="T15" fmla="*/ 2147483647 h 196"/>
              <a:gd name="T16" fmla="*/ 2147483647 w 2284"/>
              <a:gd name="T17" fmla="*/ 2147483647 h 196"/>
              <a:gd name="T18" fmla="*/ 2147483647 w 2284"/>
              <a:gd name="T19" fmla="*/ 2147483647 h 196"/>
              <a:gd name="T20" fmla="*/ 2147483647 w 2284"/>
              <a:gd name="T21" fmla="*/ 2147483647 h 196"/>
              <a:gd name="T22" fmla="*/ 2147483647 w 2284"/>
              <a:gd name="T23" fmla="*/ 2147483647 h 196"/>
              <a:gd name="T24" fmla="*/ 2147483647 w 2284"/>
              <a:gd name="T25" fmla="*/ 2147483647 h 196"/>
              <a:gd name="T26" fmla="*/ 2147483647 w 2284"/>
              <a:gd name="T27" fmla="*/ 2147483647 h 196"/>
              <a:gd name="T28" fmla="*/ 2147483647 w 2284"/>
              <a:gd name="T29" fmla="*/ 2147483647 h 196"/>
              <a:gd name="T30" fmla="*/ 2147483647 w 2284"/>
              <a:gd name="T31" fmla="*/ 2147483647 h 196"/>
              <a:gd name="T32" fmla="*/ 0 w 2284"/>
              <a:gd name="T33" fmla="*/ 2147483647 h 19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284"/>
              <a:gd name="T52" fmla="*/ 0 h 196"/>
              <a:gd name="T53" fmla="*/ 2284 w 2284"/>
              <a:gd name="T54" fmla="*/ 196 h 19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284" h="196">
                <a:moveTo>
                  <a:pt x="2284" y="45"/>
                </a:moveTo>
                <a:cubicBezTo>
                  <a:pt x="2268" y="39"/>
                  <a:pt x="2225" y="0"/>
                  <a:pt x="2184" y="9"/>
                </a:cubicBezTo>
                <a:cubicBezTo>
                  <a:pt x="2166" y="9"/>
                  <a:pt x="2114" y="8"/>
                  <a:pt x="2039" y="102"/>
                </a:cubicBezTo>
                <a:cubicBezTo>
                  <a:pt x="1964" y="196"/>
                  <a:pt x="1913" y="196"/>
                  <a:pt x="1893" y="196"/>
                </a:cubicBezTo>
                <a:cubicBezTo>
                  <a:pt x="1873" y="196"/>
                  <a:pt x="1821" y="195"/>
                  <a:pt x="1748" y="102"/>
                </a:cubicBezTo>
                <a:cubicBezTo>
                  <a:pt x="1675" y="9"/>
                  <a:pt x="1621" y="9"/>
                  <a:pt x="1602" y="9"/>
                </a:cubicBezTo>
                <a:cubicBezTo>
                  <a:pt x="1584" y="9"/>
                  <a:pt x="1533" y="9"/>
                  <a:pt x="1457" y="101"/>
                </a:cubicBezTo>
                <a:cubicBezTo>
                  <a:pt x="1381" y="194"/>
                  <a:pt x="1328" y="195"/>
                  <a:pt x="1311" y="195"/>
                </a:cubicBezTo>
                <a:cubicBezTo>
                  <a:pt x="1295" y="195"/>
                  <a:pt x="1240" y="196"/>
                  <a:pt x="1166" y="102"/>
                </a:cubicBezTo>
                <a:cubicBezTo>
                  <a:pt x="1091" y="8"/>
                  <a:pt x="1037" y="8"/>
                  <a:pt x="1020" y="8"/>
                </a:cubicBezTo>
                <a:cubicBezTo>
                  <a:pt x="1004" y="8"/>
                  <a:pt x="944" y="8"/>
                  <a:pt x="875" y="102"/>
                </a:cubicBezTo>
                <a:cubicBezTo>
                  <a:pt x="806" y="196"/>
                  <a:pt x="749" y="195"/>
                  <a:pt x="729" y="195"/>
                </a:cubicBezTo>
                <a:cubicBezTo>
                  <a:pt x="709" y="195"/>
                  <a:pt x="655" y="196"/>
                  <a:pt x="584" y="102"/>
                </a:cubicBezTo>
                <a:cubicBezTo>
                  <a:pt x="513" y="8"/>
                  <a:pt x="457" y="9"/>
                  <a:pt x="438" y="9"/>
                </a:cubicBezTo>
                <a:cubicBezTo>
                  <a:pt x="418" y="9"/>
                  <a:pt x="364" y="8"/>
                  <a:pt x="293" y="102"/>
                </a:cubicBezTo>
                <a:cubicBezTo>
                  <a:pt x="222" y="196"/>
                  <a:pt x="169" y="195"/>
                  <a:pt x="147" y="195"/>
                </a:cubicBezTo>
                <a:cubicBezTo>
                  <a:pt x="131" y="195"/>
                  <a:pt x="71" y="194"/>
                  <a:pt x="0" y="102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" name="Text Box 36"/>
          <p:cNvSpPr txBox="1">
            <a:spLocks noChangeArrowheads="1"/>
          </p:cNvSpPr>
          <p:nvPr/>
        </p:nvSpPr>
        <p:spPr bwMode="auto">
          <a:xfrm>
            <a:off x="6494463" y="29972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14" name="Line 37"/>
          <p:cNvSpPr>
            <a:spLocks noChangeShapeType="1"/>
          </p:cNvSpPr>
          <p:nvPr/>
        </p:nvSpPr>
        <p:spPr bwMode="auto">
          <a:xfrm flipV="1">
            <a:off x="417036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" name="Line 38"/>
          <p:cNvSpPr>
            <a:spLocks noChangeShapeType="1"/>
          </p:cNvSpPr>
          <p:nvPr/>
        </p:nvSpPr>
        <p:spPr bwMode="auto">
          <a:xfrm flipV="1">
            <a:off x="324961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" name="Line 39"/>
          <p:cNvSpPr>
            <a:spLocks noChangeShapeType="1"/>
          </p:cNvSpPr>
          <p:nvPr/>
        </p:nvSpPr>
        <p:spPr bwMode="auto">
          <a:xfrm flipV="1">
            <a:off x="2332038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" name="Line 40"/>
          <p:cNvSpPr>
            <a:spLocks noChangeShapeType="1"/>
          </p:cNvSpPr>
          <p:nvPr/>
        </p:nvSpPr>
        <p:spPr bwMode="auto">
          <a:xfrm flipV="1">
            <a:off x="1406525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" name="Text Box 41"/>
          <p:cNvSpPr txBox="1">
            <a:spLocks noChangeArrowheads="1"/>
          </p:cNvSpPr>
          <p:nvPr/>
        </p:nvSpPr>
        <p:spPr bwMode="auto">
          <a:xfrm>
            <a:off x="4392613" y="3321050"/>
            <a:ext cx="371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2s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19" name="Line 42"/>
          <p:cNvSpPr>
            <a:spLocks noChangeAspect="1" noChangeShapeType="1"/>
          </p:cNvSpPr>
          <p:nvPr/>
        </p:nvSpPr>
        <p:spPr bwMode="auto">
          <a:xfrm>
            <a:off x="4551363" y="3067050"/>
            <a:ext cx="3349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" name="Line 43"/>
          <p:cNvSpPr>
            <a:spLocks noChangeAspect="1" noChangeShapeType="1"/>
          </p:cNvSpPr>
          <p:nvPr/>
        </p:nvSpPr>
        <p:spPr bwMode="auto">
          <a:xfrm>
            <a:off x="1223963" y="3067050"/>
            <a:ext cx="3349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208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Electromagnetic Distance Measurement – EDM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4" name="Freeform 2"/>
          <p:cNvSpPr>
            <a:spLocks noChangeAspect="1"/>
          </p:cNvSpPr>
          <p:nvPr/>
        </p:nvSpPr>
        <p:spPr bwMode="auto">
          <a:xfrm>
            <a:off x="4211638" y="2168525"/>
            <a:ext cx="3698875" cy="298450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25400" cap="flat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3887788" y="1989138"/>
            <a:ext cx="684212" cy="612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grpSp>
        <p:nvGrpSpPr>
          <p:cNvPr id="53" name="Group 6"/>
          <p:cNvGrpSpPr>
            <a:grpSpLocks noChangeAspect="1"/>
          </p:cNvGrpSpPr>
          <p:nvPr/>
        </p:nvGrpSpPr>
        <p:grpSpPr bwMode="auto">
          <a:xfrm>
            <a:off x="7775575" y="2205038"/>
            <a:ext cx="454025" cy="806450"/>
            <a:chOff x="3174" y="1548"/>
            <a:chExt cx="573" cy="1020"/>
          </a:xfrm>
        </p:grpSpPr>
        <p:sp>
          <p:nvSpPr>
            <p:cNvPr id="58" name="Freeform 7"/>
            <p:cNvSpPr>
              <a:spLocks noChangeAspect="1"/>
            </p:cNvSpPr>
            <p:nvPr/>
          </p:nvSpPr>
          <p:spPr bwMode="auto">
            <a:xfrm>
              <a:off x="3438" y="1788"/>
              <a:ext cx="309" cy="639"/>
            </a:xfrm>
            <a:custGeom>
              <a:avLst/>
              <a:gdLst>
                <a:gd name="T0" fmla="*/ 0 w 309"/>
                <a:gd name="T1" fmla="*/ 9 h 639"/>
                <a:gd name="T2" fmla="*/ 309 w 309"/>
                <a:gd name="T3" fmla="*/ 639 h 639"/>
                <a:gd name="T4" fmla="*/ 57 w 309"/>
                <a:gd name="T5" fmla="*/ 0 h 639"/>
                <a:gd name="T6" fmla="*/ 0 w 309"/>
                <a:gd name="T7" fmla="*/ 9 h 6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9"/>
                <a:gd name="T13" fmla="*/ 0 h 639"/>
                <a:gd name="T14" fmla="*/ 309 w 309"/>
                <a:gd name="T15" fmla="*/ 639 h 6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9" h="639">
                  <a:moveTo>
                    <a:pt x="0" y="9"/>
                  </a:moveTo>
                  <a:lnTo>
                    <a:pt x="309" y="639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8"/>
            <p:cNvSpPr>
              <a:spLocks noChangeAspect="1"/>
            </p:cNvSpPr>
            <p:nvPr/>
          </p:nvSpPr>
          <p:spPr bwMode="auto">
            <a:xfrm>
              <a:off x="3174" y="1794"/>
              <a:ext cx="318" cy="651"/>
            </a:xfrm>
            <a:custGeom>
              <a:avLst/>
              <a:gdLst>
                <a:gd name="T0" fmla="*/ 264 w 318"/>
                <a:gd name="T1" fmla="*/ 3 h 651"/>
                <a:gd name="T2" fmla="*/ 0 w 318"/>
                <a:gd name="T3" fmla="*/ 651 h 651"/>
                <a:gd name="T4" fmla="*/ 318 w 318"/>
                <a:gd name="T5" fmla="*/ 0 h 651"/>
                <a:gd name="T6" fmla="*/ 264 w 318"/>
                <a:gd name="T7" fmla="*/ 3 h 6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651"/>
                <a:gd name="T14" fmla="*/ 318 w 318"/>
                <a:gd name="T15" fmla="*/ 651 h 6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651">
                  <a:moveTo>
                    <a:pt x="264" y="3"/>
                  </a:moveTo>
                  <a:lnTo>
                    <a:pt x="0" y="651"/>
                  </a:lnTo>
                  <a:lnTo>
                    <a:pt x="318" y="0"/>
                  </a:lnTo>
                  <a:lnTo>
                    <a:pt x="264" y="3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9"/>
            <p:cNvSpPr>
              <a:spLocks noChangeAspect="1"/>
            </p:cNvSpPr>
            <p:nvPr/>
          </p:nvSpPr>
          <p:spPr bwMode="auto">
            <a:xfrm>
              <a:off x="3441" y="1791"/>
              <a:ext cx="48" cy="777"/>
            </a:xfrm>
            <a:custGeom>
              <a:avLst/>
              <a:gdLst>
                <a:gd name="T0" fmla="*/ 0 w 48"/>
                <a:gd name="T1" fmla="*/ 0 h 777"/>
                <a:gd name="T2" fmla="*/ 48 w 48"/>
                <a:gd name="T3" fmla="*/ 777 h 777"/>
                <a:gd name="T4" fmla="*/ 45 w 48"/>
                <a:gd name="T5" fmla="*/ 6 h 777"/>
                <a:gd name="T6" fmla="*/ 0 w 48"/>
                <a:gd name="T7" fmla="*/ 0 h 7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777"/>
                <a:gd name="T14" fmla="*/ 48 w 48"/>
                <a:gd name="T15" fmla="*/ 777 h 7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777">
                  <a:moveTo>
                    <a:pt x="0" y="0"/>
                  </a:moveTo>
                  <a:lnTo>
                    <a:pt x="48" y="777"/>
                  </a:lnTo>
                  <a:lnTo>
                    <a:pt x="4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AutoShape 10"/>
            <p:cNvSpPr>
              <a:spLocks noChangeAspect="1" noChangeArrowheads="1"/>
            </p:cNvSpPr>
            <p:nvPr/>
          </p:nvSpPr>
          <p:spPr bwMode="auto">
            <a:xfrm>
              <a:off x="3402" y="1548"/>
              <a:ext cx="136" cy="227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  <p:sp>
          <p:nvSpPr>
            <p:cNvPr id="79" name="AutoShape 11"/>
            <p:cNvSpPr>
              <a:spLocks noChangeAspect="1" noChangeArrowheads="1"/>
            </p:cNvSpPr>
            <p:nvPr/>
          </p:nvSpPr>
          <p:spPr bwMode="auto">
            <a:xfrm rot="-5400000">
              <a:off x="3356" y="1594"/>
              <a:ext cx="114" cy="158"/>
            </a:xfrm>
            <a:prstGeom prst="can">
              <a:avLst>
                <a:gd name="adj" fmla="val 34649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grpSp>
        <p:nvGrpSpPr>
          <p:cNvPr id="80" name="Group 12"/>
          <p:cNvGrpSpPr>
            <a:grpSpLocks noChangeAspect="1"/>
          </p:cNvGrpSpPr>
          <p:nvPr/>
        </p:nvGrpSpPr>
        <p:grpSpPr bwMode="auto">
          <a:xfrm>
            <a:off x="4464050" y="2163763"/>
            <a:ext cx="198438" cy="833437"/>
            <a:chOff x="771" y="1344"/>
            <a:chExt cx="249" cy="1043"/>
          </a:xfrm>
        </p:grpSpPr>
        <p:sp>
          <p:nvSpPr>
            <p:cNvPr id="81" name="AutoShape 13"/>
            <p:cNvSpPr>
              <a:spLocks noChangeAspect="1" noChangeArrowheads="1"/>
            </p:cNvSpPr>
            <p:nvPr/>
          </p:nvSpPr>
          <p:spPr bwMode="auto">
            <a:xfrm>
              <a:off x="771" y="1344"/>
              <a:ext cx="249" cy="2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3 w 21600"/>
                <a:gd name="T25" fmla="*/ 3123 h 21600"/>
                <a:gd name="T26" fmla="*/ 18477 w 21600"/>
                <a:gd name="T27" fmla="*/ 184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00" y="10800"/>
                  </a:moveTo>
                  <a:cubicBezTo>
                    <a:pt x="1800" y="15771"/>
                    <a:pt x="5829" y="19800"/>
                    <a:pt x="10800" y="19800"/>
                  </a:cubicBezTo>
                  <a:cubicBezTo>
                    <a:pt x="15771" y="19800"/>
                    <a:pt x="19800" y="15771"/>
                    <a:pt x="19800" y="10800"/>
                  </a:cubicBezTo>
                  <a:cubicBezTo>
                    <a:pt x="19800" y="5829"/>
                    <a:pt x="15771" y="1800"/>
                    <a:pt x="10800" y="1800"/>
                  </a:cubicBezTo>
                  <a:cubicBezTo>
                    <a:pt x="5829" y="1800"/>
                    <a:pt x="1800" y="5829"/>
                    <a:pt x="1800" y="10800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" name="Rectangle 14"/>
            <p:cNvSpPr>
              <a:spLocks noChangeAspect="1" noChangeArrowheads="1"/>
            </p:cNvSpPr>
            <p:nvPr/>
          </p:nvSpPr>
          <p:spPr bwMode="auto">
            <a:xfrm>
              <a:off x="884" y="1593"/>
              <a:ext cx="23" cy="794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sp>
        <p:nvSpPr>
          <p:cNvPr id="84" name="Line 15"/>
          <p:cNvSpPr>
            <a:spLocks noChangeShapeType="1"/>
          </p:cNvSpPr>
          <p:nvPr/>
        </p:nvSpPr>
        <p:spPr bwMode="auto">
          <a:xfrm>
            <a:off x="7912100" y="1773238"/>
            <a:ext cx="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5" name="Line 16"/>
          <p:cNvSpPr>
            <a:spLocks noChangeShapeType="1"/>
          </p:cNvSpPr>
          <p:nvPr/>
        </p:nvSpPr>
        <p:spPr bwMode="auto">
          <a:xfrm>
            <a:off x="1214438" y="1773238"/>
            <a:ext cx="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" name="Freeform 17"/>
          <p:cNvSpPr>
            <a:spLocks noChangeAspect="1"/>
          </p:cNvSpPr>
          <p:nvPr/>
        </p:nvSpPr>
        <p:spPr bwMode="auto">
          <a:xfrm>
            <a:off x="236538" y="4127500"/>
            <a:ext cx="758825" cy="61913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19050" cap="flat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7" name="Freeform 18"/>
          <p:cNvSpPr>
            <a:spLocks noChangeAspect="1"/>
          </p:cNvSpPr>
          <p:nvPr/>
        </p:nvSpPr>
        <p:spPr bwMode="auto">
          <a:xfrm>
            <a:off x="236538" y="4513263"/>
            <a:ext cx="758825" cy="61912"/>
          </a:xfrm>
          <a:custGeom>
            <a:avLst/>
            <a:gdLst>
              <a:gd name="T0" fmla="*/ 0 w 3843"/>
              <a:gd name="T1" fmla="*/ 2147483647 h 966"/>
              <a:gd name="T2" fmla="*/ 2147483647 w 3843"/>
              <a:gd name="T3" fmla="*/ 2147483647 h 966"/>
              <a:gd name="T4" fmla="*/ 2147483647 w 3843"/>
              <a:gd name="T5" fmla="*/ 2147483647 h 966"/>
              <a:gd name="T6" fmla="*/ 2147483647 w 3843"/>
              <a:gd name="T7" fmla="*/ 2147483647 h 966"/>
              <a:gd name="T8" fmla="*/ 2147483647 w 3843"/>
              <a:gd name="T9" fmla="*/ 2147483647 h 966"/>
              <a:gd name="T10" fmla="*/ 2147483647 w 3843"/>
              <a:gd name="T11" fmla="*/ 2147483647 h 966"/>
              <a:gd name="T12" fmla="*/ 2147483647 w 3843"/>
              <a:gd name="T13" fmla="*/ 2147483647 h 966"/>
              <a:gd name="T14" fmla="*/ 2147483647 w 3843"/>
              <a:gd name="T15" fmla="*/ 2147483647 h 966"/>
              <a:gd name="T16" fmla="*/ 2147483647 w 3843"/>
              <a:gd name="T17" fmla="*/ 2147483647 h 966"/>
              <a:gd name="T18" fmla="*/ 2147483647 w 3843"/>
              <a:gd name="T19" fmla="*/ 0 h 966"/>
              <a:gd name="T20" fmla="*/ 2147483647 w 3843"/>
              <a:gd name="T21" fmla="*/ 2147483647 h 966"/>
              <a:gd name="T22" fmla="*/ 2147483647 w 3843"/>
              <a:gd name="T23" fmla="*/ 2147483647 h 966"/>
              <a:gd name="T24" fmla="*/ 2147483647 w 3843"/>
              <a:gd name="T25" fmla="*/ 2147483647 h 966"/>
              <a:gd name="T26" fmla="*/ 2147483647 w 3843"/>
              <a:gd name="T27" fmla="*/ 2147483647 h 966"/>
              <a:gd name="T28" fmla="*/ 2147483647 w 3843"/>
              <a:gd name="T29" fmla="*/ 2147483647 h 966"/>
              <a:gd name="T30" fmla="*/ 2147483647 w 3843"/>
              <a:gd name="T31" fmla="*/ 2147483647 h 966"/>
              <a:gd name="T32" fmla="*/ 2147483647 w 3843"/>
              <a:gd name="T33" fmla="*/ 2147483647 h 9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43"/>
              <a:gd name="T52" fmla="*/ 0 h 966"/>
              <a:gd name="T53" fmla="*/ 3843 w 3843"/>
              <a:gd name="T54" fmla="*/ 966 h 96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43" h="966">
                <a:moveTo>
                  <a:pt x="0" y="486"/>
                </a:moveTo>
                <a:cubicBezTo>
                  <a:pt x="114" y="0"/>
                  <a:pt x="210" y="3"/>
                  <a:pt x="240" y="3"/>
                </a:cubicBezTo>
                <a:cubicBezTo>
                  <a:pt x="270" y="3"/>
                  <a:pt x="357" y="0"/>
                  <a:pt x="480" y="483"/>
                </a:cubicBezTo>
                <a:cubicBezTo>
                  <a:pt x="603" y="966"/>
                  <a:pt x="687" y="966"/>
                  <a:pt x="720" y="966"/>
                </a:cubicBezTo>
                <a:cubicBezTo>
                  <a:pt x="753" y="966"/>
                  <a:pt x="840" y="963"/>
                  <a:pt x="960" y="483"/>
                </a:cubicBezTo>
                <a:cubicBezTo>
                  <a:pt x="1080" y="3"/>
                  <a:pt x="1170" y="3"/>
                  <a:pt x="1200" y="3"/>
                </a:cubicBezTo>
                <a:cubicBezTo>
                  <a:pt x="1230" y="3"/>
                  <a:pt x="1314" y="3"/>
                  <a:pt x="1440" y="480"/>
                </a:cubicBezTo>
                <a:cubicBezTo>
                  <a:pt x="1566" y="957"/>
                  <a:pt x="1653" y="963"/>
                  <a:pt x="1680" y="963"/>
                </a:cubicBezTo>
                <a:cubicBezTo>
                  <a:pt x="1707" y="963"/>
                  <a:pt x="1797" y="966"/>
                  <a:pt x="1920" y="483"/>
                </a:cubicBezTo>
                <a:cubicBezTo>
                  <a:pt x="2043" y="0"/>
                  <a:pt x="2133" y="0"/>
                  <a:pt x="2160" y="0"/>
                </a:cubicBezTo>
                <a:cubicBezTo>
                  <a:pt x="2187" y="0"/>
                  <a:pt x="2286" y="0"/>
                  <a:pt x="2400" y="483"/>
                </a:cubicBezTo>
                <a:cubicBezTo>
                  <a:pt x="2514" y="966"/>
                  <a:pt x="2607" y="960"/>
                  <a:pt x="2640" y="963"/>
                </a:cubicBezTo>
                <a:cubicBezTo>
                  <a:pt x="2673" y="960"/>
                  <a:pt x="2763" y="966"/>
                  <a:pt x="2880" y="483"/>
                </a:cubicBezTo>
                <a:cubicBezTo>
                  <a:pt x="2997" y="0"/>
                  <a:pt x="3090" y="3"/>
                  <a:pt x="3120" y="6"/>
                </a:cubicBezTo>
                <a:cubicBezTo>
                  <a:pt x="3153" y="3"/>
                  <a:pt x="3243" y="0"/>
                  <a:pt x="3360" y="483"/>
                </a:cubicBezTo>
                <a:cubicBezTo>
                  <a:pt x="3477" y="966"/>
                  <a:pt x="3564" y="960"/>
                  <a:pt x="3600" y="960"/>
                </a:cubicBezTo>
                <a:cubicBezTo>
                  <a:pt x="3627" y="963"/>
                  <a:pt x="3726" y="957"/>
                  <a:pt x="3843" y="483"/>
                </a:cubicBezTo>
              </a:path>
            </a:pathLst>
          </a:custGeom>
          <a:noFill/>
          <a:ln w="1905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" name="Text Box 19"/>
          <p:cNvSpPr txBox="1">
            <a:spLocks noChangeArrowheads="1"/>
          </p:cNvSpPr>
          <p:nvPr/>
        </p:nvSpPr>
        <p:spPr bwMode="auto">
          <a:xfrm>
            <a:off x="993775" y="4005263"/>
            <a:ext cx="14906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200">
                <a:latin typeface="Arial" panose="020B0604020202020204" pitchFamily="34" charset="0"/>
              </a:rPr>
              <a:t>εκπεμπόμενο σήμα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89" name="Text Box 20"/>
          <p:cNvSpPr txBox="1">
            <a:spLocks noChangeArrowheads="1"/>
          </p:cNvSpPr>
          <p:nvPr/>
        </p:nvSpPr>
        <p:spPr bwMode="auto">
          <a:xfrm>
            <a:off x="993775" y="4438650"/>
            <a:ext cx="1368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200">
                <a:latin typeface="Arial" panose="020B0604020202020204" pitchFamily="34" charset="0"/>
              </a:rPr>
              <a:t>σήμα επιστροφής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90" name="Line 21"/>
          <p:cNvSpPr>
            <a:spLocks noChangeShapeType="1"/>
          </p:cNvSpPr>
          <p:nvPr/>
        </p:nvSpPr>
        <p:spPr bwMode="auto">
          <a:xfrm>
            <a:off x="1214438" y="3321050"/>
            <a:ext cx="6697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1" name="Line 22"/>
          <p:cNvSpPr>
            <a:spLocks noChangeAspect="1" noChangeShapeType="1"/>
          </p:cNvSpPr>
          <p:nvPr/>
        </p:nvSpPr>
        <p:spPr bwMode="auto">
          <a:xfrm>
            <a:off x="1403350" y="2085975"/>
            <a:ext cx="6481763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" name="Line 23"/>
          <p:cNvSpPr>
            <a:spLocks noChangeShapeType="1"/>
          </p:cNvSpPr>
          <p:nvPr/>
        </p:nvSpPr>
        <p:spPr bwMode="auto">
          <a:xfrm flipV="1">
            <a:off x="697706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3" name="Text Box 24"/>
          <p:cNvSpPr txBox="1">
            <a:spLocks noChangeArrowheads="1"/>
          </p:cNvSpPr>
          <p:nvPr/>
        </p:nvSpPr>
        <p:spPr bwMode="auto">
          <a:xfrm>
            <a:off x="5070475" y="1828800"/>
            <a:ext cx="401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N</a:t>
            </a:r>
            <a:r>
              <a:rPr lang="el-GR" altLang="en-US" sz="1400">
                <a:latin typeface="Arial" panose="020B0604020202020204" pitchFamily="34" charset="0"/>
                <a:sym typeface="Symbol" panose="05050102010706020507" pitchFamily="18" charset="2"/>
              </a:rPr>
              <a:t>λ</a:t>
            </a:r>
          </a:p>
        </p:txBody>
      </p:sp>
      <p:sp>
        <p:nvSpPr>
          <p:cNvPr id="94" name="Text Box 25"/>
          <p:cNvSpPr txBox="1">
            <a:spLocks noChangeArrowheads="1"/>
          </p:cNvSpPr>
          <p:nvPr/>
        </p:nvSpPr>
        <p:spPr bwMode="auto">
          <a:xfrm>
            <a:off x="2700338" y="29972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grpSp>
        <p:nvGrpSpPr>
          <p:cNvPr id="95" name="Group 26"/>
          <p:cNvGrpSpPr>
            <a:grpSpLocks noChangeAspect="1"/>
          </p:cNvGrpSpPr>
          <p:nvPr/>
        </p:nvGrpSpPr>
        <p:grpSpPr bwMode="auto">
          <a:xfrm flipH="1">
            <a:off x="877888" y="2205038"/>
            <a:ext cx="454025" cy="806450"/>
            <a:chOff x="3174" y="1548"/>
            <a:chExt cx="573" cy="1020"/>
          </a:xfrm>
        </p:grpSpPr>
        <p:sp>
          <p:nvSpPr>
            <p:cNvPr id="97" name="Freeform 27"/>
            <p:cNvSpPr>
              <a:spLocks noChangeAspect="1"/>
            </p:cNvSpPr>
            <p:nvPr/>
          </p:nvSpPr>
          <p:spPr bwMode="auto">
            <a:xfrm>
              <a:off x="3438" y="1788"/>
              <a:ext cx="309" cy="639"/>
            </a:xfrm>
            <a:custGeom>
              <a:avLst/>
              <a:gdLst>
                <a:gd name="T0" fmla="*/ 0 w 309"/>
                <a:gd name="T1" fmla="*/ 9 h 639"/>
                <a:gd name="T2" fmla="*/ 309 w 309"/>
                <a:gd name="T3" fmla="*/ 639 h 639"/>
                <a:gd name="T4" fmla="*/ 57 w 309"/>
                <a:gd name="T5" fmla="*/ 0 h 639"/>
                <a:gd name="T6" fmla="*/ 0 w 309"/>
                <a:gd name="T7" fmla="*/ 9 h 6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9"/>
                <a:gd name="T13" fmla="*/ 0 h 639"/>
                <a:gd name="T14" fmla="*/ 309 w 309"/>
                <a:gd name="T15" fmla="*/ 639 h 6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9" h="639">
                  <a:moveTo>
                    <a:pt x="0" y="9"/>
                  </a:moveTo>
                  <a:lnTo>
                    <a:pt x="309" y="639"/>
                  </a:lnTo>
                  <a:lnTo>
                    <a:pt x="5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28"/>
            <p:cNvSpPr>
              <a:spLocks noChangeAspect="1"/>
            </p:cNvSpPr>
            <p:nvPr/>
          </p:nvSpPr>
          <p:spPr bwMode="auto">
            <a:xfrm>
              <a:off x="3174" y="1794"/>
              <a:ext cx="318" cy="651"/>
            </a:xfrm>
            <a:custGeom>
              <a:avLst/>
              <a:gdLst>
                <a:gd name="T0" fmla="*/ 264 w 318"/>
                <a:gd name="T1" fmla="*/ 3 h 651"/>
                <a:gd name="T2" fmla="*/ 0 w 318"/>
                <a:gd name="T3" fmla="*/ 651 h 651"/>
                <a:gd name="T4" fmla="*/ 318 w 318"/>
                <a:gd name="T5" fmla="*/ 0 h 651"/>
                <a:gd name="T6" fmla="*/ 264 w 318"/>
                <a:gd name="T7" fmla="*/ 3 h 6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651"/>
                <a:gd name="T14" fmla="*/ 318 w 318"/>
                <a:gd name="T15" fmla="*/ 651 h 6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651">
                  <a:moveTo>
                    <a:pt x="264" y="3"/>
                  </a:moveTo>
                  <a:lnTo>
                    <a:pt x="0" y="651"/>
                  </a:lnTo>
                  <a:lnTo>
                    <a:pt x="318" y="0"/>
                  </a:lnTo>
                  <a:lnTo>
                    <a:pt x="264" y="3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29"/>
            <p:cNvSpPr>
              <a:spLocks noChangeAspect="1"/>
            </p:cNvSpPr>
            <p:nvPr/>
          </p:nvSpPr>
          <p:spPr bwMode="auto">
            <a:xfrm>
              <a:off x="3441" y="1791"/>
              <a:ext cx="48" cy="777"/>
            </a:xfrm>
            <a:custGeom>
              <a:avLst/>
              <a:gdLst>
                <a:gd name="T0" fmla="*/ 0 w 48"/>
                <a:gd name="T1" fmla="*/ 0 h 777"/>
                <a:gd name="T2" fmla="*/ 48 w 48"/>
                <a:gd name="T3" fmla="*/ 777 h 777"/>
                <a:gd name="T4" fmla="*/ 45 w 48"/>
                <a:gd name="T5" fmla="*/ 6 h 777"/>
                <a:gd name="T6" fmla="*/ 0 w 48"/>
                <a:gd name="T7" fmla="*/ 0 h 7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777"/>
                <a:gd name="T14" fmla="*/ 48 w 48"/>
                <a:gd name="T15" fmla="*/ 777 h 7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777">
                  <a:moveTo>
                    <a:pt x="0" y="0"/>
                  </a:moveTo>
                  <a:lnTo>
                    <a:pt x="48" y="777"/>
                  </a:lnTo>
                  <a:lnTo>
                    <a:pt x="4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AutoShape 30"/>
            <p:cNvSpPr>
              <a:spLocks noChangeAspect="1" noChangeArrowheads="1"/>
            </p:cNvSpPr>
            <p:nvPr/>
          </p:nvSpPr>
          <p:spPr bwMode="auto">
            <a:xfrm>
              <a:off x="3402" y="1548"/>
              <a:ext cx="136" cy="227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  <p:sp>
          <p:nvSpPr>
            <p:cNvPr id="101" name="AutoShape 31"/>
            <p:cNvSpPr>
              <a:spLocks noChangeAspect="1" noChangeArrowheads="1"/>
            </p:cNvSpPr>
            <p:nvPr/>
          </p:nvSpPr>
          <p:spPr bwMode="auto">
            <a:xfrm rot="-5400000">
              <a:off x="3356" y="1594"/>
              <a:ext cx="114" cy="158"/>
            </a:xfrm>
            <a:prstGeom prst="can">
              <a:avLst>
                <a:gd name="adj" fmla="val 34649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n-US"/>
            </a:p>
          </p:txBody>
        </p:sp>
      </p:grpSp>
      <p:sp>
        <p:nvSpPr>
          <p:cNvPr id="102" name="Line 32"/>
          <p:cNvSpPr>
            <a:spLocks noChangeShapeType="1"/>
          </p:cNvSpPr>
          <p:nvPr/>
        </p:nvSpPr>
        <p:spPr bwMode="auto">
          <a:xfrm flipV="1">
            <a:off x="605631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" name="Line 33"/>
          <p:cNvSpPr>
            <a:spLocks noChangeShapeType="1"/>
          </p:cNvSpPr>
          <p:nvPr/>
        </p:nvSpPr>
        <p:spPr bwMode="auto">
          <a:xfrm flipV="1">
            <a:off x="5138738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" name="Line 34"/>
          <p:cNvSpPr>
            <a:spLocks noChangeShapeType="1"/>
          </p:cNvSpPr>
          <p:nvPr/>
        </p:nvSpPr>
        <p:spPr bwMode="auto">
          <a:xfrm>
            <a:off x="503238" y="2312988"/>
            <a:ext cx="80645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" name="Freeform 35"/>
          <p:cNvSpPr>
            <a:spLocks noChangeAspect="1"/>
          </p:cNvSpPr>
          <p:nvPr/>
        </p:nvSpPr>
        <p:spPr bwMode="auto">
          <a:xfrm>
            <a:off x="944563" y="2146300"/>
            <a:ext cx="3625850" cy="311150"/>
          </a:xfrm>
          <a:custGeom>
            <a:avLst/>
            <a:gdLst>
              <a:gd name="T0" fmla="*/ 2147483647 w 2284"/>
              <a:gd name="T1" fmla="*/ 2147483647 h 196"/>
              <a:gd name="T2" fmla="*/ 2147483647 w 2284"/>
              <a:gd name="T3" fmla="*/ 2147483647 h 196"/>
              <a:gd name="T4" fmla="*/ 2147483647 w 2284"/>
              <a:gd name="T5" fmla="*/ 2147483647 h 196"/>
              <a:gd name="T6" fmla="*/ 2147483647 w 2284"/>
              <a:gd name="T7" fmla="*/ 2147483647 h 196"/>
              <a:gd name="T8" fmla="*/ 2147483647 w 2284"/>
              <a:gd name="T9" fmla="*/ 2147483647 h 196"/>
              <a:gd name="T10" fmla="*/ 2147483647 w 2284"/>
              <a:gd name="T11" fmla="*/ 2147483647 h 196"/>
              <a:gd name="T12" fmla="*/ 2147483647 w 2284"/>
              <a:gd name="T13" fmla="*/ 2147483647 h 196"/>
              <a:gd name="T14" fmla="*/ 2147483647 w 2284"/>
              <a:gd name="T15" fmla="*/ 2147483647 h 196"/>
              <a:gd name="T16" fmla="*/ 2147483647 w 2284"/>
              <a:gd name="T17" fmla="*/ 2147483647 h 196"/>
              <a:gd name="T18" fmla="*/ 2147483647 w 2284"/>
              <a:gd name="T19" fmla="*/ 2147483647 h 196"/>
              <a:gd name="T20" fmla="*/ 2147483647 w 2284"/>
              <a:gd name="T21" fmla="*/ 2147483647 h 196"/>
              <a:gd name="T22" fmla="*/ 2147483647 w 2284"/>
              <a:gd name="T23" fmla="*/ 2147483647 h 196"/>
              <a:gd name="T24" fmla="*/ 2147483647 w 2284"/>
              <a:gd name="T25" fmla="*/ 2147483647 h 196"/>
              <a:gd name="T26" fmla="*/ 2147483647 w 2284"/>
              <a:gd name="T27" fmla="*/ 2147483647 h 196"/>
              <a:gd name="T28" fmla="*/ 2147483647 w 2284"/>
              <a:gd name="T29" fmla="*/ 2147483647 h 196"/>
              <a:gd name="T30" fmla="*/ 2147483647 w 2284"/>
              <a:gd name="T31" fmla="*/ 2147483647 h 196"/>
              <a:gd name="T32" fmla="*/ 0 w 2284"/>
              <a:gd name="T33" fmla="*/ 2147483647 h 19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284"/>
              <a:gd name="T52" fmla="*/ 0 h 196"/>
              <a:gd name="T53" fmla="*/ 2284 w 2284"/>
              <a:gd name="T54" fmla="*/ 196 h 19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284" h="196">
                <a:moveTo>
                  <a:pt x="2284" y="45"/>
                </a:moveTo>
                <a:cubicBezTo>
                  <a:pt x="2268" y="39"/>
                  <a:pt x="2225" y="0"/>
                  <a:pt x="2184" y="9"/>
                </a:cubicBezTo>
                <a:cubicBezTo>
                  <a:pt x="2166" y="9"/>
                  <a:pt x="2114" y="8"/>
                  <a:pt x="2039" y="102"/>
                </a:cubicBezTo>
                <a:cubicBezTo>
                  <a:pt x="1964" y="196"/>
                  <a:pt x="1913" y="196"/>
                  <a:pt x="1893" y="196"/>
                </a:cubicBezTo>
                <a:cubicBezTo>
                  <a:pt x="1873" y="196"/>
                  <a:pt x="1821" y="195"/>
                  <a:pt x="1748" y="102"/>
                </a:cubicBezTo>
                <a:cubicBezTo>
                  <a:pt x="1675" y="9"/>
                  <a:pt x="1621" y="9"/>
                  <a:pt x="1602" y="9"/>
                </a:cubicBezTo>
                <a:cubicBezTo>
                  <a:pt x="1584" y="9"/>
                  <a:pt x="1533" y="9"/>
                  <a:pt x="1457" y="101"/>
                </a:cubicBezTo>
                <a:cubicBezTo>
                  <a:pt x="1381" y="194"/>
                  <a:pt x="1328" y="195"/>
                  <a:pt x="1311" y="195"/>
                </a:cubicBezTo>
                <a:cubicBezTo>
                  <a:pt x="1295" y="195"/>
                  <a:pt x="1240" y="196"/>
                  <a:pt x="1166" y="102"/>
                </a:cubicBezTo>
                <a:cubicBezTo>
                  <a:pt x="1091" y="8"/>
                  <a:pt x="1037" y="8"/>
                  <a:pt x="1020" y="8"/>
                </a:cubicBezTo>
                <a:cubicBezTo>
                  <a:pt x="1004" y="8"/>
                  <a:pt x="944" y="8"/>
                  <a:pt x="875" y="102"/>
                </a:cubicBezTo>
                <a:cubicBezTo>
                  <a:pt x="806" y="196"/>
                  <a:pt x="749" y="195"/>
                  <a:pt x="729" y="195"/>
                </a:cubicBezTo>
                <a:cubicBezTo>
                  <a:pt x="709" y="195"/>
                  <a:pt x="655" y="196"/>
                  <a:pt x="584" y="102"/>
                </a:cubicBezTo>
                <a:cubicBezTo>
                  <a:pt x="513" y="8"/>
                  <a:pt x="457" y="9"/>
                  <a:pt x="438" y="9"/>
                </a:cubicBezTo>
                <a:cubicBezTo>
                  <a:pt x="418" y="9"/>
                  <a:pt x="364" y="8"/>
                  <a:pt x="293" y="102"/>
                </a:cubicBezTo>
                <a:cubicBezTo>
                  <a:pt x="222" y="196"/>
                  <a:pt x="169" y="195"/>
                  <a:pt x="147" y="195"/>
                </a:cubicBezTo>
                <a:cubicBezTo>
                  <a:pt x="131" y="195"/>
                  <a:pt x="71" y="194"/>
                  <a:pt x="0" y="102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" name="Text Box 36"/>
          <p:cNvSpPr txBox="1">
            <a:spLocks noChangeArrowheads="1"/>
          </p:cNvSpPr>
          <p:nvPr/>
        </p:nvSpPr>
        <p:spPr bwMode="auto">
          <a:xfrm>
            <a:off x="6494463" y="29972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07" name="Line 37"/>
          <p:cNvSpPr>
            <a:spLocks noChangeShapeType="1"/>
          </p:cNvSpPr>
          <p:nvPr/>
        </p:nvSpPr>
        <p:spPr bwMode="auto">
          <a:xfrm flipV="1">
            <a:off x="417036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" name="Line 38"/>
          <p:cNvSpPr>
            <a:spLocks noChangeShapeType="1"/>
          </p:cNvSpPr>
          <p:nvPr/>
        </p:nvSpPr>
        <p:spPr bwMode="auto">
          <a:xfrm flipV="1">
            <a:off x="3249613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" name="Line 39"/>
          <p:cNvSpPr>
            <a:spLocks noChangeShapeType="1"/>
          </p:cNvSpPr>
          <p:nvPr/>
        </p:nvSpPr>
        <p:spPr bwMode="auto">
          <a:xfrm flipV="1">
            <a:off x="2332038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" name="Line 40"/>
          <p:cNvSpPr>
            <a:spLocks noChangeShapeType="1"/>
          </p:cNvSpPr>
          <p:nvPr/>
        </p:nvSpPr>
        <p:spPr bwMode="auto">
          <a:xfrm flipV="1">
            <a:off x="1406525" y="21590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" name="Text Box 41"/>
          <p:cNvSpPr txBox="1">
            <a:spLocks noChangeArrowheads="1"/>
          </p:cNvSpPr>
          <p:nvPr/>
        </p:nvSpPr>
        <p:spPr bwMode="auto">
          <a:xfrm>
            <a:off x="4392613" y="3321050"/>
            <a:ext cx="371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  <a:sym typeface="Symbol" panose="05050102010706020507" pitchFamily="18" charset="2"/>
              </a:rPr>
              <a:t>2s</a:t>
            </a:r>
            <a:endParaRPr lang="el-GR" altLang="en-US" sz="14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12" name="Line 42"/>
          <p:cNvSpPr>
            <a:spLocks noChangeAspect="1" noChangeShapeType="1"/>
          </p:cNvSpPr>
          <p:nvPr/>
        </p:nvSpPr>
        <p:spPr bwMode="auto">
          <a:xfrm>
            <a:off x="4551363" y="3067050"/>
            <a:ext cx="3349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" name="Line 43"/>
          <p:cNvSpPr>
            <a:spLocks noChangeAspect="1" noChangeShapeType="1"/>
          </p:cNvSpPr>
          <p:nvPr/>
        </p:nvSpPr>
        <p:spPr bwMode="auto">
          <a:xfrm>
            <a:off x="1223963" y="3067050"/>
            <a:ext cx="3349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Global Navigation Satellite Systems – GNSS (GPS, GLONASS, GALILEO)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45" name="Picture 44" descr="signals_new.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348880"/>
            <a:ext cx="4329036" cy="3168352"/>
          </a:xfrm>
          <a:prstGeom prst="rect">
            <a:avLst/>
          </a:prstGeom>
        </p:spPr>
      </p:pic>
      <p:pic>
        <p:nvPicPr>
          <p:cNvPr id="46" name="Picture 45" descr="phase_modulation_GPS_sign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916832"/>
            <a:ext cx="3678228" cy="1624800"/>
          </a:xfrm>
          <a:prstGeom prst="rect">
            <a:avLst/>
          </a:prstGeom>
        </p:spPr>
      </p:pic>
      <p:pic>
        <p:nvPicPr>
          <p:cNvPr id="48" name="Picture 47" descr="720px-GPS_signal_modulation_scheme2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669027"/>
            <a:ext cx="3600400" cy="3000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Δορυφορική τηλεμετρία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laser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Satellite Laser Ranging – SLR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</p:txBody>
      </p:sp>
      <p:pic>
        <p:nvPicPr>
          <p:cNvPr id="7" name="Picture 6" descr="gds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2060848"/>
            <a:ext cx="2431264" cy="1522981"/>
          </a:xfrm>
          <a:prstGeom prst="rect">
            <a:avLst/>
          </a:prstGeom>
        </p:spPr>
      </p:pic>
      <p:pic>
        <p:nvPicPr>
          <p:cNvPr id="8" name="Picture 7" descr="lase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988840"/>
            <a:ext cx="2446685" cy="1728192"/>
          </a:xfrm>
          <a:prstGeom prst="rect">
            <a:avLst/>
          </a:prstGeom>
        </p:spPr>
      </p:pic>
      <p:pic>
        <p:nvPicPr>
          <p:cNvPr id="9" name="Picture 8" descr="telemetrie-laser-lageos-nas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588224" y="1916832"/>
            <a:ext cx="1690591" cy="1572518"/>
          </a:xfrm>
          <a:prstGeom prst="rect">
            <a:avLst/>
          </a:prstGeom>
        </p:spPr>
      </p:pic>
      <p:pic>
        <p:nvPicPr>
          <p:cNvPr id="10" name="Picture 9" descr="GA1340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4149080"/>
            <a:ext cx="2504680" cy="1680022"/>
          </a:xfrm>
          <a:prstGeom prst="rect">
            <a:avLst/>
          </a:prstGeom>
        </p:spPr>
      </p:pic>
      <p:pic>
        <p:nvPicPr>
          <p:cNvPr id="11" name="Picture 10" descr="nightlas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3933056"/>
            <a:ext cx="2520280" cy="1890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548680"/>
            <a:ext cx="4043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Σύνδεση με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Όλες οι σύγχρονες γεωδαιτικές μετρήσεις προκύπτουν από την επεξεργασία σημάτων από έναν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αισθητήρα 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sensor)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ή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πομπό 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transponder)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στο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δέκτη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receiver)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Οι κλασικές μέθοδοι μετρήσεων εμπλέκουν ακτινοβολία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ορατό φάσμα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δυνατότητα ανάλυσης του ηλεκτρομαγνητικού σήματος σε συνιστώσες σε συνδυασμό με την εξέλιξη της ψηφιακής τεχνολογίας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εφαρμογές φασματικής ανάλυσης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Η αντιμετώπιση γεωδαιτικών μετρήσεων ως σήματα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απλοποίηση πολύπλοκων υπολογισμών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Δορυφορική τηλεμετρία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laser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Satellite Laser Ranging – SLR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</p:txBody>
      </p:sp>
      <p:pic>
        <p:nvPicPr>
          <p:cNvPr id="12" name="Picture 11" descr="IMG_20170927_150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348880"/>
            <a:ext cx="4104456" cy="3078342"/>
          </a:xfrm>
          <a:prstGeom prst="rect">
            <a:avLst/>
          </a:prstGeom>
        </p:spPr>
      </p:pic>
      <p:pic>
        <p:nvPicPr>
          <p:cNvPr id="13" name="Picture 12" descr="IMG_20170927_143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4021" y="2420888"/>
            <a:ext cx="3995937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Συμβολομετρία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πολύ μεγάλης βάσης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Very Long Baseline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Interferometry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– VLBI)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12" name="Picture 11" descr="vlbi_pi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1844824"/>
            <a:ext cx="2448272" cy="2312257"/>
          </a:xfrm>
          <a:prstGeom prst="rect">
            <a:avLst/>
          </a:prstGeom>
        </p:spPr>
      </p:pic>
      <p:pic>
        <p:nvPicPr>
          <p:cNvPr id="13" name="Picture 12" descr="vlbi_techniq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060848"/>
            <a:ext cx="4680520" cy="4379143"/>
          </a:xfrm>
          <a:prstGeom prst="rect">
            <a:avLst/>
          </a:prstGeom>
        </p:spPr>
      </p:pic>
      <p:pic>
        <p:nvPicPr>
          <p:cNvPr id="15" name="Picture 14" descr="vlbi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221088"/>
            <a:ext cx="2736304" cy="242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Συμβολομετρία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πολύ μεγάλης βάσης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Very Long Baseline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Interferometry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– VLBI)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6" name="VID_20170927_15323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 l="34936" t="4360" r="21007"/>
          <a:stretch>
            <a:fillRect/>
          </a:stretch>
        </p:blipFill>
        <p:spPr>
          <a:xfrm>
            <a:off x="3059832" y="1997170"/>
            <a:ext cx="2736304" cy="4103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Ανάλυση παλιρροιών –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tidal analysis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7" name="Picture 6" descr="dib_spring_t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916832"/>
            <a:ext cx="6768752" cy="4078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GPS signal analysis – correlation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6" name="Picture 5" descr="correlationComparis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2276872"/>
            <a:ext cx="5147308" cy="2751673"/>
          </a:xfrm>
          <a:prstGeom prst="rect">
            <a:avLst/>
          </a:prstGeom>
        </p:spPr>
      </p:pic>
      <p:pic>
        <p:nvPicPr>
          <p:cNvPr id="8" name="Picture 7" descr="350px-Bb_cor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420888"/>
            <a:ext cx="3096344" cy="2406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Προσέγγιση ορθομετρικών υψομέτρων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–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χωροστάθμηση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GNSS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7" name="Freeform 2"/>
          <p:cNvSpPr>
            <a:spLocks/>
          </p:cNvSpPr>
          <p:nvPr/>
        </p:nvSpPr>
        <p:spPr bwMode="auto">
          <a:xfrm>
            <a:off x="1400473" y="2384128"/>
            <a:ext cx="3128963" cy="1306512"/>
          </a:xfrm>
          <a:custGeom>
            <a:avLst/>
            <a:gdLst>
              <a:gd name="T0" fmla="*/ 0 w 1971"/>
              <a:gd name="T1" fmla="*/ 2147483647 h 823"/>
              <a:gd name="T2" fmla="*/ 2147483647 w 1971"/>
              <a:gd name="T3" fmla="*/ 2147483647 h 823"/>
              <a:gd name="T4" fmla="*/ 2147483647 w 1971"/>
              <a:gd name="T5" fmla="*/ 0 h 823"/>
              <a:gd name="T6" fmla="*/ 2147483647 w 1971"/>
              <a:gd name="T7" fmla="*/ 2147483647 h 823"/>
              <a:gd name="T8" fmla="*/ 0 w 1971"/>
              <a:gd name="T9" fmla="*/ 2147483647 h 8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1"/>
              <a:gd name="T16" fmla="*/ 0 h 823"/>
              <a:gd name="T17" fmla="*/ 1971 w 1971"/>
              <a:gd name="T18" fmla="*/ 823 h 8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1" h="823">
                <a:moveTo>
                  <a:pt x="0" y="823"/>
                </a:moveTo>
                <a:lnTo>
                  <a:pt x="549" y="1"/>
                </a:lnTo>
                <a:lnTo>
                  <a:pt x="1971" y="0"/>
                </a:lnTo>
                <a:lnTo>
                  <a:pt x="1430" y="820"/>
                </a:lnTo>
                <a:lnTo>
                  <a:pt x="0" y="823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403648" y="1988840"/>
            <a:ext cx="3133725" cy="1695450"/>
            <a:chOff x="521" y="956"/>
            <a:chExt cx="1974" cy="1068"/>
          </a:xfrm>
        </p:grpSpPr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521" y="1207"/>
              <a:ext cx="1973" cy="817"/>
              <a:chOff x="3266" y="1207"/>
              <a:chExt cx="1973" cy="817"/>
            </a:xfrm>
          </p:grpSpPr>
          <p:sp>
            <p:nvSpPr>
              <p:cNvPr id="19" name="Line 5"/>
              <p:cNvSpPr>
                <a:spLocks noChangeShapeType="1"/>
              </p:cNvSpPr>
              <p:nvPr/>
            </p:nvSpPr>
            <p:spPr bwMode="auto">
              <a:xfrm flipV="1">
                <a:off x="3266" y="1207"/>
                <a:ext cx="544" cy="8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6"/>
              <p:cNvSpPr>
                <a:spLocks noChangeShapeType="1"/>
              </p:cNvSpPr>
              <p:nvPr/>
            </p:nvSpPr>
            <p:spPr bwMode="auto">
              <a:xfrm flipV="1">
                <a:off x="3425" y="1207"/>
                <a:ext cx="544" cy="8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>
                <a:off x="3266" y="2024"/>
                <a:ext cx="14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3809" y="1207"/>
                <a:ext cx="14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 flipV="1">
                <a:off x="3583" y="1207"/>
                <a:ext cx="544" cy="8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 flipV="1">
                <a:off x="3742" y="1207"/>
                <a:ext cx="544" cy="8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 flipV="1">
                <a:off x="3901" y="1207"/>
                <a:ext cx="544" cy="8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Line 12"/>
              <p:cNvSpPr>
                <a:spLocks noChangeShapeType="1"/>
              </p:cNvSpPr>
              <p:nvPr/>
            </p:nvSpPr>
            <p:spPr bwMode="auto">
              <a:xfrm flipV="1">
                <a:off x="4059" y="1207"/>
                <a:ext cx="544" cy="8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 flipV="1">
                <a:off x="4218" y="1207"/>
                <a:ext cx="544" cy="8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Line 14"/>
              <p:cNvSpPr>
                <a:spLocks noChangeShapeType="1"/>
              </p:cNvSpPr>
              <p:nvPr/>
            </p:nvSpPr>
            <p:spPr bwMode="auto">
              <a:xfrm flipV="1">
                <a:off x="4377" y="1207"/>
                <a:ext cx="544" cy="8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Line 15"/>
              <p:cNvSpPr>
                <a:spLocks noChangeShapeType="1"/>
              </p:cNvSpPr>
              <p:nvPr/>
            </p:nvSpPr>
            <p:spPr bwMode="auto">
              <a:xfrm flipV="1">
                <a:off x="4536" y="1207"/>
                <a:ext cx="544" cy="8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16"/>
              <p:cNvSpPr>
                <a:spLocks noChangeShapeType="1"/>
              </p:cNvSpPr>
              <p:nvPr/>
            </p:nvSpPr>
            <p:spPr bwMode="auto">
              <a:xfrm flipV="1">
                <a:off x="4694" y="1207"/>
                <a:ext cx="544" cy="8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Line 17"/>
              <p:cNvSpPr>
                <a:spLocks noChangeShapeType="1"/>
              </p:cNvSpPr>
              <p:nvPr/>
            </p:nvSpPr>
            <p:spPr bwMode="auto">
              <a:xfrm>
                <a:off x="3356" y="1888"/>
                <a:ext cx="14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Line 18"/>
              <p:cNvSpPr>
                <a:spLocks noChangeShapeType="1"/>
              </p:cNvSpPr>
              <p:nvPr/>
            </p:nvSpPr>
            <p:spPr bwMode="auto">
              <a:xfrm>
                <a:off x="3448" y="1752"/>
                <a:ext cx="14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Line 19"/>
              <p:cNvSpPr>
                <a:spLocks noChangeShapeType="1"/>
              </p:cNvSpPr>
              <p:nvPr/>
            </p:nvSpPr>
            <p:spPr bwMode="auto">
              <a:xfrm>
                <a:off x="3539" y="1616"/>
                <a:ext cx="14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Line 20"/>
              <p:cNvSpPr>
                <a:spLocks noChangeShapeType="1"/>
              </p:cNvSpPr>
              <p:nvPr/>
            </p:nvSpPr>
            <p:spPr bwMode="auto">
              <a:xfrm>
                <a:off x="3628" y="1480"/>
                <a:ext cx="14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Line 21"/>
              <p:cNvSpPr>
                <a:spLocks noChangeShapeType="1"/>
              </p:cNvSpPr>
              <p:nvPr/>
            </p:nvSpPr>
            <p:spPr bwMode="auto">
              <a:xfrm>
                <a:off x="3720" y="1344"/>
                <a:ext cx="14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0" name="Freeform 22"/>
            <p:cNvSpPr>
              <a:spLocks/>
            </p:cNvSpPr>
            <p:nvPr/>
          </p:nvSpPr>
          <p:spPr bwMode="auto">
            <a:xfrm>
              <a:off x="522" y="956"/>
              <a:ext cx="1973" cy="771"/>
            </a:xfrm>
            <a:custGeom>
              <a:avLst/>
              <a:gdLst>
                <a:gd name="T0" fmla="*/ 0 w 1973"/>
                <a:gd name="T1" fmla="*/ 507 h 771"/>
                <a:gd name="T2" fmla="*/ 543 w 1973"/>
                <a:gd name="T3" fmla="*/ 0 h 771"/>
                <a:gd name="T4" fmla="*/ 1973 w 1973"/>
                <a:gd name="T5" fmla="*/ 69 h 771"/>
                <a:gd name="T6" fmla="*/ 1406 w 1973"/>
                <a:gd name="T7" fmla="*/ 771 h 771"/>
                <a:gd name="T8" fmla="*/ 0 w 1973"/>
                <a:gd name="T9" fmla="*/ 507 h 7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73"/>
                <a:gd name="T16" fmla="*/ 0 h 771"/>
                <a:gd name="T17" fmla="*/ 1973 w 1973"/>
                <a:gd name="T18" fmla="*/ 771 h 7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73" h="771">
                  <a:moveTo>
                    <a:pt x="0" y="507"/>
                  </a:moveTo>
                  <a:cubicBezTo>
                    <a:pt x="59" y="409"/>
                    <a:pt x="330" y="306"/>
                    <a:pt x="543" y="0"/>
                  </a:cubicBezTo>
                  <a:cubicBezTo>
                    <a:pt x="1281" y="163"/>
                    <a:pt x="1809" y="13"/>
                    <a:pt x="1973" y="69"/>
                  </a:cubicBezTo>
                  <a:cubicBezTo>
                    <a:pt x="1896" y="268"/>
                    <a:pt x="1617" y="625"/>
                    <a:pt x="1406" y="771"/>
                  </a:cubicBezTo>
                  <a:cubicBezTo>
                    <a:pt x="864" y="616"/>
                    <a:pt x="342" y="742"/>
                    <a:pt x="0" y="507"/>
                  </a:cubicBezTo>
                  <a:close/>
                </a:path>
              </a:pathLst>
            </a:custGeom>
            <a:solidFill>
              <a:srgbClr val="FFFF00">
                <a:alpha val="48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V="1">
              <a:off x="521" y="1457"/>
              <a:ext cx="0" cy="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 flipV="1">
              <a:off x="1927" y="1729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 flipV="1">
              <a:off x="1066" y="958"/>
              <a:ext cx="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 flipV="1">
              <a:off x="2494" y="1026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" name="Line 27"/>
          <p:cNvSpPr>
            <a:spLocks noChangeShapeType="1"/>
          </p:cNvSpPr>
          <p:nvPr/>
        </p:nvSpPr>
        <p:spPr bwMode="auto">
          <a:xfrm flipV="1">
            <a:off x="2664123" y="3071515"/>
            <a:ext cx="0" cy="612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 flipV="1">
            <a:off x="2664123" y="1920578"/>
            <a:ext cx="0" cy="1150937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8" name="Group 30"/>
          <p:cNvGrpSpPr>
            <a:grpSpLocks/>
          </p:cNvGrpSpPr>
          <p:nvPr/>
        </p:nvGrpSpPr>
        <p:grpSpPr bwMode="auto">
          <a:xfrm>
            <a:off x="5366048" y="2387303"/>
            <a:ext cx="3132138" cy="1296987"/>
            <a:chOff x="3266" y="1207"/>
            <a:chExt cx="1973" cy="817"/>
          </a:xfrm>
        </p:grpSpPr>
        <p:sp>
          <p:nvSpPr>
            <p:cNvPr id="39" name="Line 31"/>
            <p:cNvSpPr>
              <a:spLocks noChangeShapeType="1"/>
            </p:cNvSpPr>
            <p:nvPr/>
          </p:nvSpPr>
          <p:spPr bwMode="auto">
            <a:xfrm flipV="1">
              <a:off x="3266" y="1207"/>
              <a:ext cx="544" cy="8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 flipV="1">
              <a:off x="3425" y="1207"/>
              <a:ext cx="544" cy="8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>
              <a:off x="3266" y="2024"/>
              <a:ext cx="14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>
              <a:off x="3809" y="1207"/>
              <a:ext cx="14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35"/>
            <p:cNvSpPr>
              <a:spLocks noChangeShapeType="1"/>
            </p:cNvSpPr>
            <p:nvPr/>
          </p:nvSpPr>
          <p:spPr bwMode="auto">
            <a:xfrm flipV="1">
              <a:off x="3583" y="1207"/>
              <a:ext cx="544" cy="8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 flipV="1">
              <a:off x="3742" y="1207"/>
              <a:ext cx="544" cy="8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37"/>
            <p:cNvSpPr>
              <a:spLocks noChangeShapeType="1"/>
            </p:cNvSpPr>
            <p:nvPr/>
          </p:nvSpPr>
          <p:spPr bwMode="auto">
            <a:xfrm flipV="1">
              <a:off x="3901" y="1207"/>
              <a:ext cx="544" cy="8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38"/>
            <p:cNvSpPr>
              <a:spLocks noChangeShapeType="1"/>
            </p:cNvSpPr>
            <p:nvPr/>
          </p:nvSpPr>
          <p:spPr bwMode="auto">
            <a:xfrm flipV="1">
              <a:off x="4059" y="1207"/>
              <a:ext cx="544" cy="8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39"/>
            <p:cNvSpPr>
              <a:spLocks noChangeShapeType="1"/>
            </p:cNvSpPr>
            <p:nvPr/>
          </p:nvSpPr>
          <p:spPr bwMode="auto">
            <a:xfrm flipV="1">
              <a:off x="4218" y="1207"/>
              <a:ext cx="544" cy="8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40"/>
            <p:cNvSpPr>
              <a:spLocks noChangeShapeType="1"/>
            </p:cNvSpPr>
            <p:nvPr/>
          </p:nvSpPr>
          <p:spPr bwMode="auto">
            <a:xfrm flipV="1">
              <a:off x="4377" y="1207"/>
              <a:ext cx="544" cy="8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Line 41"/>
            <p:cNvSpPr>
              <a:spLocks noChangeShapeType="1"/>
            </p:cNvSpPr>
            <p:nvPr/>
          </p:nvSpPr>
          <p:spPr bwMode="auto">
            <a:xfrm flipV="1">
              <a:off x="4536" y="1207"/>
              <a:ext cx="544" cy="8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Line 42"/>
            <p:cNvSpPr>
              <a:spLocks noChangeShapeType="1"/>
            </p:cNvSpPr>
            <p:nvPr/>
          </p:nvSpPr>
          <p:spPr bwMode="auto">
            <a:xfrm flipV="1">
              <a:off x="4694" y="1207"/>
              <a:ext cx="544" cy="8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Line 43"/>
            <p:cNvSpPr>
              <a:spLocks noChangeShapeType="1"/>
            </p:cNvSpPr>
            <p:nvPr/>
          </p:nvSpPr>
          <p:spPr bwMode="auto">
            <a:xfrm>
              <a:off x="3356" y="1888"/>
              <a:ext cx="14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44"/>
            <p:cNvSpPr>
              <a:spLocks noChangeShapeType="1"/>
            </p:cNvSpPr>
            <p:nvPr/>
          </p:nvSpPr>
          <p:spPr bwMode="auto">
            <a:xfrm>
              <a:off x="3448" y="1752"/>
              <a:ext cx="14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Line 45"/>
            <p:cNvSpPr>
              <a:spLocks noChangeShapeType="1"/>
            </p:cNvSpPr>
            <p:nvPr/>
          </p:nvSpPr>
          <p:spPr bwMode="auto">
            <a:xfrm>
              <a:off x="3539" y="1616"/>
              <a:ext cx="14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Line 46"/>
            <p:cNvSpPr>
              <a:spLocks noChangeShapeType="1"/>
            </p:cNvSpPr>
            <p:nvPr/>
          </p:nvSpPr>
          <p:spPr bwMode="auto">
            <a:xfrm>
              <a:off x="3628" y="1480"/>
              <a:ext cx="14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47"/>
            <p:cNvSpPr>
              <a:spLocks noChangeShapeType="1"/>
            </p:cNvSpPr>
            <p:nvPr/>
          </p:nvSpPr>
          <p:spPr bwMode="auto">
            <a:xfrm>
              <a:off x="3720" y="1344"/>
              <a:ext cx="14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6" name="Oval 48"/>
          <p:cNvSpPr>
            <a:spLocks noChangeArrowheads="1"/>
          </p:cNvSpPr>
          <p:nvPr/>
        </p:nvSpPr>
        <p:spPr bwMode="auto">
          <a:xfrm>
            <a:off x="2627611" y="3647778"/>
            <a:ext cx="71437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sp>
        <p:nvSpPr>
          <p:cNvPr id="57" name="Oval 49"/>
          <p:cNvSpPr>
            <a:spLocks noChangeArrowheads="1"/>
          </p:cNvSpPr>
          <p:nvPr/>
        </p:nvSpPr>
        <p:spPr bwMode="auto">
          <a:xfrm>
            <a:off x="2627611" y="3036590"/>
            <a:ext cx="71437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sp>
        <p:nvSpPr>
          <p:cNvPr id="58" name="Oval 50"/>
          <p:cNvSpPr>
            <a:spLocks noChangeArrowheads="1"/>
          </p:cNvSpPr>
          <p:nvPr/>
        </p:nvSpPr>
        <p:spPr bwMode="auto">
          <a:xfrm>
            <a:off x="2627611" y="1884065"/>
            <a:ext cx="71437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sp>
        <p:nvSpPr>
          <p:cNvPr id="59" name="Text Box 51"/>
          <p:cNvSpPr txBox="1">
            <a:spLocks noChangeArrowheads="1"/>
          </p:cNvSpPr>
          <p:nvPr/>
        </p:nvSpPr>
        <p:spPr bwMode="auto">
          <a:xfrm>
            <a:off x="1079798" y="1992015"/>
            <a:ext cx="971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>
                <a:latin typeface="Arial" panose="020B0604020202020204" pitchFamily="34" charset="0"/>
              </a:rPr>
              <a:t>γεωειδές</a:t>
            </a:r>
          </a:p>
        </p:txBody>
      </p:sp>
      <p:sp>
        <p:nvSpPr>
          <p:cNvPr id="60" name="Line 52"/>
          <p:cNvSpPr>
            <a:spLocks noChangeShapeType="1"/>
          </p:cNvSpPr>
          <p:nvPr/>
        </p:nvSpPr>
        <p:spPr bwMode="auto">
          <a:xfrm>
            <a:off x="1584623" y="2315865"/>
            <a:ext cx="179388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" name="Text Box 53"/>
          <p:cNvSpPr txBox="1">
            <a:spLocks noChangeArrowheads="1"/>
          </p:cNvSpPr>
          <p:nvPr/>
        </p:nvSpPr>
        <p:spPr bwMode="auto">
          <a:xfrm>
            <a:off x="952798" y="4687590"/>
            <a:ext cx="41395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 dirty="0">
                <a:solidFill>
                  <a:srgbClr val="00B050"/>
                </a:solidFill>
                <a:latin typeface="Arial" panose="020B0604020202020204" pitchFamily="34" charset="0"/>
              </a:rPr>
              <a:t>Ορθομετρικό </a:t>
            </a:r>
            <a:r>
              <a:rPr lang="el-GR" altLang="en-US" sz="1600" dirty="0" smtClean="0">
                <a:solidFill>
                  <a:srgbClr val="00B050"/>
                </a:solidFill>
                <a:latin typeface="Arial" panose="020B0604020202020204" pitchFamily="34" charset="0"/>
              </a:rPr>
              <a:t>υψόμετρο </a:t>
            </a:r>
            <a:r>
              <a:rPr lang="el-GR" altLang="en-US" sz="1600" dirty="0">
                <a:latin typeface="Arial" panose="020B0604020202020204" pitchFamily="34" charset="0"/>
              </a:rPr>
              <a:t>=</a:t>
            </a:r>
          </a:p>
          <a:p>
            <a:pPr eaLnBrk="1" hangingPunct="1"/>
            <a:r>
              <a:rPr lang="el-GR" altLang="en-US" sz="1600" dirty="0">
                <a:latin typeface="Arial" panose="020B0604020202020204" pitchFamily="34" charset="0"/>
              </a:rPr>
              <a:t>= γεωμετρικό </a:t>
            </a:r>
            <a:r>
              <a:rPr lang="el-GR" altLang="en-US" sz="1600" dirty="0" smtClean="0">
                <a:latin typeface="Arial" panose="020B0604020202020204" pitchFamily="34" charset="0"/>
              </a:rPr>
              <a:t>υψόμετρο </a:t>
            </a:r>
            <a:r>
              <a:rPr lang="el-GR" altLang="en-US" sz="1600" dirty="0">
                <a:latin typeface="Arial" panose="020B0604020202020204" pitchFamily="34" charset="0"/>
              </a:rPr>
              <a:t>– </a:t>
            </a:r>
            <a:r>
              <a:rPr lang="el-GR" altLang="en-US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αποχή </a:t>
            </a:r>
            <a:r>
              <a:rPr lang="el-GR" alt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γεωειδούς</a:t>
            </a:r>
          </a:p>
        </p:txBody>
      </p:sp>
      <p:sp>
        <p:nvSpPr>
          <p:cNvPr id="62" name="Text Box 54"/>
          <p:cNvSpPr txBox="1">
            <a:spLocks noChangeArrowheads="1"/>
          </p:cNvSpPr>
          <p:nvPr/>
        </p:nvSpPr>
        <p:spPr bwMode="auto">
          <a:xfrm>
            <a:off x="181273" y="3036590"/>
            <a:ext cx="1306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>
                <a:latin typeface="Arial" panose="020B0604020202020204" pitchFamily="34" charset="0"/>
              </a:rPr>
              <a:t>ελλειψοειδές</a:t>
            </a:r>
          </a:p>
        </p:txBody>
      </p:sp>
      <p:sp>
        <p:nvSpPr>
          <p:cNvPr id="63" name="Line 55"/>
          <p:cNvSpPr>
            <a:spLocks noChangeShapeType="1"/>
          </p:cNvSpPr>
          <p:nvPr/>
        </p:nvSpPr>
        <p:spPr bwMode="auto">
          <a:xfrm>
            <a:off x="1297286" y="3360440"/>
            <a:ext cx="287337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" name="Line 56"/>
          <p:cNvSpPr>
            <a:spLocks noChangeShapeType="1"/>
          </p:cNvSpPr>
          <p:nvPr/>
        </p:nvSpPr>
        <p:spPr bwMode="auto">
          <a:xfrm flipV="1">
            <a:off x="1800523" y="5328940"/>
            <a:ext cx="0" cy="53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" name="Text Box 57"/>
          <p:cNvSpPr txBox="1">
            <a:spLocks noChangeArrowheads="1"/>
          </p:cNvSpPr>
          <p:nvPr/>
        </p:nvSpPr>
        <p:spPr bwMode="auto">
          <a:xfrm>
            <a:off x="828973" y="5840115"/>
            <a:ext cx="230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>
                <a:latin typeface="Arial" panose="020B0604020202020204" pitchFamily="34" charset="0"/>
              </a:rPr>
              <a:t>πάνω από ελλειψοειδές</a:t>
            </a:r>
          </a:p>
          <a:p>
            <a:pPr eaLnBrk="1" hangingPunct="1"/>
            <a:r>
              <a:rPr lang="el-GR" altLang="en-US" sz="1600">
                <a:latin typeface="Arial" panose="020B0604020202020204" pitchFamily="34" charset="0"/>
              </a:rPr>
              <a:t>από μετρήσεις </a:t>
            </a:r>
            <a:r>
              <a:rPr lang="en-US" altLang="en-US" sz="1600">
                <a:latin typeface="Arial" panose="020B0604020202020204" pitchFamily="34" charset="0"/>
              </a:rPr>
              <a:t>GPS</a:t>
            </a:r>
            <a:endParaRPr lang="el-GR" altLang="en-US" sz="1600">
              <a:latin typeface="Arial" panose="020B0604020202020204" pitchFamily="34" charset="0"/>
            </a:endParaRPr>
          </a:p>
        </p:txBody>
      </p:sp>
      <p:sp>
        <p:nvSpPr>
          <p:cNvPr id="66" name="Text Box 58"/>
          <p:cNvSpPr txBox="1">
            <a:spLocks noChangeArrowheads="1"/>
          </p:cNvSpPr>
          <p:nvPr/>
        </p:nvSpPr>
        <p:spPr bwMode="auto">
          <a:xfrm>
            <a:off x="5653386" y="4044653"/>
            <a:ext cx="24479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600">
                <a:latin typeface="Arial" panose="020B0604020202020204" pitchFamily="34" charset="0"/>
              </a:rPr>
              <a:t>μετρήσεις βαρύτητας</a:t>
            </a:r>
          </a:p>
          <a:p>
            <a:pPr eaLnBrk="1" hangingPunct="1"/>
            <a:r>
              <a:rPr lang="el-GR" altLang="en-US" sz="1600">
                <a:latin typeface="Arial" panose="020B0604020202020204" pitchFamily="34" charset="0"/>
              </a:rPr>
              <a:t>σε κάνναβο </a:t>
            </a:r>
            <a:r>
              <a:rPr lang="el-GR" altLang="en-US" sz="1600">
                <a:latin typeface="Arial" panose="020B0604020202020204" pitchFamily="34" charset="0"/>
                <a:sym typeface="Symbol" panose="05050102010706020507" pitchFamily="18" charset="2"/>
              </a:rPr>
              <a:t></a:t>
            </a:r>
            <a:endParaRPr lang="en-US" altLang="en-US" sz="160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/>
            <a:r>
              <a:rPr lang="el-GR" altLang="en-US" sz="1600">
                <a:latin typeface="Arial" panose="020B0604020202020204" pitchFamily="34" charset="0"/>
                <a:sym typeface="Symbol" panose="05050102010706020507" pitchFamily="18" charset="2"/>
              </a:rPr>
              <a:t>ανωμαλίες βαρύτητας Δ</a:t>
            </a:r>
            <a:r>
              <a:rPr lang="en-US" altLang="en-US" sz="1600">
                <a:latin typeface="Arial" panose="020B0604020202020204" pitchFamily="34" charset="0"/>
                <a:sym typeface="Symbol" panose="05050102010706020507" pitchFamily="18" charset="2"/>
              </a:rPr>
              <a:t>g</a:t>
            </a:r>
            <a:endParaRPr lang="el-GR" altLang="en-US" sz="160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7" name="Text Box 59"/>
          <p:cNvSpPr txBox="1">
            <a:spLocks noChangeArrowheads="1"/>
          </p:cNvSpPr>
          <p:nvPr/>
        </p:nvSpPr>
        <p:spPr bwMode="auto">
          <a:xfrm>
            <a:off x="1492548" y="3935115"/>
            <a:ext cx="1606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2800" i="1" dirty="0">
                <a:solidFill>
                  <a:srgbClr val="00B050"/>
                </a:solidFill>
              </a:rPr>
              <a:t>Η</a:t>
            </a:r>
            <a:r>
              <a:rPr lang="el-GR" altLang="en-US" sz="2800" dirty="0"/>
              <a:t> = </a:t>
            </a:r>
            <a:r>
              <a:rPr lang="en-US" altLang="en-US" sz="2800" i="1" dirty="0"/>
              <a:t>h</a:t>
            </a:r>
            <a:r>
              <a:rPr lang="en-US" altLang="en-US" sz="2800" dirty="0"/>
              <a:t> </a:t>
            </a:r>
            <a:r>
              <a:rPr lang="en-US" altLang="en-US" sz="2800" dirty="0"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altLang="en-US" sz="2800" dirty="0"/>
              <a:t> 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endParaRPr lang="el-GR" altLang="en-US" sz="28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Προσέγγιση ορθομετρικών υψομέτρων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–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χωροστάθμηση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GNSS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68" name="Picture 67"/>
          <p:cNvPicPr/>
          <p:nvPr/>
        </p:nvPicPr>
        <p:blipFill>
          <a:blip r:embed="rId3" cstate="print"/>
          <a:srcRect l="59204" t="19692" r="14081" b="7692"/>
          <a:stretch>
            <a:fillRect/>
          </a:stretch>
        </p:blipFill>
        <p:spPr bwMode="auto">
          <a:xfrm>
            <a:off x="827584" y="2060848"/>
            <a:ext cx="30963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/>
          <p:cNvPicPr/>
          <p:nvPr/>
        </p:nvPicPr>
        <p:blipFill>
          <a:blip r:embed="rId4" cstate="print"/>
          <a:srcRect l="65364" t="13538" r="8180" b="14769"/>
          <a:stretch>
            <a:fillRect/>
          </a:stretch>
        </p:blipFill>
        <p:spPr bwMode="auto">
          <a:xfrm>
            <a:off x="5076056" y="1988840"/>
            <a:ext cx="3146434" cy="30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6803" name="Object 3"/>
          <p:cNvGraphicFramePr>
            <a:graphicFrameLocks noGrp="1" noChangeAspect="1"/>
          </p:cNvGraphicFramePr>
          <p:nvPr/>
        </p:nvGraphicFramePr>
        <p:xfrm>
          <a:off x="3059832" y="5445224"/>
          <a:ext cx="3162300" cy="736600"/>
        </p:xfrm>
        <a:graphic>
          <a:graphicData uri="http://schemas.openxmlformats.org/presentationml/2006/ole">
            <p:oleObj spid="_x0000_s76803" name="Equation" r:id="rId5" imgW="2120900" imgH="495300" progId="Equation.3">
              <p:embed/>
            </p:oleObj>
          </a:graphicData>
        </a:graphic>
      </p:graphicFrame>
      <p:sp>
        <p:nvSpPr>
          <p:cNvPr id="70" name="Right Arrow 69"/>
          <p:cNvSpPr/>
          <p:nvPr/>
        </p:nvSpPr>
        <p:spPr>
          <a:xfrm>
            <a:off x="4067944" y="3284984"/>
            <a:ext cx="1008112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1" name="Up Arrow 70"/>
          <p:cNvSpPr/>
          <p:nvPr/>
        </p:nvSpPr>
        <p:spPr>
          <a:xfrm>
            <a:off x="4283968" y="3861048"/>
            <a:ext cx="288032" cy="165618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Προσέγγιση ορθομετρικών υψομέτρων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–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χωροστάθμηση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GNSS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68" name="Picture 67"/>
          <p:cNvPicPr/>
          <p:nvPr/>
        </p:nvPicPr>
        <p:blipFill>
          <a:blip r:embed="rId3" cstate="print"/>
          <a:srcRect l="59204" t="19692" r="14081" b="7692"/>
          <a:stretch>
            <a:fillRect/>
          </a:stretch>
        </p:blipFill>
        <p:spPr bwMode="auto">
          <a:xfrm>
            <a:off x="827584" y="2060848"/>
            <a:ext cx="30963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/>
          <p:cNvPicPr/>
          <p:nvPr/>
        </p:nvPicPr>
        <p:blipFill>
          <a:blip r:embed="rId4" cstate="print"/>
          <a:srcRect l="65364" t="13538" r="8180" b="14769"/>
          <a:stretch>
            <a:fillRect/>
          </a:stretch>
        </p:blipFill>
        <p:spPr bwMode="auto">
          <a:xfrm>
            <a:off x="5076056" y="1988840"/>
            <a:ext cx="3146434" cy="30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ight Arrow 69"/>
          <p:cNvSpPr/>
          <p:nvPr/>
        </p:nvSpPr>
        <p:spPr>
          <a:xfrm>
            <a:off x="4067944" y="3284984"/>
            <a:ext cx="1008112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9" name="Object 42"/>
          <p:cNvGraphicFramePr>
            <a:graphicFrameLocks noGrp="1" noChangeAspect="1"/>
          </p:cNvGraphicFramePr>
          <p:nvPr/>
        </p:nvGraphicFramePr>
        <p:xfrm>
          <a:off x="2771800" y="5013176"/>
          <a:ext cx="3890962" cy="763587"/>
        </p:xfrm>
        <a:graphic>
          <a:graphicData uri="http://schemas.openxmlformats.org/presentationml/2006/ole">
            <p:oleObj spid="_x0000_s77827" name="Equation" r:id="rId5" imgW="2590800" imgH="508000" progId="Equation.DSMT4">
              <p:embed/>
            </p:oleObj>
          </a:graphicData>
        </a:graphic>
      </p:graphicFrame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5508104" y="5733256"/>
            <a:ext cx="2581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800" dirty="0">
                <a:latin typeface="Arial" panose="020B0604020202020204" pitchFamily="34" charset="0"/>
              </a:rPr>
              <a:t>σε επίπεδη προσέγγιση</a:t>
            </a:r>
          </a:p>
        </p:txBody>
      </p:sp>
      <p:graphicFrame>
        <p:nvGraphicFramePr>
          <p:cNvPr id="11" name="Object 44"/>
          <p:cNvGraphicFramePr>
            <a:graphicFrameLocks noGrp="1" noChangeAspect="1"/>
          </p:cNvGraphicFramePr>
          <p:nvPr/>
        </p:nvGraphicFramePr>
        <p:xfrm>
          <a:off x="5508104" y="6093296"/>
          <a:ext cx="2598738" cy="439737"/>
        </p:xfrm>
        <a:graphic>
          <a:graphicData uri="http://schemas.openxmlformats.org/presentationml/2006/ole">
            <p:oleObj spid="_x0000_s77828" name="Equation" r:id="rId6" imgW="1727200" imgH="292100" progId="Equation.3">
              <p:embed/>
            </p:oleObj>
          </a:graphicData>
        </a:graphic>
      </p:graphicFrame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1946300" y="6238726"/>
            <a:ext cx="1160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2000">
                <a:latin typeface="Arial" panose="020B0604020202020204" pitchFamily="34" charset="0"/>
              </a:rPr>
              <a:t>συνέλιξη</a:t>
            </a:r>
          </a:p>
        </p:txBody>
      </p:sp>
      <p:sp>
        <p:nvSpPr>
          <p:cNvPr id="13" name="Line 46"/>
          <p:cNvSpPr>
            <a:spLocks noChangeShapeType="1"/>
          </p:cNvSpPr>
          <p:nvPr/>
        </p:nvSpPr>
        <p:spPr bwMode="auto">
          <a:xfrm flipV="1">
            <a:off x="3133750" y="5805338"/>
            <a:ext cx="757237" cy="468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Προσέγγιση ορθομετρικών υψομέτρων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–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χωροστάθμηση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GNSS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68" name="Picture 67"/>
          <p:cNvPicPr/>
          <p:nvPr/>
        </p:nvPicPr>
        <p:blipFill>
          <a:blip r:embed="rId3" cstate="print"/>
          <a:srcRect l="59204" t="19692" r="14081" b="7692"/>
          <a:stretch>
            <a:fillRect/>
          </a:stretch>
        </p:blipFill>
        <p:spPr bwMode="auto">
          <a:xfrm>
            <a:off x="827584" y="2060848"/>
            <a:ext cx="30963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/>
          <p:cNvPicPr/>
          <p:nvPr/>
        </p:nvPicPr>
        <p:blipFill>
          <a:blip r:embed="rId4" cstate="print"/>
          <a:srcRect l="65364" t="13538" r="8180" b="14769"/>
          <a:stretch>
            <a:fillRect/>
          </a:stretch>
        </p:blipFill>
        <p:spPr bwMode="auto">
          <a:xfrm>
            <a:off x="5076056" y="1988840"/>
            <a:ext cx="3146434" cy="30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ight Arrow 69"/>
          <p:cNvSpPr/>
          <p:nvPr/>
        </p:nvSpPr>
        <p:spPr>
          <a:xfrm>
            <a:off x="4067944" y="3284984"/>
            <a:ext cx="1008112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9" name="Object 42"/>
          <p:cNvGraphicFramePr>
            <a:graphicFrameLocks noGrp="1" noChangeAspect="1"/>
          </p:cNvGraphicFramePr>
          <p:nvPr/>
        </p:nvGraphicFramePr>
        <p:xfrm>
          <a:off x="539552" y="5157192"/>
          <a:ext cx="3890962" cy="763587"/>
        </p:xfrm>
        <a:graphic>
          <a:graphicData uri="http://schemas.openxmlformats.org/presentationml/2006/ole">
            <p:oleObj spid="_x0000_s78850" name="Equation" r:id="rId5" imgW="2590800" imgH="508000" progId="Equation.DSMT4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572000" y="5373216"/>
          <a:ext cx="2019300" cy="279400"/>
        </p:xfrm>
        <a:graphic>
          <a:graphicData uri="http://schemas.openxmlformats.org/presentationml/2006/ole">
            <p:oleObj spid="_x0000_s78852" name="Equation" r:id="rId6" imgW="2019240" imgH="279360" progId="Equation.3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156176" y="6093296"/>
          <a:ext cx="308516" cy="279400"/>
        </p:xfrm>
        <a:graphic>
          <a:graphicData uri="http://schemas.openxmlformats.org/presentationml/2006/ole">
            <p:oleObj spid="_x0000_s78853" name="Equation" r:id="rId7" imgW="368280" imgH="27936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516216" y="5949280"/>
            <a:ext cx="2412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err="1" smtClean="0"/>
              <a:t>Διδιάστατος</a:t>
            </a:r>
            <a:r>
              <a:rPr lang="el-GR" sz="1600" dirty="0" smtClean="0"/>
              <a:t> ευθύς μετασχηματισμός </a:t>
            </a:r>
            <a:r>
              <a:rPr lang="en-US" sz="1600" dirty="0" smtClean="0"/>
              <a:t>Fourier</a:t>
            </a:r>
            <a:endParaRPr lang="el-GR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11560" y="5949280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ΠΟΛΛΑΠΛΑΣΙΑΣΜΟΣ ΣΤΟ ΠΕΔΙΟ ΣΥΧΝΟΤΗΤΩΝ </a:t>
            </a:r>
          </a:p>
          <a:p>
            <a:pPr algn="ctr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ΑΝΤΙ ΣΥΝΕΛΙΞΗ ΣΤΟ ΠΕΔΙΟ ΤΩΝ ΑΠΟΣΤΑΣΕΩΝ!!</a:t>
            </a:r>
            <a:endParaRPr lang="el-GR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Τηλεπισκόπηση</a:t>
            </a:r>
          </a:p>
        </p:txBody>
      </p:sp>
      <p:pic>
        <p:nvPicPr>
          <p:cNvPr id="12" name="Picture 3" descr="Axios3_Band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90" y="2132856"/>
            <a:ext cx="3811588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FT of Axios3_B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3811588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363340" y="1772493"/>
            <a:ext cx="2093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800" dirty="0">
                <a:latin typeface="Arial" panose="020B0604020202020204" pitchFamily="34" charset="0"/>
              </a:rPr>
              <a:t>δορυφορική εικόνα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051103" y="1774081"/>
            <a:ext cx="3543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800">
                <a:latin typeface="Arial" panose="020B0604020202020204" pitchFamily="34" charset="0"/>
              </a:rPr>
              <a:t>μετασχηματισμός </a:t>
            </a:r>
            <a:r>
              <a:rPr lang="en-US" altLang="en-US" sz="1800">
                <a:latin typeface="Arial" panose="020B0604020202020204" pitchFamily="34" charset="0"/>
              </a:rPr>
              <a:t>Fourier </a:t>
            </a:r>
            <a:r>
              <a:rPr lang="el-GR" altLang="en-US" sz="1800">
                <a:latin typeface="Arial" panose="020B0604020202020204" pitchFamily="34" charset="0"/>
              </a:rPr>
              <a:t>εικόνας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548680"/>
            <a:ext cx="5499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Περιεχόμενα του μαθήματος (1)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Εισαγωγή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ΕΝΟΤΗΤΑ 1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Αναφορά στις αρχές εκτίμησης (ΕΡΓΑΣΙΑ 1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Αρχές εκτίμησης παραμέτρων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(Ανάλυση μοντέλων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συνόρθωσης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, μοντέλο εξισώσεων παρατήρησης, συνθηκών και μικτό μοντέλο, ενοποίηση και σύγκριση μεθόδων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συνόρθωσης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, στατιστική ερμηνεία και αξιολόγηση αποτελεσμάτων, γεωμετρικές ερμηνείες)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ΕΝΟΤΗΤΑ 2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Σήματα και ανάλυση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Fourier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(ΕΡΓΑΣΙΑ 2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Εισαγωγή στα σήματα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(Ορισμοί, κατηγορίες σημάτων, βασικά σήματα συνεχή και διακριτά, κατηγορίες συστημάτων)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Τηλεπισκόπηση</a:t>
            </a:r>
          </a:p>
        </p:txBody>
      </p:sp>
      <p:pic>
        <p:nvPicPr>
          <p:cNvPr id="12" name="Picture 3" descr="Axios3_Band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90" y="2132856"/>
            <a:ext cx="3811588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FT of Axios3_B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3811588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363340" y="1772493"/>
            <a:ext cx="2093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800" dirty="0">
                <a:latin typeface="Arial" panose="020B0604020202020204" pitchFamily="34" charset="0"/>
              </a:rPr>
              <a:t>δορυφορική εικόνα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051103" y="1774081"/>
            <a:ext cx="3543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800">
                <a:latin typeface="Arial" panose="020B0604020202020204" pitchFamily="34" charset="0"/>
              </a:rPr>
              <a:t>μετασχηματισμός </a:t>
            </a:r>
            <a:r>
              <a:rPr lang="en-US" altLang="en-US" sz="1800">
                <a:latin typeface="Arial" panose="020B0604020202020204" pitchFamily="34" charset="0"/>
              </a:rPr>
              <a:t>Fourier </a:t>
            </a:r>
            <a:r>
              <a:rPr lang="el-GR" altLang="en-US" sz="1800">
                <a:latin typeface="Arial" panose="020B0604020202020204" pitchFamily="34" charset="0"/>
              </a:rPr>
              <a:t>εικόνας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012160" y="2780928"/>
            <a:ext cx="1547812" cy="15478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796136" y="5157192"/>
            <a:ext cx="25288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800" dirty="0">
                <a:latin typeface="Arial" panose="020B0604020202020204" pitchFamily="34" charset="0"/>
              </a:rPr>
              <a:t>διατήρηση συχνοτήτων</a:t>
            </a:r>
          </a:p>
          <a:p>
            <a:pPr eaLnBrk="1" hangingPunct="1"/>
            <a:r>
              <a:rPr lang="el-GR" altLang="en-US" sz="1800" dirty="0">
                <a:latin typeface="Arial" panose="020B0604020202020204" pitchFamily="34" charset="0"/>
              </a:rPr>
              <a:t>μόνο μέσα στο κύκλο</a:t>
            </a:r>
          </a:p>
          <a:p>
            <a:pPr eaLnBrk="1" hangingPunct="1"/>
            <a:r>
              <a:rPr lang="el-GR" altLang="en-US" sz="1800" dirty="0">
                <a:latin typeface="Arial" panose="020B0604020202020204" pitchFamily="34" charset="0"/>
              </a:rPr>
              <a:t>(</a:t>
            </a:r>
            <a:r>
              <a:rPr lang="en-US" altLang="en-US" sz="1800" dirty="0">
                <a:latin typeface="Arial" panose="020B0604020202020204" pitchFamily="34" charset="0"/>
              </a:rPr>
              <a:t>LOW PASS FILTER)</a:t>
            </a:r>
            <a:endParaRPr lang="el-GR" altLang="en-US" sz="1800" dirty="0">
              <a:latin typeface="Arial" panose="020B0604020202020204" pitchFamily="34" charset="0"/>
            </a:endParaRPr>
          </a:p>
        </p:txBody>
      </p:sp>
      <p:pic>
        <p:nvPicPr>
          <p:cNvPr id="10" name="Picture 9" descr="Axios3_FFT_Circular_LP_50_B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3811587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Εφαρμογές ανάλυσης σήματος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196752"/>
            <a:ext cx="79928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Τηλεπισκόπηση</a:t>
            </a:r>
          </a:p>
        </p:txBody>
      </p:sp>
      <p:pic>
        <p:nvPicPr>
          <p:cNvPr id="12" name="Picture 3" descr="Axios3_Band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90" y="2132856"/>
            <a:ext cx="3811588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FT of Axios3_B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3811588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363340" y="1772493"/>
            <a:ext cx="2093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800" dirty="0">
                <a:latin typeface="Arial" panose="020B0604020202020204" pitchFamily="34" charset="0"/>
              </a:rPr>
              <a:t>δορυφορική εικόνα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051103" y="1774081"/>
            <a:ext cx="3543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800">
                <a:latin typeface="Arial" panose="020B0604020202020204" pitchFamily="34" charset="0"/>
              </a:rPr>
              <a:t>μετασχηματισμός </a:t>
            </a:r>
            <a:r>
              <a:rPr lang="en-US" altLang="en-US" sz="1800">
                <a:latin typeface="Arial" panose="020B0604020202020204" pitchFamily="34" charset="0"/>
              </a:rPr>
              <a:t>Fourier </a:t>
            </a:r>
            <a:r>
              <a:rPr lang="el-GR" altLang="en-US" sz="1800">
                <a:latin typeface="Arial" panose="020B0604020202020204" pitchFamily="34" charset="0"/>
              </a:rPr>
              <a:t>εικόνας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012160" y="2780928"/>
            <a:ext cx="1547812" cy="15478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l-GR" altLang="en-US"/>
          </a:p>
        </p:txBody>
      </p:sp>
      <p:pic>
        <p:nvPicPr>
          <p:cNvPr id="11" name="Picture 3" descr="Axios4_B1_LAP_3x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4"/>
            <a:ext cx="3811588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580112" y="5157192"/>
            <a:ext cx="26622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1800">
                <a:latin typeface="Arial" panose="020B0604020202020204" pitchFamily="34" charset="0"/>
              </a:rPr>
              <a:t>διατήρηση συχνοτήτων</a:t>
            </a:r>
          </a:p>
          <a:p>
            <a:pPr eaLnBrk="1" hangingPunct="1"/>
            <a:r>
              <a:rPr lang="el-GR" altLang="en-US" sz="1800">
                <a:latin typeface="Arial" panose="020B0604020202020204" pitchFamily="34" charset="0"/>
              </a:rPr>
              <a:t>μόνο έξω από τον κύκλο</a:t>
            </a:r>
          </a:p>
          <a:p>
            <a:pPr eaLnBrk="1" hangingPunct="1"/>
            <a:r>
              <a:rPr lang="el-GR" altLang="en-US" sz="1800">
                <a:latin typeface="Arial" panose="020B0604020202020204" pitchFamily="34" charset="0"/>
              </a:rPr>
              <a:t>(</a:t>
            </a:r>
            <a:r>
              <a:rPr lang="en-US" altLang="en-US" sz="1800">
                <a:latin typeface="Arial" panose="020B0604020202020204" pitchFamily="34" charset="0"/>
              </a:rPr>
              <a:t>HIGH PASS FILTER)</a:t>
            </a:r>
            <a:endParaRPr lang="el-GR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9832" y="404664"/>
            <a:ext cx="2985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Ανακεφαλαίωση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908720"/>
            <a:ext cx="799288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Εισαγωγή – Περιεχόμενα του μαθήματος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Στόχοι του μαθήματος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Προτεινόμενη βιβλιογραφία – Αξιολόγηση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Σήμα – μέτρηση – θόρυβος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Χαρακτηριστικά σημάτων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Αρχές μετάδοσης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Γενικές και Γεωδαιτικές εφαρμογές ανάλυσης σήματος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548680"/>
            <a:ext cx="5499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Περιεχόμενα του μαθήματος (2)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Εισαγωγή στην ανάλυση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Fourier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Ολοκληρώματα, σειρές, ιδιότητες, μιγαδικές εκφράσεις, παραδείγματα, ανάλυση σε συνιστώσες συχνοτήτων, σειρές στο τετράγωνο και στον κύκλο, παραδείγματα υπολογισμού)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Μετασχηματισμοί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Fourier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(Από τα ολοκληρώματα – σειρές στους μετασχηματισμούς, παραδείγματα, χαρακτηριστικοί μετασχηματισμοί, ιδιότητες και αποδείξεις)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Διακριτός μετασχηματισμός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Fourier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(Διαφορές από το συνεχή μετασχηματισμό, θεώρημα δειγματοληψίας, συχνότητα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Nyquist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ιδιότητες, υπολογισμοί, προβλήματα, φασματική διαρροή, παραποίηση, ταχύς μετασχηματισμός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Fourier – FFT,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παραδείγματα)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548680"/>
            <a:ext cx="5499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Περιεχόμενα του μαθήματος (3)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813690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ΕΝΟΤΗΤΑ 3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Μετάδοση και επεξεργασία σήματος (ΕΡΓΑΣΙΑ 3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Διαμόρφωση, συνέλιξη, συσχέτιση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(Συναρτήσεις συσχέτισης, συνέλιξης, συναρτήσεις φασματικής πυκνότητας, ιδιότητες, τρόποι υπολογισμού)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Εισαγωγή στη μετάδοση και επεξεργασία σήματος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(Εκπομπή και λήψη, μετάδοση, διαμόρφωση,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αποδιαμόρφωση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, πολυπλεξία, μίξη,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ετεροδυνάμωση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, παραδείγματα)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548680"/>
            <a:ext cx="5499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Περιεχόμενα του μαθήματος (4)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ΕΝΟΤΗΤΑ 4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Φασματικές μέθοδοι στη Γεωδαισία (ΕΡΓΑΣΙΑ 4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Εισαγωγή στη μελέτη του πεδίου βαρύτητας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(Φυσική Γεωδαισία, αρμονική ανάλυση στη σφαίρα, σφαιρικές αρμονικές συναρτήσεις και γεωδυναμικά μοντέλα βαρύτητας, εισαγωγή στις μεθόδους εύρεσης του γεωειδούς)</a:t>
            </a: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Φασματικές μέθοδοι στη Γεωδαισία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(Εφαρμογές μετασχηματισμών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Fourier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στη Φυσική Γεωδαισία,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1D, 2D, 3D FFT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σε επίπεδες και σφαιρικές προσεγγίσεις)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2351</Words>
  <Application>Microsoft Office PowerPoint</Application>
  <PresentationFormat>On-screen Show (4:3)</PresentationFormat>
  <Paragraphs>512</Paragraphs>
  <Slides>62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anonymous</dc:creator>
  <cp:lastModifiedBy>Vassilis Andritsanos</cp:lastModifiedBy>
  <cp:revision>174</cp:revision>
  <dcterms:created xsi:type="dcterms:W3CDTF">2017-01-03T17:16:28Z</dcterms:created>
  <dcterms:modified xsi:type="dcterms:W3CDTF">2019-03-12T11:11:37Z</dcterms:modified>
</cp:coreProperties>
</file>