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9" r:id="rId3"/>
    <p:sldId id="293" r:id="rId4"/>
    <p:sldId id="398" r:id="rId5"/>
    <p:sldId id="348" r:id="rId6"/>
    <p:sldId id="349" r:id="rId7"/>
    <p:sldId id="351" r:id="rId8"/>
    <p:sldId id="352" r:id="rId9"/>
    <p:sldId id="306" r:id="rId10"/>
    <p:sldId id="353" r:id="rId11"/>
    <p:sldId id="399" r:id="rId12"/>
    <p:sldId id="354" r:id="rId13"/>
    <p:sldId id="355" r:id="rId14"/>
    <p:sldId id="356" r:id="rId15"/>
    <p:sldId id="357" r:id="rId16"/>
    <p:sldId id="358" r:id="rId17"/>
    <p:sldId id="361" r:id="rId18"/>
    <p:sldId id="359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71" r:id="rId27"/>
    <p:sldId id="372" r:id="rId28"/>
    <p:sldId id="369" r:id="rId29"/>
    <p:sldId id="370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97" r:id="rId39"/>
    <p:sldId id="391" r:id="rId40"/>
    <p:sldId id="392" r:id="rId41"/>
    <p:sldId id="393" r:id="rId42"/>
    <p:sldId id="401" r:id="rId43"/>
    <p:sldId id="394" r:id="rId44"/>
    <p:sldId id="395" r:id="rId45"/>
    <p:sldId id="396" r:id="rId46"/>
    <p:sldId id="381" r:id="rId47"/>
    <p:sldId id="382" r:id="rId48"/>
    <p:sldId id="383" r:id="rId49"/>
    <p:sldId id="384" r:id="rId50"/>
    <p:sldId id="385" r:id="rId51"/>
    <p:sldId id="386" r:id="rId52"/>
    <p:sldId id="387" r:id="rId53"/>
    <p:sldId id="388" r:id="rId54"/>
    <p:sldId id="389" r:id="rId55"/>
    <p:sldId id="390" r:id="rId56"/>
    <p:sldId id="402" r:id="rId57"/>
    <p:sldId id="403" r:id="rId58"/>
    <p:sldId id="404" r:id="rId59"/>
    <p:sldId id="405" r:id="rId60"/>
    <p:sldId id="406" r:id="rId61"/>
    <p:sldId id="407" r:id="rId62"/>
    <p:sldId id="408" r:id="rId6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23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57.wmf"/><Relationship Id="rId10" Type="http://schemas.openxmlformats.org/officeDocument/2006/relationships/image" Target="../media/image62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Relationship Id="rId9" Type="http://schemas.openxmlformats.org/officeDocument/2006/relationships/image" Target="../media/image7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5" Type="http://schemas.openxmlformats.org/officeDocument/2006/relationships/image" Target="../media/image72.wmf"/><Relationship Id="rId4" Type="http://schemas.openxmlformats.org/officeDocument/2006/relationships/image" Target="../media/image7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3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102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image" Target="../media/image107.wmf"/><Relationship Id="rId7" Type="http://schemas.openxmlformats.org/officeDocument/2006/relationships/image" Target="../media/image111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5" Type="http://schemas.openxmlformats.org/officeDocument/2006/relationships/image" Target="../media/image96.wmf"/><Relationship Id="rId4" Type="http://schemas.openxmlformats.org/officeDocument/2006/relationships/image" Target="../media/image93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image" Target="../media/image107.wmf"/><Relationship Id="rId7" Type="http://schemas.openxmlformats.org/officeDocument/2006/relationships/image" Target="../media/image111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BCDEB-5821-4987-9DAA-FEAB9C7AAE7B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7A4B0-6D66-49D4-8573-F89D23EDD66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610A5-7105-4134-8782-3F154032FBB6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40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6.bin"/><Relationship Id="rId9" Type="http://schemas.openxmlformats.org/officeDocument/2006/relationships/oleObject" Target="../embeddings/oleObject5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6.bin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5.bin"/><Relationship Id="rId9" Type="http://schemas.openxmlformats.org/officeDocument/2006/relationships/oleObject" Target="../embeddings/oleObject7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oleObject" Target="../embeddings/oleObject86.bin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80.bin"/><Relationship Id="rId12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9.bin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78.bin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77.bin"/><Relationship Id="rId9" Type="http://schemas.openxmlformats.org/officeDocument/2006/relationships/oleObject" Target="../embeddings/oleObject8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88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2.bin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1.bin"/><Relationship Id="rId10" Type="http://schemas.openxmlformats.org/officeDocument/2006/relationships/oleObject" Target="../embeddings/oleObject96.bin"/><Relationship Id="rId4" Type="http://schemas.openxmlformats.org/officeDocument/2006/relationships/oleObject" Target="../embeddings/oleObject90.bin"/><Relationship Id="rId9" Type="http://schemas.openxmlformats.org/officeDocument/2006/relationships/oleObject" Target="../embeddings/oleObject95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01.bin"/><Relationship Id="rId5" Type="http://schemas.openxmlformats.org/officeDocument/2006/relationships/oleObject" Target="../embeddings/oleObject100.bin"/><Relationship Id="rId4" Type="http://schemas.openxmlformats.org/officeDocument/2006/relationships/oleObject" Target="../embeddings/oleObject99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106.bin"/><Relationship Id="rId4" Type="http://schemas.openxmlformats.org/officeDocument/2006/relationships/oleObject" Target="../embeddings/oleObject10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109.bin"/><Relationship Id="rId4" Type="http://schemas.openxmlformats.org/officeDocument/2006/relationships/oleObject" Target="../embeddings/oleObject10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13.bin"/><Relationship Id="rId5" Type="http://schemas.openxmlformats.org/officeDocument/2006/relationships/oleObject" Target="../embeddings/oleObject112.bin"/><Relationship Id="rId4" Type="http://schemas.openxmlformats.org/officeDocument/2006/relationships/oleObject" Target="../embeddings/oleObject11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17.bin"/><Relationship Id="rId5" Type="http://schemas.openxmlformats.org/officeDocument/2006/relationships/oleObject" Target="../embeddings/oleObject116.bin"/><Relationship Id="rId4" Type="http://schemas.openxmlformats.org/officeDocument/2006/relationships/oleObject" Target="../embeddings/oleObject115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120.bin"/><Relationship Id="rId4" Type="http://schemas.openxmlformats.org/officeDocument/2006/relationships/oleObject" Target="../embeddings/oleObject119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12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26.bin"/><Relationship Id="rId5" Type="http://schemas.openxmlformats.org/officeDocument/2006/relationships/oleObject" Target="../embeddings/oleObject125.bin"/><Relationship Id="rId4" Type="http://schemas.openxmlformats.org/officeDocument/2006/relationships/oleObject" Target="../embeddings/oleObject124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128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32.bin"/><Relationship Id="rId5" Type="http://schemas.openxmlformats.org/officeDocument/2006/relationships/oleObject" Target="../embeddings/oleObject131.bin"/><Relationship Id="rId10" Type="http://schemas.openxmlformats.org/officeDocument/2006/relationships/oleObject" Target="../embeddings/oleObject136.bin"/><Relationship Id="rId4" Type="http://schemas.openxmlformats.org/officeDocument/2006/relationships/oleObject" Target="../embeddings/oleObject130.bin"/><Relationship Id="rId9" Type="http://schemas.openxmlformats.org/officeDocument/2006/relationships/oleObject" Target="../embeddings/oleObject135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138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41.bin"/><Relationship Id="rId5" Type="http://schemas.openxmlformats.org/officeDocument/2006/relationships/oleObject" Target="../embeddings/oleObject140.bin"/><Relationship Id="rId4" Type="http://schemas.openxmlformats.org/officeDocument/2006/relationships/oleObject" Target="../embeddings/oleObject139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44.bin"/><Relationship Id="rId5" Type="http://schemas.openxmlformats.org/officeDocument/2006/relationships/oleObject" Target="../embeddings/oleObject143.bin"/><Relationship Id="rId4" Type="http://schemas.openxmlformats.org/officeDocument/2006/relationships/oleObject" Target="../embeddings/oleObject142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48.bin"/><Relationship Id="rId5" Type="http://schemas.openxmlformats.org/officeDocument/2006/relationships/oleObject" Target="../embeddings/oleObject147.bin"/><Relationship Id="rId4" Type="http://schemas.openxmlformats.org/officeDocument/2006/relationships/oleObject" Target="../embeddings/oleObject146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5.bin"/><Relationship Id="rId3" Type="http://schemas.openxmlformats.org/officeDocument/2006/relationships/oleObject" Target="../embeddings/oleObject150.bin"/><Relationship Id="rId7" Type="http://schemas.openxmlformats.org/officeDocument/2006/relationships/oleObject" Target="../embeddings/oleObject1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53.bin"/><Relationship Id="rId11" Type="http://schemas.openxmlformats.org/officeDocument/2006/relationships/image" Target="../media/image118.jpeg"/><Relationship Id="rId5" Type="http://schemas.openxmlformats.org/officeDocument/2006/relationships/oleObject" Target="../embeddings/oleObject152.bin"/><Relationship Id="rId10" Type="http://schemas.openxmlformats.org/officeDocument/2006/relationships/oleObject" Target="../embeddings/oleObject157.bin"/><Relationship Id="rId4" Type="http://schemas.openxmlformats.org/officeDocument/2006/relationships/oleObject" Target="../embeddings/oleObject151.bin"/><Relationship Id="rId9" Type="http://schemas.openxmlformats.org/officeDocument/2006/relationships/oleObject" Target="../embeddings/oleObject156.bin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L:\TEI%20ATHENS\&#924;&#949;&#964;&#945;&#960;&#964;&#965;&#967;&#953;&#945;&#954;&#940;\&#915;&#949;&#969;&#967;&#969;&#961;&#953;&#954;&#941;&#962;%20&#964;&#949;&#967;&#957;&#959;&#955;&#959;&#947;&#943;&#949;&#962;\&#931;&#942;&#956;&#945;&#964;&#945;\&#928;&#945;&#961;&#959;&#965;&#963;&#953;&#940;&#963;&#949;&#953;&#962;\&#928;&#945;&#961;&#959;&#965;&#963;&#943;&#945;&#963;&#951;%202&#951;\Gradients%20and%20Partial%20Derivatives_cut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3608" y="764704"/>
            <a:ext cx="6935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Εφαρμογές Ανάλυσης Σήματος στη Γεωδαισία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6093296"/>
            <a:ext cx="666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Πρόγραμμα Μεταπτυχιακών Σπουδών: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Γεωχωρικές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τεχνολογίες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2132856"/>
            <a:ext cx="7559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dirty="0" smtClean="0">
                <a:latin typeface="Arial" pitchFamily="34" charset="0"/>
                <a:cs typeface="Arial" pitchFamily="34" charset="0"/>
              </a:rPr>
              <a:t>Παρουσίαση 2</a:t>
            </a:r>
            <a:r>
              <a:rPr lang="el-GR" sz="2800" baseline="30000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: Αρχές εκτίμησης παραμέτρων</a:t>
            </a:r>
          </a:p>
          <a:p>
            <a:pPr algn="ctr"/>
            <a:r>
              <a:rPr lang="el-GR" sz="2000" dirty="0" smtClean="0">
                <a:latin typeface="Arial" pitchFamily="34" charset="0"/>
                <a:cs typeface="Arial" pitchFamily="34" charset="0"/>
              </a:rPr>
              <a:t>Μέρος 1</a:t>
            </a:r>
            <a:r>
              <a:rPr lang="el-GR" sz="2000" baseline="30000" dirty="0" smtClean="0">
                <a:latin typeface="Arial" pitchFamily="34" charset="0"/>
                <a:cs typeface="Arial" pitchFamily="34" charset="0"/>
              </a:rPr>
              <a:t>ο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3573016"/>
            <a:ext cx="452547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dirty="0" smtClean="0">
                <a:latin typeface="Arial" pitchFamily="34" charset="0"/>
                <a:cs typeface="Arial" pitchFamily="34" charset="0"/>
              </a:rPr>
              <a:t>Βασίλειος Δ. </a:t>
            </a:r>
            <a:r>
              <a:rPr lang="el-GR" sz="1400" dirty="0" err="1" smtClean="0">
                <a:latin typeface="Arial" pitchFamily="34" charset="0"/>
                <a:cs typeface="Arial" pitchFamily="34" charset="0"/>
              </a:rPr>
              <a:t>Ανδριτσάνος</a:t>
            </a:r>
            <a:endParaRPr lang="el-G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1400" dirty="0" smtClean="0">
                <a:latin typeface="Arial" pitchFamily="34" charset="0"/>
                <a:cs typeface="Arial" pitchFamily="34" charset="0"/>
              </a:rPr>
              <a:t>Αναπληρωτής Καθηγητής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1400" dirty="0" smtClean="0">
                <a:latin typeface="Arial" pitchFamily="34" charset="0"/>
                <a:cs typeface="Arial" pitchFamily="34" charset="0"/>
              </a:rPr>
              <a:t>Γεώργιος </a:t>
            </a:r>
            <a:r>
              <a:rPr lang="el-GR" sz="1400" dirty="0" err="1" smtClean="0">
                <a:latin typeface="Arial" pitchFamily="34" charset="0"/>
                <a:cs typeface="Arial" pitchFamily="34" charset="0"/>
              </a:rPr>
              <a:t>Χλούπης</a:t>
            </a:r>
            <a:endParaRPr lang="el-G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1400" dirty="0" smtClean="0">
                <a:latin typeface="Arial" pitchFamily="34" charset="0"/>
                <a:cs typeface="Arial" pitchFamily="34" charset="0"/>
              </a:rPr>
              <a:t>Επίκουρος Καθηγητής</a:t>
            </a:r>
          </a:p>
          <a:p>
            <a:pPr algn="ctr"/>
            <a:endParaRPr lang="el-G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1400" dirty="0" smtClean="0">
                <a:latin typeface="Arial" pitchFamily="34" charset="0"/>
                <a:cs typeface="Arial" pitchFamily="34" charset="0"/>
              </a:rPr>
              <a:t>Τμήμα Μηχανικών Τοπογραφίας και Γεωπληροφορικής</a:t>
            </a:r>
          </a:p>
          <a:p>
            <a:pPr algn="ctr"/>
            <a:r>
              <a:rPr lang="el-GR" sz="1400" dirty="0" smtClean="0">
                <a:latin typeface="Arial" pitchFamily="34" charset="0"/>
                <a:cs typeface="Arial" pitchFamily="34" charset="0"/>
              </a:rPr>
              <a:t>Πανεπιστήμιο Δυτικής Αττικής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7441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Στοχαστικός χαρακτήρας της </a:t>
            </a:r>
            <a:r>
              <a:rPr lang="el-GR" sz="2800" b="1" dirty="0" err="1" smtClean="0">
                <a:latin typeface="Arial" pitchFamily="34" charset="0"/>
                <a:cs typeface="Arial" pitchFamily="34" charset="0"/>
              </a:rPr>
              <a:t>συνόρθωσης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92088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ανάγκη εύρεσης των βαρών εισάγει το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στοχαστικό χαρακτήρα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Στοχαστικός χαρακτήρας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μελέτη σφαλμάτων 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μέτρο ακρίβειας παρατηρήσεων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Στοχαστικός χαρακτήρας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θεωρία πιθανοτήτων  άγνωστη η πραγματική τιμή,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γνωστή η περιγραφή της συμπεριφοράς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«άπειρο δείγμα»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Παρατήρηση  στοχαστική ποσότητα  άθροισμα ντετερμινιστικής (όχι τυχαίας) παρατηρούμενης παραμέτρου και τυχαίου σφάλματος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707904" y="5949280"/>
          <a:ext cx="1016000" cy="292100"/>
        </p:xfrm>
        <a:graphic>
          <a:graphicData uri="http://schemas.openxmlformats.org/presentationml/2006/ole">
            <p:oleObj spid="_x0000_s55297" name="Equation" r:id="rId3" imgW="101592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7441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Στοχαστικός χαρακτήρας της </a:t>
            </a:r>
            <a:r>
              <a:rPr lang="el-GR" sz="2800" b="1" dirty="0" err="1" smtClean="0">
                <a:latin typeface="Arial" pitchFamily="34" charset="0"/>
                <a:cs typeface="Arial" pitchFamily="34" charset="0"/>
              </a:rPr>
              <a:t>συνόρθωσης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340768"/>
            <a:ext cx="792088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Παρατηρήσεις και σήματα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εκτίμηση παραμέτρων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3065463" y="2276475"/>
            <a:ext cx="504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069263" y="2054225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t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3209925" y="1268413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240088" y="908050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70C0"/>
                </a:solidFill>
                <a:latin typeface="Arial" panose="020B0604020202020204" pitchFamily="34" charset="0"/>
              </a:rPr>
              <a:t>f(t)</a:t>
            </a:r>
            <a:endParaRPr lang="en-GB" altLang="en-US" sz="18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3132138" y="1376363"/>
            <a:ext cx="4752975" cy="1441450"/>
          </a:xfrm>
          <a:custGeom>
            <a:avLst/>
            <a:gdLst>
              <a:gd name="T0" fmla="*/ 0 w 2994"/>
              <a:gd name="T1" fmla="*/ 2147483647 h 908"/>
              <a:gd name="T2" fmla="*/ 2147483647 w 2994"/>
              <a:gd name="T3" fmla="*/ 2147483647 h 908"/>
              <a:gd name="T4" fmla="*/ 2147483647 w 2994"/>
              <a:gd name="T5" fmla="*/ 2147483647 h 908"/>
              <a:gd name="T6" fmla="*/ 2147483647 w 2994"/>
              <a:gd name="T7" fmla="*/ 2147483647 h 908"/>
              <a:gd name="T8" fmla="*/ 2147483647 w 2994"/>
              <a:gd name="T9" fmla="*/ 0 h 908"/>
              <a:gd name="T10" fmla="*/ 2147483647 w 2994"/>
              <a:gd name="T11" fmla="*/ 2147483647 h 908"/>
              <a:gd name="T12" fmla="*/ 2147483647 w 2994"/>
              <a:gd name="T13" fmla="*/ 2147483647 h 908"/>
              <a:gd name="T14" fmla="*/ 2147483647 w 2994"/>
              <a:gd name="T15" fmla="*/ 2147483647 h 908"/>
              <a:gd name="T16" fmla="*/ 2147483647 w 2994"/>
              <a:gd name="T17" fmla="*/ 2147483647 h 9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94"/>
              <a:gd name="T28" fmla="*/ 0 h 908"/>
              <a:gd name="T29" fmla="*/ 2994 w 2994"/>
              <a:gd name="T30" fmla="*/ 908 h 9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94" h="908">
                <a:moveTo>
                  <a:pt x="0" y="409"/>
                </a:moveTo>
                <a:cubicBezTo>
                  <a:pt x="58" y="363"/>
                  <a:pt x="117" y="317"/>
                  <a:pt x="181" y="272"/>
                </a:cubicBezTo>
                <a:cubicBezTo>
                  <a:pt x="245" y="227"/>
                  <a:pt x="294" y="140"/>
                  <a:pt x="385" y="136"/>
                </a:cubicBezTo>
                <a:cubicBezTo>
                  <a:pt x="476" y="132"/>
                  <a:pt x="582" y="273"/>
                  <a:pt x="726" y="250"/>
                </a:cubicBezTo>
                <a:cubicBezTo>
                  <a:pt x="870" y="227"/>
                  <a:pt x="1081" y="0"/>
                  <a:pt x="1247" y="0"/>
                </a:cubicBezTo>
                <a:cubicBezTo>
                  <a:pt x="1413" y="0"/>
                  <a:pt x="1564" y="103"/>
                  <a:pt x="1723" y="250"/>
                </a:cubicBezTo>
                <a:cubicBezTo>
                  <a:pt x="1882" y="397"/>
                  <a:pt x="2049" y="862"/>
                  <a:pt x="2200" y="885"/>
                </a:cubicBezTo>
                <a:cubicBezTo>
                  <a:pt x="2351" y="908"/>
                  <a:pt x="2499" y="492"/>
                  <a:pt x="2631" y="386"/>
                </a:cubicBezTo>
                <a:cubicBezTo>
                  <a:pt x="2763" y="280"/>
                  <a:pt x="2933" y="273"/>
                  <a:pt x="2994" y="250"/>
                </a:cubicBezTo>
              </a:path>
            </a:pathLst>
          </a:custGeom>
          <a:noFill/>
          <a:ln w="190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51520" y="1052736"/>
            <a:ext cx="22448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n-US" sz="1600" dirty="0" smtClean="0">
                <a:latin typeface="Arial" panose="020B0604020202020204" pitchFamily="34" charset="0"/>
              </a:rPr>
              <a:t>Εκτίμηση παραμέτρων</a:t>
            </a:r>
            <a:endParaRPr lang="en-GB" altLang="en-US" sz="1600" dirty="0">
              <a:latin typeface="Arial" panose="020B0604020202020204" pitchFamily="34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3059832" y="4005064"/>
            <a:ext cx="504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063632" y="3782814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t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V="1">
            <a:off x="3204294" y="2997002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234457" y="2636639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y(t)</a:t>
            </a:r>
            <a:r>
              <a:rPr lang="en-US" altLang="en-US" sz="1800" dirty="0">
                <a:latin typeface="Arial" panose="020B0604020202020204" pitchFamily="34" charset="0"/>
              </a:rPr>
              <a:t> = </a:t>
            </a:r>
            <a:r>
              <a:rPr lang="en-US" altLang="en-US" sz="1800" dirty="0">
                <a:solidFill>
                  <a:srgbClr val="0070C0"/>
                </a:solidFill>
                <a:latin typeface="Arial" panose="020B0604020202020204" pitchFamily="34" charset="0"/>
              </a:rPr>
              <a:t>f(t) </a:t>
            </a:r>
            <a:r>
              <a:rPr lang="en-US" altLang="en-US" sz="1800" dirty="0">
                <a:latin typeface="Arial" panose="020B0604020202020204" pitchFamily="34" charset="0"/>
              </a:rPr>
              <a:t>+ n(t)</a:t>
            </a:r>
            <a:endParaRPr lang="en-GB" altLang="en-US" sz="1800" dirty="0">
              <a:latin typeface="Arial" panose="020B0604020202020204" pitchFamily="34" charset="0"/>
            </a:endParaRPr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3126507" y="3104952"/>
            <a:ext cx="4752975" cy="1441450"/>
          </a:xfrm>
          <a:custGeom>
            <a:avLst/>
            <a:gdLst>
              <a:gd name="T0" fmla="*/ 0 w 2994"/>
              <a:gd name="T1" fmla="*/ 2147483647 h 908"/>
              <a:gd name="T2" fmla="*/ 2147483647 w 2994"/>
              <a:gd name="T3" fmla="*/ 2147483647 h 908"/>
              <a:gd name="T4" fmla="*/ 2147483647 w 2994"/>
              <a:gd name="T5" fmla="*/ 2147483647 h 908"/>
              <a:gd name="T6" fmla="*/ 2147483647 w 2994"/>
              <a:gd name="T7" fmla="*/ 2147483647 h 908"/>
              <a:gd name="T8" fmla="*/ 2147483647 w 2994"/>
              <a:gd name="T9" fmla="*/ 0 h 908"/>
              <a:gd name="T10" fmla="*/ 2147483647 w 2994"/>
              <a:gd name="T11" fmla="*/ 2147483647 h 908"/>
              <a:gd name="T12" fmla="*/ 2147483647 w 2994"/>
              <a:gd name="T13" fmla="*/ 2147483647 h 908"/>
              <a:gd name="T14" fmla="*/ 2147483647 w 2994"/>
              <a:gd name="T15" fmla="*/ 2147483647 h 908"/>
              <a:gd name="T16" fmla="*/ 2147483647 w 2994"/>
              <a:gd name="T17" fmla="*/ 2147483647 h 9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94"/>
              <a:gd name="T28" fmla="*/ 0 h 908"/>
              <a:gd name="T29" fmla="*/ 2994 w 2994"/>
              <a:gd name="T30" fmla="*/ 908 h 9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94" h="908">
                <a:moveTo>
                  <a:pt x="0" y="409"/>
                </a:moveTo>
                <a:cubicBezTo>
                  <a:pt x="58" y="363"/>
                  <a:pt x="117" y="317"/>
                  <a:pt x="181" y="272"/>
                </a:cubicBezTo>
                <a:cubicBezTo>
                  <a:pt x="245" y="227"/>
                  <a:pt x="294" y="140"/>
                  <a:pt x="385" y="136"/>
                </a:cubicBezTo>
                <a:cubicBezTo>
                  <a:pt x="476" y="132"/>
                  <a:pt x="582" y="273"/>
                  <a:pt x="726" y="250"/>
                </a:cubicBezTo>
                <a:cubicBezTo>
                  <a:pt x="870" y="227"/>
                  <a:pt x="1081" y="0"/>
                  <a:pt x="1247" y="0"/>
                </a:cubicBezTo>
                <a:cubicBezTo>
                  <a:pt x="1413" y="0"/>
                  <a:pt x="1564" y="103"/>
                  <a:pt x="1723" y="250"/>
                </a:cubicBezTo>
                <a:cubicBezTo>
                  <a:pt x="1882" y="397"/>
                  <a:pt x="2049" y="862"/>
                  <a:pt x="2200" y="885"/>
                </a:cubicBezTo>
                <a:cubicBezTo>
                  <a:pt x="2351" y="908"/>
                  <a:pt x="2499" y="492"/>
                  <a:pt x="2631" y="386"/>
                </a:cubicBezTo>
                <a:cubicBezTo>
                  <a:pt x="2763" y="280"/>
                  <a:pt x="2933" y="273"/>
                  <a:pt x="2994" y="250"/>
                </a:cubicBezTo>
              </a:path>
            </a:pathLst>
          </a:custGeom>
          <a:noFill/>
          <a:ln w="190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3161432" y="2992239"/>
            <a:ext cx="4681537" cy="1649413"/>
          </a:xfrm>
          <a:custGeom>
            <a:avLst/>
            <a:gdLst>
              <a:gd name="T0" fmla="*/ 2147483647 w 2949"/>
              <a:gd name="T1" fmla="*/ 2147483647 h 1039"/>
              <a:gd name="T2" fmla="*/ 2147483647 w 2949"/>
              <a:gd name="T3" fmla="*/ 2147483647 h 1039"/>
              <a:gd name="T4" fmla="*/ 2147483647 w 2949"/>
              <a:gd name="T5" fmla="*/ 2147483647 h 1039"/>
              <a:gd name="T6" fmla="*/ 2147483647 w 2949"/>
              <a:gd name="T7" fmla="*/ 2147483647 h 1039"/>
              <a:gd name="T8" fmla="*/ 2147483647 w 2949"/>
              <a:gd name="T9" fmla="*/ 2147483647 h 1039"/>
              <a:gd name="T10" fmla="*/ 2147483647 w 2949"/>
              <a:gd name="T11" fmla="*/ 2147483647 h 1039"/>
              <a:gd name="T12" fmla="*/ 2147483647 w 2949"/>
              <a:gd name="T13" fmla="*/ 2147483647 h 1039"/>
              <a:gd name="T14" fmla="*/ 2147483647 w 2949"/>
              <a:gd name="T15" fmla="*/ 2147483647 h 1039"/>
              <a:gd name="T16" fmla="*/ 2147483647 w 2949"/>
              <a:gd name="T17" fmla="*/ 2147483647 h 1039"/>
              <a:gd name="T18" fmla="*/ 2147483647 w 2949"/>
              <a:gd name="T19" fmla="*/ 2147483647 h 1039"/>
              <a:gd name="T20" fmla="*/ 2147483647 w 2949"/>
              <a:gd name="T21" fmla="*/ 2147483647 h 1039"/>
              <a:gd name="T22" fmla="*/ 2147483647 w 2949"/>
              <a:gd name="T23" fmla="*/ 2147483647 h 1039"/>
              <a:gd name="T24" fmla="*/ 2147483647 w 2949"/>
              <a:gd name="T25" fmla="*/ 2147483647 h 1039"/>
              <a:gd name="T26" fmla="*/ 2147483647 w 2949"/>
              <a:gd name="T27" fmla="*/ 2147483647 h 1039"/>
              <a:gd name="T28" fmla="*/ 2147483647 w 2949"/>
              <a:gd name="T29" fmla="*/ 2147483647 h 1039"/>
              <a:gd name="T30" fmla="*/ 2147483647 w 2949"/>
              <a:gd name="T31" fmla="*/ 2147483647 h 1039"/>
              <a:gd name="T32" fmla="*/ 2147483647 w 2949"/>
              <a:gd name="T33" fmla="*/ 2147483647 h 1039"/>
              <a:gd name="T34" fmla="*/ 2147483647 w 2949"/>
              <a:gd name="T35" fmla="*/ 2147483647 h 1039"/>
              <a:gd name="T36" fmla="*/ 2147483647 w 2949"/>
              <a:gd name="T37" fmla="*/ 2147483647 h 1039"/>
              <a:gd name="T38" fmla="*/ 2147483647 w 2949"/>
              <a:gd name="T39" fmla="*/ 2147483647 h 1039"/>
              <a:gd name="T40" fmla="*/ 2147483647 w 2949"/>
              <a:gd name="T41" fmla="*/ 2147483647 h 1039"/>
              <a:gd name="T42" fmla="*/ 2147483647 w 2949"/>
              <a:gd name="T43" fmla="*/ 2147483647 h 1039"/>
              <a:gd name="T44" fmla="*/ 2147483647 w 2949"/>
              <a:gd name="T45" fmla="*/ 2147483647 h 1039"/>
              <a:gd name="T46" fmla="*/ 2147483647 w 2949"/>
              <a:gd name="T47" fmla="*/ 2147483647 h 1039"/>
              <a:gd name="T48" fmla="*/ 2147483647 w 2949"/>
              <a:gd name="T49" fmla="*/ 2147483647 h 1039"/>
              <a:gd name="T50" fmla="*/ 2147483647 w 2949"/>
              <a:gd name="T51" fmla="*/ 2147483647 h 1039"/>
              <a:gd name="T52" fmla="*/ 2147483647 w 2949"/>
              <a:gd name="T53" fmla="*/ 2147483647 h 1039"/>
              <a:gd name="T54" fmla="*/ 2147483647 w 2949"/>
              <a:gd name="T55" fmla="*/ 2147483647 h 1039"/>
              <a:gd name="T56" fmla="*/ 2147483647 w 2949"/>
              <a:gd name="T57" fmla="*/ 2147483647 h 1039"/>
              <a:gd name="T58" fmla="*/ 2147483647 w 2949"/>
              <a:gd name="T59" fmla="*/ 2147483647 h 1039"/>
              <a:gd name="T60" fmla="*/ 2147483647 w 2949"/>
              <a:gd name="T61" fmla="*/ 2147483647 h 1039"/>
              <a:gd name="T62" fmla="*/ 2147483647 w 2949"/>
              <a:gd name="T63" fmla="*/ 2147483647 h 1039"/>
              <a:gd name="T64" fmla="*/ 2147483647 w 2949"/>
              <a:gd name="T65" fmla="*/ 2147483647 h 1039"/>
              <a:gd name="T66" fmla="*/ 2147483647 w 2949"/>
              <a:gd name="T67" fmla="*/ 2147483647 h 1039"/>
              <a:gd name="T68" fmla="*/ 2147483647 w 2949"/>
              <a:gd name="T69" fmla="*/ 2147483647 h 1039"/>
              <a:gd name="T70" fmla="*/ 2147483647 w 2949"/>
              <a:gd name="T71" fmla="*/ 2147483647 h 1039"/>
              <a:gd name="T72" fmla="*/ 2147483647 w 2949"/>
              <a:gd name="T73" fmla="*/ 2147483647 h 1039"/>
              <a:gd name="T74" fmla="*/ 2147483647 w 2949"/>
              <a:gd name="T75" fmla="*/ 2147483647 h 103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949"/>
              <a:gd name="T115" fmla="*/ 0 h 1039"/>
              <a:gd name="T116" fmla="*/ 2949 w 2949"/>
              <a:gd name="T117" fmla="*/ 1039 h 103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949" h="1039">
                <a:moveTo>
                  <a:pt x="0" y="503"/>
                </a:moveTo>
                <a:cubicBezTo>
                  <a:pt x="15" y="425"/>
                  <a:pt x="31" y="348"/>
                  <a:pt x="46" y="344"/>
                </a:cubicBezTo>
                <a:cubicBezTo>
                  <a:pt x="61" y="340"/>
                  <a:pt x="80" y="491"/>
                  <a:pt x="91" y="480"/>
                </a:cubicBezTo>
                <a:cubicBezTo>
                  <a:pt x="102" y="469"/>
                  <a:pt x="106" y="302"/>
                  <a:pt x="114" y="276"/>
                </a:cubicBezTo>
                <a:cubicBezTo>
                  <a:pt x="122" y="250"/>
                  <a:pt x="126" y="332"/>
                  <a:pt x="137" y="321"/>
                </a:cubicBezTo>
                <a:cubicBezTo>
                  <a:pt x="148" y="310"/>
                  <a:pt x="171" y="204"/>
                  <a:pt x="182" y="208"/>
                </a:cubicBezTo>
                <a:cubicBezTo>
                  <a:pt x="193" y="212"/>
                  <a:pt x="198" y="314"/>
                  <a:pt x="205" y="344"/>
                </a:cubicBezTo>
                <a:cubicBezTo>
                  <a:pt x="212" y="374"/>
                  <a:pt x="223" y="396"/>
                  <a:pt x="227" y="389"/>
                </a:cubicBezTo>
                <a:cubicBezTo>
                  <a:pt x="231" y="382"/>
                  <a:pt x="216" y="336"/>
                  <a:pt x="227" y="298"/>
                </a:cubicBezTo>
                <a:cubicBezTo>
                  <a:pt x="238" y="260"/>
                  <a:pt x="280" y="162"/>
                  <a:pt x="295" y="162"/>
                </a:cubicBezTo>
                <a:cubicBezTo>
                  <a:pt x="310" y="162"/>
                  <a:pt x="307" y="275"/>
                  <a:pt x="318" y="298"/>
                </a:cubicBezTo>
                <a:cubicBezTo>
                  <a:pt x="329" y="321"/>
                  <a:pt x="352" y="324"/>
                  <a:pt x="363" y="298"/>
                </a:cubicBezTo>
                <a:cubicBezTo>
                  <a:pt x="374" y="272"/>
                  <a:pt x="367" y="140"/>
                  <a:pt x="386" y="140"/>
                </a:cubicBezTo>
                <a:cubicBezTo>
                  <a:pt x="405" y="140"/>
                  <a:pt x="454" y="283"/>
                  <a:pt x="477" y="298"/>
                </a:cubicBezTo>
                <a:cubicBezTo>
                  <a:pt x="500" y="313"/>
                  <a:pt x="499" y="215"/>
                  <a:pt x="522" y="230"/>
                </a:cubicBezTo>
                <a:cubicBezTo>
                  <a:pt x="545" y="245"/>
                  <a:pt x="594" y="389"/>
                  <a:pt x="613" y="389"/>
                </a:cubicBezTo>
                <a:cubicBezTo>
                  <a:pt x="632" y="389"/>
                  <a:pt x="625" y="230"/>
                  <a:pt x="636" y="230"/>
                </a:cubicBezTo>
                <a:cubicBezTo>
                  <a:pt x="647" y="230"/>
                  <a:pt x="666" y="370"/>
                  <a:pt x="681" y="389"/>
                </a:cubicBezTo>
                <a:cubicBezTo>
                  <a:pt x="696" y="408"/>
                  <a:pt x="707" y="348"/>
                  <a:pt x="726" y="344"/>
                </a:cubicBezTo>
                <a:cubicBezTo>
                  <a:pt x="745" y="340"/>
                  <a:pt x="779" y="390"/>
                  <a:pt x="794" y="367"/>
                </a:cubicBezTo>
                <a:cubicBezTo>
                  <a:pt x="809" y="344"/>
                  <a:pt x="806" y="250"/>
                  <a:pt x="817" y="208"/>
                </a:cubicBezTo>
                <a:cubicBezTo>
                  <a:pt x="828" y="166"/>
                  <a:pt x="851" y="125"/>
                  <a:pt x="862" y="117"/>
                </a:cubicBezTo>
                <a:cubicBezTo>
                  <a:pt x="873" y="109"/>
                  <a:pt x="874" y="143"/>
                  <a:pt x="885" y="162"/>
                </a:cubicBezTo>
                <a:cubicBezTo>
                  <a:pt x="896" y="181"/>
                  <a:pt x="919" y="241"/>
                  <a:pt x="930" y="230"/>
                </a:cubicBezTo>
                <a:cubicBezTo>
                  <a:pt x="941" y="219"/>
                  <a:pt x="945" y="124"/>
                  <a:pt x="953" y="94"/>
                </a:cubicBezTo>
                <a:cubicBezTo>
                  <a:pt x="961" y="64"/>
                  <a:pt x="965" y="45"/>
                  <a:pt x="976" y="49"/>
                </a:cubicBezTo>
                <a:cubicBezTo>
                  <a:pt x="987" y="53"/>
                  <a:pt x="1010" y="113"/>
                  <a:pt x="1021" y="117"/>
                </a:cubicBezTo>
                <a:cubicBezTo>
                  <a:pt x="1032" y="121"/>
                  <a:pt x="1021" y="57"/>
                  <a:pt x="1044" y="72"/>
                </a:cubicBezTo>
                <a:cubicBezTo>
                  <a:pt x="1067" y="87"/>
                  <a:pt x="1134" y="201"/>
                  <a:pt x="1157" y="208"/>
                </a:cubicBezTo>
                <a:cubicBezTo>
                  <a:pt x="1180" y="215"/>
                  <a:pt x="1161" y="132"/>
                  <a:pt x="1180" y="117"/>
                </a:cubicBezTo>
                <a:cubicBezTo>
                  <a:pt x="1199" y="102"/>
                  <a:pt x="1248" y="136"/>
                  <a:pt x="1271" y="117"/>
                </a:cubicBezTo>
                <a:cubicBezTo>
                  <a:pt x="1294" y="98"/>
                  <a:pt x="1297" y="0"/>
                  <a:pt x="1316" y="4"/>
                </a:cubicBezTo>
                <a:cubicBezTo>
                  <a:pt x="1335" y="8"/>
                  <a:pt x="1361" y="125"/>
                  <a:pt x="1384" y="140"/>
                </a:cubicBezTo>
                <a:cubicBezTo>
                  <a:pt x="1407" y="155"/>
                  <a:pt x="1429" y="79"/>
                  <a:pt x="1452" y="94"/>
                </a:cubicBezTo>
                <a:cubicBezTo>
                  <a:pt x="1475" y="109"/>
                  <a:pt x="1490" y="211"/>
                  <a:pt x="1520" y="230"/>
                </a:cubicBezTo>
                <a:cubicBezTo>
                  <a:pt x="1550" y="249"/>
                  <a:pt x="1607" y="223"/>
                  <a:pt x="1633" y="208"/>
                </a:cubicBezTo>
                <a:cubicBezTo>
                  <a:pt x="1659" y="193"/>
                  <a:pt x="1672" y="136"/>
                  <a:pt x="1679" y="140"/>
                </a:cubicBezTo>
                <a:cubicBezTo>
                  <a:pt x="1686" y="144"/>
                  <a:pt x="1672" y="189"/>
                  <a:pt x="1679" y="230"/>
                </a:cubicBezTo>
                <a:cubicBezTo>
                  <a:pt x="1686" y="271"/>
                  <a:pt x="1713" y="381"/>
                  <a:pt x="1724" y="389"/>
                </a:cubicBezTo>
                <a:cubicBezTo>
                  <a:pt x="1735" y="397"/>
                  <a:pt x="1736" y="249"/>
                  <a:pt x="1747" y="276"/>
                </a:cubicBezTo>
                <a:cubicBezTo>
                  <a:pt x="1758" y="303"/>
                  <a:pt x="1773" y="495"/>
                  <a:pt x="1792" y="548"/>
                </a:cubicBezTo>
                <a:cubicBezTo>
                  <a:pt x="1811" y="601"/>
                  <a:pt x="1845" y="600"/>
                  <a:pt x="1860" y="593"/>
                </a:cubicBezTo>
                <a:cubicBezTo>
                  <a:pt x="1875" y="586"/>
                  <a:pt x="1868" y="495"/>
                  <a:pt x="1883" y="503"/>
                </a:cubicBezTo>
                <a:cubicBezTo>
                  <a:pt x="1898" y="511"/>
                  <a:pt x="1936" y="590"/>
                  <a:pt x="1951" y="639"/>
                </a:cubicBezTo>
                <a:cubicBezTo>
                  <a:pt x="1966" y="688"/>
                  <a:pt x="1959" y="778"/>
                  <a:pt x="1974" y="797"/>
                </a:cubicBezTo>
                <a:cubicBezTo>
                  <a:pt x="1989" y="816"/>
                  <a:pt x="2023" y="718"/>
                  <a:pt x="2042" y="752"/>
                </a:cubicBezTo>
                <a:cubicBezTo>
                  <a:pt x="2061" y="786"/>
                  <a:pt x="2076" y="1006"/>
                  <a:pt x="2087" y="1002"/>
                </a:cubicBezTo>
                <a:cubicBezTo>
                  <a:pt x="2098" y="998"/>
                  <a:pt x="2099" y="725"/>
                  <a:pt x="2110" y="729"/>
                </a:cubicBezTo>
                <a:cubicBezTo>
                  <a:pt x="2121" y="733"/>
                  <a:pt x="2144" y="1009"/>
                  <a:pt x="2155" y="1024"/>
                </a:cubicBezTo>
                <a:cubicBezTo>
                  <a:pt x="2166" y="1039"/>
                  <a:pt x="2163" y="824"/>
                  <a:pt x="2178" y="820"/>
                </a:cubicBezTo>
                <a:cubicBezTo>
                  <a:pt x="2193" y="816"/>
                  <a:pt x="2231" y="998"/>
                  <a:pt x="2246" y="1002"/>
                </a:cubicBezTo>
                <a:cubicBezTo>
                  <a:pt x="2261" y="1006"/>
                  <a:pt x="2261" y="888"/>
                  <a:pt x="2268" y="843"/>
                </a:cubicBezTo>
                <a:cubicBezTo>
                  <a:pt x="2275" y="798"/>
                  <a:pt x="2283" y="714"/>
                  <a:pt x="2291" y="729"/>
                </a:cubicBezTo>
                <a:cubicBezTo>
                  <a:pt x="2299" y="744"/>
                  <a:pt x="2303" y="900"/>
                  <a:pt x="2314" y="934"/>
                </a:cubicBezTo>
                <a:cubicBezTo>
                  <a:pt x="2325" y="968"/>
                  <a:pt x="2348" y="949"/>
                  <a:pt x="2359" y="934"/>
                </a:cubicBezTo>
                <a:cubicBezTo>
                  <a:pt x="2370" y="919"/>
                  <a:pt x="2374" y="900"/>
                  <a:pt x="2382" y="843"/>
                </a:cubicBezTo>
                <a:cubicBezTo>
                  <a:pt x="2390" y="786"/>
                  <a:pt x="2398" y="616"/>
                  <a:pt x="2405" y="593"/>
                </a:cubicBezTo>
                <a:cubicBezTo>
                  <a:pt x="2412" y="570"/>
                  <a:pt x="2419" y="726"/>
                  <a:pt x="2427" y="707"/>
                </a:cubicBezTo>
                <a:cubicBezTo>
                  <a:pt x="2435" y="688"/>
                  <a:pt x="2439" y="469"/>
                  <a:pt x="2450" y="480"/>
                </a:cubicBezTo>
                <a:cubicBezTo>
                  <a:pt x="2461" y="491"/>
                  <a:pt x="2484" y="779"/>
                  <a:pt x="2495" y="775"/>
                </a:cubicBezTo>
                <a:cubicBezTo>
                  <a:pt x="2506" y="771"/>
                  <a:pt x="2507" y="491"/>
                  <a:pt x="2518" y="457"/>
                </a:cubicBezTo>
                <a:cubicBezTo>
                  <a:pt x="2529" y="423"/>
                  <a:pt x="2552" y="541"/>
                  <a:pt x="2563" y="571"/>
                </a:cubicBezTo>
                <a:cubicBezTo>
                  <a:pt x="2574" y="601"/>
                  <a:pt x="2582" y="650"/>
                  <a:pt x="2586" y="639"/>
                </a:cubicBezTo>
                <a:cubicBezTo>
                  <a:pt x="2590" y="628"/>
                  <a:pt x="2579" y="552"/>
                  <a:pt x="2586" y="503"/>
                </a:cubicBezTo>
                <a:cubicBezTo>
                  <a:pt x="2593" y="454"/>
                  <a:pt x="2624" y="389"/>
                  <a:pt x="2631" y="344"/>
                </a:cubicBezTo>
                <a:cubicBezTo>
                  <a:pt x="2638" y="299"/>
                  <a:pt x="2623" y="226"/>
                  <a:pt x="2631" y="230"/>
                </a:cubicBezTo>
                <a:cubicBezTo>
                  <a:pt x="2639" y="234"/>
                  <a:pt x="2669" y="363"/>
                  <a:pt x="2677" y="367"/>
                </a:cubicBezTo>
                <a:cubicBezTo>
                  <a:pt x="2685" y="371"/>
                  <a:pt x="2670" y="230"/>
                  <a:pt x="2677" y="253"/>
                </a:cubicBezTo>
                <a:cubicBezTo>
                  <a:pt x="2684" y="276"/>
                  <a:pt x="2711" y="473"/>
                  <a:pt x="2722" y="503"/>
                </a:cubicBezTo>
                <a:cubicBezTo>
                  <a:pt x="2733" y="533"/>
                  <a:pt x="2738" y="473"/>
                  <a:pt x="2745" y="435"/>
                </a:cubicBezTo>
                <a:cubicBezTo>
                  <a:pt x="2752" y="397"/>
                  <a:pt x="2756" y="269"/>
                  <a:pt x="2767" y="276"/>
                </a:cubicBezTo>
                <a:cubicBezTo>
                  <a:pt x="2778" y="283"/>
                  <a:pt x="2802" y="488"/>
                  <a:pt x="2813" y="480"/>
                </a:cubicBezTo>
                <a:cubicBezTo>
                  <a:pt x="2824" y="472"/>
                  <a:pt x="2824" y="234"/>
                  <a:pt x="2835" y="230"/>
                </a:cubicBezTo>
                <a:cubicBezTo>
                  <a:pt x="2846" y="226"/>
                  <a:pt x="2870" y="457"/>
                  <a:pt x="2881" y="457"/>
                </a:cubicBezTo>
                <a:cubicBezTo>
                  <a:pt x="2892" y="457"/>
                  <a:pt x="2892" y="257"/>
                  <a:pt x="2903" y="230"/>
                </a:cubicBezTo>
                <a:cubicBezTo>
                  <a:pt x="2914" y="203"/>
                  <a:pt x="2931" y="250"/>
                  <a:pt x="2949" y="298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3065463" y="5842000"/>
            <a:ext cx="504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069263" y="561975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t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V="1">
            <a:off x="3209925" y="48339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132138" y="4941888"/>
            <a:ext cx="4752975" cy="1441450"/>
          </a:xfrm>
          <a:custGeom>
            <a:avLst/>
            <a:gdLst>
              <a:gd name="T0" fmla="*/ 0 w 2994"/>
              <a:gd name="T1" fmla="*/ 2147483647 h 908"/>
              <a:gd name="T2" fmla="*/ 2147483647 w 2994"/>
              <a:gd name="T3" fmla="*/ 2147483647 h 908"/>
              <a:gd name="T4" fmla="*/ 2147483647 w 2994"/>
              <a:gd name="T5" fmla="*/ 2147483647 h 908"/>
              <a:gd name="T6" fmla="*/ 2147483647 w 2994"/>
              <a:gd name="T7" fmla="*/ 2147483647 h 908"/>
              <a:gd name="T8" fmla="*/ 2147483647 w 2994"/>
              <a:gd name="T9" fmla="*/ 0 h 908"/>
              <a:gd name="T10" fmla="*/ 2147483647 w 2994"/>
              <a:gd name="T11" fmla="*/ 2147483647 h 908"/>
              <a:gd name="T12" fmla="*/ 2147483647 w 2994"/>
              <a:gd name="T13" fmla="*/ 2147483647 h 908"/>
              <a:gd name="T14" fmla="*/ 2147483647 w 2994"/>
              <a:gd name="T15" fmla="*/ 2147483647 h 908"/>
              <a:gd name="T16" fmla="*/ 2147483647 w 2994"/>
              <a:gd name="T17" fmla="*/ 2147483647 h 9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94"/>
              <a:gd name="T28" fmla="*/ 0 h 908"/>
              <a:gd name="T29" fmla="*/ 2994 w 2994"/>
              <a:gd name="T30" fmla="*/ 908 h 9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94" h="908">
                <a:moveTo>
                  <a:pt x="0" y="409"/>
                </a:moveTo>
                <a:cubicBezTo>
                  <a:pt x="58" y="363"/>
                  <a:pt x="117" y="317"/>
                  <a:pt x="181" y="272"/>
                </a:cubicBezTo>
                <a:cubicBezTo>
                  <a:pt x="245" y="227"/>
                  <a:pt x="294" y="140"/>
                  <a:pt x="385" y="136"/>
                </a:cubicBezTo>
                <a:cubicBezTo>
                  <a:pt x="476" y="132"/>
                  <a:pt x="582" y="273"/>
                  <a:pt x="726" y="250"/>
                </a:cubicBezTo>
                <a:cubicBezTo>
                  <a:pt x="870" y="227"/>
                  <a:pt x="1081" y="0"/>
                  <a:pt x="1247" y="0"/>
                </a:cubicBezTo>
                <a:cubicBezTo>
                  <a:pt x="1413" y="0"/>
                  <a:pt x="1564" y="103"/>
                  <a:pt x="1723" y="250"/>
                </a:cubicBezTo>
                <a:cubicBezTo>
                  <a:pt x="1882" y="397"/>
                  <a:pt x="2049" y="862"/>
                  <a:pt x="2200" y="885"/>
                </a:cubicBezTo>
                <a:cubicBezTo>
                  <a:pt x="2351" y="908"/>
                  <a:pt x="2499" y="492"/>
                  <a:pt x="2631" y="386"/>
                </a:cubicBezTo>
                <a:cubicBezTo>
                  <a:pt x="2763" y="280"/>
                  <a:pt x="2933" y="273"/>
                  <a:pt x="2994" y="250"/>
                </a:cubicBezTo>
              </a:path>
            </a:pathLst>
          </a:custGeom>
          <a:noFill/>
          <a:ln w="190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3132138" y="4873625"/>
            <a:ext cx="4754562" cy="1419225"/>
          </a:xfrm>
          <a:custGeom>
            <a:avLst/>
            <a:gdLst>
              <a:gd name="T0" fmla="*/ 0 w 2995"/>
              <a:gd name="T1" fmla="*/ 2147483647 h 894"/>
              <a:gd name="T2" fmla="*/ 2147483647 w 2995"/>
              <a:gd name="T3" fmla="*/ 2147483647 h 894"/>
              <a:gd name="T4" fmla="*/ 2147483647 w 2995"/>
              <a:gd name="T5" fmla="*/ 2147483647 h 894"/>
              <a:gd name="T6" fmla="*/ 2147483647 w 2995"/>
              <a:gd name="T7" fmla="*/ 2147483647 h 894"/>
              <a:gd name="T8" fmla="*/ 2147483647 w 2995"/>
              <a:gd name="T9" fmla="*/ 2147483647 h 894"/>
              <a:gd name="T10" fmla="*/ 2147483647 w 2995"/>
              <a:gd name="T11" fmla="*/ 2147483647 h 894"/>
              <a:gd name="T12" fmla="*/ 2147483647 w 2995"/>
              <a:gd name="T13" fmla="*/ 2147483647 h 894"/>
              <a:gd name="T14" fmla="*/ 2147483647 w 2995"/>
              <a:gd name="T15" fmla="*/ 2147483647 h 894"/>
              <a:gd name="T16" fmla="*/ 2147483647 w 2995"/>
              <a:gd name="T17" fmla="*/ 2147483647 h 8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95"/>
              <a:gd name="T28" fmla="*/ 0 h 894"/>
              <a:gd name="T29" fmla="*/ 2995 w 2995"/>
              <a:gd name="T30" fmla="*/ 894 h 8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95" h="894">
                <a:moveTo>
                  <a:pt x="0" y="451"/>
                </a:moveTo>
                <a:cubicBezTo>
                  <a:pt x="27" y="421"/>
                  <a:pt x="100" y="311"/>
                  <a:pt x="163" y="272"/>
                </a:cubicBezTo>
                <a:cubicBezTo>
                  <a:pt x="226" y="233"/>
                  <a:pt x="284" y="206"/>
                  <a:pt x="379" y="218"/>
                </a:cubicBezTo>
                <a:cubicBezTo>
                  <a:pt x="474" y="230"/>
                  <a:pt x="592" y="380"/>
                  <a:pt x="733" y="344"/>
                </a:cubicBezTo>
                <a:cubicBezTo>
                  <a:pt x="874" y="308"/>
                  <a:pt x="1062" y="0"/>
                  <a:pt x="1225" y="2"/>
                </a:cubicBezTo>
                <a:cubicBezTo>
                  <a:pt x="1388" y="4"/>
                  <a:pt x="1549" y="209"/>
                  <a:pt x="1711" y="356"/>
                </a:cubicBezTo>
                <a:cubicBezTo>
                  <a:pt x="1873" y="503"/>
                  <a:pt x="2051" y="874"/>
                  <a:pt x="2197" y="884"/>
                </a:cubicBezTo>
                <a:cubicBezTo>
                  <a:pt x="2343" y="894"/>
                  <a:pt x="2454" y="508"/>
                  <a:pt x="2587" y="416"/>
                </a:cubicBezTo>
                <a:cubicBezTo>
                  <a:pt x="2720" y="324"/>
                  <a:pt x="2910" y="349"/>
                  <a:pt x="2995" y="332"/>
                </a:cubicBezTo>
              </a:path>
            </a:pathLst>
          </a:custGeom>
          <a:noFill/>
          <a:ln w="190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5" name="Group 23"/>
          <p:cNvGrpSpPr>
            <a:grpSpLocks/>
          </p:cNvGrpSpPr>
          <p:nvPr/>
        </p:nvGrpSpPr>
        <p:grpSpPr bwMode="auto">
          <a:xfrm>
            <a:off x="3240088" y="4470400"/>
            <a:ext cx="989012" cy="366713"/>
            <a:chOff x="2041" y="2816"/>
            <a:chExt cx="623" cy="231"/>
          </a:xfrm>
        </p:grpSpPr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2041" y="2816"/>
              <a:ext cx="6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rgbClr val="00B050"/>
                  </a:solidFill>
                  <a:latin typeface="Arial" panose="020B0604020202020204" pitchFamily="34" charset="0"/>
                </a:rPr>
                <a:t>f(t)</a:t>
              </a:r>
              <a:r>
                <a:rPr lang="en-US" altLang="en-US" sz="1800" dirty="0">
                  <a:latin typeface="Arial" panose="020B0604020202020204" pitchFamily="34" charset="0"/>
                  <a:sym typeface="Symbol" panose="05050102010706020507" pitchFamily="18" charset="2"/>
                </a:rPr>
                <a:t> </a:t>
              </a:r>
              <a:r>
                <a:rPr lang="en-US" altLang="en-US" sz="1800" dirty="0">
                  <a:solidFill>
                    <a:srgbClr val="0070C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f(t)</a:t>
              </a: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2090" y="2840"/>
              <a:ext cx="68" cy="23"/>
            </a:xfrm>
            <a:custGeom>
              <a:avLst/>
              <a:gdLst>
                <a:gd name="T0" fmla="*/ 0 w 90"/>
                <a:gd name="T1" fmla="*/ 1 h 46"/>
                <a:gd name="T2" fmla="*/ 11 w 90"/>
                <a:gd name="T3" fmla="*/ 0 h 46"/>
                <a:gd name="T4" fmla="*/ 22 w 90"/>
                <a:gd name="T5" fmla="*/ 1 h 46"/>
                <a:gd name="T6" fmla="*/ 0 60000 65536"/>
                <a:gd name="T7" fmla="*/ 0 60000 65536"/>
                <a:gd name="T8" fmla="*/ 0 60000 65536"/>
                <a:gd name="T9" fmla="*/ 0 w 90"/>
                <a:gd name="T10" fmla="*/ 0 h 46"/>
                <a:gd name="T11" fmla="*/ 90 w 90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6">
                  <a:moveTo>
                    <a:pt x="0" y="46"/>
                  </a:moveTo>
                  <a:lnTo>
                    <a:pt x="45" y="0"/>
                  </a:lnTo>
                  <a:lnTo>
                    <a:pt x="90" y="46"/>
                  </a:lnTo>
                </a:path>
              </a:pathLst>
            </a:custGeom>
            <a:noFill/>
            <a:ln w="1905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8" name="Line 26"/>
          <p:cNvSpPr>
            <a:spLocks noChangeShapeType="1"/>
          </p:cNvSpPr>
          <p:nvPr/>
        </p:nvSpPr>
        <p:spPr bwMode="auto">
          <a:xfrm flipH="1">
            <a:off x="5724128" y="5157192"/>
            <a:ext cx="0" cy="2160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/>
            <a:tailEnd type="arrow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V="1">
            <a:off x="4139952" y="5337174"/>
            <a:ext cx="1476623" cy="7561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059832" y="6021288"/>
            <a:ext cx="183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n-US" sz="1600" dirty="0">
                <a:latin typeface="Arial" panose="020B0604020202020204" pitchFamily="34" charset="0"/>
              </a:rPr>
              <a:t>σφάλμα εκτίμησης</a:t>
            </a:r>
            <a:endParaRPr lang="en-GB" altLang="en-US" sz="1600" dirty="0">
              <a:latin typeface="Arial" panose="020B0604020202020204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323528" y="2204864"/>
            <a:ext cx="2232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n-US" sz="1600" dirty="0" smtClean="0">
                <a:latin typeface="Arial" panose="020B0604020202020204" pitchFamily="34" charset="0"/>
              </a:rPr>
              <a:t>Εισαγωγή κριτηρίων βέλτιστης εκτίμησης</a:t>
            </a:r>
            <a:endParaRPr lang="en-GB" altLang="en-US" sz="1600" dirty="0">
              <a:latin typeface="Arial" panose="020B0604020202020204" pitchFamily="34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395536" y="3573016"/>
            <a:ext cx="21486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n-US" sz="1600" dirty="0" smtClean="0">
                <a:latin typeface="Arial" panose="020B0604020202020204" pitchFamily="34" charset="0"/>
              </a:rPr>
              <a:t>Εκτίμηση σφάλματος</a:t>
            </a:r>
            <a:endParaRPr lang="en-GB" altLang="en-US" sz="1600" dirty="0">
              <a:latin typeface="Arial" panose="020B0604020202020204" pitchFamily="34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323528" y="4797152"/>
            <a:ext cx="21602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n-US" sz="1600" dirty="0" smtClean="0">
                <a:latin typeface="Arial" panose="020B0604020202020204" pitchFamily="34" charset="0"/>
              </a:rPr>
              <a:t>Στατιστική αξιολόγηση και ερμηνεία αποτελεσμάτων</a:t>
            </a:r>
            <a:endParaRPr lang="en-GB" altLang="en-US" sz="1600" dirty="0">
              <a:latin typeface="Arial" panose="020B0604020202020204" pitchFamily="34" charset="0"/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1259632" y="1412776"/>
            <a:ext cx="216024" cy="64807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Down Arrow 34"/>
          <p:cNvSpPr/>
          <p:nvPr/>
        </p:nvSpPr>
        <p:spPr>
          <a:xfrm>
            <a:off x="1259632" y="4077072"/>
            <a:ext cx="216024" cy="64807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Down Arrow 35"/>
          <p:cNvSpPr/>
          <p:nvPr/>
        </p:nvSpPr>
        <p:spPr>
          <a:xfrm>
            <a:off x="1259632" y="2852936"/>
            <a:ext cx="216024" cy="64807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7441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Στοχαστικός χαρακτήρας της </a:t>
            </a:r>
            <a:r>
              <a:rPr lang="el-GR" sz="2800" b="1" dirty="0" err="1" smtClean="0">
                <a:latin typeface="Arial" pitchFamily="34" charset="0"/>
                <a:cs typeface="Arial" pitchFamily="34" charset="0"/>
              </a:rPr>
              <a:t>συνόρθωσης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Βέλτιστη εκτίμηση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αγνώστων παραμέτρων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μεταφορά στοχαστικού χαρακτήρα από παρατηρήσεις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Ανεπηρέαστη εκτίμηση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ταύτιση προσδοκίας με πραγματική τιμή  απουσία συστηματικού χαρακτήρα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Βέλτιστη ανεπηρέαστη εκτίμηση (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Best Unbiased Estimation – BUE)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απουσία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συστηματικών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επιδράσεων (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ανεπηρέαστη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 και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ελάχιστης μεταβλητότητας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(περιορισμός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τυχαίων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επιδράσεων –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βέλτιστη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Πρόβλημα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προσδιορισμός συνάρτησης παρατηρήσεων που οδηγεί σε ανεπηρέαστη εκτίμηση ελάχιστης μεταβλητότητας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7444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Βέλτιστη γραμμική ανεπηρέαστη εκτίμηση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Από το σύνολο των συναρτήσεων επιλέγονται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μόνο οι γραμμικές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Συμβιβασμός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απλότητα στους υπολογισμούς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Γραμμικές συναρτήσεις  εκτιμήσεις που προκύπτουν ως γραμμικοί συνδυασμοί των παρατηρήσεων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Βέλτιστη γραμμική ανεπηρέαστη εκτίμηση (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Best Linear Unbiased Estimation – BLUE)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BLUE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και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BUE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ταυτίζονται στην περίπτωση που τα τυχαία σφάλματα ακολουθούν την κανονική κατανομή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6654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Οι εναλλακτικές μέθοδοι </a:t>
            </a:r>
            <a:r>
              <a:rPr lang="el-GR" sz="2800" b="1" dirty="0" err="1" smtClean="0">
                <a:latin typeface="Arial" pitchFamily="34" charset="0"/>
                <a:cs typeface="Arial" pitchFamily="34" charset="0"/>
              </a:rPr>
              <a:t>συνόρθωσης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92088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Οι εναλλακτικές βασίζονται στη δυνατότητα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διαφορετικών αλλά ισοδύναμων μορφών του μαθηματικού μοντέλου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u="sng" dirty="0" smtClean="0">
                <a:latin typeface="Arial" pitchFamily="34" charset="0"/>
                <a:cs typeface="Arial" pitchFamily="34" charset="0"/>
              </a:rPr>
              <a:t>Ταυτόσημα αποτελέσματα</a:t>
            </a:r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Παρατηρήσεις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παράμετροι περιγραφής του φυσικού συστήματος  κάθε παράμετρος του συστήματος μπορεί να εκφραστεί ως συνάρτησή τους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Παραμετρικός βαθμός φυσικού συστήματος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απαραίτητος ελάχιστος αριθμός παραμέτρων για την περιγραφή του συστήματος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6654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Οι εναλλακτικές μέθοδοι </a:t>
            </a:r>
            <a:r>
              <a:rPr lang="el-GR" sz="2800" b="1" dirty="0" err="1" smtClean="0">
                <a:latin typeface="Arial" pitchFamily="34" charset="0"/>
                <a:cs typeface="Arial" pitchFamily="34" charset="0"/>
              </a:rPr>
              <a:t>συνόρθωσης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92088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Μαθηματικό μοντέλο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συνόρθωσης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σύνδεση παρατηρήσεων με τις άγνωστες παρατηρούμενες παραμέτρους και τα άγνωστα σφάλματα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Επιπλέον, ανεξάρτητες μαθηματικές εξισώσεις που συνδέουν παρατηρούμενες παραμέτρους με (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ενδεχόμενες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 άγνωστες παραμέτρους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Το πλήθος των ανεξάρτητων εξισώσεων συνδέεται με το πλήθος των διαθέσιμων παρατηρήσεων, των αγνώστων και με τον παραμετρικό βαθμό του φυσικού συστήματος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563888" y="2348880"/>
          <a:ext cx="1028700" cy="292100"/>
        </p:xfrm>
        <a:graphic>
          <a:graphicData uri="http://schemas.openxmlformats.org/presentationml/2006/ole">
            <p:oleObj spid="_x0000_s115714" name="Equation" r:id="rId3" imgW="1028520" imgH="29196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563888" y="3861048"/>
          <a:ext cx="1155700" cy="292100"/>
        </p:xfrm>
        <a:graphic>
          <a:graphicData uri="http://schemas.openxmlformats.org/presentationml/2006/ole">
            <p:oleObj spid="_x0000_s115715" name="Equation" r:id="rId4" imgW="115560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6654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Οι εναλλακτικές μέθοδοι </a:t>
            </a:r>
            <a:r>
              <a:rPr lang="el-GR" sz="2800" b="1" dirty="0" err="1" smtClean="0">
                <a:latin typeface="Arial" pitchFamily="34" charset="0"/>
                <a:cs typeface="Arial" pitchFamily="34" charset="0"/>
              </a:rPr>
              <a:t>συνόρθωσης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παρατηρούμενες παράμετροι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 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άγνωστες παράμετροι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 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παραμετρικός βαθμός φυσικού συστήματος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 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πλήθος ανεξαρτήτων εξισώσεων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156176" y="4077072"/>
            <a:ext cx="144016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l-GR" dirty="0"/>
          </a:p>
        </p:txBody>
      </p:sp>
      <p:sp>
        <p:nvSpPr>
          <p:cNvPr id="8" name="Oval 7"/>
          <p:cNvSpPr/>
          <p:nvPr/>
        </p:nvSpPr>
        <p:spPr>
          <a:xfrm>
            <a:off x="1043608" y="3284984"/>
            <a:ext cx="2808312" cy="2808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 + m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6654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Οι εναλλακτικές μέθοδοι </a:t>
            </a:r>
            <a:r>
              <a:rPr lang="el-GR" sz="2800" b="1" dirty="0" err="1" smtClean="0">
                <a:latin typeface="Arial" pitchFamily="34" charset="0"/>
                <a:cs typeface="Arial" pitchFamily="34" charset="0"/>
              </a:rPr>
              <a:t>συνόρθωσης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παρατηρούμενες παράμετροι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 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άγνωστες παράμετροι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 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παραμετρικός βαθμός φυσικού συστήματος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 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πλήθος ανεξαρτήτων εξισώσεων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716016" y="4005064"/>
            <a:ext cx="144016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l-GR" dirty="0"/>
          </a:p>
        </p:txBody>
      </p:sp>
      <p:sp>
        <p:nvSpPr>
          <p:cNvPr id="8" name="Oval 7"/>
          <p:cNvSpPr/>
          <p:nvPr/>
        </p:nvSpPr>
        <p:spPr>
          <a:xfrm>
            <a:off x="2411760" y="3284984"/>
            <a:ext cx="2808312" cy="2808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 + m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6654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Οι εναλλακτικές μέθοδοι </a:t>
            </a:r>
            <a:r>
              <a:rPr lang="el-GR" sz="2800" b="1" dirty="0" err="1" smtClean="0">
                <a:latin typeface="Arial" pitchFamily="34" charset="0"/>
                <a:cs typeface="Arial" pitchFamily="34" charset="0"/>
              </a:rPr>
              <a:t>συνόρθωσης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παρατηρούμενες παράμετροι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 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άγνωστες παράμετροι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 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παραμετρικός βαθμός φυσικού συστήματος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 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πλήθος ανεξαρτήτων εξισώσεων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308304" y="4005064"/>
            <a:ext cx="144016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l-GR" dirty="0"/>
          </a:p>
        </p:txBody>
      </p:sp>
      <p:sp>
        <p:nvSpPr>
          <p:cNvPr id="8" name="Oval 7"/>
          <p:cNvSpPr/>
          <p:nvPr/>
        </p:nvSpPr>
        <p:spPr>
          <a:xfrm>
            <a:off x="5148064" y="3284984"/>
            <a:ext cx="2808312" cy="2808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 + m</a:t>
            </a:r>
            <a:endParaRPr lang="el-GR" dirty="0"/>
          </a:p>
        </p:txBody>
      </p:sp>
      <p:sp>
        <p:nvSpPr>
          <p:cNvPr id="10" name="Donut 9"/>
          <p:cNvSpPr/>
          <p:nvPr/>
        </p:nvSpPr>
        <p:spPr>
          <a:xfrm>
            <a:off x="467544" y="3429000"/>
            <a:ext cx="2808312" cy="280831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3419872" y="4365104"/>
            <a:ext cx="1368152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779912" y="3429000"/>
          <a:ext cx="1168400" cy="190500"/>
        </p:xfrm>
        <a:graphic>
          <a:graphicData uri="http://schemas.openxmlformats.org/presentationml/2006/ole">
            <p:oleObj spid="_x0000_s117762" name="Equation" r:id="rId3" imgW="1168200" imgH="1904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91680" y="35730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allAtOnce" animBg="1"/>
      <p:bldP spid="10" grpId="0" animBg="1"/>
      <p:bldP spid="11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6654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Οι εναλλακτικές μέθοδοι </a:t>
            </a:r>
            <a:r>
              <a:rPr lang="el-GR" sz="2800" b="1" dirty="0" err="1" smtClean="0">
                <a:latin typeface="Arial" pitchFamily="34" charset="0"/>
                <a:cs typeface="Arial" pitchFamily="34" charset="0"/>
              </a:rPr>
              <a:t>συνόρθωσης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92088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Βαθμοί ελευθερίας ενός προβλήματος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συνόρθωσης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ο αριθμός των επιπλέον παρατηρούμενων παραμέτρων πέρα των ελαχίστων που απαιτούνται για την περιγραφή του φυσικού συστήματος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Ανάλογα με την ύπαρξη και τον αριθμό των αγνώστων παραμέτρων 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και τη μορφή των εξισώσεων σύνδεσης προκύπτουν οι εναλλακτικές μέθοδοι 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συνόρθωσης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79912" y="2636912"/>
          <a:ext cx="850900" cy="266700"/>
        </p:xfrm>
        <a:graphic>
          <a:graphicData uri="http://schemas.openxmlformats.org/presentationml/2006/ole">
            <p:oleObj spid="_x0000_s118787" name="Equation" r:id="rId3" imgW="850680" imgH="266400" progId="Equation.3">
              <p:embed/>
            </p:oleObj>
          </a:graphicData>
        </a:graphic>
      </p:graphicFrame>
      <p:sp>
        <p:nvSpPr>
          <p:cNvPr id="6" name="Isosceles Triangle 5"/>
          <p:cNvSpPr/>
          <p:nvPr/>
        </p:nvSpPr>
        <p:spPr>
          <a:xfrm>
            <a:off x="827584" y="4653136"/>
            <a:ext cx="2088232" cy="165618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3995936" y="4725144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Σχήμα – μέγεθος φυσικού συστήματος </a:t>
            </a:r>
            <a:r>
              <a:rPr lang="el-GR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</a:p>
          <a:p>
            <a:r>
              <a:rPr lang="el-GR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παραμετρικός βαθμός </a:t>
            </a:r>
            <a:r>
              <a:rPr lang="en-US" sz="16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el-GR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endParaRPr lang="el-GR" sz="1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63093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B050"/>
                </a:solidFill>
              </a:rPr>
              <a:t>α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59492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688" y="47971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59492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B050"/>
                </a:solidFill>
              </a:rPr>
              <a:t>Γ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50851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β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1760" y="51571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γ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6" name="Arc 15"/>
          <p:cNvSpPr/>
          <p:nvPr/>
        </p:nvSpPr>
        <p:spPr>
          <a:xfrm>
            <a:off x="827584" y="5877272"/>
            <a:ext cx="576064" cy="792088"/>
          </a:xfrm>
          <a:prstGeom prst="arc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8" name="Straight Connector 17"/>
          <p:cNvCxnSpPr>
            <a:stCxn id="6" idx="0"/>
            <a:endCxn id="6" idx="2"/>
          </p:cNvCxnSpPr>
          <p:nvPr/>
        </p:nvCxnSpPr>
        <p:spPr>
          <a:xfrm flipH="1">
            <a:off x="827584" y="4653136"/>
            <a:ext cx="1044116" cy="1656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0"/>
            <a:endCxn id="6" idx="4"/>
          </p:cNvCxnSpPr>
          <p:nvPr/>
        </p:nvCxnSpPr>
        <p:spPr>
          <a:xfrm>
            <a:off x="1871700" y="4653136"/>
            <a:ext cx="1044116" cy="1656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2"/>
            <a:endCxn id="6" idx="4"/>
          </p:cNvCxnSpPr>
          <p:nvPr/>
        </p:nvCxnSpPr>
        <p:spPr>
          <a:xfrm>
            <a:off x="827584" y="6309320"/>
            <a:ext cx="208823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23928" y="4293096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Φυσικό σύστημα </a:t>
            </a:r>
            <a:r>
              <a:rPr lang="el-GR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τρίγωνο (σχήμα + μέγεθος)</a:t>
            </a:r>
            <a:endParaRPr lang="el-GR" sz="1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rc 28"/>
          <p:cNvSpPr/>
          <p:nvPr/>
        </p:nvSpPr>
        <p:spPr>
          <a:xfrm>
            <a:off x="2267744" y="5877272"/>
            <a:ext cx="576064" cy="792088"/>
          </a:xfrm>
          <a:prstGeom prst="arc">
            <a:avLst>
              <a:gd name="adj1" fmla="val 10714398"/>
              <a:gd name="adj2" fmla="val 17008629"/>
            </a:avLst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Arc 29"/>
          <p:cNvSpPr/>
          <p:nvPr/>
        </p:nvSpPr>
        <p:spPr>
          <a:xfrm>
            <a:off x="1619672" y="4437112"/>
            <a:ext cx="576064" cy="720080"/>
          </a:xfrm>
          <a:prstGeom prst="arc">
            <a:avLst>
              <a:gd name="adj1" fmla="val 3215216"/>
              <a:gd name="adj2" fmla="val 8314747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TextBox 30"/>
          <p:cNvSpPr txBox="1"/>
          <p:nvPr/>
        </p:nvSpPr>
        <p:spPr>
          <a:xfrm>
            <a:off x="3995936" y="5301208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Παρατηρούμενες παράμετροι </a:t>
            </a:r>
            <a:r>
              <a:rPr lang="el-GR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</a:p>
          <a:p>
            <a:r>
              <a:rPr lang="el-G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Παρατηρήσεις </a:t>
            </a:r>
            <a:r>
              <a:rPr lang="en-US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6</a:t>
            </a:r>
            <a:endParaRPr lang="el-G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95936" y="6021288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Βαθμοί ελευθερίας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f = </a:t>
            </a:r>
            <a:r>
              <a:rPr lang="en-US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= 3</a:t>
            </a:r>
            <a:endParaRPr lang="el-G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63688" y="63093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11760" y="59492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43608" y="59492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Γ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6" name="Arc 35"/>
          <p:cNvSpPr/>
          <p:nvPr/>
        </p:nvSpPr>
        <p:spPr>
          <a:xfrm>
            <a:off x="827584" y="5877272"/>
            <a:ext cx="576064" cy="792088"/>
          </a:xfrm>
          <a:prstGeom prst="arc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827584" y="6309320"/>
            <a:ext cx="2088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 37"/>
          <p:cNvSpPr/>
          <p:nvPr/>
        </p:nvSpPr>
        <p:spPr>
          <a:xfrm>
            <a:off x="2267744" y="5877272"/>
            <a:ext cx="576064" cy="792088"/>
          </a:xfrm>
          <a:prstGeom prst="arc">
            <a:avLst>
              <a:gd name="adj1" fmla="val 10714398"/>
              <a:gd name="adj2" fmla="val 17008629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  <p:bldP spid="8" grpId="0"/>
      <p:bldP spid="10" grpId="0"/>
      <p:bldP spid="11" grpId="0"/>
      <p:bldP spid="12" grpId="0"/>
      <p:bldP spid="13" grpId="0"/>
      <p:bldP spid="14" grpId="0"/>
      <p:bldP spid="16" grpId="0" animBg="1"/>
      <p:bldP spid="28" grpId="0"/>
      <p:bldP spid="29" grpId="0" animBg="1"/>
      <p:bldP spid="30" grpId="0" animBg="1"/>
      <p:bldP spid="31" grpId="0"/>
      <p:bldP spid="32" grpId="0" build="allAtOnce"/>
      <p:bldP spid="33" grpId="0"/>
      <p:bldP spid="34" grpId="0"/>
      <p:bldP spid="35" grpId="0"/>
      <p:bldP spid="36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548680"/>
            <a:ext cx="4784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Περιεχόμενα παρουσίασης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124744"/>
            <a:ext cx="813690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Ανάλυση δεδομένων και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συνόρθωση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παρατηρήσεων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Ντετερμινιστική και στοχαστική αντιμετώπιση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Εκτίμηση παραμέτρων (ανεπηρέαστη γραμμική εκτίμηση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BLUE)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Εναλλακτικές μέθοδοι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συνόρθωσης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μέθοδος των εξισώσεων παρατηρήσεων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Ειδικές περιπτώσεις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6654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Οι εναλλακτικές μέθοδοι </a:t>
            </a:r>
            <a:r>
              <a:rPr lang="el-GR" sz="2800" b="1" dirty="0" err="1" smtClean="0">
                <a:latin typeface="Arial" pitchFamily="34" charset="0"/>
                <a:cs typeface="Arial" pitchFamily="34" charset="0"/>
              </a:rPr>
              <a:t>συνόρθωσης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92088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Μέθοδος των εξισώσεων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παρατήρησεων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(έμμεσων παρατηρήσεων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– parametric adjustment)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Μέθοδος των εξισώσεων συνθηκών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conditional adjustment)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Μέθοδος των μικτών εξισώσεων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combined adjustment)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331640" y="2204864"/>
          <a:ext cx="533400" cy="177800"/>
        </p:xfrm>
        <a:graphic>
          <a:graphicData uri="http://schemas.openxmlformats.org/presentationml/2006/ole">
            <p:oleObj spid="_x0000_s119811" name="Equation" r:id="rId3" imgW="533160" imgH="17748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563888" y="2204864"/>
          <a:ext cx="482600" cy="177800"/>
        </p:xfrm>
        <a:graphic>
          <a:graphicData uri="http://schemas.openxmlformats.org/presentationml/2006/ole">
            <p:oleObj spid="_x0000_s119812" name="Equation" r:id="rId4" imgW="482400" imgH="17748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940152" y="2132856"/>
          <a:ext cx="1244600" cy="292100"/>
        </p:xfrm>
        <a:graphic>
          <a:graphicData uri="http://schemas.openxmlformats.org/presentationml/2006/ole">
            <p:oleObj spid="_x0000_s119813" name="Equation" r:id="rId5" imgW="1244520" imgH="291960" progId="Equation.3">
              <p:embed/>
            </p:oleObj>
          </a:graphicData>
        </a:graphic>
      </p:graphicFrame>
      <p:graphicFrame>
        <p:nvGraphicFramePr>
          <p:cNvPr id="119814" name="Object 6"/>
          <p:cNvGraphicFramePr>
            <a:graphicFrameLocks noChangeAspect="1"/>
          </p:cNvGraphicFramePr>
          <p:nvPr/>
        </p:nvGraphicFramePr>
        <p:xfrm>
          <a:off x="1331640" y="3429000"/>
          <a:ext cx="546100" cy="228600"/>
        </p:xfrm>
        <a:graphic>
          <a:graphicData uri="http://schemas.openxmlformats.org/presentationml/2006/ole">
            <p:oleObj spid="_x0000_s119814" name="Equation" r:id="rId6" imgW="545760" imgH="228600" progId="Equation.3">
              <p:embed/>
            </p:oleObj>
          </a:graphicData>
        </a:graphic>
      </p:graphicFrame>
      <p:graphicFrame>
        <p:nvGraphicFramePr>
          <p:cNvPr id="119815" name="Object 7"/>
          <p:cNvGraphicFramePr>
            <a:graphicFrameLocks noChangeAspect="1"/>
          </p:cNvGraphicFramePr>
          <p:nvPr/>
        </p:nvGraphicFramePr>
        <p:xfrm>
          <a:off x="3707904" y="3645024"/>
          <a:ext cx="787400" cy="177800"/>
        </p:xfrm>
        <a:graphic>
          <a:graphicData uri="http://schemas.openxmlformats.org/presentationml/2006/ole">
            <p:oleObj spid="_x0000_s119815" name="Equation" r:id="rId7" imgW="787320" imgH="177480" progId="Equation.3">
              <p:embed/>
            </p:oleObj>
          </a:graphicData>
        </a:graphic>
      </p:graphicFrame>
      <p:graphicFrame>
        <p:nvGraphicFramePr>
          <p:cNvPr id="119816" name="Object 8"/>
          <p:cNvGraphicFramePr>
            <a:graphicFrameLocks noChangeAspect="1"/>
          </p:cNvGraphicFramePr>
          <p:nvPr/>
        </p:nvGraphicFramePr>
        <p:xfrm>
          <a:off x="6012160" y="3573016"/>
          <a:ext cx="838200" cy="292100"/>
        </p:xfrm>
        <a:graphic>
          <a:graphicData uri="http://schemas.openxmlformats.org/presentationml/2006/ole">
            <p:oleObj spid="_x0000_s119816" name="Equation" r:id="rId8" imgW="838080" imgH="291960" progId="Equation.3">
              <p:embed/>
            </p:oleObj>
          </a:graphicData>
        </a:graphic>
      </p:graphicFrame>
      <p:graphicFrame>
        <p:nvGraphicFramePr>
          <p:cNvPr id="119817" name="Object 9"/>
          <p:cNvGraphicFramePr>
            <a:graphicFrameLocks noChangeAspect="1"/>
          </p:cNvGraphicFramePr>
          <p:nvPr/>
        </p:nvGraphicFramePr>
        <p:xfrm>
          <a:off x="1187624" y="5229200"/>
          <a:ext cx="863600" cy="228600"/>
        </p:xfrm>
        <a:graphic>
          <a:graphicData uri="http://schemas.openxmlformats.org/presentationml/2006/ole">
            <p:oleObj spid="_x0000_s119817" name="Equation" r:id="rId9" imgW="863280" imgH="228600" progId="Equation.3">
              <p:embed/>
            </p:oleObj>
          </a:graphicData>
        </a:graphic>
      </p:graphicFrame>
      <p:graphicFrame>
        <p:nvGraphicFramePr>
          <p:cNvPr id="119818" name="Object 10"/>
          <p:cNvGraphicFramePr>
            <a:graphicFrameLocks noChangeAspect="1"/>
          </p:cNvGraphicFramePr>
          <p:nvPr/>
        </p:nvGraphicFramePr>
        <p:xfrm>
          <a:off x="2987824" y="5301208"/>
          <a:ext cx="2159000" cy="203200"/>
        </p:xfrm>
        <a:graphic>
          <a:graphicData uri="http://schemas.openxmlformats.org/presentationml/2006/ole">
            <p:oleObj spid="_x0000_s119818" name="Equation" r:id="rId10" imgW="2158920" imgH="20304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084168" y="5229200"/>
          <a:ext cx="1155700" cy="292100"/>
        </p:xfrm>
        <a:graphic>
          <a:graphicData uri="http://schemas.openxmlformats.org/presentationml/2006/ole">
            <p:oleObj spid="_x0000_s119819" name="Equation" r:id="rId11" imgW="115560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6654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Οι εναλλακτικές μέθοδοι </a:t>
            </a:r>
            <a:r>
              <a:rPr lang="el-GR" sz="2800" b="1" dirty="0" err="1" smtClean="0">
                <a:latin typeface="Arial" pitchFamily="34" charset="0"/>
                <a:cs typeface="Arial" pitchFamily="34" charset="0"/>
              </a:rPr>
              <a:t>συνόρθωσης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92088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Μέθοδος των εξισώσεων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παρατήρησεων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(έμμεσων παρατηρήσεων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parametric adjustment)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Μέθοδος των εξισώσεων συνθηκών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conditional adjustment)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Μέθοδος των μικτών εξισώσεων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combined adjustment)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331640" y="2204864"/>
          <a:ext cx="533400" cy="177800"/>
        </p:xfrm>
        <a:graphic>
          <a:graphicData uri="http://schemas.openxmlformats.org/presentationml/2006/ole">
            <p:oleObj spid="_x0000_s124930" name="Equation" r:id="rId3" imgW="533160" imgH="17748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563888" y="2204864"/>
          <a:ext cx="482600" cy="177800"/>
        </p:xfrm>
        <a:graphic>
          <a:graphicData uri="http://schemas.openxmlformats.org/presentationml/2006/ole">
            <p:oleObj spid="_x0000_s124931" name="Equation" r:id="rId4" imgW="482400" imgH="17748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940152" y="2132856"/>
          <a:ext cx="1244600" cy="292100"/>
        </p:xfrm>
        <a:graphic>
          <a:graphicData uri="http://schemas.openxmlformats.org/presentationml/2006/ole">
            <p:oleObj spid="_x0000_s124932" name="Equation" r:id="rId5" imgW="1244520" imgH="291960" progId="Equation.3">
              <p:embed/>
            </p:oleObj>
          </a:graphicData>
        </a:graphic>
      </p:graphicFrame>
      <p:graphicFrame>
        <p:nvGraphicFramePr>
          <p:cNvPr id="119814" name="Object 6"/>
          <p:cNvGraphicFramePr>
            <a:graphicFrameLocks noChangeAspect="1"/>
          </p:cNvGraphicFramePr>
          <p:nvPr/>
        </p:nvGraphicFramePr>
        <p:xfrm>
          <a:off x="1331640" y="3429000"/>
          <a:ext cx="546100" cy="228600"/>
        </p:xfrm>
        <a:graphic>
          <a:graphicData uri="http://schemas.openxmlformats.org/presentationml/2006/ole">
            <p:oleObj spid="_x0000_s124933" name="Equation" r:id="rId6" imgW="545760" imgH="228600" progId="Equation.3">
              <p:embed/>
            </p:oleObj>
          </a:graphicData>
        </a:graphic>
      </p:graphicFrame>
      <p:graphicFrame>
        <p:nvGraphicFramePr>
          <p:cNvPr id="119815" name="Object 7"/>
          <p:cNvGraphicFramePr>
            <a:graphicFrameLocks noChangeAspect="1"/>
          </p:cNvGraphicFramePr>
          <p:nvPr/>
        </p:nvGraphicFramePr>
        <p:xfrm>
          <a:off x="3707904" y="3645024"/>
          <a:ext cx="787400" cy="177800"/>
        </p:xfrm>
        <a:graphic>
          <a:graphicData uri="http://schemas.openxmlformats.org/presentationml/2006/ole">
            <p:oleObj spid="_x0000_s124934" name="Equation" r:id="rId7" imgW="787320" imgH="177480" progId="Equation.3">
              <p:embed/>
            </p:oleObj>
          </a:graphicData>
        </a:graphic>
      </p:graphicFrame>
      <p:graphicFrame>
        <p:nvGraphicFramePr>
          <p:cNvPr id="119816" name="Object 8"/>
          <p:cNvGraphicFramePr>
            <a:graphicFrameLocks noChangeAspect="1"/>
          </p:cNvGraphicFramePr>
          <p:nvPr/>
        </p:nvGraphicFramePr>
        <p:xfrm>
          <a:off x="6012160" y="3573016"/>
          <a:ext cx="838200" cy="292100"/>
        </p:xfrm>
        <a:graphic>
          <a:graphicData uri="http://schemas.openxmlformats.org/presentationml/2006/ole">
            <p:oleObj spid="_x0000_s124935" name="Equation" r:id="rId8" imgW="838080" imgH="291960" progId="Equation.3">
              <p:embed/>
            </p:oleObj>
          </a:graphicData>
        </a:graphic>
      </p:graphicFrame>
      <p:graphicFrame>
        <p:nvGraphicFramePr>
          <p:cNvPr id="119817" name="Object 9"/>
          <p:cNvGraphicFramePr>
            <a:graphicFrameLocks noChangeAspect="1"/>
          </p:cNvGraphicFramePr>
          <p:nvPr/>
        </p:nvGraphicFramePr>
        <p:xfrm>
          <a:off x="1187624" y="5229200"/>
          <a:ext cx="863600" cy="228600"/>
        </p:xfrm>
        <a:graphic>
          <a:graphicData uri="http://schemas.openxmlformats.org/presentationml/2006/ole">
            <p:oleObj spid="_x0000_s124936" name="Equation" r:id="rId9" imgW="863280" imgH="228600" progId="Equation.3">
              <p:embed/>
            </p:oleObj>
          </a:graphicData>
        </a:graphic>
      </p:graphicFrame>
      <p:graphicFrame>
        <p:nvGraphicFramePr>
          <p:cNvPr id="119818" name="Object 10"/>
          <p:cNvGraphicFramePr>
            <a:graphicFrameLocks noChangeAspect="1"/>
          </p:cNvGraphicFramePr>
          <p:nvPr/>
        </p:nvGraphicFramePr>
        <p:xfrm>
          <a:off x="2987824" y="5301208"/>
          <a:ext cx="2159000" cy="203200"/>
        </p:xfrm>
        <a:graphic>
          <a:graphicData uri="http://schemas.openxmlformats.org/presentationml/2006/ole">
            <p:oleObj spid="_x0000_s124937" name="Equation" r:id="rId10" imgW="2158920" imgH="20304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084168" y="5229200"/>
          <a:ext cx="1155700" cy="292100"/>
        </p:xfrm>
        <a:graphic>
          <a:graphicData uri="http://schemas.openxmlformats.org/presentationml/2006/ole">
            <p:oleObj spid="_x0000_s124938" name="Equation" r:id="rId11" imgW="1155600" imgH="291960" progId="Equation.3">
              <p:embed/>
            </p:oleObj>
          </a:graphicData>
        </a:graphic>
      </p:graphicFrame>
      <p:sp>
        <p:nvSpPr>
          <p:cNvPr id="14" name="Oval 13"/>
          <p:cNvSpPr/>
          <p:nvPr/>
        </p:nvSpPr>
        <p:spPr>
          <a:xfrm>
            <a:off x="1187624" y="2060848"/>
            <a:ext cx="7920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Oval 14"/>
          <p:cNvSpPr/>
          <p:nvPr/>
        </p:nvSpPr>
        <p:spPr>
          <a:xfrm>
            <a:off x="1115616" y="5085184"/>
            <a:ext cx="10081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Oval 15"/>
          <p:cNvSpPr/>
          <p:nvPr/>
        </p:nvSpPr>
        <p:spPr>
          <a:xfrm>
            <a:off x="1187624" y="3356992"/>
            <a:ext cx="7920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555776" y="3501008"/>
            <a:ext cx="3672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n>
                  <a:solidFill>
                    <a:srgbClr val="FF0000"/>
                  </a:solidFill>
                </a:ln>
              </a:rPr>
              <a:t>ΑΡΙΘΜΟΣ ΑΓΝΩΣΤΩΝ ΠΑΡΑΜΕΤΡΩΝ</a:t>
            </a:r>
            <a:endParaRPr lang="el-GR" dirty="0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9" name="Straight Arrow Connector 18"/>
          <p:cNvCxnSpPr>
            <a:stCxn id="14" idx="6"/>
          </p:cNvCxnSpPr>
          <p:nvPr/>
        </p:nvCxnSpPr>
        <p:spPr>
          <a:xfrm>
            <a:off x="1979712" y="2312876"/>
            <a:ext cx="936104" cy="11881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7" idx="1"/>
          </p:cNvCxnSpPr>
          <p:nvPr/>
        </p:nvCxnSpPr>
        <p:spPr>
          <a:xfrm>
            <a:off x="1979712" y="3573016"/>
            <a:ext cx="576064" cy="1126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123728" y="3861048"/>
            <a:ext cx="864096" cy="151216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6654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Οι εναλλακτικές μέθοδοι </a:t>
            </a:r>
            <a:r>
              <a:rPr lang="el-GR" sz="2800" b="1" dirty="0" err="1" smtClean="0">
                <a:latin typeface="Arial" pitchFamily="34" charset="0"/>
                <a:cs typeface="Arial" pitchFamily="34" charset="0"/>
              </a:rPr>
              <a:t>συνόρθωσης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92088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Μέθοδος των εξισώσεων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παρατήρησεων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(έμμεσων παρατηρήσεων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parametric adjustment)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Μέθοδος των εξισώσεων συνθηκών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conditional adjustment)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Μέθοδος των μικτών εξισώσεων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combined adjustment)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331640" y="2204864"/>
          <a:ext cx="533400" cy="177800"/>
        </p:xfrm>
        <a:graphic>
          <a:graphicData uri="http://schemas.openxmlformats.org/presentationml/2006/ole">
            <p:oleObj spid="_x0000_s125954" name="Equation" r:id="rId3" imgW="533160" imgH="17748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563888" y="2204864"/>
          <a:ext cx="482600" cy="177800"/>
        </p:xfrm>
        <a:graphic>
          <a:graphicData uri="http://schemas.openxmlformats.org/presentationml/2006/ole">
            <p:oleObj spid="_x0000_s125955" name="Equation" r:id="rId4" imgW="482400" imgH="17748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940152" y="2132856"/>
          <a:ext cx="1244600" cy="292100"/>
        </p:xfrm>
        <a:graphic>
          <a:graphicData uri="http://schemas.openxmlformats.org/presentationml/2006/ole">
            <p:oleObj spid="_x0000_s125956" name="Equation" r:id="rId5" imgW="1244520" imgH="291960" progId="Equation.3">
              <p:embed/>
            </p:oleObj>
          </a:graphicData>
        </a:graphic>
      </p:graphicFrame>
      <p:graphicFrame>
        <p:nvGraphicFramePr>
          <p:cNvPr id="119814" name="Object 6"/>
          <p:cNvGraphicFramePr>
            <a:graphicFrameLocks noChangeAspect="1"/>
          </p:cNvGraphicFramePr>
          <p:nvPr/>
        </p:nvGraphicFramePr>
        <p:xfrm>
          <a:off x="1331640" y="3429000"/>
          <a:ext cx="546100" cy="228600"/>
        </p:xfrm>
        <a:graphic>
          <a:graphicData uri="http://schemas.openxmlformats.org/presentationml/2006/ole">
            <p:oleObj spid="_x0000_s125957" name="Equation" r:id="rId6" imgW="545760" imgH="228600" progId="Equation.3">
              <p:embed/>
            </p:oleObj>
          </a:graphicData>
        </a:graphic>
      </p:graphicFrame>
      <p:graphicFrame>
        <p:nvGraphicFramePr>
          <p:cNvPr id="119815" name="Object 7"/>
          <p:cNvGraphicFramePr>
            <a:graphicFrameLocks noChangeAspect="1"/>
          </p:cNvGraphicFramePr>
          <p:nvPr/>
        </p:nvGraphicFramePr>
        <p:xfrm>
          <a:off x="3707904" y="3645024"/>
          <a:ext cx="787400" cy="177800"/>
        </p:xfrm>
        <a:graphic>
          <a:graphicData uri="http://schemas.openxmlformats.org/presentationml/2006/ole">
            <p:oleObj spid="_x0000_s125958" name="Equation" r:id="rId7" imgW="787320" imgH="177480" progId="Equation.3">
              <p:embed/>
            </p:oleObj>
          </a:graphicData>
        </a:graphic>
      </p:graphicFrame>
      <p:graphicFrame>
        <p:nvGraphicFramePr>
          <p:cNvPr id="119816" name="Object 8"/>
          <p:cNvGraphicFramePr>
            <a:graphicFrameLocks noChangeAspect="1"/>
          </p:cNvGraphicFramePr>
          <p:nvPr/>
        </p:nvGraphicFramePr>
        <p:xfrm>
          <a:off x="6012160" y="3573016"/>
          <a:ext cx="838200" cy="292100"/>
        </p:xfrm>
        <a:graphic>
          <a:graphicData uri="http://schemas.openxmlformats.org/presentationml/2006/ole">
            <p:oleObj spid="_x0000_s125959" name="Equation" r:id="rId8" imgW="838080" imgH="291960" progId="Equation.3">
              <p:embed/>
            </p:oleObj>
          </a:graphicData>
        </a:graphic>
      </p:graphicFrame>
      <p:graphicFrame>
        <p:nvGraphicFramePr>
          <p:cNvPr id="119817" name="Object 9"/>
          <p:cNvGraphicFramePr>
            <a:graphicFrameLocks noChangeAspect="1"/>
          </p:cNvGraphicFramePr>
          <p:nvPr/>
        </p:nvGraphicFramePr>
        <p:xfrm>
          <a:off x="1187624" y="5229200"/>
          <a:ext cx="863600" cy="228600"/>
        </p:xfrm>
        <a:graphic>
          <a:graphicData uri="http://schemas.openxmlformats.org/presentationml/2006/ole">
            <p:oleObj spid="_x0000_s125960" name="Equation" r:id="rId9" imgW="863280" imgH="228600" progId="Equation.3">
              <p:embed/>
            </p:oleObj>
          </a:graphicData>
        </a:graphic>
      </p:graphicFrame>
      <p:graphicFrame>
        <p:nvGraphicFramePr>
          <p:cNvPr id="119818" name="Object 10"/>
          <p:cNvGraphicFramePr>
            <a:graphicFrameLocks noChangeAspect="1"/>
          </p:cNvGraphicFramePr>
          <p:nvPr/>
        </p:nvGraphicFramePr>
        <p:xfrm>
          <a:off x="2987824" y="5301208"/>
          <a:ext cx="2159000" cy="203200"/>
        </p:xfrm>
        <a:graphic>
          <a:graphicData uri="http://schemas.openxmlformats.org/presentationml/2006/ole">
            <p:oleObj spid="_x0000_s125961" name="Equation" r:id="rId10" imgW="2158920" imgH="20304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084168" y="5229200"/>
          <a:ext cx="1155700" cy="292100"/>
        </p:xfrm>
        <a:graphic>
          <a:graphicData uri="http://schemas.openxmlformats.org/presentationml/2006/ole">
            <p:oleObj spid="_x0000_s125962" name="Equation" r:id="rId11" imgW="1155600" imgH="291960" progId="Equation.3">
              <p:embed/>
            </p:oleObj>
          </a:graphicData>
        </a:graphic>
      </p:graphicFrame>
      <p:sp>
        <p:nvSpPr>
          <p:cNvPr id="14" name="Oval 13"/>
          <p:cNvSpPr/>
          <p:nvPr/>
        </p:nvSpPr>
        <p:spPr>
          <a:xfrm>
            <a:off x="3419872" y="2060848"/>
            <a:ext cx="7920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Oval 14"/>
          <p:cNvSpPr/>
          <p:nvPr/>
        </p:nvSpPr>
        <p:spPr>
          <a:xfrm>
            <a:off x="2915816" y="5085184"/>
            <a:ext cx="230425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Oval 15"/>
          <p:cNvSpPr/>
          <p:nvPr/>
        </p:nvSpPr>
        <p:spPr>
          <a:xfrm>
            <a:off x="3635896" y="3501008"/>
            <a:ext cx="86409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5940152" y="3573016"/>
            <a:ext cx="2304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n>
                  <a:solidFill>
                    <a:srgbClr val="FF0000"/>
                  </a:solidFill>
                </a:ln>
              </a:rPr>
              <a:t>ΑΡΙΘΜΟΣ ΕΞΙΣΩΣΕΩΝ</a:t>
            </a:r>
            <a:endParaRPr lang="el-GR" dirty="0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9" name="Straight Arrow Connector 18"/>
          <p:cNvCxnSpPr>
            <a:stCxn id="14" idx="6"/>
            <a:endCxn id="17" idx="0"/>
          </p:cNvCxnSpPr>
          <p:nvPr/>
        </p:nvCxnSpPr>
        <p:spPr>
          <a:xfrm>
            <a:off x="4211960" y="2312876"/>
            <a:ext cx="2880320" cy="12601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6"/>
            <a:endCxn id="17" idx="1"/>
          </p:cNvCxnSpPr>
          <p:nvPr/>
        </p:nvCxnSpPr>
        <p:spPr>
          <a:xfrm>
            <a:off x="4499992" y="3753036"/>
            <a:ext cx="1440160" cy="464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0"/>
            <a:endCxn id="17" idx="2"/>
          </p:cNvCxnSpPr>
          <p:nvPr/>
        </p:nvCxnSpPr>
        <p:spPr>
          <a:xfrm flipV="1">
            <a:off x="4067944" y="3942348"/>
            <a:ext cx="3024336" cy="11428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6654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Οι εναλλακτικές μέθοδοι </a:t>
            </a:r>
            <a:r>
              <a:rPr lang="el-GR" sz="2800" b="1" dirty="0" err="1" smtClean="0">
                <a:latin typeface="Arial" pitchFamily="34" charset="0"/>
                <a:cs typeface="Arial" pitchFamily="34" charset="0"/>
              </a:rPr>
              <a:t>συνόρθωσης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92088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Μέθοδος των εξισώσεων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παρατήρησεων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(έμμεσων παρατηρήσεων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parametric adjustment)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Μέθοδος των εξισώσεων συνθηκών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conditional adjustment)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Μέθοδος των μικτών εξισώσεων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combined adjustment)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331640" y="2204864"/>
          <a:ext cx="533400" cy="177800"/>
        </p:xfrm>
        <a:graphic>
          <a:graphicData uri="http://schemas.openxmlformats.org/presentationml/2006/ole">
            <p:oleObj spid="_x0000_s126978" name="Equation" r:id="rId3" imgW="533160" imgH="17748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563888" y="2204864"/>
          <a:ext cx="482600" cy="177800"/>
        </p:xfrm>
        <a:graphic>
          <a:graphicData uri="http://schemas.openxmlformats.org/presentationml/2006/ole">
            <p:oleObj spid="_x0000_s126979" name="Equation" r:id="rId4" imgW="482400" imgH="17748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940152" y="2132856"/>
          <a:ext cx="1244600" cy="292100"/>
        </p:xfrm>
        <a:graphic>
          <a:graphicData uri="http://schemas.openxmlformats.org/presentationml/2006/ole">
            <p:oleObj spid="_x0000_s126980" name="Equation" r:id="rId5" imgW="1244520" imgH="291960" progId="Equation.3">
              <p:embed/>
            </p:oleObj>
          </a:graphicData>
        </a:graphic>
      </p:graphicFrame>
      <p:graphicFrame>
        <p:nvGraphicFramePr>
          <p:cNvPr id="119814" name="Object 6"/>
          <p:cNvGraphicFramePr>
            <a:graphicFrameLocks noChangeAspect="1"/>
          </p:cNvGraphicFramePr>
          <p:nvPr/>
        </p:nvGraphicFramePr>
        <p:xfrm>
          <a:off x="1331640" y="3429000"/>
          <a:ext cx="546100" cy="228600"/>
        </p:xfrm>
        <a:graphic>
          <a:graphicData uri="http://schemas.openxmlformats.org/presentationml/2006/ole">
            <p:oleObj spid="_x0000_s126981" name="Equation" r:id="rId6" imgW="545760" imgH="228600" progId="Equation.3">
              <p:embed/>
            </p:oleObj>
          </a:graphicData>
        </a:graphic>
      </p:graphicFrame>
      <p:graphicFrame>
        <p:nvGraphicFramePr>
          <p:cNvPr id="119815" name="Object 7"/>
          <p:cNvGraphicFramePr>
            <a:graphicFrameLocks noChangeAspect="1"/>
          </p:cNvGraphicFramePr>
          <p:nvPr/>
        </p:nvGraphicFramePr>
        <p:xfrm>
          <a:off x="3707904" y="3645024"/>
          <a:ext cx="787400" cy="177800"/>
        </p:xfrm>
        <a:graphic>
          <a:graphicData uri="http://schemas.openxmlformats.org/presentationml/2006/ole">
            <p:oleObj spid="_x0000_s126982" name="Equation" r:id="rId7" imgW="787320" imgH="177480" progId="Equation.3">
              <p:embed/>
            </p:oleObj>
          </a:graphicData>
        </a:graphic>
      </p:graphicFrame>
      <p:graphicFrame>
        <p:nvGraphicFramePr>
          <p:cNvPr id="119816" name="Object 8"/>
          <p:cNvGraphicFramePr>
            <a:graphicFrameLocks noChangeAspect="1"/>
          </p:cNvGraphicFramePr>
          <p:nvPr/>
        </p:nvGraphicFramePr>
        <p:xfrm>
          <a:off x="6012160" y="3573016"/>
          <a:ext cx="838200" cy="292100"/>
        </p:xfrm>
        <a:graphic>
          <a:graphicData uri="http://schemas.openxmlformats.org/presentationml/2006/ole">
            <p:oleObj spid="_x0000_s126983" name="Equation" r:id="rId8" imgW="838080" imgH="291960" progId="Equation.3">
              <p:embed/>
            </p:oleObj>
          </a:graphicData>
        </a:graphic>
      </p:graphicFrame>
      <p:graphicFrame>
        <p:nvGraphicFramePr>
          <p:cNvPr id="119817" name="Object 9"/>
          <p:cNvGraphicFramePr>
            <a:graphicFrameLocks noChangeAspect="1"/>
          </p:cNvGraphicFramePr>
          <p:nvPr/>
        </p:nvGraphicFramePr>
        <p:xfrm>
          <a:off x="1187624" y="5229200"/>
          <a:ext cx="863600" cy="228600"/>
        </p:xfrm>
        <a:graphic>
          <a:graphicData uri="http://schemas.openxmlformats.org/presentationml/2006/ole">
            <p:oleObj spid="_x0000_s126984" name="Equation" r:id="rId9" imgW="863280" imgH="228600" progId="Equation.3">
              <p:embed/>
            </p:oleObj>
          </a:graphicData>
        </a:graphic>
      </p:graphicFrame>
      <p:graphicFrame>
        <p:nvGraphicFramePr>
          <p:cNvPr id="119818" name="Object 10"/>
          <p:cNvGraphicFramePr>
            <a:graphicFrameLocks noChangeAspect="1"/>
          </p:cNvGraphicFramePr>
          <p:nvPr/>
        </p:nvGraphicFramePr>
        <p:xfrm>
          <a:off x="2987824" y="5301208"/>
          <a:ext cx="2159000" cy="203200"/>
        </p:xfrm>
        <a:graphic>
          <a:graphicData uri="http://schemas.openxmlformats.org/presentationml/2006/ole">
            <p:oleObj spid="_x0000_s126985" name="Equation" r:id="rId10" imgW="2158920" imgH="20304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084168" y="5229200"/>
          <a:ext cx="1155700" cy="292100"/>
        </p:xfrm>
        <a:graphic>
          <a:graphicData uri="http://schemas.openxmlformats.org/presentationml/2006/ole">
            <p:oleObj spid="_x0000_s126986" name="Equation" r:id="rId11" imgW="1155600" imgH="291960" progId="Equation.3">
              <p:embed/>
            </p:oleObj>
          </a:graphicData>
        </a:graphic>
      </p:graphicFrame>
      <p:sp>
        <p:nvSpPr>
          <p:cNvPr id="14" name="Oval 13"/>
          <p:cNvSpPr/>
          <p:nvPr/>
        </p:nvSpPr>
        <p:spPr>
          <a:xfrm>
            <a:off x="5724128" y="1988840"/>
            <a:ext cx="151216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Oval 14"/>
          <p:cNvSpPr/>
          <p:nvPr/>
        </p:nvSpPr>
        <p:spPr>
          <a:xfrm>
            <a:off x="5868144" y="5013176"/>
            <a:ext cx="158417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Oval 15"/>
          <p:cNvSpPr/>
          <p:nvPr/>
        </p:nvSpPr>
        <p:spPr>
          <a:xfrm>
            <a:off x="5940152" y="3429000"/>
            <a:ext cx="10081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899592" y="3429000"/>
            <a:ext cx="2304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n>
                  <a:solidFill>
                    <a:srgbClr val="FF0000"/>
                  </a:solidFill>
                </a:ln>
              </a:rPr>
              <a:t>ΜΟΡΦΗ ΕΞΙΣΩΣΕΩΝ</a:t>
            </a:r>
            <a:endParaRPr lang="el-GR" dirty="0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9" name="Straight Arrow Connector 18"/>
          <p:cNvCxnSpPr>
            <a:stCxn id="14" idx="2"/>
            <a:endCxn id="17" idx="0"/>
          </p:cNvCxnSpPr>
          <p:nvPr/>
        </p:nvCxnSpPr>
        <p:spPr>
          <a:xfrm flipH="1">
            <a:off x="2051720" y="2312876"/>
            <a:ext cx="3672408" cy="11161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2"/>
            <a:endCxn id="17" idx="3"/>
          </p:cNvCxnSpPr>
          <p:nvPr/>
        </p:nvCxnSpPr>
        <p:spPr>
          <a:xfrm flipH="1" flipV="1">
            <a:off x="3203848" y="3613666"/>
            <a:ext cx="2736304" cy="1033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  <a:endCxn id="17" idx="2"/>
          </p:cNvCxnSpPr>
          <p:nvPr/>
        </p:nvCxnSpPr>
        <p:spPr>
          <a:xfrm flipH="1" flipV="1">
            <a:off x="2051720" y="3798332"/>
            <a:ext cx="3816424" cy="15748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6654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Οι εναλλακτικές μέθοδοι </a:t>
            </a:r>
            <a:r>
              <a:rPr lang="el-GR" sz="2800" b="1" dirty="0" err="1" smtClean="0">
                <a:latin typeface="Arial" pitchFamily="34" charset="0"/>
                <a:cs typeface="Arial" pitchFamily="34" charset="0"/>
              </a:rPr>
              <a:t>συνόρθωσης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Ισοδύναμες μεταξύ τους μέθοδοι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πηγάζουν από το ίδιο γενικό μοντέλο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Κάθε επιμέρους μοντέλο μπορεί να προκύψει από το άλλο</a:t>
            </a:r>
          </a:p>
          <a:p>
            <a:pPr marL="635000" lvl="1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Αντικατάσταση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αγνώστων παραμέτρων με νέες</a:t>
            </a:r>
          </a:p>
          <a:p>
            <a:pPr marL="635000" lvl="1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Απαλοιφή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άγνωστης παραμέτρου και εξίσωσης</a:t>
            </a:r>
          </a:p>
          <a:p>
            <a:pPr marL="635000" lvl="1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Προσθήκη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νέας άγνωστης παραμέτρου και εξίσωσης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Μέθοδος εξισώσεων συνθηκών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εξισώσεις παρατηρήσεων με απαλοιφή αγνώστων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Μέθοδος μικτών εξισώσεων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εξισώσεις παρατηρήσεων με απαλοιφή </a:t>
            </a:r>
            <a:r>
              <a:rPr lang="el-GR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μέρους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των αγνώστων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760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Μοντέλα χωρίς πλήρη βαθμό – Δεσμεύσεις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Μέχρι στιγμής υποθέτουμε ότι παρατηρούμενες και άγνωστες παράμετροι ανήκουν στο φυσικό σύστημα που εξετάζουμε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Με την εκτίμηση των παρατηρούμενων και των αγνώστων παραμέτρων είναι δυνατός ο υπολογισμός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οποιασδήποτε άλλης παραμέτρου του φυσικού συστήματος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43808" y="4221088"/>
          <a:ext cx="3200400" cy="304800"/>
        </p:xfrm>
        <a:graphic>
          <a:graphicData uri="http://schemas.openxmlformats.org/presentationml/2006/ole">
            <p:oleObj spid="_x0000_s129027" name="Equation" r:id="rId3" imgW="3200400" imgH="30456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3648" y="573325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Πιθανές μορφές παραμέτρου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του φυσικού συστήματος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139952" y="4941168"/>
            <a:ext cx="432048" cy="64807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760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Μοντέλα χωρίς πλήρη βαθμό – Δεσμεύσεις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Ειδικές περιπτώσεις  άγνωστες παράμετροι εκτός του φυσικού συστήματος που δεν μπορούν να προσδιοριστούν ακόμα και αν οι τιμές των παρατηρούμενων παραμέτρων ήταν γνωστές 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μοντέλα χωρίς πλήρη βαθμό</a:t>
            </a: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Δύο περιπτώσεις χρήσης μοντέλων χωρίς πλήρη βαθμό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Οι παρατηρούμενες παράμετροι καλύπτουν μόνο μέρος του φυσικού συστήματος 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υποσύνολο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που εμπεριέχεται στο υπό μελέτη σύστημα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Αλγοριθμική ευκολία στη διαμόρφωση των εξισώσεων με τη χρήση νέων άγνωστων παραμέτρων που δεν ανήκουν στο αρχικό σύστημα 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διεύρυνση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φυσικού συστήματος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760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Μοντέλα χωρίς πλήρη βαθμό – Δεσμεύσεις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5661248"/>
            <a:ext cx="792088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Εμφάνιση αδυναμίας βαθμού  αδυναμία αντιστροφής πίνακα  απειρία λύσεων</a:t>
            </a:r>
          </a:p>
        </p:txBody>
      </p:sp>
      <p:sp>
        <p:nvSpPr>
          <p:cNvPr id="4" name="Oval 3"/>
          <p:cNvSpPr/>
          <p:nvPr/>
        </p:nvSpPr>
        <p:spPr>
          <a:xfrm>
            <a:off x="539552" y="1124744"/>
            <a:ext cx="2808312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l-GR" dirty="0" smtClean="0"/>
              <a:t>Φυσικό σύστημα</a:t>
            </a:r>
            <a:endParaRPr lang="el-GR" dirty="0"/>
          </a:p>
        </p:txBody>
      </p:sp>
      <p:sp>
        <p:nvSpPr>
          <p:cNvPr id="6" name="Oval 5"/>
          <p:cNvSpPr/>
          <p:nvPr/>
        </p:nvSpPr>
        <p:spPr>
          <a:xfrm>
            <a:off x="971600" y="1196752"/>
            <a:ext cx="1944216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Παράμετροι</a:t>
            </a:r>
          </a:p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y</a:t>
            </a:r>
            <a:r>
              <a:rPr lang="en-US" baseline="30000" dirty="0" err="1" smtClean="0">
                <a:solidFill>
                  <a:srgbClr val="FF0000"/>
                </a:solidFill>
              </a:rPr>
              <a:t>a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148064" y="1124744"/>
            <a:ext cx="2808312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l-GR" dirty="0" smtClean="0"/>
              <a:t>Φυσικό σύστημα</a:t>
            </a:r>
            <a:endParaRPr lang="el-GR" dirty="0"/>
          </a:p>
        </p:txBody>
      </p:sp>
      <p:sp>
        <p:nvSpPr>
          <p:cNvPr id="8" name="Oval 7"/>
          <p:cNvSpPr/>
          <p:nvPr/>
        </p:nvSpPr>
        <p:spPr>
          <a:xfrm>
            <a:off x="4572000" y="1052736"/>
            <a:ext cx="3960440" cy="2664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Διευρυμένο φυσικό σύστημα</a:t>
            </a:r>
          </a:p>
          <a:p>
            <a:pPr algn="ctr"/>
            <a:r>
              <a:rPr lang="el-GR" dirty="0" smtClean="0">
                <a:solidFill>
                  <a:srgbClr val="FF0000"/>
                </a:solidFill>
              </a:rPr>
              <a:t>Νέες παράμετροι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30000" dirty="0" err="1" smtClean="0">
                <a:solidFill>
                  <a:srgbClr val="FF0000"/>
                </a:solidFill>
              </a:rPr>
              <a:t>a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3645024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Περίπτωση 1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37890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Περίπτωση 2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4149080"/>
            <a:ext cx="41044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Π.χ., περίπτωση συντεταγμένων στην Τοπογραφία  χωρίς εκ των προτέρων πληροφορία για το σύστημα αναφοράς είναι αδύνατο να υπολογιστούν</a:t>
            </a:r>
          </a:p>
          <a:p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4149080"/>
            <a:ext cx="41044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Π.χ., βέλτιστη προσαρμογή καθέτων ευθειών  παρατηρήσεις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x, y </a:t>
            </a:r>
            <a:r>
              <a:rPr lang="el-GR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δε δίνουν πληροφορία για την </a:t>
            </a:r>
            <a:r>
              <a:rPr lang="el-GR" sz="1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καθετότητα</a:t>
            </a:r>
            <a:r>
              <a:rPr lang="el-GR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επιπλέον δεσμεύσεις βάσει συντελεστών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uiExpand="1" build="allAtOnce" animBg="1"/>
      <p:bldP spid="6" grpId="0" uiExpand="1" build="allAtOnce" animBg="1"/>
      <p:bldP spid="7" grpId="0" uiExpand="1" build="allAtOnce" animBg="1"/>
      <p:bldP spid="8" grpId="0" uiExpand="1" build="allAtOnce" animBg="1"/>
      <p:bldP spid="9" grpId="0" build="allAtOnce"/>
      <p:bldP spid="10" grpId="0" build="allAtOnce"/>
      <p:bldP spid="11" grpId="0" build="allAtOnce"/>
      <p:bldP spid="12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760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Μοντέλα χωρίς πλήρη βαθμό – Δεσμεύσεις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92088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Παράδειγμα οριζόντιου τοπογραφικού δικτύου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511752" cy="454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760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Μοντέλα χωρίς πλήρη βαθμό – Δεσμεύσεις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Τέχνασμα για την επίτευξη λύσης  εισαγωγή δεσμεύσεων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Εισάγονται 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αριθμός δεσμεύσεων έτσι ώστε να διευρυνθεί ο παραμετρικός βαθμός 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του αρχικού φυσικού συστήματος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Όταν ο αριθμός των δεσμεύσεων είναι ίσος με τη διαφορά των αγνώστων παραμέτρων και του παραμετρικού βαθμού 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ελάχιστες δεσμεύσεις (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minimal constraints)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Ο αριθμός τους είναι ίσος με την αδυναμία βαθμού του συστήματος και έχουν την ιδιότητα να μην επηρεάζουν τις εκτιμήσεις και τις (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συμ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μεταβλητότητές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τους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020272" y="1340768"/>
          <a:ext cx="838200" cy="292100"/>
        </p:xfrm>
        <a:graphic>
          <a:graphicData uri="http://schemas.openxmlformats.org/presentationml/2006/ole">
            <p:oleObj spid="_x0000_s130050" name="Equation" r:id="rId3" imgW="83808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7784" y="548680"/>
            <a:ext cx="3730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Ανάλυση δεδομένων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Φυσικό σύστημα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τμήμα του φυσικού κόσμου που αναλύεται αγνοώντας την εξάρτησή του από τον περιβάλλοντα χώρο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Παράμετροι συστήματος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περιγραφή του φυσικού συστήματος μέσα από εξισώσεις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Μαθηματικό μοντέλο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η δυνατότητα περιγραφής του φυσικού συστήματος με μαθηματικές εξισώσεις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Παράμετροι συστήματος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παρατηρούμενες παράμετροι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760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Μοντέλα χωρίς πλήρη βαθμό – Δεσμεύσεις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Εξισώσεις παρατηρήσεων με 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k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δεσμεύσεις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Μικτές εξισώσεις με 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δεσμεύσεις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228184" y="2276872"/>
          <a:ext cx="838200" cy="292100"/>
        </p:xfrm>
        <a:graphic>
          <a:graphicData uri="http://schemas.openxmlformats.org/presentationml/2006/ole">
            <p:oleObj spid="_x0000_s131074" name="Equation" r:id="rId3" imgW="838080" imgH="29196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55576" y="1916832"/>
          <a:ext cx="863600" cy="228600"/>
        </p:xfrm>
        <a:graphic>
          <a:graphicData uri="http://schemas.openxmlformats.org/presentationml/2006/ole">
            <p:oleObj spid="_x0000_s131075" name="Equation" r:id="rId4" imgW="863280" imgH="2286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419872" y="1916832"/>
          <a:ext cx="812800" cy="228600"/>
        </p:xfrm>
        <a:graphic>
          <a:graphicData uri="http://schemas.openxmlformats.org/presentationml/2006/ole">
            <p:oleObj spid="_x0000_s131076" name="Equation" r:id="rId5" imgW="812520" imgH="228600" progId="Equation.3">
              <p:embed/>
            </p:oleObj>
          </a:graphicData>
        </a:graphic>
      </p:graphicFrame>
      <p:graphicFrame>
        <p:nvGraphicFramePr>
          <p:cNvPr id="131077" name="Object 5"/>
          <p:cNvGraphicFramePr>
            <a:graphicFrameLocks noChangeAspect="1"/>
          </p:cNvGraphicFramePr>
          <p:nvPr/>
        </p:nvGraphicFramePr>
        <p:xfrm>
          <a:off x="6156176" y="1772816"/>
          <a:ext cx="1244600" cy="292100"/>
        </p:xfrm>
        <a:graphic>
          <a:graphicData uri="http://schemas.openxmlformats.org/presentationml/2006/ole">
            <p:oleObj spid="_x0000_s131077" name="Equation" r:id="rId6" imgW="1244520" imgH="291960" progId="Equation.3">
              <p:embed/>
            </p:oleObj>
          </a:graphicData>
        </a:graphic>
      </p:graphicFrame>
      <p:graphicFrame>
        <p:nvGraphicFramePr>
          <p:cNvPr id="131078" name="Object 6"/>
          <p:cNvGraphicFramePr>
            <a:graphicFrameLocks noChangeAspect="1"/>
          </p:cNvGraphicFramePr>
          <p:nvPr/>
        </p:nvGraphicFramePr>
        <p:xfrm>
          <a:off x="683568" y="3645024"/>
          <a:ext cx="1206500" cy="228600"/>
        </p:xfrm>
        <a:graphic>
          <a:graphicData uri="http://schemas.openxmlformats.org/presentationml/2006/ole">
            <p:oleObj spid="_x0000_s131078" name="Equation" r:id="rId7" imgW="1206360" imgH="228600" progId="Equation.3">
              <p:embed/>
            </p:oleObj>
          </a:graphicData>
        </a:graphic>
      </p:graphicFrame>
      <p:graphicFrame>
        <p:nvGraphicFramePr>
          <p:cNvPr id="131079" name="Object 7"/>
          <p:cNvGraphicFramePr>
            <a:graphicFrameLocks noChangeAspect="1"/>
          </p:cNvGraphicFramePr>
          <p:nvPr/>
        </p:nvGraphicFramePr>
        <p:xfrm>
          <a:off x="2843808" y="3645024"/>
          <a:ext cx="2819400" cy="228600"/>
        </p:xfrm>
        <a:graphic>
          <a:graphicData uri="http://schemas.openxmlformats.org/presentationml/2006/ole">
            <p:oleObj spid="_x0000_s131079" name="Equation" r:id="rId8" imgW="2819160" imgH="228600" progId="Equation.3">
              <p:embed/>
            </p:oleObj>
          </a:graphicData>
        </a:graphic>
      </p:graphicFrame>
      <p:graphicFrame>
        <p:nvGraphicFramePr>
          <p:cNvPr id="131080" name="Object 11"/>
          <p:cNvGraphicFramePr>
            <a:graphicFrameLocks noChangeAspect="1"/>
          </p:cNvGraphicFramePr>
          <p:nvPr/>
        </p:nvGraphicFramePr>
        <p:xfrm>
          <a:off x="6588224" y="3645024"/>
          <a:ext cx="1155700" cy="292100"/>
        </p:xfrm>
        <a:graphic>
          <a:graphicData uri="http://schemas.openxmlformats.org/presentationml/2006/ole">
            <p:oleObj spid="_x0000_s131080" name="Equation" r:id="rId9" imgW="1155600" imgH="291960" progId="Equation.3">
              <p:embed/>
            </p:oleObj>
          </a:graphicData>
        </a:graphic>
      </p:graphicFrame>
      <p:graphicFrame>
        <p:nvGraphicFramePr>
          <p:cNvPr id="131081" name="Object 2"/>
          <p:cNvGraphicFramePr>
            <a:graphicFrameLocks noChangeAspect="1"/>
          </p:cNvGraphicFramePr>
          <p:nvPr/>
        </p:nvGraphicFramePr>
        <p:xfrm>
          <a:off x="6660232" y="4077072"/>
          <a:ext cx="838200" cy="292100"/>
        </p:xfrm>
        <a:graphic>
          <a:graphicData uri="http://schemas.openxmlformats.org/presentationml/2006/ole">
            <p:oleObj spid="_x0000_s131081" name="Equation" r:id="rId10" imgW="83808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6738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Σύγκριση με τη μαθηματική στατιστική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92088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Μαθηματική στατιστική  γραμμικά μοντέλα εκτίμησης και πρόγνωσης 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αφηρημένο επίπεδο ανεξάρτητο από το φυσικό περιβάλλον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Γραμμικό μοντέλο με ντετερμινιστικές άγνωστες παραμέτρους 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μοντέλο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Gauss – Markov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Γραμμικό μοντέλο με στοχαστικές μόνο άγνωστες παραμέτρους 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μοντέλο τυχαίων επιδράσεων (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random effects model)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Μικτό γραμμικό μοντέλο (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mixed linear model)</a:t>
            </a:r>
            <a:endParaRPr lang="el-GR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6738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Σύγκριση με τη μαθηματική στατιστική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9208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Συνορθώσεις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συντελεστές των αγνώστων  γνώση της φυσικής πραγματικότητας (μερικές παράγωγοι των εξισώσεων ως προς τις γνωστές προσεγγιστικές των αγνώστων)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Μαθηματική στατιστική  ανάλυση δεδομένων από επιστήμες που δε συνδέονται με γνωστές μαθηματικές εξισώσεις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Γραμμική παλινδρόμηση (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linear regression)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εφαρμογή της στατιστικής με συντελεστές των αγνώστων από «εμπειρικές» μαθηματικές εξισώσεις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Μοντέλα σχεδιασμού (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design models)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συντελεστές αγνώστων 0 και 1 αναλόγως της ύπαρξης ή μη συγκεκριμένων επιδράσεων (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ANOVA)</a:t>
            </a:r>
            <a:endParaRPr lang="el-GR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6972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Αλγόριθμος εξισώσεων παρατηρήσεων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92088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Μαθηματικό μοντέλο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Στοχαστικό μοντέλο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27584" y="1700808"/>
          <a:ext cx="927100" cy="292100"/>
        </p:xfrm>
        <a:graphic>
          <a:graphicData uri="http://schemas.openxmlformats.org/presentationml/2006/ole">
            <p:oleObj spid="_x0000_s136194" name="Equation" r:id="rId3" imgW="927000" imgH="29196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87824" y="1628800"/>
          <a:ext cx="1905000" cy="1333500"/>
        </p:xfrm>
        <a:graphic>
          <a:graphicData uri="http://schemas.openxmlformats.org/presentationml/2006/ole">
            <p:oleObj spid="_x0000_s136195" name="Equation" r:id="rId4" imgW="1904760" imgH="13334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27584" y="4149080"/>
          <a:ext cx="2146300" cy="304800"/>
        </p:xfrm>
        <a:graphic>
          <a:graphicData uri="http://schemas.openxmlformats.org/presentationml/2006/ole">
            <p:oleObj spid="_x0000_s136196" name="Equation" r:id="rId5" imgW="2145960" imgH="30456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275856" y="4149080"/>
          <a:ext cx="3098800" cy="1714500"/>
        </p:xfrm>
        <a:graphic>
          <a:graphicData uri="http://schemas.openxmlformats.org/presentationml/2006/ole">
            <p:oleObj spid="_x0000_s136197" name="Equation" r:id="rId6" imgW="3098520" imgH="1714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6972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Αλγόριθμος εξισώσεων παρατηρήσεων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Γραμμικοποίηση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Δομή βασικών πινάκων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b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διάνυσμα 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ανηγμένων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παρατηρήσεων)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81038" y="1628775"/>
          <a:ext cx="5854700" cy="647700"/>
        </p:xfrm>
        <a:graphic>
          <a:graphicData uri="http://schemas.openxmlformats.org/presentationml/2006/ole">
            <p:oleObj spid="_x0000_s137222" name="Equation" r:id="rId3" imgW="5854680" imgH="64764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83568" y="2348880"/>
          <a:ext cx="2832100" cy="292100"/>
        </p:xfrm>
        <a:graphic>
          <a:graphicData uri="http://schemas.openxmlformats.org/presentationml/2006/ole">
            <p:oleObj spid="_x0000_s137223" name="Equation" r:id="rId4" imgW="2831760" imgH="29196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763688" y="4077072"/>
          <a:ext cx="5422900" cy="1358900"/>
        </p:xfrm>
        <a:graphic>
          <a:graphicData uri="http://schemas.openxmlformats.org/presentationml/2006/ole">
            <p:oleObj spid="_x0000_s137224" name="Equation" r:id="rId5" imgW="5422680" imgH="1358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6972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Αλγόριθμος εξισώσεων παρατηρήσεων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92088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Δομή βασικών πινάκων (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πίνακας σχεδιασμού της 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συνόρθωσης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647950" y="2317750"/>
          <a:ext cx="3848100" cy="2222500"/>
        </p:xfrm>
        <a:graphic>
          <a:graphicData uri="http://schemas.openxmlformats.org/presentationml/2006/ole">
            <p:oleObj spid="_x0000_s138245" name="Equation" r:id="rId3" imgW="3848040" imgH="2222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6972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Αλγόριθμος εξισώσεων παρατηρήσεων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92088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Δομή βασικών πινάκων (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Ρ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πίνακας των βαρών των παρατηρήσεων)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C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γνωστός 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         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Q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γνωστός,    σ</a:t>
            </a:r>
            <a:r>
              <a:rPr lang="el-GR" baseline="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= άγνωστη</a:t>
            </a:r>
            <a:endParaRPr lang="el-GR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2843808" y="1700808"/>
          <a:ext cx="3098800" cy="1714500"/>
        </p:xfrm>
        <a:graphic>
          <a:graphicData uri="http://schemas.openxmlformats.org/presentationml/2006/ole">
            <p:oleObj spid="_x0000_s139267" name="Equation" r:id="rId3" imgW="3098520" imgH="171432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55776" y="3717032"/>
          <a:ext cx="698500" cy="254000"/>
        </p:xfrm>
        <a:graphic>
          <a:graphicData uri="http://schemas.openxmlformats.org/presentationml/2006/ole">
            <p:oleObj spid="_x0000_s139268" name="Equation" r:id="rId4" imgW="698400" imgH="2538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27584" y="4509120"/>
          <a:ext cx="1790700" cy="279400"/>
        </p:xfrm>
        <a:graphic>
          <a:graphicData uri="http://schemas.openxmlformats.org/presentationml/2006/ole">
            <p:oleObj spid="_x0000_s139269" name="Equation" r:id="rId5" imgW="179064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6972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Αλγόριθμος εξισώσεων παρατηρήσεων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Αλγόριθμος 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συνόρθωσης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(βέλτιστες εκτιμήσεις)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Εκτίμηση ακρίβειας αλγορίθμου 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συνόρθωσης</a:t>
            </a: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C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γνωστός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C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σ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Q</a:t>
            </a:r>
            <a:endParaRPr lang="el-GR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27584" y="1772816"/>
          <a:ext cx="1016000" cy="254000"/>
        </p:xfrm>
        <a:graphic>
          <a:graphicData uri="http://schemas.openxmlformats.org/presentationml/2006/ole">
            <p:oleObj spid="_x0000_s140293" name="Equation" r:id="rId3" imgW="1015920" imgH="2538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27584" y="2132856"/>
          <a:ext cx="927100" cy="254000"/>
        </p:xfrm>
        <a:graphic>
          <a:graphicData uri="http://schemas.openxmlformats.org/presentationml/2006/ole">
            <p:oleObj spid="_x0000_s140294" name="Equation" r:id="rId4" imgW="927000" imgH="2538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411760" y="1988840"/>
          <a:ext cx="812800" cy="254000"/>
        </p:xfrm>
        <a:graphic>
          <a:graphicData uri="http://schemas.openxmlformats.org/presentationml/2006/ole">
            <p:oleObj spid="_x0000_s140295" name="Equation" r:id="rId5" imgW="812520" imgH="25380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851920" y="1988840"/>
          <a:ext cx="1003300" cy="241300"/>
        </p:xfrm>
        <a:graphic>
          <a:graphicData uri="http://schemas.openxmlformats.org/presentationml/2006/ole">
            <p:oleObj spid="_x0000_s140296" name="Equation" r:id="rId6" imgW="1002960" imgH="24120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436096" y="1988840"/>
          <a:ext cx="1016000" cy="228600"/>
        </p:xfrm>
        <a:graphic>
          <a:graphicData uri="http://schemas.openxmlformats.org/presentationml/2006/ole">
            <p:oleObj spid="_x0000_s140297" name="Equation" r:id="rId7" imgW="1015920" imgH="22860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020272" y="1916832"/>
          <a:ext cx="1028700" cy="292100"/>
        </p:xfrm>
        <a:graphic>
          <a:graphicData uri="http://schemas.openxmlformats.org/presentationml/2006/ole">
            <p:oleObj spid="_x0000_s140298" name="Equation" r:id="rId8" imgW="1028520" imgH="291960" progId="Equation.3">
              <p:embed/>
            </p:oleObj>
          </a:graphicData>
        </a:graphic>
      </p:graphicFrame>
      <p:sp>
        <p:nvSpPr>
          <p:cNvPr id="14" name="Right Arrow 13"/>
          <p:cNvSpPr/>
          <p:nvPr/>
        </p:nvSpPr>
        <p:spPr>
          <a:xfrm>
            <a:off x="1907704" y="1988840"/>
            <a:ext cx="360040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Arrow 14"/>
          <p:cNvSpPr/>
          <p:nvPr/>
        </p:nvSpPr>
        <p:spPr>
          <a:xfrm>
            <a:off x="3347864" y="2060848"/>
            <a:ext cx="360040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>
            <a:off x="5004048" y="1988840"/>
            <a:ext cx="360040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ight Arrow 16"/>
          <p:cNvSpPr/>
          <p:nvPr/>
        </p:nvSpPr>
        <p:spPr>
          <a:xfrm>
            <a:off x="6588224" y="1988840"/>
            <a:ext cx="360040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283968" y="3573016"/>
          <a:ext cx="1739900" cy="1117600"/>
        </p:xfrm>
        <a:graphic>
          <a:graphicData uri="http://schemas.openxmlformats.org/presentationml/2006/ole">
            <p:oleObj spid="_x0000_s140299" name="Equation" r:id="rId9" imgW="1739880" imgH="1117440" progId="Equation.3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403648" y="5517232"/>
          <a:ext cx="1003300" cy="584200"/>
        </p:xfrm>
        <a:graphic>
          <a:graphicData uri="http://schemas.openxmlformats.org/presentationml/2006/ole">
            <p:oleObj spid="_x0000_s140300" name="Equation" r:id="rId10" imgW="1002960" imgH="583920" progId="Equation.3">
              <p:embed/>
            </p:oleObj>
          </a:graphicData>
        </a:graphic>
      </p:graphicFrame>
      <p:graphicFrame>
        <p:nvGraphicFramePr>
          <p:cNvPr id="140301" name="Object 13"/>
          <p:cNvGraphicFramePr>
            <a:graphicFrameLocks noChangeAspect="1"/>
          </p:cNvGraphicFramePr>
          <p:nvPr/>
        </p:nvGraphicFramePr>
        <p:xfrm>
          <a:off x="4283968" y="5301208"/>
          <a:ext cx="2095500" cy="1193800"/>
        </p:xfrm>
        <a:graphic>
          <a:graphicData uri="http://schemas.openxmlformats.org/presentationml/2006/ole">
            <p:oleObj spid="_x0000_s140301" name="Equation" r:id="rId11" imgW="2095200" imgH="1193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15" grpId="0" animBg="1"/>
      <p:bldP spid="16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6972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Αλγόριθμος εξισώσεων παρατηρήσεων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92088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Βήματα</a:t>
            </a:r>
            <a:endParaRPr lang="el-GR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1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Επιλογή προσεγγιστικών αγνώστων παραμέτρων </a:t>
            </a:r>
            <a:r>
              <a:rPr lang="en-US" sz="13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x</a:t>
            </a:r>
            <a:r>
              <a:rPr lang="en-US" sz="1300" b="1" baseline="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en-US" sz="1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. </a:t>
            </a:r>
            <a:r>
              <a:rPr lang="el-GR" sz="1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Η επιλογή γίνεται μέσα από κατάλληλες σχέσεις υπολογισμού ή αυθαίρετες προσεγγιστικές τιμές  πιθανότητα σφαλμάτων </a:t>
            </a:r>
            <a:r>
              <a:rPr lang="el-GR" sz="13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γραμμικοποίησης</a:t>
            </a:r>
            <a:endParaRPr lang="el-GR" sz="13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1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Αναλυτική </a:t>
            </a:r>
            <a:r>
              <a:rPr lang="el-GR" sz="13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παραγώγιση</a:t>
            </a:r>
            <a:r>
              <a:rPr lang="el-GR" sz="1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των εξισώσεων του μαθηματικού μοντέλου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1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Υπολογισμός των παραγώγων αντικαθιστώντας τις άγνωστες παραμέτρους με αντίστοιχες προσεγγιστικές τιμές από το βήμα 1.  πίνακας </a:t>
            </a:r>
            <a:r>
              <a:rPr lang="el-GR" sz="13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1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Υπολογισμός των προσεγγιστικών τιμών των παρατηρούμενων χρησιμοποιώντας το μαθηματικό μοντέλο και τις προσεγγιστικές των αγνώστων του βήματος 1.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1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Υπολογισμός του διανύσματος των </a:t>
            </a:r>
            <a:r>
              <a:rPr lang="el-GR" sz="13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ανηγμένων</a:t>
            </a:r>
            <a:r>
              <a:rPr lang="el-GR" sz="1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παρατηρήσεων </a:t>
            </a:r>
            <a:r>
              <a:rPr lang="en-US" sz="13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b</a:t>
            </a:r>
            <a:r>
              <a:rPr lang="el-GR" sz="1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Τιμές παρατηρήσεων – προσεγγιστικές τιμές παρατηρούμενων παραμέτρων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1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Υπολογισμός πίνακα </a:t>
            </a:r>
            <a:r>
              <a:rPr lang="el-GR" sz="13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Ν </a:t>
            </a:r>
            <a:r>
              <a:rPr lang="el-GR" sz="1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και διανύσματος </a:t>
            </a:r>
            <a:r>
              <a:rPr lang="en-US" sz="13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u </a:t>
            </a:r>
            <a:r>
              <a:rPr lang="el-GR" sz="1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κανονικών εξισώσεων</a:t>
            </a:r>
            <a:endParaRPr lang="en-US" sz="13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1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Υπολογισμός εκτίμησης των αγνώστων παραμέτρων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1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Υπολογισμός εκτίμησης διανύσματος σφαλμάτων </a:t>
            </a:r>
            <a:endParaRPr lang="en-US" sz="13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1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Υπολογισμός εκτίμησης των παρατηρούμενων παραμέτρων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1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Εκτίμηση πινάκων ακρίβειας των εκτιμήσεων των αγνώστων παραμέτρων, των σφαλμάτων των παρατηρήσεων και των παρατηρούμενων παραμέτρων</a:t>
            </a:r>
          </a:p>
        </p:txBody>
      </p:sp>
      <p:graphicFrame>
        <p:nvGraphicFramePr>
          <p:cNvPr id="203777" name="Object 1"/>
          <p:cNvGraphicFramePr>
            <a:graphicFrameLocks noChangeAspect="1"/>
          </p:cNvGraphicFramePr>
          <p:nvPr/>
        </p:nvGraphicFramePr>
        <p:xfrm>
          <a:off x="5076056" y="5157192"/>
          <a:ext cx="165100" cy="228600"/>
        </p:xfrm>
        <a:graphic>
          <a:graphicData uri="http://schemas.openxmlformats.org/presentationml/2006/ole">
            <p:oleObj spid="_x0000_s203777" name="Equation" r:id="rId3" imgW="164880" imgH="228600" progId="Equation.3">
              <p:embed/>
            </p:oleObj>
          </a:graphicData>
        </a:graphic>
      </p:graphicFrame>
      <p:graphicFrame>
        <p:nvGraphicFramePr>
          <p:cNvPr id="203778" name="Object 2"/>
          <p:cNvGraphicFramePr>
            <a:graphicFrameLocks noChangeAspect="1"/>
          </p:cNvGraphicFramePr>
          <p:nvPr/>
        </p:nvGraphicFramePr>
        <p:xfrm>
          <a:off x="5292080" y="4869160"/>
          <a:ext cx="431800" cy="292100"/>
        </p:xfrm>
        <a:graphic>
          <a:graphicData uri="http://schemas.openxmlformats.org/presentationml/2006/ole">
            <p:oleObj spid="_x0000_s203778" name="Equation" r:id="rId4" imgW="431640" imgH="291960" progId="Equation.3">
              <p:embed/>
            </p:oleObj>
          </a:graphicData>
        </a:graphic>
      </p:graphicFrame>
      <p:graphicFrame>
        <p:nvGraphicFramePr>
          <p:cNvPr id="203779" name="Object 3"/>
          <p:cNvGraphicFramePr>
            <a:graphicFrameLocks noChangeAspect="1"/>
          </p:cNvGraphicFramePr>
          <p:nvPr/>
        </p:nvGraphicFramePr>
        <p:xfrm>
          <a:off x="5868144" y="5445224"/>
          <a:ext cx="241300" cy="292100"/>
        </p:xfrm>
        <a:graphic>
          <a:graphicData uri="http://schemas.openxmlformats.org/presentationml/2006/ole">
            <p:oleObj spid="_x0000_s203779" name="Equation" r:id="rId5" imgW="24120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48680"/>
            <a:ext cx="821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Εξισώσεις παρατηρήσεων χωρίς πλήρη βαθμό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9208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Οι άγνωστες παράμετροι είναι περισσότεροι από τον παραμετρικό βαθμό του φυσικού συστήματος (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 &gt; r)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και ανεξάρτητες μεταξύ τους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Άγνωστες  σύνολο θεμελιωδών παραμέτρων σε νέο διευρυμένο φυσικό σύστημα που περιέχει το αρχικό</a:t>
            </a:r>
          </a:p>
        </p:txBody>
      </p:sp>
      <p:sp>
        <p:nvSpPr>
          <p:cNvPr id="20" name="Oval 19"/>
          <p:cNvSpPr/>
          <p:nvPr/>
        </p:nvSpPr>
        <p:spPr>
          <a:xfrm>
            <a:off x="3347864" y="3573016"/>
            <a:ext cx="2808312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l-GR" dirty="0" smtClean="0"/>
              <a:t>Φυσικό σύστημα</a:t>
            </a:r>
            <a:endParaRPr lang="el-GR" dirty="0"/>
          </a:p>
        </p:txBody>
      </p:sp>
      <p:sp>
        <p:nvSpPr>
          <p:cNvPr id="21" name="Oval 20"/>
          <p:cNvSpPr/>
          <p:nvPr/>
        </p:nvSpPr>
        <p:spPr>
          <a:xfrm>
            <a:off x="2771800" y="3501008"/>
            <a:ext cx="3960440" cy="2664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Διευρυμένο φυσικό σύστημα</a:t>
            </a:r>
          </a:p>
          <a:p>
            <a:pPr algn="ctr"/>
            <a:r>
              <a:rPr lang="el-GR" dirty="0" smtClean="0">
                <a:solidFill>
                  <a:srgbClr val="FF0000"/>
                </a:solidFill>
              </a:rPr>
              <a:t>Νέες παράμετροι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30000" dirty="0" err="1" smtClean="0">
                <a:solidFill>
                  <a:srgbClr val="FF0000"/>
                </a:solidFill>
              </a:rPr>
              <a:t>a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 animBg="1"/>
      <p:bldP spid="21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7784" y="548680"/>
            <a:ext cx="3730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Ανάλυση δεδομένων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geoi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348880"/>
            <a:ext cx="1400155" cy="1368152"/>
          </a:xfrm>
          <a:prstGeom prst="rect">
            <a:avLst/>
          </a:prstGeom>
        </p:spPr>
      </p:pic>
      <p:pic>
        <p:nvPicPr>
          <p:cNvPr id="6" name="Picture 5" descr="GNSS-and-geodes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293096"/>
            <a:ext cx="1944216" cy="1080120"/>
          </a:xfrm>
          <a:prstGeom prst="rect">
            <a:avLst/>
          </a:prstGeom>
        </p:spPr>
      </p:pic>
      <p:pic>
        <p:nvPicPr>
          <p:cNvPr id="7" name="Picture 6" descr="geodes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2564904"/>
            <a:ext cx="2592288" cy="1080120"/>
          </a:xfrm>
          <a:prstGeom prst="rect">
            <a:avLst/>
          </a:prstGeom>
        </p:spPr>
      </p:pic>
      <p:pic>
        <p:nvPicPr>
          <p:cNvPr id="8" name="Picture 7" descr="image_previ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4149080"/>
            <a:ext cx="1860912" cy="1237506"/>
          </a:xfrm>
          <a:prstGeom prst="rect">
            <a:avLst/>
          </a:prstGeom>
        </p:spPr>
      </p:pic>
      <p:pic>
        <p:nvPicPr>
          <p:cNvPr id="9" name="Picture 8" descr="GETRIS_bild_1024_copyright_larger_01_93e59d546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4293096"/>
            <a:ext cx="1728192" cy="1296144"/>
          </a:xfrm>
          <a:prstGeom prst="rect">
            <a:avLst/>
          </a:prstGeom>
        </p:spPr>
      </p:pic>
      <p:pic>
        <p:nvPicPr>
          <p:cNvPr id="10" name="Picture 9" descr="1848_U.S._Coast_Survey_Map_of_New_England_-_Geographicus_-_NewEngland-uscs-184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2492896"/>
            <a:ext cx="1547862" cy="23488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134076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Arial" pitchFamily="34" charset="0"/>
                <a:cs typeface="Arial" pitchFamily="34" charset="0"/>
              </a:rPr>
              <a:t>Φυσικό σύστημα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134076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Arial" pitchFamily="34" charset="0"/>
                <a:cs typeface="Arial" pitchFamily="34" charset="0"/>
              </a:rPr>
              <a:t>Παρατηρούμενες παράμετροι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5890" name="Object 2"/>
          <p:cNvGraphicFramePr>
            <a:graphicFrameLocks noChangeAspect="1"/>
          </p:cNvGraphicFramePr>
          <p:nvPr/>
        </p:nvGraphicFramePr>
        <p:xfrm>
          <a:off x="5580112" y="5157192"/>
          <a:ext cx="1155700" cy="292100"/>
        </p:xfrm>
        <a:graphic>
          <a:graphicData uri="http://schemas.openxmlformats.org/presentationml/2006/ole">
            <p:oleObj spid="_x0000_s165890" name="Equation" r:id="rId9" imgW="1155600" imgH="29196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64088" y="134076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Arial" pitchFamily="34" charset="0"/>
                <a:cs typeface="Arial" pitchFamily="34" charset="0"/>
              </a:rPr>
              <a:t>Μαθηματικό μοντέλο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4328" y="134076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Arial" pitchFamily="34" charset="0"/>
                <a:cs typeface="Arial" pitchFamily="34" charset="0"/>
              </a:rPr>
              <a:t>Προσομοίωση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Bryce_Canyon_Swamp_Canyon_Trail_topograph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92280" y="2708920"/>
            <a:ext cx="1787060" cy="1224136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2051720" y="141277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ight Arrow 16"/>
          <p:cNvSpPr/>
          <p:nvPr/>
        </p:nvSpPr>
        <p:spPr>
          <a:xfrm>
            <a:off x="7164288" y="141277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ight Arrow 17"/>
          <p:cNvSpPr/>
          <p:nvPr/>
        </p:nvSpPr>
        <p:spPr>
          <a:xfrm>
            <a:off x="5004048" y="141277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Down Arrow 18"/>
          <p:cNvSpPr/>
          <p:nvPr/>
        </p:nvSpPr>
        <p:spPr>
          <a:xfrm>
            <a:off x="1259632" y="1700808"/>
            <a:ext cx="216024" cy="57606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Down Arrow 19"/>
          <p:cNvSpPr/>
          <p:nvPr/>
        </p:nvSpPr>
        <p:spPr>
          <a:xfrm>
            <a:off x="3779912" y="1772816"/>
            <a:ext cx="216024" cy="57606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Down Arrow 20"/>
          <p:cNvSpPr/>
          <p:nvPr/>
        </p:nvSpPr>
        <p:spPr>
          <a:xfrm>
            <a:off x="6084168" y="1700808"/>
            <a:ext cx="216024" cy="57606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Down Arrow 21"/>
          <p:cNvSpPr/>
          <p:nvPr/>
        </p:nvSpPr>
        <p:spPr>
          <a:xfrm>
            <a:off x="8028384" y="1700808"/>
            <a:ext cx="216024" cy="57606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/>
      <p:bldP spid="13" grpId="0"/>
      <p:bldP spid="14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48680"/>
            <a:ext cx="821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Εξισώσεις παρατηρήσεων χωρίς πλήρη βαθμό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Π.χ., συντεταγμένες  διευρυμένο φυσικό σύστημα  «σχήμα, μέγεθος και θέση»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Αρχικό σύστημα  παρατηρήσεις  «σχήμα και μέγεθος»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Γραμμικοποίηση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 &lt;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  |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| = 0 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απειρία λύσεων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Πώς μπορεί να γίνει η 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συνόρθωση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όταν δεν υπάρχει αντιστροφή του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Ν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;</a:t>
            </a:r>
          </a:p>
        </p:txBody>
      </p:sp>
      <p:sp>
        <p:nvSpPr>
          <p:cNvPr id="20" name="Oval 19"/>
          <p:cNvSpPr/>
          <p:nvPr/>
        </p:nvSpPr>
        <p:spPr>
          <a:xfrm>
            <a:off x="3347864" y="4005064"/>
            <a:ext cx="2808312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l-GR" dirty="0" smtClean="0"/>
              <a:t>Φυσικό σύστημα</a:t>
            </a:r>
            <a:endParaRPr lang="el-GR" dirty="0"/>
          </a:p>
        </p:txBody>
      </p:sp>
      <p:sp>
        <p:nvSpPr>
          <p:cNvPr id="21" name="Oval 20"/>
          <p:cNvSpPr/>
          <p:nvPr/>
        </p:nvSpPr>
        <p:spPr>
          <a:xfrm>
            <a:off x="2771800" y="3933056"/>
            <a:ext cx="3960440" cy="2664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Διευρυμένο φυσικό σύστημα</a:t>
            </a:r>
          </a:p>
          <a:p>
            <a:pPr algn="ctr"/>
            <a:r>
              <a:rPr lang="el-GR" dirty="0" smtClean="0">
                <a:solidFill>
                  <a:srgbClr val="FF0000"/>
                </a:solidFill>
              </a:rPr>
              <a:t>Νέες παράμετροι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30000" dirty="0" err="1" smtClean="0">
                <a:solidFill>
                  <a:srgbClr val="FF0000"/>
                </a:solidFill>
              </a:rPr>
              <a:t>a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48680"/>
            <a:ext cx="821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Εξισώσεις παρατηρήσεων χωρίς πλήρη βαθμό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Ο προσδιορισμός της λύσης γίνεται με τη βοήθεια 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k = m – r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συναρτήσεων  δεσμεύσεις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Αυτού του είδους οι δεσμεύσεις οδηγούν σε μία μοναδική λύση χωρίς να επηρεάζουν τις εκτιμήσεις των παρατηρούμενων παραμέτρων 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ελάχιστες δεσμεύσεις (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minimum constraints)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Γραμμικοποιημένες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εξισώσεις: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39752" y="1628800"/>
          <a:ext cx="1270000" cy="292100"/>
        </p:xfrm>
        <a:graphic>
          <a:graphicData uri="http://schemas.openxmlformats.org/presentationml/2006/ole">
            <p:oleObj spid="_x0000_s154627" name="Equation" r:id="rId3" imgW="1269720" imgH="29196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27584" y="4509120"/>
          <a:ext cx="1016000" cy="228600"/>
        </p:xfrm>
        <a:graphic>
          <a:graphicData uri="http://schemas.openxmlformats.org/presentationml/2006/ole">
            <p:oleObj spid="_x0000_s154628" name="Equation" r:id="rId4" imgW="1015920" imgH="2286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27584" y="4797152"/>
          <a:ext cx="673100" cy="215900"/>
        </p:xfrm>
        <a:graphic>
          <a:graphicData uri="http://schemas.openxmlformats.org/presentationml/2006/ole">
            <p:oleObj spid="_x0000_s154629" name="Equation" r:id="rId5" imgW="672840" imgH="21564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827584" y="5445224"/>
          <a:ext cx="1549400" cy="292100"/>
        </p:xfrm>
        <a:graphic>
          <a:graphicData uri="http://schemas.openxmlformats.org/presentationml/2006/ole">
            <p:oleObj spid="_x0000_s154630" name="Equation" r:id="rId6" imgW="1549080" imgH="29196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48064" y="45091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Ομογενείς ελάχιστες δεσμεύσεις</a:t>
            </a:r>
            <a:endParaRPr lang="el-GR" dirty="0"/>
          </a:p>
        </p:txBody>
      </p:sp>
      <p:graphicFrame>
        <p:nvGraphicFramePr>
          <p:cNvPr id="154631" name="Object 7"/>
          <p:cNvGraphicFramePr>
            <a:graphicFrameLocks noChangeAspect="1"/>
          </p:cNvGraphicFramePr>
          <p:nvPr/>
        </p:nvGraphicFramePr>
        <p:xfrm>
          <a:off x="6371903" y="4935538"/>
          <a:ext cx="673100" cy="228600"/>
        </p:xfrm>
        <a:graphic>
          <a:graphicData uri="http://schemas.openxmlformats.org/presentationml/2006/ole">
            <p:oleObj spid="_x0000_s154631" name="Equation" r:id="rId7" imgW="672840" imgH="228600" progId="Equation.3">
              <p:embed/>
            </p:oleObj>
          </a:graphicData>
        </a:graphic>
      </p:graphicFrame>
      <p:graphicFrame>
        <p:nvGraphicFramePr>
          <p:cNvPr id="154632" name="Object 8"/>
          <p:cNvGraphicFramePr>
            <a:graphicFrameLocks noChangeAspect="1"/>
          </p:cNvGraphicFramePr>
          <p:nvPr/>
        </p:nvGraphicFramePr>
        <p:xfrm>
          <a:off x="6444208" y="5301208"/>
          <a:ext cx="812800" cy="254000"/>
        </p:xfrm>
        <a:graphic>
          <a:graphicData uri="http://schemas.openxmlformats.org/presentationml/2006/ole">
            <p:oleObj spid="_x0000_s154632" name="Equation" r:id="rId8" imgW="812520" imgH="25380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827584" y="5085184"/>
          <a:ext cx="1282700" cy="254000"/>
        </p:xfrm>
        <a:graphic>
          <a:graphicData uri="http://schemas.openxmlformats.org/presentationml/2006/ole">
            <p:oleObj spid="_x0000_s154633" name="Equation" r:id="rId9" imgW="1282680" imgH="25380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470275" y="5229225"/>
          <a:ext cx="1333500" cy="584200"/>
        </p:xfrm>
        <a:graphic>
          <a:graphicData uri="http://schemas.openxmlformats.org/presentationml/2006/ole">
            <p:oleObj spid="_x0000_s154634" name="Equation" r:id="rId10" imgW="1333440" imgH="583920" progId="Equation.3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827584" y="6093296"/>
          <a:ext cx="1638300" cy="330200"/>
        </p:xfrm>
        <a:graphic>
          <a:graphicData uri="http://schemas.openxmlformats.org/presentationml/2006/ole">
            <p:oleObj spid="_x0000_s154635" name="Equation" r:id="rId11" imgW="1638000" imgH="33012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131840" y="6093296"/>
          <a:ext cx="2108200" cy="330200"/>
        </p:xfrm>
        <a:graphic>
          <a:graphicData uri="http://schemas.openxmlformats.org/presentationml/2006/ole">
            <p:oleObj spid="_x0000_s154636" name="Equation" r:id="rId12" imgW="2108160" imgH="330120" progId="Equation.3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5148064" y="4437112"/>
            <a:ext cx="3384376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012160" y="6093296"/>
          <a:ext cx="1612900" cy="355600"/>
        </p:xfrm>
        <a:graphic>
          <a:graphicData uri="http://schemas.openxmlformats.org/presentationml/2006/ole">
            <p:oleObj spid="_x0000_s154637" name="Equation" r:id="rId13" imgW="1612800" imgH="35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48680"/>
            <a:ext cx="821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Εξισώσεις παρατηρήσεων χωρίς πλήρη βαθμό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Δομή 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γραμμικοποιημένου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πίνακα δεσμεύσεων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Η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k × m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και διανύσματος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z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(k 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×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1)</a:t>
            </a: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graphicFrame>
        <p:nvGraphicFramePr>
          <p:cNvPr id="206861" name="Object 13"/>
          <p:cNvGraphicFramePr>
            <a:graphicFrameLocks noChangeAspect="1"/>
          </p:cNvGraphicFramePr>
          <p:nvPr/>
        </p:nvGraphicFramePr>
        <p:xfrm>
          <a:off x="2195736" y="2060848"/>
          <a:ext cx="4724400" cy="2222500"/>
        </p:xfrm>
        <a:graphic>
          <a:graphicData uri="http://schemas.openxmlformats.org/presentationml/2006/ole">
            <p:oleObj spid="_x0000_s206861" name="Equation" r:id="rId3" imgW="4724280" imgH="2222280" progId="Equation.3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275856" y="4653136"/>
          <a:ext cx="2667000" cy="1358900"/>
        </p:xfrm>
        <a:graphic>
          <a:graphicData uri="http://schemas.openxmlformats.org/presentationml/2006/ole">
            <p:oleObj spid="_x0000_s206862" name="Equation" r:id="rId4" imgW="2666880" imgH="1358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6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48680"/>
            <a:ext cx="821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Εξισώσεις παρατηρήσεων χωρίς πλήρη βαθμό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Κάθε διαφορετική επιλογή ελαχίστων δεσμεύσεων οδηγεί σε διαφορετικές εκτιμήσεις για τις άγνωστες παραμέτρους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Μία ειδική επιλογή ελαχίστων δεσμεύσεων  ελαχιστοποιεί το ίχνος του πίνακα των (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συμ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)μεταβλητοτήτων των αγνώστων 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εσωτερικές δεσμεύσεις (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inner constraints)</a:t>
            </a: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220072" y="1628800"/>
          <a:ext cx="673100" cy="330200"/>
        </p:xfrm>
        <a:graphic>
          <a:graphicData uri="http://schemas.openxmlformats.org/presentationml/2006/ole">
            <p:oleObj spid="_x0000_s155661" name="Equation" r:id="rId3" imgW="672840" imgH="330120" progId="Equation.3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827584" y="3789040"/>
          <a:ext cx="647700" cy="228600"/>
        </p:xfrm>
        <a:graphic>
          <a:graphicData uri="http://schemas.openxmlformats.org/presentationml/2006/ole">
            <p:oleObj spid="_x0000_s155662" name="Equation" r:id="rId4" imgW="647640" imgH="228600" progId="Equation.3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051720" y="3789040"/>
          <a:ext cx="800100" cy="254000"/>
        </p:xfrm>
        <a:graphic>
          <a:graphicData uri="http://schemas.openxmlformats.org/presentationml/2006/ole">
            <p:oleObj spid="_x0000_s155663" name="Equation" r:id="rId5" imgW="799920" imgH="253800" progId="Equation.3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419872" y="3789040"/>
          <a:ext cx="952500" cy="241300"/>
        </p:xfrm>
        <a:graphic>
          <a:graphicData uri="http://schemas.openxmlformats.org/presentationml/2006/ole">
            <p:oleObj spid="_x0000_s155664" name="Equation" r:id="rId6" imgW="952200" imgH="2412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27584" y="4221088"/>
          <a:ext cx="2882900" cy="330200"/>
        </p:xfrm>
        <a:graphic>
          <a:graphicData uri="http://schemas.openxmlformats.org/presentationml/2006/ole">
            <p:oleObj spid="_x0000_s155665" name="Equation" r:id="rId7" imgW="2882880" imgH="33012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60032" y="407707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Γενικευμένος αντίστροφος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l-GR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ψευδοαντίστροφος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995936" y="4221088"/>
            <a:ext cx="648072" cy="2880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27584" y="5013176"/>
          <a:ext cx="762000" cy="254000"/>
        </p:xfrm>
        <a:graphic>
          <a:graphicData uri="http://schemas.openxmlformats.org/presentationml/2006/ole">
            <p:oleObj spid="_x0000_s155666" name="Equation" r:id="rId8" imgW="761760" imgH="25380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827584" y="5661248"/>
          <a:ext cx="1016000" cy="228600"/>
        </p:xfrm>
        <a:graphic>
          <a:graphicData uri="http://schemas.openxmlformats.org/presentationml/2006/ole">
            <p:oleObj spid="_x0000_s155667" name="Equation" r:id="rId9" imgW="1015920" imgH="22860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535238" y="5157788"/>
          <a:ext cx="1333500" cy="584200"/>
        </p:xfrm>
        <a:graphic>
          <a:graphicData uri="http://schemas.openxmlformats.org/presentationml/2006/ole">
            <p:oleObj spid="_x0000_s155668" name="Equation" r:id="rId10" imgW="1333440" imgH="58392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004048" y="5085184"/>
          <a:ext cx="2819400" cy="1193800"/>
        </p:xfrm>
        <a:graphic>
          <a:graphicData uri="http://schemas.openxmlformats.org/presentationml/2006/ole">
            <p:oleObj spid="_x0000_s155669" name="Equation" r:id="rId11" imgW="2819160" imgH="1193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48680"/>
            <a:ext cx="821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Εξισώσεις παρατηρήσεων χωρίς πλήρη βαθμό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Όταν χρησιμοποιηθούν δεσμεύσεις σε αριθμό μεγαλύτερο από τις ελάχιστες 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πλεονάζουσες δεσμεύσεις (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full constraints)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Παράδειγμα  ένταξη τοπογραφικού δικτύου στο ΕΓΣΑ87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Δεσμεύσεις περισσότερες από την αδυναμία βαθμού του συστήματος 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k &gt; m – r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  <a:p>
            <a:pPr marL="177800" indent="-177800"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Οι πλεονάζουσες δεσμεύεις επηρεάζουν τις 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εκτιμήσιμες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παραμέτρους  «ουσιαστικές» δεσμεύσεις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48680"/>
            <a:ext cx="821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Εξισώσεις παρατηρήσεων χωρίς πλήρη βαθμό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92088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Λύση 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πλεοναζουσών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δεσμεύσεων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Ακρίβεια της εκτίμησης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779912" y="1772816"/>
          <a:ext cx="1282700" cy="622300"/>
        </p:xfrm>
        <a:graphic>
          <a:graphicData uri="http://schemas.openxmlformats.org/presentationml/2006/ole">
            <p:oleObj spid="_x0000_s161794" name="Equation" r:id="rId3" imgW="1282680" imgH="62208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99792" y="2636912"/>
          <a:ext cx="3644900" cy="292100"/>
        </p:xfrm>
        <a:graphic>
          <a:graphicData uri="http://schemas.openxmlformats.org/presentationml/2006/ole">
            <p:oleObj spid="_x0000_s161795" name="Equation" r:id="rId4" imgW="3644640" imgH="29196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771800" y="4293096"/>
          <a:ext cx="3810000" cy="1193800"/>
        </p:xfrm>
        <a:graphic>
          <a:graphicData uri="http://schemas.openxmlformats.org/presentationml/2006/ole">
            <p:oleObj spid="_x0000_s161796" name="Equation" r:id="rId5" imgW="3809880" imgH="1193760" progId="Equation.3">
              <p:embed/>
            </p:oleObj>
          </a:graphicData>
        </a:graphic>
      </p:graphicFrame>
      <p:graphicFrame>
        <p:nvGraphicFramePr>
          <p:cNvPr id="161797" name="Object 5"/>
          <p:cNvGraphicFramePr>
            <a:graphicFrameLocks noChangeAspect="1"/>
          </p:cNvGraphicFramePr>
          <p:nvPr/>
        </p:nvGraphicFramePr>
        <p:xfrm>
          <a:off x="3902075" y="5516563"/>
          <a:ext cx="1333500" cy="584200"/>
        </p:xfrm>
        <a:graphic>
          <a:graphicData uri="http://schemas.openxmlformats.org/presentationml/2006/ole">
            <p:oleObj spid="_x0000_s161797" name="Equation" r:id="rId6" imgW="1333440" imgH="583920" progId="Equation.3">
              <p:embed/>
            </p:oleObj>
          </a:graphicData>
        </a:graphic>
      </p:graphicFrame>
      <p:graphicFrame>
        <p:nvGraphicFramePr>
          <p:cNvPr id="161798" name="Object 6"/>
          <p:cNvGraphicFramePr>
            <a:graphicFrameLocks noChangeAspect="1"/>
          </p:cNvGraphicFramePr>
          <p:nvPr/>
        </p:nvGraphicFramePr>
        <p:xfrm>
          <a:off x="3851920" y="3140968"/>
          <a:ext cx="1016000" cy="228600"/>
        </p:xfrm>
        <a:graphic>
          <a:graphicData uri="http://schemas.openxmlformats.org/presentationml/2006/ole">
            <p:oleObj spid="_x0000_s161798" name="Equation" r:id="rId7" imgW="10159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7744" y="548680"/>
            <a:ext cx="4403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Μη γραμμικές εκτιμήσεις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Όταν οι προσεγγιστικές τιμές των αγνώστων παραμέτρων δεν είναι δυνατό να υπολογιστούν 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αυθαίρετες τιμές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ανάπτυγμα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Taylor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με μεγάλες τιμές για τους όρους 2</a:t>
            </a:r>
            <a:r>
              <a:rPr lang="el-GR" baseline="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ης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τάξης και πάνω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Επίδραση στην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αξιοπιστία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των τελικών αποτελεσμάτων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Μέθοδοι αντιμετώπισης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Μέθοδος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μη γραμμικών ελαχίστων τετραγώνων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Μέθοδος των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διαδοχικών προσεγγίσεων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827584" y="2564904"/>
          <a:ext cx="2882900" cy="647700"/>
        </p:xfrm>
        <a:graphic>
          <a:graphicData uri="http://schemas.openxmlformats.org/presentationml/2006/ole">
            <p:oleObj spid="_x0000_s141323" name="Equation" r:id="rId3" imgW="2882880" imgH="64764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427984" y="27089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Σφάλματα </a:t>
            </a:r>
            <a:r>
              <a:rPr lang="el-GR" dirty="0" err="1" smtClean="0"/>
              <a:t>γραμμικοποίησης</a:t>
            </a:r>
            <a:endParaRPr lang="el-GR" dirty="0"/>
          </a:p>
        </p:txBody>
      </p:sp>
      <p:sp>
        <p:nvSpPr>
          <p:cNvPr id="23" name="Right Arrow 22"/>
          <p:cNvSpPr/>
          <p:nvPr/>
        </p:nvSpPr>
        <p:spPr>
          <a:xfrm>
            <a:off x="3923928" y="2780928"/>
            <a:ext cx="360040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Oval 23"/>
          <p:cNvSpPr/>
          <p:nvPr/>
        </p:nvSpPr>
        <p:spPr>
          <a:xfrm>
            <a:off x="3491880" y="2780928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/>
      <p:bldP spid="23" grpId="0" animBg="1"/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548680"/>
            <a:ext cx="8328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Μέθοδος μη γραμμικών ελαχίστων τετραγώνων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9208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Αφετηρία οι μη γραμμικές εξισώσεις παρατήρησης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Ελαχιστοποίηση της συνάρτησης (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κριτήριο βελτιστοποίησης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707904" y="1700808"/>
          <a:ext cx="1257300" cy="292100"/>
        </p:xfrm>
        <a:graphic>
          <a:graphicData uri="http://schemas.openxmlformats.org/presentationml/2006/ole">
            <p:oleObj spid="_x0000_s142339" name="Equation" r:id="rId3" imgW="1257120" imgH="29196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627784" y="2564904"/>
          <a:ext cx="3810000" cy="723900"/>
        </p:xfrm>
        <a:graphic>
          <a:graphicData uri="http://schemas.openxmlformats.org/presentationml/2006/ole">
            <p:oleObj spid="_x0000_s142340" name="Equation" r:id="rId4" imgW="3809880" imgH="7236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699792" y="3645024"/>
          <a:ext cx="3644900" cy="673100"/>
        </p:xfrm>
        <a:graphic>
          <a:graphicData uri="http://schemas.openxmlformats.org/presentationml/2006/ole">
            <p:oleObj spid="_x0000_s142341" name="Equation" r:id="rId5" imgW="3644640" imgH="67284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71800" y="551723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Μη γραμμικές κανονικές εξισώσεις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355976" y="4509120"/>
            <a:ext cx="432048" cy="86409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548680"/>
            <a:ext cx="8328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Μέθοδος μη γραμμικών ελαχίστων τετραγώνων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92088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Η ελαχιστοποίηση της συνάρτησης ξεκινά από αυθαίρετες προσεγγιστικές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Οι συνήθεις κανονικές εξισώσεις αποτελούν το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πρώτο βήμα επίλυσης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. Η εύρεση των βέλτιστων τιμών των αγνώστων παραμέτρων επιτυγχάνεται με μεθόδους της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αριθμητικής ανάλυσης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627784" y="1700808"/>
          <a:ext cx="3644900" cy="673100"/>
        </p:xfrm>
        <a:graphic>
          <a:graphicData uri="http://schemas.openxmlformats.org/presentationml/2006/ole">
            <p:oleObj spid="_x0000_s143364" name="Equation" r:id="rId3" imgW="3644640" imgH="67284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705100" y="2762250"/>
          <a:ext cx="3733800" cy="1333500"/>
        </p:xfrm>
        <a:graphic>
          <a:graphicData uri="http://schemas.openxmlformats.org/presentationml/2006/ole">
            <p:oleObj spid="_x0000_s143365" name="Equation" r:id="rId4" imgW="3733560" imgH="133344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051720" y="4437112"/>
          <a:ext cx="4254500" cy="292100"/>
        </p:xfrm>
        <a:graphic>
          <a:graphicData uri="http://schemas.openxmlformats.org/presentationml/2006/ole">
            <p:oleObj spid="_x0000_s143366" name="Equation" r:id="rId5" imgW="4254480" imgH="291960" progId="Equation.3">
              <p:embed/>
            </p:oleObj>
          </a:graphicData>
        </a:graphic>
      </p:graphicFrame>
      <p:sp>
        <p:nvSpPr>
          <p:cNvPr id="23" name="Curved Left Arrow 22"/>
          <p:cNvSpPr/>
          <p:nvPr/>
        </p:nvSpPr>
        <p:spPr>
          <a:xfrm>
            <a:off x="6516216" y="1772816"/>
            <a:ext cx="1296144" cy="324036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548680"/>
            <a:ext cx="6395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Μέθοδος διαδοχικών προσεγγίσεων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92088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Βήματα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Επιλογή προσεγγιστικών των αγνώστων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Υπολογισμών βασικών πινάκων 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συνόρθωσης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Εκτίμηση των διορθώσεων στις προσεγγιστικές</a:t>
            </a:r>
          </a:p>
          <a:p>
            <a:pPr marL="800100" lvl="1" indent="-342900"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Εάν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     ,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όπου ε μικρός θετικός αριθμός, μεταφορά στο 5.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 startAt="4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Υπολογισμός των εκτιμήσεων των αγνώστων παραμέτρων και με αυτές ως προσεγγιστικές επιστροφή στο 2.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 startAt="4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Υπολογισμός των εκτιμήσεων των σφαλμάτων και της ακρίβειας της 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συνόρθωσης</a:t>
            </a: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71800" y="2492896"/>
          <a:ext cx="3530600" cy="647700"/>
        </p:xfrm>
        <a:graphic>
          <a:graphicData uri="http://schemas.openxmlformats.org/presentationml/2006/ole">
            <p:oleObj spid="_x0000_s144389" name="Equation" r:id="rId3" imgW="3530520" imgH="64764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372200" y="3284984"/>
          <a:ext cx="1778000" cy="330200"/>
        </p:xfrm>
        <a:graphic>
          <a:graphicData uri="http://schemas.openxmlformats.org/presentationml/2006/ole">
            <p:oleObj spid="_x0000_s144390" name="Equation" r:id="rId4" imgW="1777680" imgH="33012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691680" y="3645024"/>
          <a:ext cx="990600" cy="342900"/>
        </p:xfrm>
        <a:graphic>
          <a:graphicData uri="http://schemas.openxmlformats.org/presentationml/2006/ole">
            <p:oleObj spid="_x0000_s144391" name="Equation" r:id="rId5" imgW="990360" imgH="34272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059832" y="6165304"/>
          <a:ext cx="2806700" cy="330200"/>
        </p:xfrm>
        <a:graphic>
          <a:graphicData uri="http://schemas.openxmlformats.org/presentationml/2006/ole">
            <p:oleObj spid="_x0000_s144392" name="Equation" r:id="rId6" imgW="2806560" imgH="330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7784" y="548680"/>
            <a:ext cx="3730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Ανάλυση δεδομένων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Ερμηνεία φυσικού συστήματος 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λογική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και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παρατήρηση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Παρατήρηση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συλλογή δεδομένων για την ερμηνεία του φυσικού συστήματος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λογική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θεωρία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Συλλογή και ανάλυση δεδομένων  πρακτική αξιοποίηση της θεωρητικής γνώσης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err="1" smtClean="0">
                <a:latin typeface="Arial" pitchFamily="34" charset="0"/>
                <a:cs typeface="Arial" pitchFamily="34" charset="0"/>
              </a:rPr>
              <a:t>Συνόρθωση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μέθοδος ανάλυσης δεδομένων (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Gauss, Legendre +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θεωρία πιθανοτήτων και μαθηματική στατιστική)</a:t>
            </a:r>
          </a:p>
          <a:p>
            <a:pPr marL="628650" lvl="1" indent="-266700">
              <a:lnSpc>
                <a:spcPct val="150000"/>
              </a:lnSpc>
              <a:buFont typeface="+mj-lt"/>
              <a:buAutoNum type="arabicPeriod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Δεδομένα ανάλυσης  παρατηρήσεις  αριθμητικές τιμές μετρήσεων</a:t>
            </a:r>
          </a:p>
          <a:p>
            <a:pPr marL="628650" lvl="1" indent="-266700">
              <a:lnSpc>
                <a:spcPct val="150000"/>
              </a:lnSpc>
              <a:buFont typeface="+mj-lt"/>
              <a:buAutoNum type="arabicPeriod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Η ύπαρξη σαφούς θεωρίας  μαθηματικές εξισώσεις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332656"/>
            <a:ext cx="5561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Ειδικές περιπτώσεις </a:t>
            </a:r>
          </a:p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Άθροιση κανονικών εξισώσεων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Δύο ξεχωριστές ομάδες παρατηρήσεων με κοινές άγνωστες παραμέτρους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Αν αναλυθούν ξεχωριστά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Αν οι δύο σειρές αναλυθούν από κοινού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θεωρώντας τις δύο ομάδες παρατηρήσεων ασυσχέτιστες)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851920" y="1700808"/>
          <a:ext cx="1257300" cy="647700"/>
        </p:xfrm>
        <a:graphic>
          <a:graphicData uri="http://schemas.openxmlformats.org/presentationml/2006/ole">
            <p:oleObj spid="_x0000_s145414" name="Equation" r:id="rId3" imgW="1257120" imgH="64764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563888" y="2852936"/>
          <a:ext cx="1892300" cy="673100"/>
        </p:xfrm>
        <a:graphic>
          <a:graphicData uri="http://schemas.openxmlformats.org/presentationml/2006/ole">
            <p:oleObj spid="_x0000_s145415" name="Equation" r:id="rId4" imgW="1892160" imgH="6728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915816" y="4653136"/>
          <a:ext cx="3327400" cy="673100"/>
        </p:xfrm>
        <a:graphic>
          <a:graphicData uri="http://schemas.openxmlformats.org/presentationml/2006/ole">
            <p:oleObj spid="_x0000_s145416" name="Equation" r:id="rId5" imgW="3327120" imgH="672840" progId="Equation.3">
              <p:embed/>
            </p:oleObj>
          </a:graphicData>
        </a:graphic>
      </p:graphicFrame>
      <p:graphicFrame>
        <p:nvGraphicFramePr>
          <p:cNvPr id="145417" name="Object 9"/>
          <p:cNvGraphicFramePr>
            <a:graphicFrameLocks noChangeAspect="1"/>
          </p:cNvGraphicFramePr>
          <p:nvPr/>
        </p:nvGraphicFramePr>
        <p:xfrm>
          <a:off x="4067944" y="5733256"/>
          <a:ext cx="1016000" cy="622300"/>
        </p:xfrm>
        <a:graphic>
          <a:graphicData uri="http://schemas.openxmlformats.org/presentationml/2006/ole">
            <p:oleObj spid="_x0000_s145417" name="Equation" r:id="rId6" imgW="1015920" imgH="622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332656"/>
            <a:ext cx="5561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Ειδικές περιπτώσεις </a:t>
            </a:r>
          </a:p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Άθροιση κανονικών εξισώσεων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Απόδειξη θεωρήματος άθροισης κανονικών εξισώσεων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Για 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ασυσχέτιστες ομάδες παρατηρήσεων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71800" y="1628800"/>
          <a:ext cx="3568700" cy="2438400"/>
        </p:xfrm>
        <a:graphic>
          <a:graphicData uri="http://schemas.openxmlformats.org/presentationml/2006/ole">
            <p:oleObj spid="_x0000_s148486" name="Equation" r:id="rId3" imgW="3568680" imgH="243828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491880" y="4293096"/>
          <a:ext cx="1981200" cy="292100"/>
        </p:xfrm>
        <a:graphic>
          <a:graphicData uri="http://schemas.openxmlformats.org/presentationml/2006/ole">
            <p:oleObj spid="_x0000_s148487" name="Equation" r:id="rId4" imgW="1981080" imgH="291960" progId="Equation.3">
              <p:embed/>
            </p:oleObj>
          </a:graphicData>
        </a:graphic>
      </p:graphicFrame>
      <p:graphicFrame>
        <p:nvGraphicFramePr>
          <p:cNvPr id="148488" name="Object 8"/>
          <p:cNvGraphicFramePr>
            <a:graphicFrameLocks noChangeAspect="1"/>
          </p:cNvGraphicFramePr>
          <p:nvPr/>
        </p:nvGraphicFramePr>
        <p:xfrm>
          <a:off x="2641600" y="5516563"/>
          <a:ext cx="3683000" cy="292100"/>
        </p:xfrm>
        <a:graphic>
          <a:graphicData uri="http://schemas.openxmlformats.org/presentationml/2006/ole">
            <p:oleObj spid="_x0000_s148488" name="Equation" r:id="rId5" imgW="368280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332656"/>
            <a:ext cx="5561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Ειδικές περιπτώσεις </a:t>
            </a:r>
          </a:p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Άθροιση κανονικών εξισώσεων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Σημασία  υπάρχει δυνατότητα συμμετοχής νέων σειρών παρατηρήσεων σε ήδη υπάρχουσες κανονικές εξισώσεις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Αν έχουν διατηρηθεί οι αρχικές κανονικές εξισώσεις, απλώς προστίθενται οι νέοι πίνακες σύμφωνα με το θεώρημα άθροισης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Οι άγνωστες παράμετροι είναι κοινές σε όλες τις ομάδες παρατηρήσεων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563888" y="2276872"/>
          <a:ext cx="1651000" cy="673100"/>
        </p:xfrm>
        <a:graphic>
          <a:graphicData uri="http://schemas.openxmlformats.org/presentationml/2006/ole">
            <p:oleObj spid="_x0000_s149509" name="Equation" r:id="rId3" imgW="1650960" imgH="672840" progId="Equation.3">
              <p:embed/>
            </p:oleObj>
          </a:graphicData>
        </a:graphic>
      </p:graphicFrame>
      <p:graphicFrame>
        <p:nvGraphicFramePr>
          <p:cNvPr id="149510" name="Object 6"/>
          <p:cNvGraphicFramePr>
            <a:graphicFrameLocks noChangeAspect="1"/>
          </p:cNvGraphicFramePr>
          <p:nvPr/>
        </p:nvGraphicFramePr>
        <p:xfrm>
          <a:off x="1979712" y="4365104"/>
          <a:ext cx="5029200" cy="292100"/>
        </p:xfrm>
        <a:graphic>
          <a:graphicData uri="http://schemas.openxmlformats.org/presentationml/2006/ole">
            <p:oleObj spid="_x0000_s149510" name="Equation" r:id="rId4" imgW="502920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332656"/>
            <a:ext cx="5561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Ειδικές περιπτώσεις </a:t>
            </a:r>
          </a:p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Άθροιση κανονικών εξισώσεων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92088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Το θεώρημα ισχύει και όταν </a:t>
            </a:r>
            <a:r>
              <a:rPr lang="el-GR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μόνο κάποιες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άγνωστες είναι κοινές μεταξύ των ομάδων των παρατηρήσεων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Από κοινού κανονικές εξισώσεις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27584" y="2060848"/>
          <a:ext cx="3810000" cy="1384300"/>
        </p:xfrm>
        <a:graphic>
          <a:graphicData uri="http://schemas.openxmlformats.org/presentationml/2006/ole">
            <p:oleObj spid="_x0000_s150532" name="Equation" r:id="rId3" imgW="3809880" imgH="13842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076056" y="2132856"/>
          <a:ext cx="165100" cy="203200"/>
        </p:xfrm>
        <a:graphic>
          <a:graphicData uri="http://schemas.openxmlformats.org/presentationml/2006/ole">
            <p:oleObj spid="_x0000_s150533" name="Equation" r:id="rId4" imgW="164880" imgH="2030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64088" y="1916832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Κοινές άγνωστες παράμετροι και για τις δύο ομάδες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932040" y="2780928"/>
          <a:ext cx="495300" cy="292100"/>
        </p:xfrm>
        <a:graphic>
          <a:graphicData uri="http://schemas.openxmlformats.org/presentationml/2006/ole">
            <p:oleObj spid="_x0000_s150534" name="Equation" r:id="rId5" imgW="495000" imgH="29196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508104" y="2780928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Μη κοινές άγνωστες παράμετροι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827584" y="4365104"/>
          <a:ext cx="4292600" cy="1003300"/>
        </p:xfrm>
        <a:graphic>
          <a:graphicData uri="http://schemas.openxmlformats.org/presentationml/2006/ole">
            <p:oleObj spid="_x0000_s150535" name="Equation" r:id="rId6" imgW="4292280" imgH="1002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332656"/>
            <a:ext cx="5561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Ειδικές περιπτώσεις </a:t>
            </a:r>
          </a:p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Άθροιση κανονικών εξισώσεων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Πίνακες κανονικών εξισώσεων από κοινού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Οι πίνακες δημιουργούνται από την άθροιση των αντίστοιχων πινάκων των επιμέρους κανονικών εξισώσεων, όταν αυτοί διευρυνθούν εισάγοντας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μηδενικά στις θέσεις των αγνώστων παραμέτρων που δεν περιέχονται στις επιμέρους εξισώσεις</a:t>
            </a:r>
            <a:endParaRPr lang="en-US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691680" y="1844824"/>
          <a:ext cx="5626100" cy="1054100"/>
        </p:xfrm>
        <a:graphic>
          <a:graphicData uri="http://schemas.openxmlformats.org/presentationml/2006/ole">
            <p:oleObj spid="_x0000_s151558" name="Equation" r:id="rId3" imgW="5626080" imgH="105408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691680" y="3140968"/>
          <a:ext cx="3060700" cy="1054100"/>
        </p:xfrm>
        <a:graphic>
          <a:graphicData uri="http://schemas.openxmlformats.org/presentationml/2006/ole">
            <p:oleObj spid="_x0000_s151559" name="Equation" r:id="rId4" imgW="3060360" imgH="1054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036" y="332656"/>
            <a:ext cx="82906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Ειδικές περιπτώσεις </a:t>
            </a:r>
          </a:p>
          <a:p>
            <a:pPr algn="ctr"/>
            <a:r>
              <a:rPr lang="el-GR" sz="2200" b="1" dirty="0" err="1" smtClean="0">
                <a:latin typeface="Arial" pitchFamily="34" charset="0"/>
                <a:cs typeface="Arial" pitchFamily="34" charset="0"/>
              </a:rPr>
              <a:t>Συνόρθωση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με προϋπάρχουσες εκτιμήσεις για τις άγνωστες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92088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Περίπτωση  χρήση προϋπάρχουσας εκτίμησης για τις άγνωστες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Η εκτιμήσεις και ο πίνακας (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συμ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)μεταβλητοτήτων τους από παλαιότερη 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συνόρθωση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αξιοποιούνται σε συνδυασμό με τις νέες παρατηρήσεις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Λύση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Εφαρμογή του θεωρήματος άθροισης των κανονικών εξισώσεων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27584" y="2996952"/>
          <a:ext cx="1206500" cy="1016000"/>
        </p:xfrm>
        <a:graphic>
          <a:graphicData uri="http://schemas.openxmlformats.org/presentationml/2006/ole">
            <p:oleObj spid="_x0000_s152580" name="Equation" r:id="rId3" imgW="1206360" imgH="101592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059832" y="3212976"/>
          <a:ext cx="1790700" cy="673100"/>
        </p:xfrm>
        <a:graphic>
          <a:graphicData uri="http://schemas.openxmlformats.org/presentationml/2006/ole">
            <p:oleObj spid="_x0000_s152581" name="Equation" r:id="rId4" imgW="1790640" imgH="67284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508104" y="3140968"/>
          <a:ext cx="1955800" cy="304800"/>
        </p:xfrm>
        <a:graphic>
          <a:graphicData uri="http://schemas.openxmlformats.org/presentationml/2006/ole">
            <p:oleObj spid="_x0000_s152582" name="Equation" r:id="rId5" imgW="1955520" imgH="30456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084168" y="3573016"/>
          <a:ext cx="762000" cy="647700"/>
        </p:xfrm>
        <a:graphic>
          <a:graphicData uri="http://schemas.openxmlformats.org/presentationml/2006/ole">
            <p:oleObj spid="_x0000_s152583" name="Equation" r:id="rId6" imgW="761760" imgH="64764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55576" y="5085184"/>
          <a:ext cx="2933700" cy="342900"/>
        </p:xfrm>
        <a:graphic>
          <a:graphicData uri="http://schemas.openxmlformats.org/presentationml/2006/ole">
            <p:oleObj spid="_x0000_s152585" name="Equation" r:id="rId7" imgW="2933640" imgH="34272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55576" y="5661248"/>
          <a:ext cx="1765300" cy="342900"/>
        </p:xfrm>
        <a:graphic>
          <a:graphicData uri="http://schemas.openxmlformats.org/presentationml/2006/ole">
            <p:oleObj spid="_x0000_s152586" name="Equation" r:id="rId8" imgW="1765080" imgH="34272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004048" y="5085184"/>
          <a:ext cx="2717800" cy="342900"/>
        </p:xfrm>
        <a:graphic>
          <a:graphicData uri="http://schemas.openxmlformats.org/presentationml/2006/ole">
            <p:oleObj spid="_x0000_s152587" name="Equation" r:id="rId9" imgW="2717640" imgH="342720" progId="Equation.3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004048" y="5661248"/>
          <a:ext cx="2311400" cy="368300"/>
        </p:xfrm>
        <a:graphic>
          <a:graphicData uri="http://schemas.openxmlformats.org/presentationml/2006/ole">
            <p:oleObj spid="_x0000_s152588" name="Equation" r:id="rId10" imgW="2311200" imgH="368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6039" y="332656"/>
            <a:ext cx="41406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Εφαρμογή</a:t>
            </a:r>
          </a:p>
          <a:p>
            <a:pPr algn="ctr"/>
            <a:r>
              <a:rPr lang="el-GR" sz="1400" b="1" dirty="0" smtClean="0">
                <a:latin typeface="Arial" pitchFamily="34" charset="0"/>
                <a:cs typeface="Arial" pitchFamily="34" charset="0"/>
              </a:rPr>
              <a:t>Απευθείας γραμμικές εξισώσεις παρατήρησης</a:t>
            </a:r>
            <a:endParaRPr lang="el-G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9208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Εκτίμηση βέλτιστης ευθείας (εφαρμογή εξισώσεων παρατήρησης)</a:t>
            </a:r>
          </a:p>
          <a:p>
            <a:pPr>
              <a:lnSpc>
                <a:spcPct val="150000"/>
              </a:lnSpc>
            </a:pPr>
            <a:endParaRPr lang="en-US" sz="12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l-GR" sz="1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Για την προσέγγιση του άξονα ενός δρόμου μετρήθηκαν οι συντεταγμένες πέντε σημείων. Ζητούνται οι βέλτιστες τιμές των παραμέτρων της εξίσωσης ευθείας του άξονα του δρόμου. Οι τεταγμένες </a:t>
            </a:r>
            <a:r>
              <a:rPr lang="en-US" sz="12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y</a:t>
            </a:r>
            <a:r>
              <a:rPr lang="en-US" sz="1200" baseline="-25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i</a:t>
            </a:r>
            <a:r>
              <a:rPr lang="el-GR" sz="1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να θεωρηθούν ως παρατηρήσεις ασυσχέτιστες και ίδιας αλλά άγνωστης ακρίβειας, ενώ οι </a:t>
            </a:r>
            <a:r>
              <a:rPr lang="el-GR" sz="12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τετμημένες</a:t>
            </a:r>
            <a:r>
              <a:rPr lang="el-GR" sz="1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x</a:t>
            </a:r>
            <a:r>
              <a:rPr lang="en-US" sz="1200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i</a:t>
            </a:r>
            <a:r>
              <a:rPr lang="en-US" sz="1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l-GR" sz="1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θα θεωρηθούν σταθερές</a:t>
            </a:r>
            <a:endParaRPr lang="en-US" sz="12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en-US" sz="12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en-US" sz="12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en-US" sz="12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en-US" sz="12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el-GR" sz="12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Εξισώσεις παρατήρησης </a:t>
            </a:r>
            <a:endParaRPr lang="en-US" sz="1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Απευθείας γραμμικό μοντέλο </a:t>
            </a:r>
            <a:endParaRPr lang="en-US" sz="1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</a:pPr>
            <a:r>
              <a:rPr lang="el-GR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(δε χρειάζεται </a:t>
            </a:r>
            <a:r>
              <a:rPr lang="el-GR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γραμμικοποίηση</a:t>
            </a:r>
            <a:r>
              <a:rPr lang="el-GR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 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91880" y="2780928"/>
          <a:ext cx="194087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0"/>
                <a:gridCol w="773430"/>
                <a:gridCol w="8575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en-US" sz="1200" baseline="-25000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(m)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r>
                        <a:rPr lang="en-US" sz="1200" baseline="-25000" dirty="0" err="1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 (m)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Arial" pitchFamily="34" charset="0"/>
                          <a:cs typeface="Arial" pitchFamily="34" charset="0"/>
                        </a:rPr>
                        <a:t>5009.05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Arial" pitchFamily="34" charset="0"/>
                          <a:cs typeface="Arial" pitchFamily="34" charset="0"/>
                        </a:rPr>
                        <a:t>10001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.30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5012.10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10003.05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5014.60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10005.80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5018.40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10007.15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5020.00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10008.00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131840" y="5301208"/>
          <a:ext cx="1041400" cy="292100"/>
        </p:xfrm>
        <a:graphic>
          <a:graphicData uri="http://schemas.openxmlformats.org/presentationml/2006/ole">
            <p:oleObj spid="_x0000_s208898" name="Equation" r:id="rId3" imgW="1041120" imgH="29196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139952" y="5589240"/>
          <a:ext cx="3632200" cy="1028700"/>
        </p:xfrm>
        <a:graphic>
          <a:graphicData uri="http://schemas.openxmlformats.org/presentationml/2006/ole">
            <p:oleObj spid="_x0000_s208899" name="Equation" r:id="rId4" imgW="3632040" imgH="1028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3460" y="332656"/>
            <a:ext cx="54658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Εφαρμογή</a:t>
            </a:r>
          </a:p>
          <a:p>
            <a:pPr algn="ctr"/>
            <a:r>
              <a:rPr lang="el-GR" sz="1400" b="1" dirty="0" smtClean="0">
                <a:latin typeface="Arial" pitchFamily="34" charset="0"/>
                <a:cs typeface="Arial" pitchFamily="34" charset="0"/>
              </a:rPr>
              <a:t>Γραμμές εντολών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MATLAB – OCTAVE – </a:t>
            </a: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Βέλτιστη εκτίμηση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a, b</a:t>
            </a:r>
            <a:endParaRPr lang="el-GR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924" name="Picture 4"/>
          <p:cNvPicPr>
            <a:picLocks noChangeAspect="1" noChangeArrowheads="1"/>
          </p:cNvPicPr>
          <p:nvPr/>
        </p:nvPicPr>
        <p:blipFill>
          <a:blip r:embed="rId3" cstate="print"/>
          <a:srcRect l="24907" t="4528" r="59819" b="4902"/>
          <a:stretch>
            <a:fillRect/>
          </a:stretch>
        </p:blipFill>
        <p:spPr bwMode="auto">
          <a:xfrm>
            <a:off x="1835696" y="1052736"/>
            <a:ext cx="3168352" cy="563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91680" y="1196752"/>
            <a:ext cx="1872208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" name="Straight Arrow Connector 6"/>
          <p:cNvCxnSpPr>
            <a:stCxn id="4" idx="3"/>
            <a:endCxn id="8" idx="1"/>
          </p:cNvCxnSpPr>
          <p:nvPr/>
        </p:nvCxnSpPr>
        <p:spPr>
          <a:xfrm>
            <a:off x="3563888" y="2060848"/>
            <a:ext cx="2232248" cy="987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6136" y="191683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Arial" pitchFamily="34" charset="0"/>
                <a:cs typeface="Arial" pitchFamily="34" charset="0"/>
              </a:rPr>
              <a:t>Εισαγωγή δεδομένων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1721" y="2971304"/>
            <a:ext cx="2376264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Straight Arrow Connector 11"/>
          <p:cNvCxnSpPr>
            <a:stCxn id="11" idx="3"/>
            <a:endCxn id="13" idx="1"/>
          </p:cNvCxnSpPr>
          <p:nvPr/>
        </p:nvCxnSpPr>
        <p:spPr>
          <a:xfrm flipV="1">
            <a:off x="4427985" y="3366865"/>
            <a:ext cx="1368151" cy="48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96136" y="3212976"/>
            <a:ext cx="3198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Arial" pitchFamily="34" charset="0"/>
                <a:cs typeface="Arial" pitchFamily="34" charset="0"/>
              </a:rPr>
              <a:t>Πίνακας σχεδιασμού </a:t>
            </a: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Α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1720" y="3789040"/>
            <a:ext cx="187220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8" name="Straight Arrow Connector 17"/>
          <p:cNvCxnSpPr>
            <a:stCxn id="17" idx="3"/>
            <a:endCxn id="19" idx="1"/>
          </p:cNvCxnSpPr>
          <p:nvPr/>
        </p:nvCxnSpPr>
        <p:spPr>
          <a:xfrm>
            <a:off x="3923928" y="4185084"/>
            <a:ext cx="1872208" cy="958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96136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Arial" pitchFamily="34" charset="0"/>
                <a:cs typeface="Arial" pitchFamily="34" charset="0"/>
              </a:rPr>
              <a:t>Διάνυσμα παρατηρήσεων (γραμμική μορφή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b =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1400" b="1" baseline="30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51720" y="4581128"/>
            <a:ext cx="223224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4" name="Straight Arrow Connector 23"/>
          <p:cNvCxnSpPr>
            <a:stCxn id="23" idx="3"/>
            <a:endCxn id="25" idx="1"/>
          </p:cNvCxnSpPr>
          <p:nvPr/>
        </p:nvCxnSpPr>
        <p:spPr>
          <a:xfrm>
            <a:off x="4283968" y="4869160"/>
            <a:ext cx="1512168" cy="987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96136" y="4725144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Arial" pitchFamily="34" charset="0"/>
                <a:cs typeface="Arial" pitchFamily="34" charset="0"/>
              </a:rPr>
              <a:t>Πίνακας κανονικών εξισώσεων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6065" name="Object 1"/>
          <p:cNvGraphicFramePr>
            <a:graphicFrameLocks noChangeAspect="1"/>
          </p:cNvGraphicFramePr>
          <p:nvPr/>
        </p:nvGraphicFramePr>
        <p:xfrm>
          <a:off x="4499992" y="4581128"/>
          <a:ext cx="1016000" cy="254000"/>
        </p:xfrm>
        <a:graphic>
          <a:graphicData uri="http://schemas.openxmlformats.org/presentationml/2006/ole">
            <p:oleObj spid="_x0000_s216065" name="Equation" r:id="rId4" imgW="1015920" imgH="253800" progId="Equation.3">
              <p:embed/>
            </p:oleObj>
          </a:graphicData>
        </a:graphic>
      </p:graphicFrame>
      <p:graphicFrame>
        <p:nvGraphicFramePr>
          <p:cNvPr id="216066" name="Object 2"/>
          <p:cNvGraphicFramePr>
            <a:graphicFrameLocks noChangeAspect="1"/>
          </p:cNvGraphicFramePr>
          <p:nvPr/>
        </p:nvGraphicFramePr>
        <p:xfrm>
          <a:off x="4499992" y="5157192"/>
          <a:ext cx="927100" cy="254000"/>
        </p:xfrm>
        <a:graphic>
          <a:graphicData uri="http://schemas.openxmlformats.org/presentationml/2006/ole">
            <p:oleObj spid="_x0000_s216066" name="Equation" r:id="rId5" imgW="927000" imgH="253800" progId="Equation.3">
              <p:embed/>
            </p:oleObj>
          </a:graphicData>
        </a:graphic>
      </p:graphicFrame>
      <p:graphicFrame>
        <p:nvGraphicFramePr>
          <p:cNvPr id="216067" name="Object 3"/>
          <p:cNvGraphicFramePr>
            <a:graphicFrameLocks noChangeAspect="1"/>
          </p:cNvGraphicFramePr>
          <p:nvPr/>
        </p:nvGraphicFramePr>
        <p:xfrm>
          <a:off x="4572000" y="5733256"/>
          <a:ext cx="812800" cy="254000"/>
        </p:xfrm>
        <a:graphic>
          <a:graphicData uri="http://schemas.openxmlformats.org/presentationml/2006/ole">
            <p:oleObj spid="_x0000_s216067" name="Equation" r:id="rId6" imgW="812520" imgH="253800" progId="Equation.3">
              <p:embed/>
            </p:oleObj>
          </a:graphicData>
        </a:graphic>
      </p:graphicFrame>
      <p:sp>
        <p:nvSpPr>
          <p:cNvPr id="34" name="Rectangle 33"/>
          <p:cNvSpPr/>
          <p:nvPr/>
        </p:nvSpPr>
        <p:spPr>
          <a:xfrm>
            <a:off x="2051720" y="5157192"/>
            <a:ext cx="223224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5" name="Straight Arrow Connector 34"/>
          <p:cNvCxnSpPr>
            <a:stCxn id="34" idx="3"/>
            <a:endCxn id="36" idx="1"/>
          </p:cNvCxnSpPr>
          <p:nvPr/>
        </p:nvCxnSpPr>
        <p:spPr>
          <a:xfrm>
            <a:off x="4283968" y="5445224"/>
            <a:ext cx="1512168" cy="987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96136" y="5301208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Arial" pitchFamily="34" charset="0"/>
                <a:cs typeface="Arial" pitchFamily="34" charset="0"/>
              </a:rPr>
              <a:t>Διάνυσμα κανονικών εξισώσεων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51720" y="5733256"/>
            <a:ext cx="223224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8" name="Straight Arrow Connector 37"/>
          <p:cNvCxnSpPr>
            <a:stCxn id="37" idx="3"/>
            <a:endCxn id="39" idx="1"/>
          </p:cNvCxnSpPr>
          <p:nvPr/>
        </p:nvCxnSpPr>
        <p:spPr>
          <a:xfrm>
            <a:off x="4283968" y="6021288"/>
            <a:ext cx="1512168" cy="4558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796136" y="580526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Arial" pitchFamily="34" charset="0"/>
                <a:cs typeface="Arial" pitchFamily="34" charset="0"/>
              </a:rPr>
              <a:t>Εκτίμηση αγνώστων παραμέτρων </a:t>
            </a:r>
            <a:r>
              <a:rPr lang="el-GR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απευθείας γραμμική εκτίμηση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6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16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16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1" grpId="0" animBg="1"/>
      <p:bldP spid="13" grpId="0"/>
      <p:bldP spid="17" grpId="0" animBg="1"/>
      <p:bldP spid="19" grpId="0"/>
      <p:bldP spid="23" grpId="0" animBg="1"/>
      <p:bldP spid="25" grpId="0"/>
      <p:bldP spid="34" grpId="0" animBg="1"/>
      <p:bldP spid="36" grpId="0"/>
      <p:bldP spid="37" grpId="0" animBg="1"/>
      <p:bldP spid="3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33209" y="332656"/>
            <a:ext cx="61663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Εφαρμογή</a:t>
            </a:r>
          </a:p>
          <a:p>
            <a:pPr algn="ctr"/>
            <a:r>
              <a:rPr lang="el-GR" sz="1400" b="1" dirty="0" smtClean="0">
                <a:latin typeface="Arial" pitchFamily="34" charset="0"/>
                <a:cs typeface="Arial" pitchFamily="34" charset="0"/>
              </a:rPr>
              <a:t>Γραμμές εντολών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MATLAB – OCTAVE – </a:t>
            </a: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Εκτίμηση ακρίβειας εκτίμησης</a:t>
            </a:r>
            <a:endParaRPr lang="el-GR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3" cstate="print"/>
          <a:srcRect l="25933" t="6500" r="46767" b="5501"/>
          <a:stretch>
            <a:fillRect/>
          </a:stretch>
        </p:blipFill>
        <p:spPr bwMode="auto">
          <a:xfrm>
            <a:off x="2195736" y="1124744"/>
            <a:ext cx="5472608" cy="529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95736" y="2924944"/>
            <a:ext cx="223224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Straight Arrow Connector 5"/>
          <p:cNvCxnSpPr>
            <a:stCxn id="4" idx="3"/>
            <a:endCxn id="7" idx="1"/>
          </p:cNvCxnSpPr>
          <p:nvPr/>
        </p:nvCxnSpPr>
        <p:spPr>
          <a:xfrm flipV="1">
            <a:off x="4427984" y="3294857"/>
            <a:ext cx="1512168" cy="2613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40152" y="3140968"/>
            <a:ext cx="320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Arial" pitchFamily="34" charset="0"/>
                <a:cs typeface="Arial" pitchFamily="34" charset="0"/>
              </a:rPr>
              <a:t>Εκτίμηση σφαλμάτων παρατηρήσεων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2993" name="Object 1"/>
          <p:cNvGraphicFramePr>
            <a:graphicFrameLocks noChangeAspect="1"/>
          </p:cNvGraphicFramePr>
          <p:nvPr/>
        </p:nvGraphicFramePr>
        <p:xfrm>
          <a:off x="4644008" y="3068960"/>
          <a:ext cx="1016000" cy="228600"/>
        </p:xfrm>
        <a:graphic>
          <a:graphicData uri="http://schemas.openxmlformats.org/presentationml/2006/ole">
            <p:oleObj spid="_x0000_s212993" name="Equation" r:id="rId4" imgW="1015920" imgH="22860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2195736" y="3717032"/>
            <a:ext cx="22322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Straight Arrow Connector 10"/>
          <p:cNvCxnSpPr>
            <a:stCxn id="10" idx="3"/>
            <a:endCxn id="12" idx="1"/>
          </p:cNvCxnSpPr>
          <p:nvPr/>
        </p:nvCxnSpPr>
        <p:spPr>
          <a:xfrm>
            <a:off x="4427984" y="3825044"/>
            <a:ext cx="1512168" cy="4587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40152" y="3717032"/>
            <a:ext cx="320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Arial" pitchFamily="34" charset="0"/>
                <a:cs typeface="Arial" pitchFamily="34" charset="0"/>
              </a:rPr>
              <a:t>Εκτίμηση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a-posteriori 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μεταβλητότητας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2994" name="Object 2"/>
          <p:cNvGraphicFramePr>
            <a:graphicFrameLocks noChangeAspect="1"/>
          </p:cNvGraphicFramePr>
          <p:nvPr/>
        </p:nvGraphicFramePr>
        <p:xfrm>
          <a:off x="971600" y="3501008"/>
          <a:ext cx="1003300" cy="584200"/>
        </p:xfrm>
        <a:graphic>
          <a:graphicData uri="http://schemas.openxmlformats.org/presentationml/2006/ole">
            <p:oleObj spid="_x0000_s212994" name="Equation" r:id="rId5" imgW="1002960" imgH="583920" progId="Equation.3">
              <p:embed/>
            </p:oleObj>
          </a:graphicData>
        </a:graphic>
      </p:graphicFrame>
      <p:graphicFrame>
        <p:nvGraphicFramePr>
          <p:cNvPr id="212995" name="Object 3"/>
          <p:cNvGraphicFramePr>
            <a:graphicFrameLocks noChangeAspect="1"/>
          </p:cNvGraphicFramePr>
          <p:nvPr/>
        </p:nvGraphicFramePr>
        <p:xfrm>
          <a:off x="107504" y="4653136"/>
          <a:ext cx="2095500" cy="1193800"/>
        </p:xfrm>
        <a:graphic>
          <a:graphicData uri="http://schemas.openxmlformats.org/presentationml/2006/ole">
            <p:oleObj spid="_x0000_s212995" name="Equation" r:id="rId6" imgW="2095200" imgH="1193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29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0" grpId="0" animBg="1"/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0616" y="332656"/>
            <a:ext cx="38115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Εφαρμογή</a:t>
            </a:r>
          </a:p>
          <a:p>
            <a:pPr algn="ctr"/>
            <a:r>
              <a:rPr lang="el-GR" sz="1400" b="1" dirty="0" smtClean="0">
                <a:latin typeface="Arial" pitchFamily="34" charset="0"/>
                <a:cs typeface="Arial" pitchFamily="34" charset="0"/>
              </a:rPr>
              <a:t>Θεώρημα άθροισης κανονικών εξισώσεων</a:t>
            </a:r>
            <a:endParaRPr lang="el-G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820891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400" dirty="0" smtClean="0">
                <a:latin typeface="Arial" pitchFamily="34" charset="0"/>
                <a:cs typeface="Arial" pitchFamily="34" charset="0"/>
              </a:rPr>
              <a:t>Σε επόμενη διαδικασία μετρήσεων παρατηρήθηκαν οι συντεταγμένες τριών νέων σημείων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400" dirty="0" smtClean="0">
                <a:latin typeface="Arial" pitchFamily="34" charset="0"/>
                <a:cs typeface="Arial" pitchFamily="34" charset="0"/>
              </a:rPr>
              <a:t>Να εκτιμηθούν εκ νέου οι συντελεστές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και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b 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της βέλτιστης εξίσωσης του άξονα του δρόμου κάνοντας χρήση του θεωρήματος της άθροισης των κανονικών εξισώσεων.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491880" y="1916832"/>
          <a:ext cx="194087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0"/>
                <a:gridCol w="773430"/>
                <a:gridCol w="8575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en-US" sz="1200" baseline="-25000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(m)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r>
                        <a:rPr lang="en-US" sz="1200" baseline="-25000" dirty="0" err="1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 (m)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Arial" pitchFamily="34" charset="0"/>
                          <a:cs typeface="Arial" pitchFamily="34" charset="0"/>
                        </a:rPr>
                        <a:t>5021.14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8.96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5022.78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10009.98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5023.47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10010.40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1970" name="Object 2"/>
          <p:cNvGraphicFramePr>
            <a:graphicFrameLocks noChangeAspect="1"/>
          </p:cNvGraphicFramePr>
          <p:nvPr/>
        </p:nvGraphicFramePr>
        <p:xfrm>
          <a:off x="899592" y="4653136"/>
          <a:ext cx="1257300" cy="647700"/>
        </p:xfrm>
        <a:graphic>
          <a:graphicData uri="http://schemas.openxmlformats.org/presentationml/2006/ole">
            <p:oleObj spid="_x0000_s211970" name="Equation" r:id="rId3" imgW="1257120" imgH="647640" progId="Equation.3">
              <p:embed/>
            </p:oleObj>
          </a:graphicData>
        </a:graphic>
      </p:graphicFrame>
      <p:graphicFrame>
        <p:nvGraphicFramePr>
          <p:cNvPr id="211971" name="Object 3"/>
          <p:cNvGraphicFramePr>
            <a:graphicFrameLocks noChangeAspect="1"/>
          </p:cNvGraphicFramePr>
          <p:nvPr/>
        </p:nvGraphicFramePr>
        <p:xfrm>
          <a:off x="683568" y="5661248"/>
          <a:ext cx="1892300" cy="673100"/>
        </p:xfrm>
        <a:graphic>
          <a:graphicData uri="http://schemas.openxmlformats.org/presentationml/2006/ole">
            <p:oleObj spid="_x0000_s211971" name="Equation" r:id="rId4" imgW="1892160" imgH="672840" progId="Equation.3">
              <p:embed/>
            </p:oleObj>
          </a:graphicData>
        </a:graphic>
      </p:graphicFrame>
      <p:graphicFrame>
        <p:nvGraphicFramePr>
          <p:cNvPr id="211972" name="Object 4"/>
          <p:cNvGraphicFramePr>
            <a:graphicFrameLocks noChangeAspect="1"/>
          </p:cNvGraphicFramePr>
          <p:nvPr/>
        </p:nvGraphicFramePr>
        <p:xfrm>
          <a:off x="3131840" y="4509120"/>
          <a:ext cx="3327400" cy="673100"/>
        </p:xfrm>
        <a:graphic>
          <a:graphicData uri="http://schemas.openxmlformats.org/presentationml/2006/ole">
            <p:oleObj spid="_x0000_s211972" name="Equation" r:id="rId5" imgW="3327120" imgH="672840" progId="Equation.3">
              <p:embed/>
            </p:oleObj>
          </a:graphicData>
        </a:graphic>
      </p:graphicFrame>
      <p:graphicFrame>
        <p:nvGraphicFramePr>
          <p:cNvPr id="211973" name="Object 5"/>
          <p:cNvGraphicFramePr>
            <a:graphicFrameLocks noChangeAspect="1"/>
          </p:cNvGraphicFramePr>
          <p:nvPr/>
        </p:nvGraphicFramePr>
        <p:xfrm>
          <a:off x="7164288" y="4581128"/>
          <a:ext cx="1016000" cy="622300"/>
        </p:xfrm>
        <a:graphic>
          <a:graphicData uri="http://schemas.openxmlformats.org/presentationml/2006/ole">
            <p:oleObj spid="_x0000_s211973" name="Equation" r:id="rId6" imgW="1015920" imgH="622080" progId="Equation.3">
              <p:embed/>
            </p:oleObj>
          </a:graphicData>
        </a:graphic>
      </p:graphicFrame>
      <p:graphicFrame>
        <p:nvGraphicFramePr>
          <p:cNvPr id="211974" name="Object 6"/>
          <p:cNvGraphicFramePr>
            <a:graphicFrameLocks noChangeAspect="1"/>
          </p:cNvGraphicFramePr>
          <p:nvPr/>
        </p:nvGraphicFramePr>
        <p:xfrm>
          <a:off x="3779912" y="5661248"/>
          <a:ext cx="3683000" cy="292100"/>
        </p:xfrm>
        <a:graphic>
          <a:graphicData uri="http://schemas.openxmlformats.org/presentationml/2006/ole">
            <p:oleObj spid="_x0000_s211974" name="Equation" r:id="rId7" imgW="368280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5634" y="548680"/>
            <a:ext cx="8087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Βασικά χαρακτηριστικά μεθόδου </a:t>
            </a:r>
            <a:r>
              <a:rPr lang="el-GR" sz="2800" b="1" dirty="0" err="1" smtClean="0">
                <a:latin typeface="Arial" pitchFamily="34" charset="0"/>
                <a:cs typeface="Arial" pitchFamily="34" charset="0"/>
              </a:rPr>
              <a:t>συνόρθωσης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792088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Μαθηματικό μοντέλο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σύνολο εξισώσεων  εμφάνιση μετρούμενων παραμέτρων και αγνώστων παραμέτρων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Περισσότερη πληροφορία από την απαραίτητη 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έλεγχος της επίδρασης των σφαλμάτων των μετρήσεων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Μαθηματικό μοντέλο  απλοποιημένη περιγραφή φυσικού συστήματος 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σφάλματα παρατηρήσεων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Σφάλμα παραμέτρου = παρατήρηση – παρατηρούμενη παράμετρος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9926" y="332656"/>
            <a:ext cx="74929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Εφαρμογή</a:t>
            </a:r>
          </a:p>
          <a:p>
            <a:pPr algn="ctr"/>
            <a:r>
              <a:rPr lang="el-GR" sz="1400" b="1" dirty="0" smtClean="0">
                <a:latin typeface="Arial" pitchFamily="34" charset="0"/>
                <a:cs typeface="Arial" pitchFamily="34" charset="0"/>
              </a:rPr>
              <a:t>Γραμμές εντολών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MATLAB – OCTAVE – </a:t>
            </a: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Θεώρημα άθροισης κανονικών εξισώσεων</a:t>
            </a:r>
            <a:endParaRPr lang="el-GR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2999" name="Picture 7"/>
          <p:cNvPicPr>
            <a:picLocks noChangeAspect="1" noChangeArrowheads="1"/>
          </p:cNvPicPr>
          <p:nvPr/>
        </p:nvPicPr>
        <p:blipFill>
          <a:blip r:embed="rId2" cstate="print"/>
          <a:srcRect l="25979" t="7216" r="47367" b="4383"/>
          <a:stretch>
            <a:fillRect/>
          </a:stretch>
        </p:blipFill>
        <p:spPr bwMode="auto">
          <a:xfrm>
            <a:off x="1691680" y="1124744"/>
            <a:ext cx="5400600" cy="537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1717" y="332656"/>
            <a:ext cx="45493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Εφαρμογή</a:t>
            </a:r>
          </a:p>
          <a:p>
            <a:pPr algn="ctr"/>
            <a:r>
              <a:rPr lang="el-GR" sz="1400" b="1" dirty="0" smtClean="0">
                <a:latin typeface="Arial" pitchFamily="34" charset="0"/>
                <a:cs typeface="Arial" pitchFamily="34" charset="0"/>
              </a:rPr>
              <a:t>Χρήση προϋπάρχουσας εκτίμηση για τις άγνωστες</a:t>
            </a:r>
            <a:endParaRPr lang="el-GR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4018" name="Object 2"/>
          <p:cNvGraphicFramePr>
            <a:graphicFrameLocks noChangeAspect="1"/>
          </p:cNvGraphicFramePr>
          <p:nvPr/>
        </p:nvGraphicFramePr>
        <p:xfrm>
          <a:off x="1114599" y="1196305"/>
          <a:ext cx="1206500" cy="1016000"/>
        </p:xfrm>
        <a:graphic>
          <a:graphicData uri="http://schemas.openxmlformats.org/presentationml/2006/ole">
            <p:oleObj spid="_x0000_s214018" name="Equation" r:id="rId3" imgW="1206360" imgH="1015920" progId="Equation.3">
              <p:embed/>
            </p:oleObj>
          </a:graphicData>
        </a:graphic>
      </p:graphicFrame>
      <p:graphicFrame>
        <p:nvGraphicFramePr>
          <p:cNvPr id="214019" name="Object 3"/>
          <p:cNvGraphicFramePr>
            <a:graphicFrameLocks noChangeAspect="1"/>
          </p:cNvGraphicFramePr>
          <p:nvPr/>
        </p:nvGraphicFramePr>
        <p:xfrm>
          <a:off x="3347864" y="1340768"/>
          <a:ext cx="1790700" cy="673100"/>
        </p:xfrm>
        <a:graphic>
          <a:graphicData uri="http://schemas.openxmlformats.org/presentationml/2006/ole">
            <p:oleObj spid="_x0000_s214019" name="Equation" r:id="rId4" imgW="1790640" imgH="672840" progId="Equation.3">
              <p:embed/>
            </p:oleObj>
          </a:graphicData>
        </a:graphic>
      </p:graphicFrame>
      <p:graphicFrame>
        <p:nvGraphicFramePr>
          <p:cNvPr id="214020" name="Object 4"/>
          <p:cNvGraphicFramePr>
            <a:graphicFrameLocks noChangeAspect="1"/>
          </p:cNvGraphicFramePr>
          <p:nvPr/>
        </p:nvGraphicFramePr>
        <p:xfrm>
          <a:off x="5868144" y="1196752"/>
          <a:ext cx="1955800" cy="304800"/>
        </p:xfrm>
        <a:graphic>
          <a:graphicData uri="http://schemas.openxmlformats.org/presentationml/2006/ole">
            <p:oleObj spid="_x0000_s214020" name="Equation" r:id="rId5" imgW="1955520" imgH="304560" progId="Equation.3">
              <p:embed/>
            </p:oleObj>
          </a:graphicData>
        </a:graphic>
      </p:graphicFrame>
      <p:graphicFrame>
        <p:nvGraphicFramePr>
          <p:cNvPr id="214021" name="Object 5"/>
          <p:cNvGraphicFramePr>
            <a:graphicFrameLocks noChangeAspect="1"/>
          </p:cNvGraphicFramePr>
          <p:nvPr/>
        </p:nvGraphicFramePr>
        <p:xfrm>
          <a:off x="6444407" y="1628552"/>
          <a:ext cx="762000" cy="647700"/>
        </p:xfrm>
        <a:graphic>
          <a:graphicData uri="http://schemas.openxmlformats.org/presentationml/2006/ole">
            <p:oleObj spid="_x0000_s214021" name="Equation" r:id="rId6" imgW="761760" imgH="647640" progId="Equation.3">
              <p:embed/>
            </p:oleObj>
          </a:graphicData>
        </a:graphic>
      </p:graphicFrame>
      <p:graphicFrame>
        <p:nvGraphicFramePr>
          <p:cNvPr id="214022" name="Object 6"/>
          <p:cNvGraphicFramePr>
            <a:graphicFrameLocks noChangeAspect="1"/>
          </p:cNvGraphicFramePr>
          <p:nvPr/>
        </p:nvGraphicFramePr>
        <p:xfrm>
          <a:off x="971600" y="2564904"/>
          <a:ext cx="2933700" cy="342900"/>
        </p:xfrm>
        <a:graphic>
          <a:graphicData uri="http://schemas.openxmlformats.org/presentationml/2006/ole">
            <p:oleObj spid="_x0000_s214022" name="Equation" r:id="rId7" imgW="2933640" imgH="342720" progId="Equation.3">
              <p:embed/>
            </p:oleObj>
          </a:graphicData>
        </a:graphic>
      </p:graphicFrame>
      <p:graphicFrame>
        <p:nvGraphicFramePr>
          <p:cNvPr id="214023" name="Object 7"/>
          <p:cNvGraphicFramePr>
            <a:graphicFrameLocks noChangeAspect="1"/>
          </p:cNvGraphicFramePr>
          <p:nvPr/>
        </p:nvGraphicFramePr>
        <p:xfrm>
          <a:off x="1043608" y="3140968"/>
          <a:ext cx="1765300" cy="342900"/>
        </p:xfrm>
        <a:graphic>
          <a:graphicData uri="http://schemas.openxmlformats.org/presentationml/2006/ole">
            <p:oleObj spid="_x0000_s214023" name="Equation" r:id="rId8" imgW="1765080" imgH="342720" progId="Equation.3">
              <p:embed/>
            </p:oleObj>
          </a:graphicData>
        </a:graphic>
      </p:graphicFrame>
      <p:graphicFrame>
        <p:nvGraphicFramePr>
          <p:cNvPr id="214024" name="Object 8"/>
          <p:cNvGraphicFramePr>
            <a:graphicFrameLocks noChangeAspect="1"/>
          </p:cNvGraphicFramePr>
          <p:nvPr/>
        </p:nvGraphicFramePr>
        <p:xfrm>
          <a:off x="5292080" y="2636912"/>
          <a:ext cx="2717800" cy="342900"/>
        </p:xfrm>
        <a:graphic>
          <a:graphicData uri="http://schemas.openxmlformats.org/presentationml/2006/ole">
            <p:oleObj spid="_x0000_s214024" name="Equation" r:id="rId9" imgW="2717640" imgH="342720" progId="Equation.3">
              <p:embed/>
            </p:oleObj>
          </a:graphicData>
        </a:graphic>
      </p:graphicFrame>
      <p:graphicFrame>
        <p:nvGraphicFramePr>
          <p:cNvPr id="214025" name="Object 9"/>
          <p:cNvGraphicFramePr>
            <a:graphicFrameLocks noChangeAspect="1"/>
          </p:cNvGraphicFramePr>
          <p:nvPr/>
        </p:nvGraphicFramePr>
        <p:xfrm>
          <a:off x="5292080" y="3068960"/>
          <a:ext cx="2311400" cy="368300"/>
        </p:xfrm>
        <a:graphic>
          <a:graphicData uri="http://schemas.openxmlformats.org/presentationml/2006/ole">
            <p:oleObj spid="_x0000_s214025" name="Equation" r:id="rId10" imgW="2311200" imgH="368280" progId="Equation.3">
              <p:embed/>
            </p:oleObj>
          </a:graphicData>
        </a:graphic>
      </p:graphicFrame>
      <p:pic>
        <p:nvPicPr>
          <p:cNvPr id="214027" name="Picture 11" descr="Αποτέλεσμα εικόνας για Thinking image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848" y="4365104"/>
            <a:ext cx="2695575" cy="23431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67544" y="3717032"/>
            <a:ext cx="8064896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Περαιτέρω ενασχόληση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: Να χρησιμοποιηθεί η προϋπάρχουσα πληροφορία για τις εκτιμήσεις των συντελεστών της ευθείας και του πίνακα (</a:t>
            </a:r>
            <a:r>
              <a:rPr lang="el-GR" sz="1400" dirty="0" err="1" smtClean="0">
                <a:latin typeface="Arial" pitchFamily="34" charset="0"/>
                <a:cs typeface="Arial" pitchFamily="34" charset="0"/>
              </a:rPr>
              <a:t>συμ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)μεταβλητοτήτων (περίπτωση 1) για τη νέα εκτίμηση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3849" y="332656"/>
            <a:ext cx="2985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Ανακεφαλαίωση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Αναγκαιότητα μοντέλων 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συνόρθωσης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και εκτίμησης παραμέτρων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Εναλλακτικές μέθοδοι 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συνόρθωσης</a:t>
            </a: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Μοντέλα με πλήρη και χωρίς πλήρη βαθμό – Δεσμεύσεις 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Αλγόριθμος μεθόδου εξισώσεων παρατηρήσεων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Ειδικές περιπτώσεις αλγορίθμου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Εφαρμογές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5634" y="548680"/>
            <a:ext cx="8087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Βασικά χαρακτηριστικά μεθόδου </a:t>
            </a:r>
            <a:r>
              <a:rPr lang="el-GR" sz="2800" b="1" dirty="0" err="1" smtClean="0">
                <a:latin typeface="Arial" pitchFamily="34" charset="0"/>
                <a:cs typeface="Arial" pitchFamily="34" charset="0"/>
              </a:rPr>
              <a:t>συνόρθωσης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79208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Διαδικασία</a:t>
            </a:r>
          </a:p>
          <a:p>
            <a:pPr marL="177800" indent="-177800">
              <a:lnSpc>
                <a:spcPct val="150000"/>
              </a:lnSpc>
            </a:pPr>
            <a:r>
              <a:rPr lang="el-GR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συνόρθωσης</a:t>
            </a:r>
            <a:endParaRPr lang="el-GR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93154"/>
            <a:ext cx="3942183" cy="532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5634" y="548680"/>
            <a:ext cx="8087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Βασικά χαρακτηριστικά μεθόδου </a:t>
            </a:r>
            <a:r>
              <a:rPr lang="el-GR" sz="2800" b="1" dirty="0" err="1" smtClean="0">
                <a:latin typeface="Arial" pitchFamily="34" charset="0"/>
                <a:cs typeface="Arial" pitchFamily="34" charset="0"/>
              </a:rPr>
              <a:t>συνόρθωσης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Κριτήριο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Μέθοδος Ελαχίστων Τετραγώνων (ΜΕΤ) των σφαλμάτων των παρατηρήσεων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Γιατί επικράτησε;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Ελαχιστοποίηση συνάρτησης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μηδενισμός παραγώγων της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Συναρτήσεις 2</a:t>
            </a:r>
            <a:r>
              <a:rPr lang="el-GR" baseline="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ου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βαθμού  παράγωγος 1</a:t>
            </a:r>
            <a:r>
              <a:rPr lang="el-GR" baseline="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ου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βαθμού 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απλές γραμμικές εξισώσεις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Μειονέκτημα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ομοιόμορφη αντιμετώπιση σφαλμάτων 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μέθοδος ελαχίστων τετραγώνων με βάρη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ποιος ο τρόπος καθορισμού;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548680"/>
            <a:ext cx="7053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Μερικές παράγωγοι και ελαχιστοποίηση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Gradients and Partial Derivatives_cu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484784"/>
            <a:ext cx="8064896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3427</TotalTime>
  <Words>2607</Words>
  <Application>Microsoft Office PowerPoint</Application>
  <PresentationFormat>On-screen Show (4:3)</PresentationFormat>
  <Paragraphs>566</Paragraphs>
  <Slides>62</Slides>
  <Notes>0</Notes>
  <HiddenSlides>4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anonymous</dc:creator>
  <cp:lastModifiedBy>Χρήστης των Windows</cp:lastModifiedBy>
  <cp:revision>305</cp:revision>
  <dcterms:created xsi:type="dcterms:W3CDTF">2017-01-03T17:16:28Z</dcterms:created>
  <dcterms:modified xsi:type="dcterms:W3CDTF">2019-03-19T06:33:42Z</dcterms:modified>
</cp:coreProperties>
</file>