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70" r:id="rId6"/>
    <p:sldId id="258" r:id="rId7"/>
    <p:sldId id="259" r:id="rId8"/>
    <p:sldId id="26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7AD8-8717-466C-A212-177A8C6ACACB}" type="datetimeFigureOut">
              <a:rPr lang="el-GR" smtClean="0"/>
              <a:pPr/>
              <a:t>30/11/2012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6F95B-4F2F-4319-8E4B-2BE80B5A5E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0A797-C5F1-4051-B3E0-9E521967BE93}" type="datetimeFigureOut">
              <a:rPr lang="el-GR" smtClean="0"/>
              <a:pPr/>
              <a:t>30/11/2012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47F83-EB2F-4FEC-AF1B-E55A80896E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47F83-EB2F-4FEC-AF1B-E55A80896E28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47F83-EB2F-4FEC-AF1B-E55A80896E2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277C-1BDB-4840-A6BF-409865DDA62C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0645-8367-4967-B8BD-0A26BB550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- Εικόνα" descr="Simple-Blue-and-White-Curve-Lines-Design.jpg"/>
          <p:cNvPicPr>
            <a:picLocks noChangeAspect="1"/>
          </p:cNvPicPr>
          <p:nvPr/>
        </p:nvPicPr>
        <p:blipFill>
          <a:blip r:embed="rId3" cstate="print"/>
          <a:srcRect l="11413" t="28822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708920"/>
            <a:ext cx="9144000" cy="120032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First Validation of the Hellenic Vertical Datum as a Prerequisite for the Efficient Disaster and Resource Management: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“ELEVATION” </a:t>
            </a:r>
            <a:r>
              <a:rPr lang="en-US" sz="2400" b="1" dirty="0" smtClean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5085184"/>
            <a:ext cx="9251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Presented at the</a:t>
            </a:r>
          </a:p>
          <a:p>
            <a:pPr algn="ctr"/>
            <a:r>
              <a:rPr lang="en-GB" sz="1600" dirty="0"/>
              <a:t>FIG Commission 3 Workshop 2012</a:t>
            </a:r>
            <a:endParaRPr lang="en-US" sz="1600" dirty="0"/>
          </a:p>
          <a:p>
            <a:pPr algn="ctr"/>
            <a:r>
              <a:rPr lang="en-GB" sz="1600" b="1" dirty="0"/>
              <a:t>Spatial Information, Informal Development, Property and </a:t>
            </a:r>
            <a:r>
              <a:rPr lang="en-GB" sz="1600" b="1" dirty="0" smtClean="0"/>
              <a:t>Housing</a:t>
            </a:r>
            <a:endParaRPr lang="en-US" sz="1600" dirty="0">
              <a:latin typeface="Calibri" pitchFamily="34" charset="0"/>
            </a:endParaRP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41490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D. ANASTASIOU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D. GAIFILLIA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u="sng" dirty="0" smtClean="0"/>
              <a:t>A. KATSADOUROU</a:t>
            </a:r>
            <a:r>
              <a:rPr lang="en-US" sz="1600" u="sng" baseline="30000" dirty="0" smtClean="0"/>
              <a:t>1</a:t>
            </a:r>
            <a:r>
              <a:rPr lang="en-US" sz="1600" dirty="0" smtClean="0"/>
              <a:t>, E. KOLYVAKI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X. PAPANIKOLAOU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M. GIANNIOU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G. S. VERGOS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and V. PAGOUNIS</a:t>
            </a:r>
            <a:r>
              <a:rPr lang="en-US" sz="1600" baseline="30000" dirty="0" smtClean="0"/>
              <a:t>2</a:t>
            </a:r>
            <a:endParaRPr lang="en-US" sz="1600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0" y="1268760"/>
            <a:ext cx="91440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aseline="30000" dirty="0" smtClean="0"/>
              <a:t>1</a:t>
            </a:r>
            <a:r>
              <a:rPr lang="en-US" sz="1400" dirty="0" smtClean="0">
                <a:latin typeface="Calibri" pitchFamily="34" charset="0"/>
              </a:rPr>
              <a:t>Department of Geodesy and Surveying of the Aristotle University of Thessaloniki</a:t>
            </a:r>
          </a:p>
          <a:p>
            <a:pPr algn="ctr">
              <a:lnSpc>
                <a:spcPct val="150000"/>
              </a:lnSpc>
            </a:pPr>
            <a:r>
              <a:rPr lang="en-US" sz="1400" baseline="30000" dirty="0" smtClean="0"/>
              <a:t>2</a:t>
            </a:r>
            <a:r>
              <a:rPr lang="en-US" sz="1400" dirty="0" smtClean="0"/>
              <a:t>Department </a:t>
            </a:r>
            <a:r>
              <a:rPr lang="en-US" sz="1400" dirty="0"/>
              <a:t>of Surveying Engineering </a:t>
            </a:r>
            <a:r>
              <a:rPr lang="en-US" sz="1400" dirty="0" smtClean="0"/>
              <a:t>of the Technological </a:t>
            </a:r>
            <a:r>
              <a:rPr lang="en-US" sz="1400" dirty="0"/>
              <a:t>Educational Institute of </a:t>
            </a:r>
            <a:r>
              <a:rPr lang="en-US" sz="1400" dirty="0" smtClean="0"/>
              <a:t>Athens</a:t>
            </a:r>
          </a:p>
          <a:p>
            <a:pPr algn="ctr">
              <a:lnSpc>
                <a:spcPct val="150000"/>
              </a:lnSpc>
            </a:pPr>
            <a:r>
              <a:rPr lang="en-US" sz="1400" baseline="30000" dirty="0" smtClean="0"/>
              <a:t>3</a:t>
            </a:r>
            <a:r>
              <a:rPr lang="en-US" sz="1400" dirty="0" smtClean="0"/>
              <a:t>School of Rural and Surveying Engineering of the National Technical University of Athens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04944" y="332656"/>
            <a:ext cx="3200400" cy="822960"/>
            <a:chOff x="2804944" y="332656"/>
            <a:chExt cx="3200400" cy="822960"/>
          </a:xfrm>
        </p:grpSpPr>
        <p:pic>
          <p:nvPicPr>
            <p:cNvPr id="18434" name="Picture 2" descr="http://www.greekarchitects.gr/images/news/metsoveio.2011.tramp.jpg"/>
            <p:cNvPicPr>
              <a:picLocks noChangeAspect="1" noChangeArrowheads="1"/>
            </p:cNvPicPr>
            <p:nvPr/>
          </p:nvPicPr>
          <p:blipFill>
            <a:blip r:embed="rId4" cstate="print"/>
            <a:srcRect l="11631" r="12770"/>
            <a:stretch>
              <a:fillRect/>
            </a:stretch>
          </p:blipFill>
          <p:spPr bwMode="auto">
            <a:xfrm>
              <a:off x="3929243" y="332656"/>
              <a:ext cx="959405" cy="822960"/>
            </a:xfrm>
            <a:prstGeom prst="rect">
              <a:avLst/>
            </a:prstGeom>
            <a:noFill/>
          </p:spPr>
        </p:pic>
        <p:pic>
          <p:nvPicPr>
            <p:cNvPr id="18436" name="Picture 4" descr="http://3.bp.blogspot.com/_6biayjkihHI/SY7Q0EoSRyI/AAAAAAAAC5g/XIJlQKioHXs/s320/1111111111111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4944" y="332656"/>
              <a:ext cx="957788" cy="822960"/>
            </a:xfrm>
            <a:prstGeom prst="rect">
              <a:avLst/>
            </a:prstGeom>
            <a:noFill/>
          </p:spPr>
        </p:pic>
        <p:pic>
          <p:nvPicPr>
            <p:cNvPr id="18438" name="Picture 6" descr="http://upload.wikimedia.org/wikipedia/el/6/60/Logo_teiath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3543" y="332656"/>
              <a:ext cx="951801" cy="822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37602" y="836712"/>
          <a:ext cx="7868796" cy="1920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0132"/>
                <a:gridCol w="1081918"/>
                <a:gridCol w="1352169"/>
                <a:gridCol w="1279715"/>
                <a:gridCol w="507047"/>
                <a:gridCol w="1076180"/>
                <a:gridCol w="1571635"/>
              </a:tblGrid>
              <a:tr h="197615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ATTICA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Leveling Process No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Region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Starting Point ID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Ending Point ID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(km)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Technique*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Orthometric Height Difference*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Ano Souli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5161020148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5161020147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1.13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CSL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-48.752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Rafina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5161020130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161017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0.60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CSL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3.754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Rafina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5161020130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5161020131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0.95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-22.105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Nea Makri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5161020135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5161020136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1.23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-22.638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Grammatiko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5161020152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161105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0.40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8.206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Kapandriti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5161020163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5161020161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3.47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STL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27.751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71495" y="2996952"/>
          <a:ext cx="8601010" cy="3413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1571"/>
                <a:gridCol w="965437"/>
                <a:gridCol w="1352169"/>
                <a:gridCol w="1938493"/>
                <a:gridCol w="708831"/>
                <a:gridCol w="673735"/>
                <a:gridCol w="754446"/>
                <a:gridCol w="1136328"/>
              </a:tblGrid>
              <a:tr h="207023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THESSALONIKI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Leveling Process No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Region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Starting Point ID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Ending Point ID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(km)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DH</a:t>
                      </a:r>
                      <a:r>
                        <a:rPr lang="en-US" sz="1400" baseline="-25000"/>
                        <a:t>CSL</a:t>
                      </a:r>
                      <a:endParaRPr lang="en-US" sz="14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(m)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DH</a:t>
                      </a:r>
                      <a:r>
                        <a:rPr lang="en-US" sz="1400" baseline="-25000"/>
                        <a:t>STL</a:t>
                      </a:r>
                      <a:endParaRPr lang="en-US" sz="14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(m)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DH</a:t>
                      </a:r>
                      <a:r>
                        <a:rPr lang="en-US" sz="1400" baseline="-25000" dirty="0"/>
                        <a:t>CSL</a:t>
                      </a:r>
                      <a:r>
                        <a:rPr lang="en-US" sz="1400" dirty="0"/>
                        <a:t>-DH</a:t>
                      </a:r>
                      <a:r>
                        <a:rPr lang="en-US" sz="1400" baseline="-25000" dirty="0"/>
                        <a:t>STL</a:t>
                      </a:r>
                      <a:endParaRPr lang="en-US" sz="14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(m)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Peristera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63067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8063220022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0.32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4.817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4.785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0.032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Epanomi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8116220021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8116220021_101</a:t>
                      </a:r>
                      <a:r>
                        <a:rPr lang="en-GB" sz="1400" dirty="0" err="1"/>
                        <a:t>gg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0.399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0.395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0.004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Peristera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8063220023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8063220023_103gg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0.106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0.796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0.806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-0.010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Peristera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8063220022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8063220022 _102</a:t>
                      </a:r>
                      <a:r>
                        <a:rPr lang="en-GB" sz="1400" dirty="0" err="1"/>
                        <a:t>gg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0.032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0.123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0.125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-0.002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Kardia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8103160009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8103160009_100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0.233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0.231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0.002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Ag</a:t>
                      </a:r>
                      <a:r>
                        <a:rPr lang="el-GR" sz="1400"/>
                        <a:t>. </a:t>
                      </a:r>
                      <a:r>
                        <a:rPr lang="en-US" sz="1400"/>
                        <a:t>Athan.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8118040011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8118040011_106</a:t>
                      </a:r>
                      <a:r>
                        <a:rPr lang="de-DE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/>
                        <a:t>0.077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-0.562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-0.562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</a:rPr>
                        <a:t>-0.000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7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Gefira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8303030021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8303030021_107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0.055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/>
                        <a:t>-0.447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/>
                        <a:t>-0.446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/>
                        <a:t>-0.001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Proxoma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8176030029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8176030029_109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0.071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-2.064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-2.066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0.002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9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Proxoma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8176030029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176021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10.536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10.548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-0.012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Dorkada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8187110022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8187110022 _105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0.091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-2.222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-2.201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-0.021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Koufalia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8176200040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8176200040 _108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0.556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0.549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0.007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Kartere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8187110298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8187110298_104</a:t>
                      </a:r>
                      <a:r>
                        <a:rPr lang="en-GB" sz="1400"/>
                        <a:t>gg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0.028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0.728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0.737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-0.009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23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*S: Distance CSL : Classical Spirit Leveling STL: Special Trigonometric Leveling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Leveling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7856" y="1484784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l-GR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71435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Trigonometric BMs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Newly established reference points located in a short distance from the height BMs</a:t>
            </a:r>
          </a:p>
        </p:txBody>
      </p:sp>
      <p:pic>
        <p:nvPicPr>
          <p:cNvPr id="19459" name="2 - Εικόνα" descr="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32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3 - Εικόνα" descr="PAPER_ARCHIMID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GPS data identification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714356"/>
            <a:ext cx="914400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/>
              <a:t> Static measurements with dual frequency receivers to reduce the influence of ionosphere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/>
              <a:t> HEPOS </a:t>
            </a:r>
            <a:r>
              <a:rPr lang="en-US" sz="1600" dirty="0"/>
              <a:t>stations near Attica and Thessaloniki were used as reference </a:t>
            </a:r>
            <a:r>
              <a:rPr lang="en-US" sz="1600" dirty="0" smtClean="0"/>
              <a:t>stations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714348" y="1785926"/>
          <a:ext cx="7657169" cy="142876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14511"/>
                <a:gridCol w="1614742"/>
                <a:gridCol w="1568704"/>
                <a:gridCol w="2759212"/>
              </a:tblGrid>
              <a:tr h="420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</a:rPr>
                        <a:t>Investigation Area</a:t>
                      </a:r>
                      <a:endParaRPr lang="en-US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</a:rPr>
                        <a:t>Receiver Type</a:t>
                      </a:r>
                      <a:endParaRPr lang="en-US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effectLst/>
                        </a:rPr>
                        <a:t>Antenna Type</a:t>
                      </a:r>
                      <a:endParaRPr lang="en-US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Accuracy</a:t>
                      </a:r>
                      <a:endParaRPr lang="en-US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573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Attica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TOPCON HiperPro 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TOPCON HiperPro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</a:rPr>
                        <a:t>3 mm + 0.5 ppm (horizontally)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</a:rPr>
                        <a:t>5 mm + 0.5ppm (vertically)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434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Thessaloniki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LEICA SR520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LEICA AT502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</a:rPr>
                        <a:t>3 mm + 0.5 ppm (static survey)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335756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chemeClr val="tx2"/>
                </a:solidFill>
              </a:rPr>
              <a:t>Measurement Parameters: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Occupation </a:t>
            </a:r>
            <a:r>
              <a:rPr lang="en-US" sz="1600" dirty="0"/>
              <a:t>time of at least 60 </a:t>
            </a:r>
            <a:r>
              <a:rPr lang="en-US" sz="1600" dirty="0" smtClean="0"/>
              <a:t>minutes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Logging </a:t>
            </a:r>
            <a:r>
              <a:rPr lang="en-US" sz="1600" dirty="0"/>
              <a:t>rate 15 </a:t>
            </a:r>
            <a:r>
              <a:rPr lang="en-US" sz="1600" dirty="0" smtClean="0"/>
              <a:t>s</a:t>
            </a: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Elevation </a:t>
            </a:r>
            <a:r>
              <a:rPr lang="en-US" sz="1600" dirty="0"/>
              <a:t>mask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o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Antenna </a:t>
            </a:r>
            <a:r>
              <a:rPr lang="en-US" sz="1600" dirty="0"/>
              <a:t>height measurements are characterized by an accuracy of ±1 </a:t>
            </a:r>
            <a:r>
              <a:rPr lang="en-US" sz="1600" dirty="0" smtClean="0"/>
              <a:t>mm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The reference </a:t>
            </a:r>
            <a:r>
              <a:rPr lang="en-US" sz="1600" dirty="0"/>
              <a:t>point </a:t>
            </a:r>
            <a:r>
              <a:rPr lang="en-US" sz="1600" dirty="0" smtClean="0"/>
              <a:t>is </a:t>
            </a:r>
            <a:r>
              <a:rPr lang="en-US" sz="1600" dirty="0"/>
              <a:t>at the top of the </a:t>
            </a:r>
            <a:r>
              <a:rPr lang="en-US" sz="1600" dirty="0" smtClean="0"/>
              <a:t>benchmark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55007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en-US" sz="1600" dirty="0" smtClean="0"/>
              <a:t> The uniform equipment and procedure for the antenna height measurements provide homogeneity and high accuracy, with variations of the order of 2-3 cm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600" dirty="0" smtClean="0"/>
              <a:t> The errors in reading or typing the antenna height, which are a common source of errors in GPS measurements, can be avoided</a:t>
            </a:r>
            <a:endParaRPr lang="en-US" sz="16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429124" y="5157192"/>
            <a:ext cx="285752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GPS measurements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785794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Calculation of the coordinates of the BMs in the HTRS07 datum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High accuracy </a:t>
            </a:r>
            <a:r>
              <a:rPr lang="en-US" dirty="0"/>
              <a:t>and </a:t>
            </a:r>
            <a:r>
              <a:rPr lang="en-US" dirty="0" smtClean="0"/>
              <a:t>homogeneity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Smaller </a:t>
            </a:r>
            <a:r>
              <a:rPr lang="en-US" dirty="0"/>
              <a:t>baseline lengths </a:t>
            </a:r>
            <a:r>
              <a:rPr lang="en-US" dirty="0" smtClean="0"/>
              <a:t>(&lt;25 km) compared </a:t>
            </a:r>
            <a:r>
              <a:rPr lang="en-US" dirty="0" smtClean="0"/>
              <a:t>to using the </a:t>
            </a:r>
            <a:r>
              <a:rPr lang="en-US" dirty="0" smtClean="0"/>
              <a:t>EUREF Permanent Network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Dense </a:t>
            </a:r>
            <a:r>
              <a:rPr lang="en-US" dirty="0"/>
              <a:t>network all over Greece and especially in Attica and </a:t>
            </a:r>
            <a:r>
              <a:rPr lang="en-US" dirty="0" smtClean="0"/>
              <a:t>Thessaloniki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Data available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/>
              <a:t>any observation rate unlike the EPN data </a:t>
            </a:r>
            <a:r>
              <a:rPr lang="en-US" dirty="0" smtClean="0"/>
              <a:t>(observation </a:t>
            </a:r>
            <a:r>
              <a:rPr lang="en-US" dirty="0"/>
              <a:t>rate </a:t>
            </a:r>
            <a:r>
              <a:rPr lang="en-US" dirty="0" smtClean="0"/>
              <a:t>= 30 </a:t>
            </a:r>
            <a:r>
              <a:rPr lang="en-US" dirty="0" smtClean="0"/>
              <a:t>s)</a:t>
            </a:r>
            <a:endParaRPr lang="en-US" dirty="0"/>
          </a:p>
        </p:txBody>
      </p:sp>
      <p:pic>
        <p:nvPicPr>
          <p:cNvPr id="21506" name="Εικόνα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34" y="3429000"/>
            <a:ext cx="381456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Εικόνα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3429000"/>
            <a:ext cx="373827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TextBox"/>
          <p:cNvSpPr txBox="1"/>
          <p:nvPr/>
        </p:nvSpPr>
        <p:spPr>
          <a:xfrm>
            <a:off x="500034" y="300037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Stations near Attica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57752" y="307181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Stations near Thessaloniki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HEPOS permanent stations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64291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GPS processing software package: Leica Geo Office (LGO)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 </a:t>
            </a:r>
            <a:r>
              <a:rPr lang="en-US" sz="1600" dirty="0" smtClean="0"/>
              <a:t>The points are </a:t>
            </a:r>
            <a:r>
              <a:rPr lang="en-US" sz="1600" dirty="0"/>
              <a:t>solved from the nearest </a:t>
            </a:r>
            <a:r>
              <a:rPr lang="en-US" sz="1600" dirty="0" smtClean="0"/>
              <a:t>HEPOS reference station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 </a:t>
            </a:r>
            <a:r>
              <a:rPr lang="en-US" sz="1600" dirty="0" smtClean="0"/>
              <a:t>The points are </a:t>
            </a:r>
            <a:r>
              <a:rPr lang="en-US" sz="1600" dirty="0"/>
              <a:t>solved from the next nearest HEPOS reference </a:t>
            </a:r>
            <a:r>
              <a:rPr lang="en-US" sz="1600" dirty="0" smtClean="0"/>
              <a:t>station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least squares adjustment </a:t>
            </a:r>
            <a:r>
              <a:rPr lang="en-US" sz="1600" dirty="0" smtClean="0"/>
              <a:t>is computed </a:t>
            </a:r>
            <a:r>
              <a:rPr lang="en-US" sz="1600" dirty="0"/>
              <a:t>for each point using the two baselines connecting the point to the HEPOS </a:t>
            </a:r>
            <a:r>
              <a:rPr lang="en-US" sz="1600" dirty="0" smtClean="0"/>
              <a:t>stations</a:t>
            </a:r>
          </a:p>
        </p:txBody>
      </p:sp>
      <p:grpSp>
        <p:nvGrpSpPr>
          <p:cNvPr id="9" name="8 - Ομάδα"/>
          <p:cNvGrpSpPr/>
          <p:nvPr/>
        </p:nvGrpSpPr>
        <p:grpSpPr>
          <a:xfrm>
            <a:off x="755576" y="2132856"/>
            <a:ext cx="7686057" cy="4320000"/>
            <a:chOff x="785786" y="2285992"/>
            <a:chExt cx="7686057" cy="4320000"/>
          </a:xfrm>
        </p:grpSpPr>
        <p:pic>
          <p:nvPicPr>
            <p:cNvPr id="22530" name="9 - Εικόνα" descr="ATHENS_PROJ_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285992"/>
              <a:ext cx="7686057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7 - TextBox"/>
            <p:cNvSpPr txBox="1"/>
            <p:nvPr/>
          </p:nvSpPr>
          <p:spPr>
            <a:xfrm>
              <a:off x="785786" y="2357430"/>
              <a:ext cx="3500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Baselines (short and long) in Attica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755576" y="2132856"/>
            <a:ext cx="7715304" cy="4320000"/>
            <a:chOff x="1113336" y="4426282"/>
            <a:chExt cx="7715304" cy="4320000"/>
          </a:xfrm>
        </p:grpSpPr>
        <p:pic>
          <p:nvPicPr>
            <p:cNvPr id="22531" name="10 - Εικόνα" descr="Pro_3_thes.png"/>
            <p:cNvPicPr>
              <a:picLocks noChangeAspect="1" noChangeArrowheads="1"/>
            </p:cNvPicPr>
            <p:nvPr/>
          </p:nvPicPr>
          <p:blipFill>
            <a:blip r:embed="rId3" cstate="print"/>
            <a:srcRect l="9296" t="7436" r="1442" b="10255"/>
            <a:stretch>
              <a:fillRect/>
            </a:stretch>
          </p:blipFill>
          <p:spPr bwMode="auto">
            <a:xfrm>
              <a:off x="1113336" y="4426282"/>
              <a:ext cx="7715304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- TextBox"/>
            <p:cNvSpPr txBox="1"/>
            <p:nvPr/>
          </p:nvSpPr>
          <p:spPr>
            <a:xfrm>
              <a:off x="1113336" y="4498290"/>
              <a:ext cx="3857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Baselines (short and long) in Thessaloniki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GPS processing approaches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4282" y="1142984"/>
          <a:ext cx="6554980" cy="5391573"/>
        </p:xfrm>
        <a:graphic>
          <a:graphicData uri="http://schemas.openxmlformats.org/drawingml/2006/table">
            <a:tbl>
              <a:tblPr/>
              <a:tblGrid>
                <a:gridCol w="1072832"/>
                <a:gridCol w="1050608"/>
                <a:gridCol w="1050608"/>
                <a:gridCol w="1050608"/>
                <a:gridCol w="782066"/>
                <a:gridCol w="777304"/>
                <a:gridCol w="770954"/>
              </a:tblGrid>
              <a:tr h="270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Point Id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X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Y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Z (m)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std(X)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std(Y)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std(Z) (m)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17064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019010E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4613547.0539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2029159.6199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3895771.1204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0.0190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0.0163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19053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4607522.5128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2027123.8561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3904262.2811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137014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4624209.4675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1981217.3049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3908357.9147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0.0163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0.0180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137030 (014A)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4622964.6992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1976765.5018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3911403.3561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0.0016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137041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4616154.9471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1979488.8528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3918081.4371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0.0127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161002E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4604412.8482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2031604.7214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3905583.0883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0.0034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161017 (008A)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4595913.4895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2044840.0840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3908391.8324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0.0008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161064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4597228.7009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2025478.8403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3917234.4837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0.0237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0.0203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161105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4586413.9092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2038335.9746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3923156.6757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161125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4590576.0486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2021108.4579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3927088.1604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161126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4587973.3529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2027855.3390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3927308.2137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0.0054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186002 (006A)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4618223.0634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2058827.9960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3874789.1905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186022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4615211.4360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2055422.3103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3880355.0791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0.0034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236021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4581915.2099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2033374.5249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3930571.9198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0.0246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0.0148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0.0225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236030 (008A)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4585143.1414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2019476.6059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3933839.0248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301004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4609355.4433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2057853.8783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3885916.1798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0.0076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0.0197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301013 (006A)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4605929.0987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2056182.1690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3890738.5004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0.0013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346090 (007A)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4628184.1549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1983816.4342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3901654.3515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379009 (014A)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4591750.5756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2012634.0687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3929840.4948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5018020020E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4615857.6783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2032320.5692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3891353.1940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0.0204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0.0171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5161020121E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4601281.1458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2037784.4608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3905935.6226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0.0165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0.0141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5161020136E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4593049.6215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2043003.0354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3912569.4115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5161020145E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4588934.6792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2039212.7396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3919371.4087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0.0183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5161020163E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4588360.5715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2032567.5184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3923889.1101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0.0164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0.0158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5161360009E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4603436.9788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2026684.6893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3909049.5178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5186020046E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4617943.1065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2047301.4261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3881105.3377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0.0228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5186020050E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4616939.0250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2050325.4874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3880683.3359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0.0125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0.0073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0.0173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642918"/>
            <a:ext cx="6572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Geodetic coordinates in HTRS07 and standard deviations for Attica  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7000892" y="1643050"/>
            <a:ext cx="1928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Some </a:t>
            </a:r>
            <a:r>
              <a:rPr lang="en-US" sz="1600" dirty="0"/>
              <a:t>points </a:t>
            </a:r>
            <a:r>
              <a:rPr lang="en-US" sz="1600" dirty="0" smtClean="0"/>
              <a:t>(outlined with red) were </a:t>
            </a:r>
            <a:r>
              <a:rPr lang="en-US" sz="1600" dirty="0"/>
              <a:t>not solved from both stations because the averaging limit was </a:t>
            </a:r>
            <a:r>
              <a:rPr lang="en-US" sz="1600" dirty="0" smtClean="0"/>
              <a:t>exceeded</a:t>
            </a:r>
            <a:endParaRPr lang="en-US" sz="1600" dirty="0"/>
          </a:p>
          <a:p>
            <a:pPr algn="ctr"/>
            <a:endParaRPr lang="en-US" sz="1600" dirty="0" smtClean="0"/>
          </a:p>
          <a:p>
            <a:endParaRPr lang="en-US" sz="1600" dirty="0"/>
          </a:p>
          <a:p>
            <a:pPr algn="ctr">
              <a:buFont typeface="Wingdings" pitchFamily="2" charset="2"/>
              <a:buChar char="ü"/>
            </a:pPr>
            <a:r>
              <a:rPr lang="en-US" sz="1600" dirty="0" smtClean="0"/>
              <a:t> limited </a:t>
            </a:r>
            <a:r>
              <a:rPr lang="en-US" sz="1600" dirty="0"/>
              <a:t>satellite visibility due to </a:t>
            </a:r>
            <a:r>
              <a:rPr lang="en-US" sz="1600" dirty="0" smtClean="0"/>
              <a:t>obstacles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600" dirty="0" smtClean="0"/>
              <a:t> disrupted </a:t>
            </a:r>
            <a:r>
              <a:rPr lang="en-US" sz="1600" dirty="0"/>
              <a:t>L2 measurements due to electromagnetic interferences in the areas of the BMs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7858148" y="3429000"/>
            <a:ext cx="214314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0" y="642918"/>
            <a:ext cx="7143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Geodetic coordinates in HTRS07 and standard deviations for Thessaloniki </a:t>
            </a:r>
            <a:endParaRPr lang="en-US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79512" y="1052736"/>
          <a:ext cx="6715232" cy="5490712"/>
        </p:xfrm>
        <a:graphic>
          <a:graphicData uri="http://schemas.openxmlformats.org/drawingml/2006/table">
            <a:tbl>
              <a:tblPr/>
              <a:tblGrid>
                <a:gridCol w="1359823"/>
                <a:gridCol w="996285"/>
                <a:gridCol w="996285"/>
                <a:gridCol w="996285"/>
                <a:gridCol w="791497"/>
                <a:gridCol w="791497"/>
                <a:gridCol w="783560"/>
              </a:tblGrid>
              <a:tr h="1871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Point Id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X (m)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Y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Z (m)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std(X)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std(Y) (m)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std(Z) (m)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103005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4480666.0949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1895782.9751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4110619.2829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103007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4478991.1303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1895435.8957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4112635.9879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0.0168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0.0011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103014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4479612.5713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1889120.4670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4114772.6982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0.0227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103017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4476709.8245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1893380.9070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4116115.5248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0.0055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103019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4474196.8246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1897206.0092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4117252.7451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0.0035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0.0056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103025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4477908.8600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1885456.4768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4118343.8225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103031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4472091.0924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1896051.6572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4119857.2543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103032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4475930.0026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1886301.1065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4120124.2848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0.0150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0.0181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0.0137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112008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4459560.7816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1919082.2449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4123644.9935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0.0186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0.0167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0.0168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112061 (033A)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4452624.1769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1920013.1342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4130364.2539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0.0031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0.0022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116031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4459072.8908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1909753.7084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4128127.1158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0.0219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0.0103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0.0244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116841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4462126.5674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1904951.1834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4128207.4375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0.0127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118006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4469107.6152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1896050.6803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4122971.3521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0.0167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0.0158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118022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4470682.3808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1879348.7361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4128840.1563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0.0184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0.0204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118045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4464238.6666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1875971.6023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4137321.9046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0.0125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162015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4459475.8444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1871330.0809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4144860.2808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176021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4462120.7138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1863710.4955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4145221.6803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176026 (031A)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4464363.8174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1856104.3600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4146148.7320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187042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4441500.8104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1904100.2864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4149974.3977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187060 (033A)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4442363.9366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1893855.9793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4153530.6041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0.0023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0.0010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187070 (033A)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4437527.7375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1902564.9604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4154731.9948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0.0009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187074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4442289.2703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1887645.5560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4156175.6318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0.0194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0.0238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187091 (041A)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4437706.7257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1892654.8102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4159146.9497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0.0017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0.0019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303067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4473122.9709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1860044.5646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4134906.4635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0.0026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303090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4465346.0160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1868379.1500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4139556.9686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0.0158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0.0148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303091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4464374.2639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1870519.5410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4139676.3865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0.0102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63060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4469475.5286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1906438.7224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4117985.9686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0.0211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0.0090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0.0241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63065 (032A)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4471702.9712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1899377.8031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4118859.6266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0.0008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0.0005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0.0007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63067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4467325.5952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1906701.8451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4120072.9194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0.0039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GPS results for both the shortest and the longest baselines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571472" y="1142984"/>
          <a:ext cx="4967185" cy="5184945"/>
        </p:xfrm>
        <a:graphic>
          <a:graphicData uri="http://schemas.openxmlformats.org/drawingml/2006/table">
            <a:tbl>
              <a:tblPr/>
              <a:tblGrid>
                <a:gridCol w="1642322"/>
                <a:gridCol w="1180106"/>
                <a:gridCol w="810917"/>
                <a:gridCol w="1333840"/>
              </a:tblGrid>
              <a:tr h="17332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ATTICA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Loop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Closing error (cm)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Length (km)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Relative error (ppm)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019010E-007A-098A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0.34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62.03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0.0548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019053-007A-098A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9.03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48.08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1.8781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137014-007A-014A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95.75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0.0783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137030-014A-043A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3.99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133.50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0.2989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137041-014A-007A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6.48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85.03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0.7621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161002-098A-008A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1.39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40.18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0.3459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161064-098A-008A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2.62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51.49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0.5088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161105-008A-098A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0.41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54.90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0.0747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161125-008A-098A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7.09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70.36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1.0077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161126-098A-008A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0.28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65.12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0.0430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161017-098A-008A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0.54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44.63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0.1210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186022-098A-006A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6.82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86.11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0.7920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236021-008A-024A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22.63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101.16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2.2371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236030-008A-024A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24.28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98.62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2.4620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301004-006A-098A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88.77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0.0203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301013-006A-098A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33.6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90.43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3.7156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346090-007A-043A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24.97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138.98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1.7967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379009-014A-024A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1.34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76.45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0.1753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5018020020E-098A-007A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2.56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72.23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0.3544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5161020136E-008A-098A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0.86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40.52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0.2122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5161020145E-098A-008A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1.71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46.61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0.3669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5161020163E-008A-098A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4.08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56.34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0.7242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5161360009E-098A-007A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1.19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47.82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0.2488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5186020046E-098A-006A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17.52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89.41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1.9595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5186020050E-098A-006A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1.36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87.87</a:t>
                      </a:r>
                    </a:p>
                  </a:txBody>
                  <a:tcPr marL="9155" marR="9155" marT="9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0.1548</a:t>
                      </a:r>
                    </a:p>
                  </a:txBody>
                  <a:tcPr marL="9155" marR="9155" marT="9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39552" y="692696"/>
          <a:ext cx="5137907" cy="5852160"/>
        </p:xfrm>
        <a:graphic>
          <a:graphicData uri="http://schemas.openxmlformats.org/drawingml/2006/table">
            <a:tbl>
              <a:tblPr/>
              <a:tblGrid>
                <a:gridCol w="1316973"/>
                <a:gridCol w="1355962"/>
                <a:gridCol w="964548"/>
                <a:gridCol w="1500424"/>
              </a:tblGrid>
              <a:tr h="17170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THESSALONIKI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Loop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Closing error (cm)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Length (km)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Relative error (ppm)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824" marR="5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103005-32-67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3.51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83.39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0.4209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103007-32-67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21.81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83.24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2.6203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103014-32-67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3.02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84.67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0.3567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103017-32-67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21.55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85.71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2.5143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103019-32-33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14.44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80.17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1.8011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103025-32-67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0.88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88.53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0.0994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103031-32-33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1.56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80.38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0.1941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103032-31-32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1.22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89.85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0.1358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112008-32-33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3.38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93.76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0.3605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116031-32-33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2.12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82.67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0.2565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116841-32-33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79.31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0.2396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118006-32-33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0.44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79.93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0.0551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118022-31-32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0.42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90.66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0.0463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118045-31-33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2.59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91.08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0.2844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162015-31-41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9.16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117.89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0.7770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176021-31-33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2.63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99.35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0.2647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187042-33-70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2.47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90.18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0.2739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187074-33-41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4.61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106.75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0.4318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303067-31-67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80.36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0.0560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303090-31-33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1.68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92.18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0.1823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303091-31-32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0.31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99.53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0.0311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63060-32-33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1.95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80.84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0.2412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63067-32-33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3.57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80.67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0.4425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8176030029-31-33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0.82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99.24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0.0826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8063220022-32-33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0.92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80.72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0.1140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8063220023-32-33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1.08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81.60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0.1323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8103160009-32-33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79.39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0.0504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8116220021-32-33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1.32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79.92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0.1652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8187110022-33-41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4.32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107.93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0.4003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8187110298-33-41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10.74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107.08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1.0030</a:t>
                      </a:r>
                    </a:p>
                  </a:txBody>
                  <a:tcPr marL="56824" marR="5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643570" y="1714488"/>
            <a:ext cx="350043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losing error: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depends on the loop length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elative error: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ranges between 0.04 - 3.71 ppm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indicates the quality of the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GPS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Closing and Relative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928670"/>
            <a:ext cx="91440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Height </a:t>
            </a:r>
            <a:r>
              <a:rPr lang="en-US" sz="1600" dirty="0" smtClean="0"/>
              <a:t>information of high accuracy and reliability in a common reference system is essential</a:t>
            </a:r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Given the </a:t>
            </a:r>
            <a:r>
              <a:rPr lang="en-US" sz="1600" dirty="0" smtClean="0"/>
              <a:t>pan-European effort for the establishment of a common European Vertical Network, the validation of the Hellenic </a:t>
            </a:r>
            <a:r>
              <a:rPr lang="en-US" sz="1600" dirty="0" smtClean="0"/>
              <a:t>VRS seems </a:t>
            </a:r>
            <a:r>
              <a:rPr lang="en-US" sz="1600" dirty="0" smtClean="0"/>
              <a:t>an one-way road decision</a:t>
            </a:r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The validation of the national vertical reference network and the establishment of </a:t>
            </a:r>
            <a:r>
              <a:rPr lang="en-US" sz="1600" dirty="0" smtClean="0"/>
              <a:t>its connection to the European VRS will aid cross-border transport, infrastructure</a:t>
            </a:r>
            <a:r>
              <a:rPr lang="en-US" sz="1600" dirty="0" smtClean="0"/>
              <a:t>, planning and </a:t>
            </a:r>
            <a:r>
              <a:rPr lang="en-US" sz="1600" dirty="0" smtClean="0"/>
              <a:t>environmental management </a:t>
            </a:r>
            <a:endParaRPr lang="en-US" sz="1600" dirty="0" smtClean="0"/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Vertical </a:t>
            </a:r>
            <a:r>
              <a:rPr lang="en-US" sz="1600" dirty="0"/>
              <a:t>networks as geodetic </a:t>
            </a:r>
            <a:r>
              <a:rPr lang="en-US" sz="1600" dirty="0" smtClean="0"/>
              <a:t>infrastructures, </a:t>
            </a:r>
            <a:r>
              <a:rPr lang="en-US" sz="1600" dirty="0"/>
              <a:t>provide accurate information about fundamental properties of the Earth as they change over time and </a:t>
            </a:r>
            <a:r>
              <a:rPr lang="en-US" sz="1600" dirty="0" smtClean="0"/>
              <a:t>have led </a:t>
            </a:r>
            <a:r>
              <a:rPr lang="en-US" sz="1600" dirty="0"/>
              <a:t>to many scientific, civil, military, and commercial </a:t>
            </a:r>
            <a:r>
              <a:rPr lang="en-US" sz="1600" dirty="0" smtClean="0"/>
              <a:t>application</a:t>
            </a:r>
            <a:endParaRPr lang="en-US" sz="1600" dirty="0" smtClean="0"/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Height </a:t>
            </a:r>
            <a:r>
              <a:rPr lang="en-US" sz="1600" dirty="0"/>
              <a:t>information is an </a:t>
            </a:r>
            <a:r>
              <a:rPr lang="en-US" sz="1600" dirty="0" smtClean="0"/>
              <a:t>indispensible </a:t>
            </a:r>
            <a:r>
              <a:rPr lang="en-US" sz="1600" dirty="0" smtClean="0"/>
              <a:t>component of </a:t>
            </a:r>
            <a:r>
              <a:rPr lang="en-US" sz="1600" dirty="0" smtClean="0"/>
              <a:t>engineering works, spatial planning and protection/conservation of the natural and built environment</a:t>
            </a:r>
            <a:endParaRPr lang="en-US" sz="16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4318937"/>
            <a:ext cx="9144000" cy="173893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Future Plans</a:t>
            </a:r>
            <a:r>
              <a:rPr lang="en-US" b="1" dirty="0" smtClean="0"/>
              <a:t> </a:t>
            </a:r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Development </a:t>
            </a:r>
            <a:r>
              <a:rPr lang="en-US" sz="1600" dirty="0"/>
              <a:t>of a geographical information system combining height and property </a:t>
            </a:r>
            <a:r>
              <a:rPr lang="en-US" sz="1600" dirty="0" smtClean="0"/>
              <a:t>information</a:t>
            </a:r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This </a:t>
            </a:r>
            <a:r>
              <a:rPr lang="en-US" sz="1600" dirty="0"/>
              <a:t>system will be used to monitor and record changes in order to prevent illegal constructions, so it will give a new quality level for managing the documents of real estate </a:t>
            </a:r>
            <a:r>
              <a:rPr lang="en-US" sz="1600" dirty="0" smtClean="0"/>
              <a:t>cadastre</a:t>
            </a:r>
          </a:p>
          <a:p>
            <a:pPr marL="180975" indent="-180975">
              <a:buFont typeface="Courier New" pitchFamily="49" charset="0"/>
              <a:buChar char="o"/>
            </a:pPr>
            <a:r>
              <a:rPr lang="en-US" sz="1600" dirty="0" smtClean="0"/>
              <a:t>Natural </a:t>
            </a:r>
            <a:r>
              <a:rPr lang="en-US" sz="1600" dirty="0"/>
              <a:t>hazards confrontation, via more equitable decisions in crisis situation, can be done using an accurate representation of the physical environment and its interdependency with the human </a:t>
            </a:r>
            <a:r>
              <a:rPr lang="en-US" sz="1600" dirty="0" smtClean="0"/>
              <a:t>activities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- Εικόνα" descr="Simple-Blue-and-White-Curve-Lines-Design.jpg"/>
          <p:cNvPicPr>
            <a:picLocks noChangeAspect="1"/>
          </p:cNvPicPr>
          <p:nvPr/>
        </p:nvPicPr>
        <p:blipFill>
          <a:blip r:embed="rId2" cstate="print"/>
          <a:srcRect l="11413" t="28822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72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Thank you for </a:t>
            </a:r>
          </a:p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your attention</a:t>
            </a:r>
          </a:p>
          <a:p>
            <a:pPr algn="ctr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Acknowledgements</a:t>
            </a:r>
          </a:p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The present work was carried out in the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frame of </a:t>
            </a:r>
            <a:endParaRPr lang="en-US" sz="1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Archimedes III – Funding of research groups in T.E.I.”, </a:t>
            </a:r>
          </a:p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co-financed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by the E.U.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national funds under the Operational Program </a:t>
            </a:r>
          </a:p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“Education and Lifelong Learning 2007-2013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sz="16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980728"/>
            <a:ext cx="9144000" cy="5295493"/>
            <a:chOff x="0" y="1000108"/>
            <a:chExt cx="9144000" cy="5295493"/>
          </a:xfrm>
        </p:grpSpPr>
        <p:sp>
          <p:nvSpPr>
            <p:cNvPr id="2" name="1 - TextBox"/>
            <p:cNvSpPr txBox="1"/>
            <p:nvPr/>
          </p:nvSpPr>
          <p:spPr>
            <a:xfrm>
              <a:off x="0" y="1000108"/>
              <a:ext cx="9144000" cy="153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smtClean="0"/>
                <a:t>Technical Projects are based on </a:t>
              </a:r>
              <a:r>
                <a:rPr lang="en-US" sz="1600" dirty="0"/>
                <a:t>well established horizontal </a:t>
              </a:r>
              <a:r>
                <a:rPr lang="en-US" sz="1600" dirty="0" smtClean="0"/>
                <a:t>and vertical reference networks: </a:t>
              </a:r>
            </a:p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/>
                <a:t> </a:t>
              </a:r>
              <a:r>
                <a:rPr lang="en-US" sz="1600" dirty="0" smtClean="0"/>
                <a:t>confrontation of a natural disaster</a:t>
              </a:r>
            </a:p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/>
                <a:t> </a:t>
              </a:r>
              <a:r>
                <a:rPr lang="en-US" sz="1600" dirty="0" smtClean="0"/>
                <a:t>determination of crustal deformations</a:t>
              </a:r>
            </a:p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 smtClean="0"/>
                <a:t> calculation of small </a:t>
              </a:r>
              <a:r>
                <a:rPr lang="en-US" sz="1600" dirty="0"/>
                <a:t>distortions of a construction</a:t>
              </a:r>
            </a:p>
          </p:txBody>
        </p:sp>
        <p:sp>
          <p:nvSpPr>
            <p:cNvPr id="3" name="2 - Δεξιό άγκιστρο"/>
            <p:cNvSpPr/>
            <p:nvPr/>
          </p:nvSpPr>
          <p:spPr>
            <a:xfrm>
              <a:off x="5000628" y="1643050"/>
              <a:ext cx="214314" cy="1000132"/>
            </a:xfrm>
            <a:prstGeom prst="rightBrace">
              <a:avLst>
                <a:gd name="adj1" fmla="val 58084"/>
                <a:gd name="adj2" fmla="val 489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5357818" y="1571612"/>
              <a:ext cx="335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Precise knowledge of the location</a:t>
              </a:r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successful crisis management</a:t>
              </a:r>
            </a:p>
          </p:txBody>
        </p:sp>
        <p:sp>
          <p:nvSpPr>
            <p:cNvPr id="5" name="4 - Βέλος προς τα κάτω"/>
            <p:cNvSpPr/>
            <p:nvPr/>
          </p:nvSpPr>
          <p:spPr>
            <a:xfrm>
              <a:off x="6786578" y="2000240"/>
              <a:ext cx="214314" cy="28575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0" y="2944324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Horizontal </a:t>
              </a:r>
              <a:r>
                <a:rPr lang="en-US" sz="1600" dirty="0">
                  <a:solidFill>
                    <a:schemeClr val="tx2"/>
                  </a:solidFill>
                </a:rPr>
                <a:t>control </a:t>
              </a:r>
              <a:r>
                <a:rPr lang="en-US" sz="1600" dirty="0" smtClean="0">
                  <a:solidFill>
                    <a:schemeClr val="tx2"/>
                  </a:solidFill>
                </a:rPr>
                <a:t>networks</a:t>
              </a:r>
              <a:r>
                <a:rPr lang="en-US" sz="1600" dirty="0" smtClean="0"/>
                <a:t>: determination with high precision (GPS/GNSS applications)</a:t>
              </a:r>
            </a:p>
            <a:p>
              <a:endParaRPr lang="en-US" sz="1600" dirty="0" smtClean="0"/>
            </a:p>
            <a:p>
              <a:r>
                <a:rPr lang="en-US" sz="1600" u="sng" dirty="0" smtClean="0">
                  <a:solidFill>
                    <a:schemeClr val="tx2"/>
                  </a:solidFill>
                </a:rPr>
                <a:t>Vertical control networks</a:t>
              </a:r>
              <a:r>
                <a:rPr lang="en-US" sz="1600" dirty="0" smtClean="0"/>
                <a:t>: difficulties due to </a:t>
              </a:r>
              <a:r>
                <a:rPr lang="en-US" sz="1600" dirty="0"/>
                <a:t>the effect of the earth's gravity field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2267744" y="3808420"/>
              <a:ext cx="5857884" cy="116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 smtClean="0"/>
                <a:t> exploitation of surface water and underground resources</a:t>
              </a:r>
            </a:p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/>
                <a:t> </a:t>
              </a:r>
              <a:r>
                <a:rPr lang="en-US" sz="1600" dirty="0" smtClean="0"/>
                <a:t>construction of large technical infrastructures</a:t>
              </a:r>
            </a:p>
            <a:p>
              <a:pPr>
                <a:lnSpc>
                  <a:spcPct val="150000"/>
                </a:lnSpc>
                <a:buFont typeface="Courier New" pitchFamily="49" charset="0"/>
                <a:buChar char="o"/>
              </a:pPr>
              <a:r>
                <a:rPr lang="en-US" sz="1600" dirty="0"/>
                <a:t> </a:t>
              </a:r>
              <a:r>
                <a:rPr lang="en-US" sz="1600" dirty="0" smtClean="0"/>
                <a:t>confrontation of environmental issues</a:t>
              </a:r>
              <a:endParaRPr lang="en-US" sz="1600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714348" y="5176572"/>
              <a:ext cx="7715304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Main objective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Evaluation of the Hellenic Vertical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eference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ystem (VRS)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928662" y="5464604"/>
              <a:ext cx="7286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In the frame of the </a:t>
              </a:r>
              <a:r>
                <a:rPr lang="en-US" sz="1600" dirty="0"/>
                <a:t>pan-European effort for the establishment of a common European Vertical Network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Importance of horizontal and vertical networks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rtm_gdem_tin"/>
          <p:cNvPicPr>
            <a:picLocks noChangeAspect="1" noChangeArrowheads="1"/>
          </p:cNvPicPr>
          <p:nvPr/>
        </p:nvPicPr>
        <p:blipFill>
          <a:blip r:embed="rId2" cstate="print"/>
          <a:srcRect l="7902" t="9688" r="31170" b="6348"/>
          <a:stretch>
            <a:fillRect/>
          </a:stretch>
        </p:blipFill>
        <p:spPr bwMode="auto">
          <a:xfrm>
            <a:off x="251520" y="764704"/>
            <a:ext cx="2952328" cy="269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Curved Connector 28"/>
          <p:cNvCxnSpPr/>
          <p:nvPr/>
        </p:nvCxnSpPr>
        <p:spPr>
          <a:xfrm>
            <a:off x="1475656" y="3501008"/>
            <a:ext cx="1440160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2" descr="basins"/>
          <p:cNvPicPr>
            <a:picLocks noChangeAspect="1" noChangeArrowheads="1"/>
          </p:cNvPicPr>
          <p:nvPr/>
        </p:nvPicPr>
        <p:blipFill>
          <a:blip r:embed="rId3" cstate="print"/>
          <a:srcRect l="6370" t="8299" r="31793" b="5842"/>
          <a:stretch>
            <a:fillRect/>
          </a:stretch>
        </p:blipFill>
        <p:spPr bwMode="auto">
          <a:xfrm>
            <a:off x="3059832" y="2420888"/>
            <a:ext cx="302433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Vertical networks for surface water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aster_stream"/>
          <p:cNvPicPr>
            <a:picLocks noChangeAspect="1" noChangeArrowheads="1"/>
          </p:cNvPicPr>
          <p:nvPr/>
        </p:nvPicPr>
        <p:blipFill>
          <a:blip r:embed="rId4" cstate="print"/>
          <a:srcRect l="4918" t="6522" r="27869" b="4348"/>
          <a:stretch>
            <a:fillRect/>
          </a:stretch>
        </p:blipFill>
        <p:spPr bwMode="auto">
          <a:xfrm>
            <a:off x="6084168" y="3645024"/>
            <a:ext cx="2807208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" name="Curved Connector 40"/>
          <p:cNvCxnSpPr/>
          <p:nvPr/>
        </p:nvCxnSpPr>
        <p:spPr>
          <a:xfrm>
            <a:off x="4499992" y="5229200"/>
            <a:ext cx="1440160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9512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Tzanou and Vergos 2012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sri.osu.edu/sites/esri.engineering.osu.edu/files/imagecache/product_full/arcgis_ser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4762" y="764704"/>
            <a:ext cx="3114477" cy="164592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" name="Picture 4" descr="http://www.esri.com/news/arcnews/winter0809articles/winter0809gifs/p1p2-l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6CB"/>
              </a:clrFrom>
              <a:clrTo>
                <a:srgbClr val="F3F6CB">
                  <a:alpha val="0"/>
                </a:srgbClr>
              </a:clrTo>
            </a:clrChange>
          </a:blip>
          <a:srcRect l="5263" t="8083" r="5263" b="8389"/>
          <a:stretch>
            <a:fillRect/>
          </a:stretch>
        </p:blipFill>
        <p:spPr bwMode="auto">
          <a:xfrm>
            <a:off x="3150423" y="2564904"/>
            <a:ext cx="2843155" cy="17281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0" y="5877272"/>
            <a:ext cx="9144000" cy="648072"/>
          </a:xfrm>
          <a:prstGeom prst="rect">
            <a:avLst/>
          </a:prstGeom>
          <a:blipFill>
            <a:blip r:embed="rId4" cstate="print">
              <a:lum bright="-30000"/>
            </a:blip>
            <a:stretch>
              <a:fillRect/>
            </a:stretch>
          </a:blip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Geo-database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sym typeface="Wingdings"/>
              </a:rPr>
              <a:t>&amp; 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Spatial Planning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3648" y="4581128"/>
            <a:ext cx="6444208" cy="720080"/>
            <a:chOff x="2483768" y="3933056"/>
            <a:chExt cx="6444208" cy="720080"/>
          </a:xfrm>
        </p:grpSpPr>
        <p:sp>
          <p:nvSpPr>
            <p:cNvPr id="5" name="Rectangle 4"/>
            <p:cNvSpPr/>
            <p:nvPr/>
          </p:nvSpPr>
          <p:spPr>
            <a:xfrm>
              <a:off x="2483768" y="3933056"/>
              <a:ext cx="1512168" cy="7200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Environmental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and Geo Data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9952" y="3933056"/>
              <a:ext cx="1440160" cy="7200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Remote Sensing Data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24128" y="3933056"/>
              <a:ext cx="1512168" cy="7200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Height Data</a:t>
              </a:r>
              <a:endPara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2320" y="3933056"/>
              <a:ext cx="1475656" cy="7200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Basic Cartographic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B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ackground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Vertical networks for spatial planning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4 - Βέλος προς τα κάτω"/>
          <p:cNvSpPr/>
          <p:nvPr/>
        </p:nvSpPr>
        <p:spPr>
          <a:xfrm>
            <a:off x="4464843" y="5517232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55172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Savvaidis et al. 2012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Pages from elevation.jpg"/>
          <p:cNvPicPr>
            <a:picLocks noChangeAspect="1" noChangeArrowheads="1"/>
          </p:cNvPicPr>
          <p:nvPr/>
        </p:nvPicPr>
        <p:blipFill>
          <a:blip r:embed="rId2" cstate="print"/>
          <a:srcRect l="26247" t="38979" r="15970" b="35329"/>
          <a:stretch>
            <a:fillRect/>
          </a:stretch>
        </p:blipFill>
        <p:spPr bwMode="auto">
          <a:xfrm>
            <a:off x="1857356" y="1071546"/>
            <a:ext cx="5429288" cy="3402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- TextBox"/>
          <p:cNvSpPr txBox="1"/>
          <p:nvPr/>
        </p:nvSpPr>
        <p:spPr>
          <a:xfrm>
            <a:off x="0" y="464344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Geoid:</a:t>
            </a:r>
            <a:r>
              <a:rPr lang="en-US" sz="1600" dirty="0" smtClean="0"/>
              <a:t> </a:t>
            </a:r>
            <a:r>
              <a:rPr lang="en-US" sz="1600" dirty="0"/>
              <a:t>is an equipotential surface of the Earth’s gravity field that is approached by the MSL </a:t>
            </a:r>
            <a:r>
              <a:rPr lang="en-US" sz="1600" dirty="0" smtClean="0"/>
              <a:t>at a </a:t>
            </a:r>
            <a:r>
              <a:rPr lang="en-US" sz="1600" dirty="0"/>
              <a:t>global scale, provided that the effects of tides and </a:t>
            </a:r>
            <a:r>
              <a:rPr lang="en-US" sz="1600" dirty="0" smtClean="0"/>
              <a:t>currents </a:t>
            </a:r>
            <a:r>
              <a:rPr lang="en-US" sz="1600" dirty="0"/>
              <a:t>are </a:t>
            </a:r>
            <a:r>
              <a:rPr lang="en-US" sz="1600" dirty="0" smtClean="0"/>
              <a:t>removed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Ellipsoid:</a:t>
            </a:r>
            <a:r>
              <a:rPr lang="en-US" sz="1600" dirty="0" smtClean="0"/>
              <a:t> </a:t>
            </a:r>
            <a:r>
              <a:rPr lang="en-US" sz="1600" dirty="0"/>
              <a:t>is not a physical surface and is used only as a </a:t>
            </a:r>
            <a:r>
              <a:rPr lang="en-US" sz="1600" dirty="0" smtClean="0"/>
              <a:t>(mathematical) model </a:t>
            </a:r>
            <a:r>
              <a:rPr lang="en-US" sz="1600" dirty="0"/>
              <a:t>of the Earth’s surface for </a:t>
            </a:r>
            <a:r>
              <a:rPr lang="en-US" sz="1600" dirty="0" smtClean="0"/>
              <a:t>horizontal </a:t>
            </a:r>
            <a:r>
              <a:rPr lang="en-US" sz="1600" dirty="0"/>
              <a:t>positioning, due to </a:t>
            </a:r>
            <a:r>
              <a:rPr lang="en-US" sz="1600" dirty="0" smtClean="0"/>
              <a:t>its simplicity. The </a:t>
            </a:r>
            <a:r>
              <a:rPr lang="en-US" sz="1600" dirty="0"/>
              <a:t>ellipsoid is the reference surface utilized by the geodetic satellite </a:t>
            </a:r>
            <a:r>
              <a:rPr lang="en-US" sz="1600" dirty="0" smtClean="0"/>
              <a:t>missions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286644" y="1571612"/>
            <a:ext cx="1857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Orthometric Height: </a:t>
            </a:r>
            <a:r>
              <a:rPr lang="en-US" sz="1400" dirty="0"/>
              <a:t>the distance along the plump line from Earths’ surface to the geoid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358082" y="3071810"/>
            <a:ext cx="1785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Geoid Height: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the </a:t>
            </a:r>
            <a:r>
              <a:rPr lang="en-US" sz="1400" dirty="0"/>
              <a:t>distance along the vertical from the geoid to the reference ellipsoid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285992"/>
            <a:ext cx="1785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Ellipsoid Height: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the </a:t>
            </a:r>
            <a:r>
              <a:rPr lang="en-US" sz="1400" dirty="0"/>
              <a:t>distance along the vertical from Earths’ surface to the reference ellipsoid</a:t>
            </a:r>
          </a:p>
        </p:txBody>
      </p:sp>
      <p:sp>
        <p:nvSpPr>
          <p:cNvPr id="8" name="7 - Έλλειψη"/>
          <p:cNvSpPr/>
          <p:nvPr/>
        </p:nvSpPr>
        <p:spPr>
          <a:xfrm>
            <a:off x="2000232" y="3643314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5357818" y="3857628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5429256" y="3143248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ύγραμμο βέλος σύνδεσης"/>
          <p:cNvCxnSpPr>
            <a:endCxn id="7" idx="2"/>
          </p:cNvCxnSpPr>
          <p:nvPr/>
        </p:nvCxnSpPr>
        <p:spPr>
          <a:xfrm flipH="1" flipV="1">
            <a:off x="892959" y="3455543"/>
            <a:ext cx="1086753" cy="40550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5724128" y="3789040"/>
            <a:ext cx="1633954" cy="34847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endCxn id="5" idx="2"/>
          </p:cNvCxnSpPr>
          <p:nvPr/>
        </p:nvCxnSpPr>
        <p:spPr>
          <a:xfrm flipV="1">
            <a:off x="5868144" y="2741163"/>
            <a:ext cx="2347178" cy="54382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Theoretical Background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1142984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Areas under study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Εικόνα 1" descr="Αττικη_Google_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2738441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Εικόνα 4" descr="thessalon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571768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- TextBox"/>
          <p:cNvSpPr txBox="1"/>
          <p:nvPr/>
        </p:nvSpPr>
        <p:spPr>
          <a:xfrm>
            <a:off x="3000364" y="300037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Attica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215074" y="300037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Thessaloniki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378619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Geoid heights from local gravimetric models and global geopotential models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Satellite and conventional geodetic measurements for the determination of ellipsoidal and Helmert-type orthometric heights respectively :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14282" y="178592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Height benchmarks of the national trigonometric and leveling networks</a:t>
            </a:r>
            <a:endParaRPr lang="en-US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3500438"/>
            <a:ext cx="521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Assessment of internal accuracy of the two networks: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572000" y="4714884"/>
            <a:ext cx="364333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Static GPS observations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Classical spirit leveling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Special Trigonometric leveling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Due to earlier </a:t>
            </a:r>
            <a:r>
              <a:rPr lang="en-US" sz="1600" dirty="0" smtClean="0"/>
              <a:t>work, </a:t>
            </a:r>
            <a:r>
              <a:rPr lang="en-US" sz="1600" dirty="0"/>
              <a:t>all three types of height information </a:t>
            </a:r>
            <a:r>
              <a:rPr lang="en-US" sz="1600" dirty="0" smtClean="0"/>
              <a:t>are </a:t>
            </a:r>
            <a:r>
              <a:rPr lang="en-US" sz="1600" dirty="0"/>
              <a:t>available for </a:t>
            </a:r>
            <a:r>
              <a:rPr lang="en-US" sz="1600" dirty="0" smtClean="0"/>
              <a:t>some </a:t>
            </a:r>
            <a:r>
              <a:rPr lang="en-US" sz="1600" dirty="0"/>
              <a:t>benchmarks in both </a:t>
            </a:r>
            <a:r>
              <a:rPr lang="en-US" sz="1600" dirty="0" smtClean="0"/>
              <a:t>areas. </a:t>
            </a:r>
            <a:r>
              <a:rPr lang="en-US" sz="1600" dirty="0"/>
              <a:t>T</a:t>
            </a:r>
            <a:r>
              <a:rPr lang="en-US" sz="1600" dirty="0" smtClean="0"/>
              <a:t>herefore </a:t>
            </a:r>
            <a:r>
              <a:rPr lang="en-US" sz="1600" dirty="0"/>
              <a:t>the work carried out referred to additional measurements in order to fill-in the areas under </a:t>
            </a:r>
            <a:r>
              <a:rPr lang="en-US" sz="1600" dirty="0" smtClean="0"/>
              <a:t>study.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Description of the project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Εικόνα 24"/>
          <p:cNvPicPr>
            <a:picLocks noChangeAspect="1" noChangeArrowheads="1"/>
          </p:cNvPicPr>
          <p:nvPr/>
        </p:nvPicPr>
        <p:blipFill>
          <a:blip r:embed="rId2" cstate="print"/>
          <a:srcRect l="27422" t="12723" r="33865" b="18491"/>
          <a:stretch>
            <a:fillRect/>
          </a:stretch>
        </p:blipFill>
        <p:spPr bwMode="auto">
          <a:xfrm>
            <a:off x="683568" y="3717032"/>
            <a:ext cx="329653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Εικόνα 2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39069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1560" y="2708920"/>
            <a:ext cx="7858180" cy="954107"/>
            <a:chOff x="571472" y="2911357"/>
            <a:chExt cx="7858180" cy="954107"/>
          </a:xfrm>
        </p:grpSpPr>
        <p:sp>
          <p:nvSpPr>
            <p:cNvPr id="8" name="7 - TextBox"/>
            <p:cNvSpPr txBox="1"/>
            <p:nvPr/>
          </p:nvSpPr>
          <p:spPr>
            <a:xfrm>
              <a:off x="571472" y="2911357"/>
              <a:ext cx="3357586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u="sng" dirty="0" smtClean="0">
                  <a:solidFill>
                    <a:schemeClr val="tx2"/>
                  </a:solidFill>
                </a:rPr>
                <a:t>Identification in Attica</a:t>
              </a:r>
            </a:p>
            <a:p>
              <a:pPr algn="ctr"/>
              <a:r>
                <a:rPr lang="en-US" sz="1600" dirty="0" smtClean="0"/>
                <a:t> 157 height BMs were searched</a:t>
              </a:r>
            </a:p>
            <a:p>
              <a:pPr algn="ctr"/>
              <a:r>
                <a:rPr lang="en-US" sz="1600" dirty="0"/>
                <a:t> </a:t>
              </a:r>
              <a:r>
                <a:rPr lang="en-US" sz="1600" dirty="0" smtClean="0"/>
                <a:t>27 height BMs were found</a:t>
              </a:r>
              <a:endParaRPr lang="en-US" sz="1600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5072066" y="2911357"/>
              <a:ext cx="3357586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u="sng" dirty="0" smtClean="0">
                  <a:solidFill>
                    <a:schemeClr val="tx2"/>
                  </a:solidFill>
                </a:rPr>
                <a:t>Identification in Thessaloniki</a:t>
              </a:r>
            </a:p>
            <a:p>
              <a:pPr algn="ctr"/>
              <a:r>
                <a:rPr lang="en-US" sz="1600" dirty="0" smtClean="0"/>
                <a:t> 28 height BMs were searched</a:t>
              </a:r>
            </a:p>
            <a:p>
              <a:pPr algn="ctr"/>
              <a:r>
                <a:rPr lang="en-US" sz="1600" dirty="0"/>
                <a:t> </a:t>
              </a:r>
              <a:r>
                <a:rPr lang="en-US" sz="1600" dirty="0" smtClean="0"/>
                <a:t>10 height BMs were found</a:t>
              </a:r>
              <a:endParaRPr lang="en-US" sz="1600" dirty="0"/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0" y="7143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Measurement </a:t>
            </a:r>
            <a:r>
              <a:rPr lang="en-US" sz="1600" dirty="0" smtClean="0"/>
              <a:t>at benchmarks </a:t>
            </a:r>
            <a:r>
              <a:rPr lang="en-US" sz="1600" dirty="0" smtClean="0"/>
              <a:t>(BMs) selected from the National Trigonometric and Leveling Network, established by the Hellenic Military Geographic Service (HMGS) during 1963 – 1986</a:t>
            </a:r>
          </a:p>
          <a:p>
            <a:pPr algn="ctr">
              <a:lnSpc>
                <a:spcPct val="150000"/>
              </a:lnSpc>
            </a:pPr>
            <a:endParaRPr lang="en-US" sz="1600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In order to guarantee the connection to the national horizontal and vertical networks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(Many benchmarks have been totally destroyed or they are not in a good condition)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4464843" y="1556792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Leveling data identification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071546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Part of the leveling BMs found were chosen due to accessibility</a:t>
            </a:r>
            <a:r>
              <a:rPr lang="en-US" dirty="0" smtClean="0"/>
              <a:t> and reliability factors</a:t>
            </a:r>
            <a:endParaRPr lang="en-US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Since GPS measurements cannot be performed directly on height BMs, collocated BMs were established at short distances in order to measure both orthometric and ellipsoidal heights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Two types of techniques were applied: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The two techniques were applied between height BMs and also between BMs and height BMs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10 height differences were measured in Attica and 12 in Thessaloniki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000496" y="24288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classical spirit leveling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special trigonometric leveling</a:t>
            </a:r>
            <a:endParaRPr lang="en-US" dirty="0"/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1500166" y="4357694"/>
          <a:ext cx="6403564" cy="175167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85950"/>
                <a:gridCol w="1656575"/>
                <a:gridCol w="2961039"/>
              </a:tblGrid>
              <a:tr h="357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Investigation Area</a:t>
                      </a:r>
                      <a:endParaRPr lang="en-US" sz="1800" b="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Equipment</a:t>
                      </a:r>
                      <a:endParaRPr lang="en-US" sz="1800" b="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Technique</a:t>
                      </a:r>
                      <a:endParaRPr lang="en-US" sz="1800" b="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276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Attica</a:t>
                      </a:r>
                      <a:endParaRPr lang="en-US" sz="18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Topcon DL-101C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classical spirit leveling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 marL="19050" marR="19050" marT="0" marB="0" anchor="ctr"/>
                </a:tc>
              </a:tr>
              <a:tr h="32766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Leica TCR</a:t>
                      </a:r>
                      <a:r>
                        <a:rPr lang="el-GR" sz="1800" dirty="0" smtClean="0"/>
                        <a:t> 1202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special trigonometric leveling</a:t>
                      </a:r>
                    </a:p>
                  </a:txBody>
                  <a:tcPr marL="19050" marR="19050" marT="0" marB="0" anchor="ctr"/>
                </a:tc>
              </a:tr>
              <a:tr h="36957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Thessaloniki</a:t>
                      </a:r>
                      <a:endParaRPr lang="en-US" sz="18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kern="1200" dirty="0" smtClean="0"/>
                        <a:t>Leica Sprider 150</a:t>
                      </a:r>
                      <a:endParaRPr lang="en-US" sz="18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classical spirit leveling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 marL="19050" marR="19050" marT="0" marB="0" anchor="ctr"/>
                </a:tc>
              </a:tr>
              <a:tr h="369576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kern="1200" dirty="0" smtClean="0"/>
                        <a:t>Topcon GTS212</a:t>
                      </a:r>
                      <a:endParaRPr lang="en-US" sz="18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special trigonometric leveling</a:t>
                      </a: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Leveling 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0" y="407707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The tripod 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together with the total station is placed close to R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 The leveling rod S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placed over R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 The total station is used like a leveling instrument as it scopes the rod horizontally in direct and inverted scope positions.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The tripod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together with the target is placed next to R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 The total station measures the vertical angle and the slope distance from 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to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The total station changes position with the target and we measure the vertical angle and the slope distance from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to 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 Finally we use the total station as leveling instrument and we scope the rod 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</a:p>
        </p:txBody>
      </p:sp>
      <p:pic>
        <p:nvPicPr>
          <p:cNvPr id="92" name="91 - Εικόνα" descr="Εικόνα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5000660" cy="264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" name="92 - Έλλειψη"/>
          <p:cNvSpPr/>
          <p:nvPr/>
        </p:nvSpPr>
        <p:spPr>
          <a:xfrm>
            <a:off x="2071670" y="1928802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93 - Έλλειψη"/>
          <p:cNvSpPr/>
          <p:nvPr/>
        </p:nvSpPr>
        <p:spPr>
          <a:xfrm>
            <a:off x="4071934" y="3214686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4357686" y="314324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Ending</a:t>
            </a:r>
          </a:p>
          <a:p>
            <a:r>
              <a:rPr lang="en-US" sz="1600" dirty="0" smtClean="0"/>
              <a:t> point</a:t>
            </a:r>
            <a:endParaRPr lang="en-US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(If the distance R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R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is long, it is suggested that the observations be repeated several times to conclude in an average value)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Special Trigonometric Leveling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FIG 2012				Athens, 10-14/12			Anastasiou et al.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051720" y="2348880"/>
            <a:ext cx="9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Starting </a:t>
            </a:r>
          </a:p>
          <a:p>
            <a:r>
              <a:rPr lang="en-US" sz="1600" dirty="0" smtClean="0"/>
              <a:t>point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929</TotalTime>
  <Words>2540</Words>
  <Application>Microsoft Office PowerPoint</Application>
  <PresentationFormat>On-screen Show (4:3)</PresentationFormat>
  <Paragraphs>1006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eirini</dc:creator>
  <cp:lastModifiedBy>GSVERGOS</cp:lastModifiedBy>
  <cp:revision>114</cp:revision>
  <dcterms:created xsi:type="dcterms:W3CDTF">2012-11-28T09:31:06Z</dcterms:created>
  <dcterms:modified xsi:type="dcterms:W3CDTF">2012-11-30T19:54:40Z</dcterms:modified>
</cp:coreProperties>
</file>