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0"/>
  </p:handoutMasterIdLst>
  <p:sldIdLst>
    <p:sldId id="323" r:id="rId2"/>
    <p:sldId id="543" r:id="rId3"/>
    <p:sldId id="544" r:id="rId4"/>
    <p:sldId id="695" r:id="rId5"/>
    <p:sldId id="696" r:id="rId6"/>
    <p:sldId id="697" r:id="rId7"/>
    <p:sldId id="698" r:id="rId8"/>
    <p:sldId id="699" r:id="rId9"/>
    <p:sldId id="700" r:id="rId10"/>
    <p:sldId id="701" r:id="rId11"/>
    <p:sldId id="702" r:id="rId12"/>
    <p:sldId id="703" r:id="rId13"/>
    <p:sldId id="704" r:id="rId14"/>
    <p:sldId id="560" r:id="rId15"/>
    <p:sldId id="705" r:id="rId16"/>
    <p:sldId id="706" r:id="rId17"/>
    <p:sldId id="707" r:id="rId18"/>
    <p:sldId id="708" r:id="rId19"/>
    <p:sldId id="709" r:id="rId20"/>
    <p:sldId id="710" r:id="rId21"/>
    <p:sldId id="711" r:id="rId22"/>
    <p:sldId id="712" r:id="rId23"/>
    <p:sldId id="713" r:id="rId24"/>
    <p:sldId id="714" r:id="rId25"/>
    <p:sldId id="715" r:id="rId26"/>
    <p:sldId id="716" r:id="rId27"/>
    <p:sldId id="717" r:id="rId28"/>
    <p:sldId id="718" r:id="rId29"/>
    <p:sldId id="719" r:id="rId30"/>
    <p:sldId id="720" r:id="rId31"/>
    <p:sldId id="721" r:id="rId32"/>
    <p:sldId id="722" r:id="rId33"/>
    <p:sldId id="723" r:id="rId34"/>
    <p:sldId id="724" r:id="rId35"/>
    <p:sldId id="725" r:id="rId36"/>
    <p:sldId id="726" r:id="rId37"/>
    <p:sldId id="727" r:id="rId38"/>
    <p:sldId id="730" r:id="rId39"/>
    <p:sldId id="731" r:id="rId40"/>
    <p:sldId id="732" r:id="rId41"/>
    <p:sldId id="733" r:id="rId42"/>
    <p:sldId id="734" r:id="rId43"/>
    <p:sldId id="735" r:id="rId44"/>
    <p:sldId id="738" r:id="rId45"/>
    <p:sldId id="737" r:id="rId46"/>
    <p:sldId id="739" r:id="rId47"/>
    <p:sldId id="736" r:id="rId48"/>
    <p:sldId id="741" r:id="rId49"/>
    <p:sldId id="742" r:id="rId50"/>
    <p:sldId id="743" r:id="rId51"/>
    <p:sldId id="744" r:id="rId52"/>
    <p:sldId id="745" r:id="rId53"/>
    <p:sldId id="748" r:id="rId54"/>
    <p:sldId id="740" r:id="rId55"/>
    <p:sldId id="746" r:id="rId56"/>
    <p:sldId id="747" r:id="rId57"/>
    <p:sldId id="430" r:id="rId58"/>
    <p:sldId id="749" r:id="rId59"/>
  </p:sldIdLst>
  <p:sldSz cx="9144000" cy="6858000" type="screen4x3"/>
  <p:notesSz cx="9928225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000099"/>
    <a:srgbClr val="76BDEE"/>
    <a:srgbClr val="C4E3F8"/>
    <a:srgbClr val="F2F2F2"/>
    <a:srgbClr val="E8E8F3"/>
    <a:srgbClr val="C5D8FF"/>
    <a:srgbClr val="FF33CC"/>
    <a:srgbClr val="FFFF00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4451" autoAdjust="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02231" cy="33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995" y="0"/>
            <a:ext cx="4302231" cy="33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 i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8126"/>
            <a:ext cx="4302231" cy="33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995" y="6458126"/>
            <a:ext cx="4302231" cy="33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 i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4335E86-3BF4-435F-8505-5CBD045FA2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32881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48284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0518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6734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8221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7466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8473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0940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36095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>
            <a:alpha val="9686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-4763" y="0"/>
            <a:ext cx="9144000" cy="6858000"/>
          </a:xfrm>
          <a:prstGeom prst="roundRect">
            <a:avLst>
              <a:gd name="adj" fmla="val 4237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0" y="6357938"/>
            <a:ext cx="9144000" cy="500062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0" y="0"/>
            <a:ext cx="9144000" cy="50006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472238"/>
            <a:ext cx="9144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5468938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Establishing</a:t>
            </a:r>
            <a:r>
              <a:rPr lang="en-US" sz="16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AUT1/IHRS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			         G.S. Vergos &amp; I.N.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Tziavos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6355597"/>
            <a:ext cx="743089" cy="50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543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1521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29406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43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0" y="0"/>
            <a:ext cx="9144000" cy="785813"/>
          </a:xfrm>
          <a:prstGeom prst="roundRect">
            <a:avLst>
              <a:gd name="adj" fmla="val 3000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0062" name="Text Box 1038"/>
          <p:cNvSpPr txBox="1">
            <a:spLocks noChangeArrowheads="1"/>
          </p:cNvSpPr>
          <p:nvPr/>
        </p:nvSpPr>
        <p:spPr bwMode="auto">
          <a:xfrm>
            <a:off x="1" y="836712"/>
            <a:ext cx="913115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i="0" dirty="0">
                <a:solidFill>
                  <a:srgbClr val="002060"/>
                </a:solidFill>
                <a:latin typeface="Calibri" pitchFamily="34" charset="0"/>
              </a:rPr>
              <a:t>Establishing an IHRS reference station</a:t>
            </a:r>
            <a:endParaRPr lang="en-US" sz="40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n-US" sz="2400" b="0" i="0" dirty="0">
                <a:solidFill>
                  <a:schemeClr val="tx1"/>
                </a:solidFill>
                <a:latin typeface="Calibri" pitchFamily="34" charset="0"/>
              </a:rPr>
              <a:t>G.S. Vergos and I.N. </a:t>
            </a:r>
            <a:r>
              <a:rPr lang="en-US" sz="2400" b="0" i="0" dirty="0" err="1">
                <a:solidFill>
                  <a:schemeClr val="tx1"/>
                </a:solidFill>
                <a:latin typeface="Calibri" pitchFamily="34" charset="0"/>
              </a:rPr>
              <a:t>Tziavos</a:t>
            </a:r>
            <a:endParaRPr lang="en-US" sz="2400" i="0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n-US" sz="1400" b="0" dirty="0" err="1">
                <a:solidFill>
                  <a:schemeClr val="tx1"/>
                </a:solidFill>
                <a:latin typeface="Calibri" pitchFamily="34" charset="0"/>
                <a:cs typeface="+mn-cs"/>
              </a:rPr>
              <a:t>GravLab</a:t>
            </a:r>
            <a:r>
              <a:rPr lang="en-US" sz="1400" b="0" dirty="0">
                <a:solidFill>
                  <a:schemeClr val="tx1"/>
                </a:solidFill>
                <a:latin typeface="Calibri" pitchFamily="34" charset="0"/>
                <a:cs typeface="+mn-cs"/>
              </a:rPr>
              <a:t>, DGS, AUTH</a:t>
            </a:r>
          </a:p>
          <a:p>
            <a:pPr algn="ctr">
              <a:defRPr/>
            </a:pPr>
            <a:endParaRPr lang="en-US" sz="1400" b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n-US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IAG-IASPEI 2017</a:t>
            </a:r>
          </a:p>
          <a:p>
            <a:pPr algn="ctr">
              <a:defRPr/>
            </a:pPr>
            <a:r>
              <a:rPr lang="en-US" sz="180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Session G2.6</a:t>
            </a:r>
          </a:p>
          <a:p>
            <a:pPr algn="ctr">
              <a:defRPr/>
            </a:pPr>
            <a:endParaRPr lang="en-US" sz="180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n-US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Kobe, Japan</a:t>
            </a:r>
          </a:p>
          <a:p>
            <a:pPr algn="ctr">
              <a:defRPr/>
            </a:pPr>
            <a:r>
              <a:rPr lang="en-US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July 30 – August 5, 2017</a:t>
            </a:r>
            <a:endParaRPr lang="en-GB" sz="18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7921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i="0" dirty="0">
                <a:solidFill>
                  <a:schemeClr val="bg1"/>
                </a:solidFill>
                <a:latin typeface="Calibri" panose="020F0502020204030204" pitchFamily="34" charset="0"/>
              </a:rPr>
              <a:t>AUT1 as an IHRS station</a:t>
            </a:r>
            <a:endParaRPr lang="en-US" sz="220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263" y="5442632"/>
            <a:ext cx="864345" cy="866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205944"/>
            <a:ext cx="2462784" cy="11033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IHRF/IHRS Why AUT1?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9716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6672"/>
            <a:ext cx="9144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IHRF as a realization of IHRS</a:t>
            </a:r>
          </a:p>
          <a:p>
            <a:pPr>
              <a:defRPr/>
            </a:pP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Why AUT1?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EUREF Station (Class A Station)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HNHS TG station in proximity (9.2 km)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GravLab</a:t>
            </a: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A10(#027) station in proximity (8 km)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Abundance of local gravity data (25208 pts. with S&lt;210km)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Levelling connection with the Hellenic VRF through dedicated 1</a:t>
            </a:r>
            <a:r>
              <a:rPr lang="en-US" sz="2600" b="0" i="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</a:t>
            </a: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order spirit leveling </a:t>
            </a:r>
          </a:p>
        </p:txBody>
      </p:sp>
    </p:spTree>
    <p:extLst>
      <p:ext uri="{BB962C8B-B14F-4D97-AF65-F5344CB8AC3E}">
        <p14:creationId xmlns:p14="http://schemas.microsoft.com/office/powerpoint/2010/main" xmlns="" val="152740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Methodology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1907704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2447796" y="2006442"/>
                <a:ext cx="4248407" cy="498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tr-TR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e>
                        <m:sub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tr-TR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tr-T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tr-T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tr-T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𝐶𝑉𝐷</m:t>
                          </m:r>
                        </m:sup>
                      </m:sSubSup>
                      <m:r>
                        <a:rPr lang="tr-TR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tr-TR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tr-TR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𝐶𝑉𝐷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𝐿𝑉𝐷</m:t>
                          </m:r>
                        </m:sup>
                      </m:sSubSup>
                    </m:oMath>
                  </m:oMathPara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96" y="2006442"/>
                <a:ext cx="4248407" cy="49821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476672"/>
            <a:ext cx="9144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Estimate the potential @ AUT1 employing ellipsoidal, </a:t>
            </a:r>
            <a:r>
              <a:rPr lang="en-US" sz="26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orthometric</a:t>
            </a: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and geoid heights (synthesis of GOCE GGM + local data through RCR)</a:t>
            </a: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Rectangle 5"/>
              <p:cNvSpPr/>
              <p:nvPr/>
            </p:nvSpPr>
            <p:spPr>
              <a:xfrm>
                <a:off x="107504" y="3501008"/>
                <a:ext cx="5544616" cy="557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tr-TR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tr-TR" sz="2400" b="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𝐴𝑈𝑇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tr-TR" sz="2400" b="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𝐴𝑈𝑇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tr-TR" sz="2400" b="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𝐴𝑈𝑇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tr-TR" sz="24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tr-TR" sz="2400" b="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=∆</m:t>
                      </m:r>
                      <m:sSubSup>
                        <m:sSubSupPr>
                          <m:ctrlPr>
                            <a:rPr lang="tr-TR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𝐴𝑈𝑇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𝐶𝑉𝐷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𝐿𝑉𝐷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501008"/>
                <a:ext cx="5544616" cy="557717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Rectangle 6"/>
              <p:cNvSpPr/>
              <p:nvPr/>
            </p:nvSpPr>
            <p:spPr>
              <a:xfrm>
                <a:off x="4067944" y="4477638"/>
                <a:ext cx="43770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+0.0424</m:t>
                      </m:r>
                      <m:sSub>
                        <m:sSub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4477638"/>
                <a:ext cx="4377032" cy="461665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418" b="-133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496" y="5169386"/>
            <a:ext cx="151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EUREF (088/2005)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3689" y="5157192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0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leveling</a:t>
            </a:r>
          </a:p>
        </p:txBody>
      </p:sp>
      <p:cxnSp>
        <p:nvCxnSpPr>
          <p:cNvPr id="12" name="Elbow Connector 11"/>
          <p:cNvCxnSpPr/>
          <p:nvPr/>
        </p:nvCxnSpPr>
        <p:spPr bwMode="auto">
          <a:xfrm rot="16200000" flipV="1">
            <a:off x="170340" y="4499947"/>
            <a:ext cx="1098466" cy="216023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Elbow Connector 14"/>
          <p:cNvCxnSpPr>
            <a:stCxn id="10" idx="0"/>
          </p:cNvCxnSpPr>
          <p:nvPr/>
        </p:nvCxnSpPr>
        <p:spPr bwMode="auto">
          <a:xfrm rot="16200000" flipV="1">
            <a:off x="1532978" y="4386421"/>
            <a:ext cx="1145498" cy="396044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Elbow Connector 16"/>
          <p:cNvCxnSpPr>
            <a:stCxn id="7" idx="1"/>
          </p:cNvCxnSpPr>
          <p:nvPr/>
        </p:nvCxnSpPr>
        <p:spPr bwMode="auto">
          <a:xfrm rot="10800000">
            <a:off x="3692346" y="4058727"/>
            <a:ext cx="375599" cy="649745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724510" y="5156021"/>
            <a:ext cx="223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relative gravity campaign</a:t>
            </a:r>
          </a:p>
        </p:txBody>
      </p:sp>
      <p:cxnSp>
        <p:nvCxnSpPr>
          <p:cNvPr id="22" name="Elbow Connector 21"/>
          <p:cNvCxnSpPr>
            <a:stCxn id="21" idx="1"/>
          </p:cNvCxnSpPr>
          <p:nvPr/>
        </p:nvCxnSpPr>
        <p:spPr bwMode="auto">
          <a:xfrm rot="10800000">
            <a:off x="5652120" y="4925938"/>
            <a:ext cx="1072391" cy="584026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xmlns="" val="90466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Methodology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1907704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776602" y="1222681"/>
                <a:ext cx="7590796" cy="487890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600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𝐺𝑂𝐶𝐸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el-GR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  <m:r>
                        <a:rPr lang="en-US" sz="2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𝑅𝑇𝑀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b>
                            <m:sSubPr>
                              <m:ctrlPr>
                                <a:rPr lang="el-GR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600" b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216</m:t>
                          </m:r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000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216,000</m:t>
                          </m:r>
                        </m:sub>
                        <m:sup>
                          <m:r>
                            <a:rPr lang="en-US" sz="2600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</m:oMath>
                  </m:oMathPara>
                </a14:m>
                <a:endParaRPr lang="en-US" sz="2600" b="0" dirty="0">
                  <a:solidFill>
                    <a:srgbClr val="00006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02" y="1222681"/>
                <a:ext cx="7590796" cy="487890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0" y="476672"/>
                <a:ext cx="9144000" cy="5132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600" b="0" i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i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 using an RCR concept as:</a:t>
                </a:r>
                <a:endParaRPr lang="en-US" sz="2600" b="0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6672"/>
                <a:ext cx="9144000" cy="513282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1267" t="-7143" b="-3690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769940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Methodology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1907704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0" y="476672"/>
                <a:ext cx="9144000" cy="5132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600" b="0" i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i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 using an RCR concept as: </a:t>
                </a:r>
                <a:endParaRPr lang="en-US" sz="2600" b="0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6672"/>
                <a:ext cx="9144000" cy="513282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l="-1267" t="-7143" b="-3690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776602" y="2060848"/>
                <a:ext cx="3692999" cy="751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l-G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l-G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l-G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02" y="2060848"/>
                <a:ext cx="3692999" cy="751744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776602" y="1222681"/>
                <a:ext cx="7590796" cy="487890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600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𝐺𝑂𝐶𝐸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el-GR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  <m:r>
                        <a:rPr lang="en-US" sz="2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𝑅𝑇𝑀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b>
                            <m:sSubPr>
                              <m:ctrlPr>
                                <a:rPr lang="el-GR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600" b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600" b="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216</m:t>
                          </m:r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000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216,000</m:t>
                          </m:r>
                        </m:sub>
                        <m:sup>
                          <m:r>
                            <a:rPr lang="en-US" sz="2600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</m:oMath>
                  </m:oMathPara>
                </a14:m>
                <a:endParaRPr lang="en-US" sz="2600" b="0" dirty="0">
                  <a:solidFill>
                    <a:srgbClr val="00006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02" y="1222681"/>
                <a:ext cx="7590796" cy="487890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Rectangle 7"/>
              <p:cNvSpPr/>
              <p:nvPr/>
            </p:nvSpPr>
            <p:spPr>
              <a:xfrm>
                <a:off x="776602" y="3053122"/>
                <a:ext cx="1419134" cy="535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𝐺𝑂𝐶𝐸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el-GR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l-GR" sz="2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02" y="3053122"/>
                <a:ext cx="1419134" cy="535852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987824" y="3177467"/>
            <a:ext cx="58116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GOCO05s to d/o 220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tangle 9"/>
              <p:cNvSpPr/>
              <p:nvPr/>
            </p:nvSpPr>
            <p:spPr>
              <a:xfrm>
                <a:off x="776602" y="4000905"/>
                <a:ext cx="1851181" cy="580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𝑅𝑇𝑀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b>
                            <m:sSubPr>
                              <m:ctrlPr>
                                <a:rPr lang="el-GR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1+1</m:t>
                              </m:r>
                            </m:sub>
                          </m:sSub>
                        </m:sub>
                        <m:sup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216,000</m:t>
                          </m:r>
                        </m:sup>
                      </m:sSubSup>
                    </m:oMath>
                  </m:oMathPara>
                </a14:m>
                <a:endParaRPr lang="el-GR" sz="2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02" y="4000905"/>
                <a:ext cx="1851181" cy="580223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987824" y="4044794"/>
            <a:ext cx="56661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SRTM3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  <a:sym typeface="Symbol" panose="05050102010706020507" pitchFamily="18" charset="2"/>
              </a:rPr>
              <a:t> DTM for the wider Hellenic area</a:t>
            </a:r>
            <a:endParaRPr lang="el-GR" sz="26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Rectangle 12"/>
              <p:cNvSpPr/>
              <p:nvPr/>
            </p:nvSpPr>
            <p:spPr>
              <a:xfrm>
                <a:off x="776255" y="4941168"/>
                <a:ext cx="1707166" cy="516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216,000</m:t>
                          </m:r>
                        </m:sub>
                        <m:sup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</m:oMath>
                  </m:oMathPara>
                </a14:m>
                <a:endParaRPr lang="el-GR" sz="2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55" y="4941168"/>
                <a:ext cx="1707166" cy="516360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Rectangle 13"/>
              <p:cNvSpPr/>
              <p:nvPr/>
            </p:nvSpPr>
            <p:spPr>
              <a:xfrm>
                <a:off x="2987825" y="5016658"/>
                <a:ext cx="6048672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0" i="0" dirty="0">
                    <a:solidFill>
                      <a:srgbClr val="C00000"/>
                    </a:solidFill>
                    <a:latin typeface="Calibri" pitchFamily="34" charset="0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lang="en-US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</m:oMath>
                </a14:m>
                <a:r>
                  <a:rPr lang="en-US" sz="2600" b="0" i="0" dirty="0">
                    <a:solidFill>
                      <a:srgbClr val="C00000"/>
                    </a:solidFill>
                    <a:latin typeface="Calibri" pitchFamily="34" charset="0"/>
                  </a:rPr>
                  <a:t> employing numerical integration, LSC, FFT, Stokes modifications (WG), radial spherical basis functions</a:t>
                </a:r>
                <a:endParaRPr lang="el-GR" sz="26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5" y="5016658"/>
                <a:ext cx="6048672" cy="1292662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l="-1815" t="-3774" b="-1132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971904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0" y="476672"/>
                <a:ext cx="9144000" cy="60324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914400" lvl="1" indent="-457200">
                  <a:buFont typeface="Courier New" pitchFamily="49" charset="0"/>
                  <a:buChar char="o"/>
                  <a:defRPr/>
                </a:pPr>
                <a:r>
                  <a:rPr lang="en-US" sz="2600" i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TF (tide-free) system</a:t>
                </a:r>
              </a:p>
              <a:p>
                <a:pPr marL="914400" lvl="1" indent="-457200">
                  <a:buFont typeface="Courier New" pitchFamily="49" charset="0"/>
                  <a:buChar char="o"/>
                  <a:defRPr/>
                </a:pPr>
                <a:endParaRPr lang="en-US" sz="2600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endParaRPr>
              </a:p>
              <a:p>
                <a:pPr marL="914400" lvl="1" indent="-457200">
                  <a:buFont typeface="Courier New" pitchFamily="49" charset="0"/>
                  <a:buChar char="o"/>
                  <a:defRPr/>
                </a:pPr>
                <a:r>
                  <a:rPr lang="en-US" sz="2600" i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GRS80 ellipsoid with </a:t>
                </a:r>
              </a:p>
              <a:p>
                <a:pPr lv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002060"/>
                          </a:solidFill>
                          <a:latin typeface="Cambria Math"/>
                        </a:rPr>
                        <m:t>𝐺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280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2800">
                          <a:solidFill>
                            <a:srgbClr val="002060"/>
                          </a:solidFill>
                          <a:latin typeface="Cambria Math"/>
                        </a:rPr>
                        <m:t>=398600.5000109 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en-US" sz="2800">
                          <a:solidFill>
                            <a:srgbClr val="00206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</a:endParaRPr>
              </a:p>
              <a:p>
                <a:pPr lvl="1">
                  <a:defRPr/>
                </a:pPr>
                <a:r>
                  <a:rPr lang="en-US" sz="2800" dirty="0">
                    <a:solidFill>
                      <a:srgbClr val="002060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𝑜</m:t>
                        </m:r>
                      </m:sub>
                    </m:sSub>
                    <m:r>
                      <a:rPr lang="en-US" sz="2800">
                        <a:solidFill>
                          <a:srgbClr val="002060"/>
                        </a:solidFill>
                        <a:latin typeface="Cambria Math"/>
                      </a:rPr>
                      <m:t>=62636860.850 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800" dirty="0"/>
                  <a:t>. </a:t>
                </a:r>
              </a:p>
              <a:p>
                <a:pPr marL="914400" lvl="1" indent="-457200">
                  <a:buFont typeface="Courier New" pitchFamily="49" charset="0"/>
                  <a:buChar char="o"/>
                  <a:defRPr/>
                </a:pPr>
                <a:endParaRPr lang="en-US" sz="2800" i="0" dirty="0">
                  <a:solidFill>
                    <a:srgbClr val="002060"/>
                  </a:solidFill>
                  <a:latin typeface="Calibri" pitchFamily="34" charset="0"/>
                </a:endParaRPr>
              </a:p>
              <a:p>
                <a:pPr marL="914400" lvl="1" indent="-457200">
                  <a:buFont typeface="Courier New" pitchFamily="49" charset="0"/>
                  <a:buChar char="o"/>
                  <a:defRPr/>
                </a:pPr>
                <a:r>
                  <a:rPr lang="en-US" sz="2800" i="0" dirty="0">
                    <a:solidFill>
                      <a:srgbClr val="002060"/>
                    </a:solidFill>
                    <a:latin typeface="Calibri" pitchFamily="34" charset="0"/>
                  </a:rPr>
                  <a:t>Latest IERS Earth’s geocentric gravitational constant </a:t>
                </a:r>
                <a:endParaRPr lang="en-US" sz="2800" dirty="0"/>
              </a:p>
              <a:p>
                <a:pPr marL="1793875" lvl="1">
                  <a:defRPr/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002060"/>
                        </a:solidFill>
                        <a:latin typeface="Cambria Math"/>
                      </a:rPr>
                      <m:t>𝐺𝑀</m:t>
                    </m:r>
                    <m:r>
                      <a:rPr lang="en-US" sz="2800" smtClean="0">
                        <a:solidFill>
                          <a:srgbClr val="002060"/>
                        </a:solidFill>
                        <a:latin typeface="Cambria Math"/>
                      </a:rPr>
                      <m:t>=398600.4418 109 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sz="2800">
                            <a:solidFill>
                              <a:srgbClr val="002060"/>
                            </a:solidFill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914400" lvl="1" indent="-457200">
                  <a:buFont typeface="Courier New" pitchFamily="49" charset="0"/>
                  <a:buChar char="o"/>
                  <a:defRPr/>
                </a:pPr>
                <a:endParaRPr lang="en-US" sz="2800" i="0" dirty="0">
                  <a:solidFill>
                    <a:srgbClr val="002060"/>
                  </a:solidFill>
                  <a:latin typeface="Calibri" pitchFamily="34" charset="0"/>
                </a:endParaRPr>
              </a:p>
              <a:p>
                <a:pPr marL="914400" lvl="1" indent="-457200">
                  <a:buFont typeface="Courier New" pitchFamily="49" charset="0"/>
                  <a:buChar char="o"/>
                  <a:defRPr/>
                </a:pPr>
                <a:r>
                  <a:rPr lang="en-US" sz="2800" i="0" dirty="0">
                    <a:solidFill>
                      <a:srgbClr val="002060"/>
                    </a:solidFill>
                    <a:latin typeface="Calibri" pitchFamily="34" charset="0"/>
                  </a:rPr>
                  <a:t>Latest IAG adopted zero-level </a:t>
                </a:r>
                <a:r>
                  <a:rPr lang="en-US" sz="2800" i="0" dirty="0" err="1">
                    <a:solidFill>
                      <a:srgbClr val="002060"/>
                    </a:solidFill>
                    <a:latin typeface="Calibri" pitchFamily="34" charset="0"/>
                  </a:rPr>
                  <a:t>geopotential</a:t>
                </a:r>
                <a:r>
                  <a:rPr lang="en-US" sz="2800" i="0" dirty="0">
                    <a:solidFill>
                      <a:srgbClr val="002060"/>
                    </a:solidFill>
                    <a:latin typeface="Calibri" pitchFamily="34" charset="0"/>
                  </a:rPr>
                  <a:t> (2015)</a:t>
                </a:r>
              </a:p>
              <a:p>
                <a:pPr marL="1703388" lvl="1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𝑜</m:t>
                        </m:r>
                      </m:sub>
                    </m:sSub>
                    <m:r>
                      <a:rPr lang="en-US" sz="2800" b="0" i="1">
                        <a:solidFill>
                          <a:srgbClr val="002060"/>
                        </a:solidFill>
                        <a:latin typeface="Cambria Math"/>
                      </a:rPr>
                      <m:t>=62636853.40 </m:t>
                    </m:r>
                    <m:sSup>
                      <m:sSupPr>
                        <m:ctrlPr>
                          <a:rPr lang="en-US" sz="28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800" b="0" dirty="0">
                    <a:solidFill>
                      <a:srgbClr val="002060"/>
                    </a:solidFill>
                  </a:rPr>
                  <a:t>, </a:t>
                </a:r>
                <a:endParaRPr lang="en-US" sz="2800" b="0" dirty="0"/>
              </a:p>
              <a:p>
                <a:pPr marL="914400" lvl="1" indent="-457200">
                  <a:buFont typeface="Courier New" pitchFamily="49" charset="0"/>
                  <a:buChar char="o"/>
                  <a:defRPr/>
                </a:pPr>
                <a:endParaRPr lang="en-US" sz="2800" i="0" dirty="0">
                  <a:solidFill>
                    <a:srgbClr val="002060"/>
                  </a:solidFill>
                  <a:latin typeface="Calibri" pitchFamily="34" charset="0"/>
                </a:endParaRPr>
              </a:p>
              <a:p>
                <a:pPr marL="914400" lvl="1" indent="-457200">
                  <a:buFont typeface="Courier New" pitchFamily="49" charset="0"/>
                  <a:buChar char="o"/>
                  <a:defRPr/>
                </a:pPr>
                <a:r>
                  <a:rPr lang="en-US" sz="2800" i="0" dirty="0">
                    <a:solidFill>
                      <a:srgbClr val="002060"/>
                    </a:solidFill>
                    <a:latin typeface="Calibri" pitchFamily="34" charset="0"/>
                  </a:rPr>
                  <a:t>Mean Earth’s radius has been taken equal to 	</a:t>
                </a:r>
              </a:p>
              <a:p>
                <a:pPr marL="1701800" lvl="1">
                  <a:defRPr/>
                </a:pPr>
                <a:r>
                  <a:rPr lang="en-US" sz="2800" b="0" i="0" dirty="0">
                    <a:solidFill>
                      <a:srgbClr val="002060"/>
                    </a:solidFill>
                    <a:latin typeface="Calibri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/>
                      </a:rPr>
                      <m:t>𝑅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/>
                      </a:rPr>
                      <m:t>=6371008.7714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/>
                      </a:rPr>
                      <m:t>𝑚</m:t>
                    </m:r>
                    <m:r>
                      <a:rPr lang="en-US" sz="2800" b="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600" i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	</a:t>
                </a:r>
                <a:endParaRPr lang="en-US" sz="2600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6672"/>
                <a:ext cx="9144000" cy="6032421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Methodology –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Conventions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0"/>
            <a:ext cx="1907704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26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251520" y="836712"/>
                <a:ext cx="554461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=150.0785±0.0020 m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36712"/>
                <a:ext cx="5544616" cy="49244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11111" b="-3086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9444" t="21301" r="59451" b="7301"/>
          <a:stretch/>
        </p:blipFill>
        <p:spPr>
          <a:xfrm>
            <a:off x="1392637" y="1851388"/>
            <a:ext cx="6347715" cy="40978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9515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AUT1 ellipsoidal height from DGS/AUTH</a:t>
            </a:r>
          </a:p>
        </p:txBody>
      </p:sp>
    </p:spTree>
    <p:extLst>
      <p:ext uri="{BB962C8B-B14F-4D97-AF65-F5344CB8AC3E}">
        <p14:creationId xmlns:p14="http://schemas.microsoft.com/office/powerpoint/2010/main" xmlns="" val="3149735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251520" y="836712"/>
                <a:ext cx="554461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=150.0785±0.0020 m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36712"/>
                <a:ext cx="5544616" cy="49244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11111" b="-3086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59515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AUT1 dedicated spirit leveling from AUT1 leveling BM to the ARP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tangle 9"/>
              <p:cNvSpPr/>
              <p:nvPr/>
            </p:nvSpPr>
            <p:spPr>
              <a:xfrm>
                <a:off x="251520" y="1496397"/>
                <a:ext cx="554461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=108.8291±0.0021 m 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96397"/>
                <a:ext cx="5544616" cy="492443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t="-11111" b="-3086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1"/>
          <a:stretch/>
        </p:blipFill>
        <p:spPr>
          <a:xfrm>
            <a:off x="3146381" y="2223577"/>
            <a:ext cx="2672455" cy="297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01"/>
          <a:stretch/>
        </p:blipFill>
        <p:spPr>
          <a:xfrm>
            <a:off x="179512" y="2223577"/>
            <a:ext cx="2813818" cy="2978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00" t="25850" r="26200"/>
          <a:stretch/>
        </p:blipFill>
        <p:spPr>
          <a:xfrm>
            <a:off x="5993337" y="722924"/>
            <a:ext cx="2952328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575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251520" y="836712"/>
                <a:ext cx="554461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=150.0785±0.0020 m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36712"/>
                <a:ext cx="5544616" cy="49244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11111" b="-3086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67544" y="5661248"/>
            <a:ext cx="2733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AUT1 dedicated spirit leveling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tangle 9"/>
              <p:cNvSpPr/>
              <p:nvPr/>
            </p:nvSpPr>
            <p:spPr>
              <a:xfrm>
                <a:off x="251520" y="1496397"/>
                <a:ext cx="554461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=108.8291±0.0021 m 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96397"/>
                <a:ext cx="5544616" cy="492443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t="-11111" b="-3086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988840"/>
            <a:ext cx="2733768" cy="3645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/>
          <a:srcRect l="62009" t="17801" r="18304" b="19898"/>
          <a:stretch/>
        </p:blipFill>
        <p:spPr>
          <a:xfrm>
            <a:off x="4572000" y="546829"/>
            <a:ext cx="3076470" cy="2738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/>
          <a:srcRect l="62206" t="32639" r="17689" b="12200"/>
          <a:stretch/>
        </p:blipFill>
        <p:spPr>
          <a:xfrm>
            <a:off x="3384544" y="3307938"/>
            <a:ext cx="3816424" cy="2944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00968" y="3717032"/>
            <a:ext cx="1835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AUT1 1</a:t>
            </a:r>
            <a:r>
              <a:rPr lang="en-US" i="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order spirit leveling to connect to HVRF (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Vlachakis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et al. 2005)</a:t>
            </a:r>
          </a:p>
        </p:txBody>
      </p:sp>
    </p:spTree>
    <p:extLst>
      <p:ext uri="{BB962C8B-B14F-4D97-AF65-F5344CB8AC3E}">
        <p14:creationId xmlns:p14="http://schemas.microsoft.com/office/powerpoint/2010/main" xmlns="" val="2640694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251520" y="836712"/>
                <a:ext cx="554461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=150.0785±0.0020 m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36712"/>
                <a:ext cx="5544616" cy="49244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11111" b="-3086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403648" y="5981218"/>
            <a:ext cx="7467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GravLab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dedicated gravity survey connecting A10(#027) with AUT1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tangle 9"/>
              <p:cNvSpPr/>
              <p:nvPr/>
            </p:nvSpPr>
            <p:spPr>
              <a:xfrm>
                <a:off x="251520" y="1496397"/>
                <a:ext cx="554461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=108.8291±0.0021 m 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96397"/>
                <a:ext cx="5544616" cy="492443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t="-11111" b="-3086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Rectangle 12"/>
              <p:cNvSpPr/>
              <p:nvPr/>
            </p:nvSpPr>
            <p:spPr>
              <a:xfrm>
                <a:off x="251520" y="2132856"/>
                <a:ext cx="554461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𝐴𝑈𝑇</m:t>
                        </m:r>
                        <m:r>
                          <a:rPr lang="en-US" sz="2600" b="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=980234905.23±19.98 </a:t>
                </a:r>
                <a:r>
                  <a:rPr lang="el-GR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en-US" sz="2600" b="0" dirty="0">
                    <a:solidFill>
                      <a:srgbClr val="00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Gal  </a:t>
                </a: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132856"/>
                <a:ext cx="5544616" cy="492443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t="-11111" b="-2963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51"/>
          <a:stretch/>
        </p:blipFill>
        <p:spPr>
          <a:xfrm>
            <a:off x="6300192" y="562372"/>
            <a:ext cx="2408232" cy="2852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00" t="25850" r="26200"/>
          <a:stretch/>
        </p:blipFill>
        <p:spPr>
          <a:xfrm>
            <a:off x="6902627" y="3501008"/>
            <a:ext cx="1413789" cy="243515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2" t="7222" r="50681" b="5000"/>
          <a:stretch>
            <a:fillRect/>
          </a:stretch>
        </p:blipFill>
        <p:spPr bwMode="auto">
          <a:xfrm>
            <a:off x="251521" y="2723626"/>
            <a:ext cx="5885904" cy="333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2515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776602" y="620688"/>
                <a:ext cx="1851181" cy="580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𝑅𝑇𝑀</m:t>
                          </m:r>
                        </m:sub>
                      </m:sSub>
                      <m:sSubSup>
                        <m:sSubSupPr>
                          <m:ctrlPr>
                            <a:rPr lang="el-GR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b>
                            <m:sSubPr>
                              <m:ctrlPr>
                                <a:rPr lang="el-GR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1+1</m:t>
                              </m:r>
                            </m:sub>
                          </m:sSub>
                        </m:sub>
                        <m:sup>
                          <m:r>
                            <a:rPr lang="en-US" sz="26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216,000</m:t>
                          </m:r>
                        </m:sup>
                      </m:sSubSup>
                    </m:oMath>
                  </m:oMathPara>
                </a14:m>
                <a:endParaRPr lang="el-GR" sz="2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02" y="620688"/>
                <a:ext cx="1851181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987824" y="664577"/>
            <a:ext cx="56661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SRTM3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  <a:sym typeface="Symbol" panose="05050102010706020507" pitchFamily="18" charset="2"/>
              </a:rPr>
              <a:t> DTM for the wider Hellenic area</a:t>
            </a:r>
            <a:endParaRPr lang="el-GR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2100" y="2565526"/>
            <a:ext cx="3539800" cy="32884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93507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The generated SRTM3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  <a:sym typeface="Symbol" panose="05050102010706020507" pitchFamily="18" charset="2"/>
              </a:rPr>
              <a:t> DTM/DBM around AUT1 for the evaluation of RTM</a:t>
            </a:r>
            <a:endParaRPr lang="en-US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2233423"/>
              </p:ext>
            </p:extLst>
          </p:nvPr>
        </p:nvGraphicFramePr>
        <p:xfrm>
          <a:off x="387315" y="1457256"/>
          <a:ext cx="8369370" cy="975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46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7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59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Calibri" panose="020F0502020204030204" pitchFamily="34" charset="0"/>
                        </a:rPr>
                        <a:t>std</a:t>
                      </a:r>
                      <a:endParaRPr lang="en-US" sz="2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DTM/DBM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3041.7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-5250.00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-768.10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Calibri" panose="020F0502020204030204" pitchFamily="34" charset="0"/>
                        </a:rPr>
                        <a:t>1478.99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3363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OUTLINE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22540"/>
            <a:ext cx="91440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Courier New" pitchFamily="49" charset="0"/>
              <a:buChar char="o"/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IHRS/IHRF Why AUT1?</a:t>
            </a: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Methodology/Theory</a:t>
            </a: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availability</a:t>
            </a: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Processing</a:t>
            </a: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Results</a:t>
            </a: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endParaRPr lang="en-US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itchFamily="49" charset="0"/>
              <a:buChar char="o"/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Conclusions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0" y="0"/>
            <a:ext cx="39553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294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6672"/>
            <a:ext cx="9144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Select local gravity data based on the JWG0.1.2 concept</a:t>
            </a: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4143449"/>
              </p:ext>
            </p:extLst>
          </p:nvPr>
        </p:nvGraphicFramePr>
        <p:xfrm>
          <a:off x="107505" y="1909936"/>
          <a:ext cx="8649180" cy="274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8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61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54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15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15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</a:rPr>
                        <a:t>nr</a:t>
                      </a:r>
                      <a:r>
                        <a:rPr lang="en-US" sz="2400" dirty="0">
                          <a:latin typeface="Calibri" panose="020F0502020204030204" pitchFamily="34" charset="0"/>
                        </a:rPr>
                        <a:t>. pts.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</a:rPr>
                        <a:t>std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l-GR" sz="2400" b="1" dirty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[0,10]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137.739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58.057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17.929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l-GR" sz="2400" b="1" dirty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(10,50]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2209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180.365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-20.643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31.579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37.364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l-GR" sz="2400" b="1" dirty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(50,110]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6319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192.130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-44.743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13.411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28.892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l-GR" sz="2400" b="1" dirty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(110,210]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16221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258.979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-107.127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23.252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32.643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all</a:t>
                      </a:r>
                      <a:r>
                        <a:rPr lang="el-GR" sz="2400" b="1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l-GR" sz="2400" b="1" dirty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[0,210]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Calibri" panose="020F0502020204030204" pitchFamily="34" charset="0"/>
                        </a:rPr>
                        <a:t>25205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258.979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-107.127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22.150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32.775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50541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available local free-air gravity anomalies around AUT1.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Unit: [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mGal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]</a:t>
            </a:r>
            <a:endParaRPr lang="en-US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968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3507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Distribution of local gravity data around AUT1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5901" b="9051"/>
          <a:stretch/>
        </p:blipFill>
        <p:spPr>
          <a:xfrm>
            <a:off x="165438" y="1052736"/>
            <a:ext cx="4805479" cy="4248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0" t="3801" r="3800" b="6951"/>
          <a:stretch/>
        </p:blipFill>
        <p:spPr>
          <a:xfrm>
            <a:off x="4945511" y="1052736"/>
            <a:ext cx="419849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4718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3507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Distribution of local gravity data around AUT1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5901" b="10100"/>
          <a:stretch/>
        </p:blipFill>
        <p:spPr>
          <a:xfrm>
            <a:off x="1777380" y="1054697"/>
            <a:ext cx="5589240" cy="48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1104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3507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Distribution of local gravity data around AUT1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5901" b="10101"/>
          <a:stretch/>
        </p:blipFill>
        <p:spPr>
          <a:xfrm>
            <a:off x="1777380" y="1054088"/>
            <a:ext cx="5590634" cy="48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537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3507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Distribution of local gravity data around AUT1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5318" b="10657"/>
          <a:stretch/>
        </p:blipFill>
        <p:spPr>
          <a:xfrm>
            <a:off x="1823877" y="1054088"/>
            <a:ext cx="5544757" cy="48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880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27718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3507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Distribution of local gravity data around AUT1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9" t="5727" r="-1686" b="11108"/>
          <a:stretch/>
        </p:blipFill>
        <p:spPr>
          <a:xfrm>
            <a:off x="1823877" y="1054087"/>
            <a:ext cx="5592150" cy="485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6402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76672"/>
            <a:ext cx="9144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Reduction to GOCO05s </a:t>
            </a:r>
            <a:r>
              <a:rPr 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sz="2600" b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</a:t>
            </a:r>
            <a:r>
              <a:rPr lang="en-US" sz="2600" b="0" baseline="-25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max</a:t>
            </a:r>
            <a:r>
              <a:rPr 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=183, 200, 220)</a:t>
            </a:r>
            <a:endParaRPr lang="en-US" sz="26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032" y="1535776"/>
            <a:ext cx="7869936" cy="4413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93507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GOCE GGM evaluation over Greece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355976" y="969115"/>
            <a:ext cx="576064" cy="41160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148064" y="932483"/>
            <a:ext cx="864096" cy="35376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767092" y="1000547"/>
            <a:ext cx="1378940" cy="31485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56320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7306623"/>
              </p:ext>
            </p:extLst>
          </p:nvPr>
        </p:nvGraphicFramePr>
        <p:xfrm>
          <a:off x="895482" y="2439144"/>
          <a:ext cx="7348927" cy="228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8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</a:rPr>
                        <a:t>std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258.979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-107.127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22.150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32.775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baseline="-25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183)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.782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-107.907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32.971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200)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195.579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-110.758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-9.798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32.475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220)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201.558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-111.594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-10.459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30.699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203903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original and reduced free-air gravity anomalies. Unit: [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mGal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]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availability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76672"/>
            <a:ext cx="9144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Reduction to GOCO05s 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</a:t>
            </a:r>
            <a:r>
              <a:rPr lang="en-US" sz="2600" baseline="-25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max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=183, 200, 220)</a:t>
            </a:r>
            <a:endParaRPr lang="en-US" sz="26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107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6672"/>
            <a:ext cx="9144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Compute RTM effects on gravity the usual way </a:t>
            </a:r>
            <a:r>
              <a:rPr 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(terrain effects relative to a smooth but varying surface generated from the fine-detail DTM)</a:t>
            </a:r>
            <a:endParaRPr lang="en-US" sz="26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3647179"/>
              </p:ext>
            </p:extLst>
          </p:nvPr>
        </p:nvGraphicFramePr>
        <p:xfrm>
          <a:off x="895482" y="2439144"/>
          <a:ext cx="7348927" cy="3657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8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</a:rPr>
                        <a:t>std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258.979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-107.127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22.150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32.775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baseline="-25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183)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.782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-107.907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32.971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res</a:t>
                      </a:r>
                      <a:r>
                        <a:rPr lang="en-US" sz="2400" b="1" baseline="-25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183)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141.590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-90.568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21.604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200)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195.579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-110.758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-9.798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32.475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res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200)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138.192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-89.915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5.804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20.279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220)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201.558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-111.594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-10.459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30.699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res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220)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121.683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-88.945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18.328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203903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original and reduced free-air gravity anomalies. Unit: [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mGal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xmlns="" val="4081169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2" r="6950" b="3419"/>
          <a:stretch/>
        </p:blipFill>
        <p:spPr>
          <a:xfrm>
            <a:off x="2051720" y="516459"/>
            <a:ext cx="5040560" cy="5328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3507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Δ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</a:t>
            </a:r>
            <a:r>
              <a:rPr lang="en-US" i="0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res</a:t>
            </a:r>
            <a:r>
              <a:rPr lang="en-US" i="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empirical covariance functions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90417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IHRF/IHRS Why AUT1?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9716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515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Splinter Meeting IAG JWG0.1.2 GGHS2016 Thessaloniki, Greece (© Sánchez, 2016)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/>
          <a:srcRect l="56103" t="12901" r="15547" b="52100"/>
          <a:stretch/>
        </p:blipFill>
        <p:spPr>
          <a:xfrm>
            <a:off x="251520" y="1124744"/>
            <a:ext cx="6915079" cy="24010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76672"/>
            <a:ext cx="9144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IHRF as a realization of IHRS</a:t>
            </a: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51520" y="2492896"/>
            <a:ext cx="6915079" cy="936104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1" u="none" strike="noStrike" cap="none" normalizeH="0" baseline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912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8" t="2100" r="6212" b="4451"/>
          <a:stretch/>
        </p:blipFill>
        <p:spPr>
          <a:xfrm>
            <a:off x="2053580" y="560902"/>
            <a:ext cx="5146204" cy="53883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3507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Δ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g, </a:t>
            </a: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Δ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</a:t>
            </a:r>
            <a:r>
              <a:rPr lang="en-US" i="0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red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and </a:t>
            </a: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Δ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</a:t>
            </a:r>
            <a:r>
              <a:rPr lang="en-US" i="0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res</a:t>
            </a:r>
            <a:r>
              <a:rPr lang="en-US" i="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empirical covariance functions </a:t>
            </a:r>
          </a:p>
        </p:txBody>
      </p:sp>
    </p:spTree>
    <p:extLst>
      <p:ext uri="{BB962C8B-B14F-4D97-AF65-F5344CB8AC3E}">
        <p14:creationId xmlns:p14="http://schemas.microsoft.com/office/powerpoint/2010/main" xmlns="" val="362516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92696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3443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2160" y="2210088"/>
            <a:ext cx="2880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  <a:sym typeface="Wingdings" panose="05000000000000000000" pitchFamily="2" charset="2"/>
              </a:rPr>
              <a:t>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  <a:sym typeface="Wingdings" panose="05000000000000000000" pitchFamily="2" charset="2"/>
              </a:rPr>
              <a:t> RTM does not work well over marine areas due to the limited resolution/accuracy of current bathymetry models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92696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0951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6672"/>
            <a:ext cx="9144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Compute RTM effects as a synthesis of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dv_ell2014</a:t>
            </a: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(d/o 221 to 2160) and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ERTM2160</a:t>
            </a: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</a:t>
            </a:r>
            <a:r>
              <a:rPr lang="en-US" sz="26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Hirt</a:t>
            </a: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et al. 2016) (from d/o 2160 to 99,000)</a:t>
            </a:r>
            <a:endParaRPr lang="en-US" sz="26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3307056"/>
              </p:ext>
            </p:extLst>
          </p:nvPr>
        </p:nvGraphicFramePr>
        <p:xfrm>
          <a:off x="895482" y="2439144"/>
          <a:ext cx="7348927" cy="265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8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</a:rPr>
                        <a:t>std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258.979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-107.127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22.150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32.775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220)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201.558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-111.594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-10.459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30.699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res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220)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121.683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-88.945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18.328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res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2400" b="1" baseline="0" dirty="0" err="1">
                          <a:latin typeface="Calibri" panose="020F0502020204030204" pitchFamily="34" charset="0"/>
                        </a:rPr>
                        <a:t>dv_ell&amp;ERTM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>
                          <a:latin typeface="Calibri" panose="020F0502020204030204" pitchFamily="34" charset="0"/>
                        </a:rPr>
                        <a:t>114.401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-66.380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15.846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203903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original and residual free-air gravity anomalies. Unit: [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mGal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xmlns="" val="2357182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3800" b="10101"/>
          <a:stretch/>
        </p:blipFill>
        <p:spPr>
          <a:xfrm>
            <a:off x="218522" y="1052736"/>
            <a:ext cx="4618890" cy="4133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38" t="1705" r="26375" b="6533"/>
          <a:stretch/>
        </p:blipFill>
        <p:spPr>
          <a:xfrm>
            <a:off x="4932040" y="1082204"/>
            <a:ext cx="4104456" cy="4104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37321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Δ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</a:t>
            </a:r>
            <a:r>
              <a:rPr lang="en-US" i="0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res</a:t>
            </a:r>
            <a:r>
              <a:rPr lang="en-US" i="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with the classical (left) and 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dv_ell&amp;ERTM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approach (right)</a:t>
            </a:r>
          </a:p>
        </p:txBody>
      </p:sp>
    </p:spTree>
    <p:extLst>
      <p:ext uri="{BB962C8B-B14F-4D97-AF65-F5344CB8AC3E}">
        <p14:creationId xmlns:p14="http://schemas.microsoft.com/office/powerpoint/2010/main" xmlns="" val="2929535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1" t="1701" r="5900" b="4850"/>
          <a:stretch/>
        </p:blipFill>
        <p:spPr>
          <a:xfrm>
            <a:off x="1997511" y="764704"/>
            <a:ext cx="514897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309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6672"/>
            <a:ext cx="9144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Reduction to XGM2016 </a:t>
            </a:r>
            <a:r>
              <a:rPr 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sz="2600" b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</a:t>
            </a:r>
            <a:r>
              <a:rPr lang="en-US" sz="2600" b="0" baseline="-25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max</a:t>
            </a:r>
            <a:r>
              <a:rPr 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=719) </a:t>
            </a:r>
            <a:endParaRPr lang="en-US" sz="26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12202"/>
            <a:ext cx="9144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Compute RTM effects on gravity the usual way</a:t>
            </a:r>
            <a:endParaRPr lang="en-US" sz="26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4243279"/>
              </p:ext>
            </p:extLst>
          </p:nvPr>
        </p:nvGraphicFramePr>
        <p:xfrm>
          <a:off x="895482" y="2001376"/>
          <a:ext cx="7348927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8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</a:rPr>
                        <a:t>std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258.979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-107.127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22.150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32.775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220)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201.558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-111.594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-10.459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30.699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res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220)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121.683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-88.945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18.328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res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2400" b="1" baseline="0" dirty="0" err="1">
                          <a:latin typeface="Calibri" panose="020F0502020204030204" pitchFamily="34" charset="0"/>
                        </a:rPr>
                        <a:t>dv_ell&amp;ERTM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>
                          <a:latin typeface="Calibri" panose="020F0502020204030204" pitchFamily="34" charset="0"/>
                        </a:rPr>
                        <a:t>114.401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-66.380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15.846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719)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200.017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-120.424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-5.468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23.876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US" sz="2400" b="1" baseline="-25000" dirty="0" err="1">
                          <a:latin typeface="Calibri" panose="020F0502020204030204" pitchFamily="34" charset="0"/>
                        </a:rPr>
                        <a:t>res</a:t>
                      </a:r>
                      <a:r>
                        <a:rPr lang="en-US" sz="2400" b="1" baseline="30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</a:rPr>
                        <a:t>(d/o 719)</a:t>
                      </a:r>
                      <a:endParaRPr lang="en-US" sz="2400" b="1" baseline="30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101.551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-64.925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14.854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160126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original and residual free-air gravity anomalies. Unit: [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mGal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xmlns="" val="1934452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1" t="2751" r="6951" b="4850"/>
          <a:stretch/>
        </p:blipFill>
        <p:spPr>
          <a:xfrm>
            <a:off x="1928979" y="692696"/>
            <a:ext cx="528604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5787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1" t="3801" r="5900" b="2750"/>
          <a:stretch/>
        </p:blipFill>
        <p:spPr>
          <a:xfrm>
            <a:off x="156858" y="1052736"/>
            <a:ext cx="4343134" cy="4392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2750" r="6951" b="2750"/>
          <a:stretch/>
        </p:blipFill>
        <p:spPr>
          <a:xfrm>
            <a:off x="4716016" y="1052737"/>
            <a:ext cx="4197265" cy="43924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4771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Δ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</a:t>
            </a:r>
            <a:r>
              <a:rPr lang="en-US" i="0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res</a:t>
            </a:r>
            <a:r>
              <a:rPr lang="en-US" i="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relative to GOCO (left) and relative to XGM2016 (right) </a:t>
            </a:r>
          </a:p>
        </p:txBody>
      </p:sp>
    </p:spTree>
    <p:extLst>
      <p:ext uri="{BB962C8B-B14F-4D97-AF65-F5344CB8AC3E}">
        <p14:creationId xmlns:p14="http://schemas.microsoft.com/office/powerpoint/2010/main" xmlns="" val="136509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Data pre-processing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3635896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1" t="2750" r="6951" b="2750"/>
          <a:stretch/>
        </p:blipFill>
        <p:spPr>
          <a:xfrm>
            <a:off x="141828" y="1053223"/>
            <a:ext cx="4148000" cy="439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0" t="2750" r="7600" b="2750"/>
          <a:stretch/>
        </p:blipFill>
        <p:spPr>
          <a:xfrm>
            <a:off x="4798593" y="1052737"/>
            <a:ext cx="4148000" cy="439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4771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Δ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</a:t>
            </a:r>
            <a:r>
              <a:rPr lang="en-US" i="0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res</a:t>
            </a:r>
            <a:r>
              <a:rPr lang="en-US" i="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relative to GOCO (left) and relative to XGM2016 (right) </a:t>
            </a:r>
          </a:p>
        </p:txBody>
      </p:sp>
    </p:spTree>
    <p:extLst>
      <p:ext uri="{BB962C8B-B14F-4D97-AF65-F5344CB8AC3E}">
        <p14:creationId xmlns:p14="http://schemas.microsoft.com/office/powerpoint/2010/main" xmlns="" val="2985874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IHRF/IHRS Why AUT1?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9716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515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SWG0.1.2 Report of the IAG Vol. 40 ─ 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Travaux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de 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l’AIG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2015-2017 (© Sánchez, 2017)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76672"/>
            <a:ext cx="9144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IHRF as a realization of IHRS</a:t>
            </a:r>
          </a:p>
          <a:p>
            <a:pPr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Why AUT1?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61221" t="25500" r="17713" b="24101"/>
          <a:stretch/>
        </p:blipFill>
        <p:spPr>
          <a:xfrm>
            <a:off x="1979712" y="1895810"/>
            <a:ext cx="5381836" cy="362142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1763688" y="1556792"/>
            <a:ext cx="3168352" cy="12961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xmlns="" val="4183803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0788620"/>
                  </p:ext>
                </p:extLst>
              </p:nvPr>
            </p:nvGraphicFramePr>
            <p:xfrm>
              <a:off x="323528" y="1228331"/>
              <a:ext cx="8544169" cy="498621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809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𝒆𝒓𝒓</m:t>
                                    </m:r>
                                  </m:sup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latin typeface="Calibri" panose="020F0502020204030204" pitchFamily="34" charset="0"/>
                            </a:rPr>
                            <a:t>EGM2008</a:t>
                          </a:r>
                          <a:endParaRPr lang="en-US" sz="2400" b="1" baseline="-250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42.5621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0.0035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64.4393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latin typeface="Calibri" panose="020F0502020204030204" pitchFamily="34" charset="0"/>
                            </a:rPr>
                            <a:t>XGM2016</a:t>
                          </a:r>
                          <a:endParaRPr lang="en-US" sz="2400" b="1" baseline="300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42.5091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0.0063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63.9198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>
                              <a:latin typeface="Calibri" panose="020F0502020204030204" pitchFamily="34" charset="0"/>
                            </a:rPr>
                            <a:t>LSC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(</a:t>
                          </a:r>
                          <a:r>
                            <a:rPr lang="en-US" sz="2400" b="1" baseline="0" dirty="0" err="1">
                              <a:latin typeface="Calibri" panose="020F0502020204030204" pitchFamily="34" charset="0"/>
                            </a:rPr>
                            <a:t>dv_ell</a:t>
                          </a: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 &amp; ERTM)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baseline="0" dirty="0">
                              <a:latin typeface="Calibri" panose="020F0502020204030204" pitchFamily="34" charset="0"/>
                            </a:rPr>
                            <a:t>42.3647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0.0168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62.5043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FFT 1d (1</a:t>
                          </a:r>
                          <a:r>
                            <a:rPr lang="en-US" sz="2400" b="1" baseline="30000" dirty="0"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42.1410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60.3125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FFT WG (d/o 220)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42.1041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59.9498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Stokes (1.5</a:t>
                          </a:r>
                          <a:r>
                            <a:rPr lang="en-US" sz="2400" b="1" baseline="30000" dirty="0"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42.1921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60.8124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SBFs (smooth)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42.4528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0.0198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63.3679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SBFs (no smooth)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42.4494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63.3346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500788620"/>
                  </p:ext>
                </p:extLst>
              </p:nvPr>
            </p:nvGraphicFramePr>
            <p:xfrm>
              <a:off x="323528" y="1228331"/>
              <a:ext cx="8544169" cy="498621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/>
                    <a:gridCol w="1880942"/>
                    <a:gridCol w="1944216"/>
                    <a:gridCol w="2088232"/>
                  </a:tblGrid>
                  <a:tr h="505651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41234" t="-2410" r="-216558" b="-9144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32915" t="-2410" r="-109091" b="-9144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9621" t="-2410" r="-1458" b="-914458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latin typeface="Calibri" panose="020F0502020204030204" pitchFamily="34" charset="0"/>
                            </a:rPr>
                            <a:t>EGM2008</a:t>
                          </a:r>
                          <a:endParaRPr lang="en-US" sz="2400" b="1" baseline="-25000" dirty="0" smtClean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42.5621</a:t>
                          </a:r>
                          <a:endParaRPr 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0.0035</a:t>
                          </a:r>
                          <a:endParaRPr 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64.4393</a:t>
                          </a:r>
                          <a:endParaRPr 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latin typeface="Calibri" panose="020F0502020204030204" pitchFamily="34" charset="0"/>
                            </a:rPr>
                            <a:t>XGM2016</a:t>
                          </a:r>
                          <a:endParaRPr lang="en-US" sz="2400" b="1" baseline="30000" dirty="0" smtClean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42.5091</a:t>
                          </a:r>
                          <a:endParaRPr 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0.0063</a:t>
                          </a:r>
                          <a:endParaRPr 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63.9198</a:t>
                          </a:r>
                          <a:endParaRPr 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 smtClean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 smtClean="0">
                              <a:latin typeface="Calibri" panose="020F0502020204030204" pitchFamily="34" charset="0"/>
                            </a:rPr>
                            <a:t>LSC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(</a:t>
                          </a:r>
                          <a:r>
                            <a:rPr lang="en-US" sz="2400" b="1" baseline="0" dirty="0" err="1" smtClean="0">
                              <a:latin typeface="Calibri" panose="020F0502020204030204" pitchFamily="34" charset="0"/>
                            </a:rPr>
                            <a:t>dv_ell</a:t>
                          </a: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 &amp; ERTM)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baseline="0" dirty="0" smtClean="0">
                              <a:latin typeface="Calibri" panose="020F0502020204030204" pitchFamily="34" charset="0"/>
                            </a:rPr>
                            <a:t>42.3647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0.0168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62.5043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FFT 1d (1</a:t>
                          </a:r>
                          <a:r>
                            <a:rPr lang="en-US" sz="2400" b="1" baseline="30000" dirty="0" smtClean="0"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42.1410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60.3125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FFT WG (d/o 220)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42.1041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59.9498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Stokes (1.5</a:t>
                          </a:r>
                          <a:r>
                            <a:rPr lang="en-US" sz="2400" b="1" baseline="30000" dirty="0" smtClean="0"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42.1921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60.8124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SBFs (smooth)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42.4528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0.0198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63.3679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SBFs (no smooth)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42.4494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63.3346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0" y="83671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estimated geoid and potential at AUT1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42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Effect of estimation method</a:t>
            </a:r>
            <a:endParaRPr lang="en-US" altLang="en-US" sz="2600" b="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045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0838547"/>
                  </p:ext>
                </p:extLst>
              </p:nvPr>
            </p:nvGraphicFramePr>
            <p:xfrm>
              <a:off x="323528" y="1228331"/>
              <a:ext cx="8544169" cy="507765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809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𝒆𝒓𝒓</m:t>
                                    </m:r>
                                  </m:sup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FFT 1d (1</a:t>
                          </a:r>
                          <a:r>
                            <a:rPr lang="en-US" sz="2400" b="1" baseline="3000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42.1410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60.3125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FFT WG (d/o 220)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42.1041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59.9498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Stokes (1.5</a:t>
                          </a:r>
                          <a:r>
                            <a:rPr lang="en-US" sz="2400" b="1" baseline="3000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42.1921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60.8124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FFT 1d (1</a:t>
                          </a:r>
                          <a:r>
                            <a:rPr lang="en-US" sz="2400" b="1" baseline="30000" dirty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-0.0029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60.2831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FFT WG (d/o 220)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-0.0200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59.7537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Stokes (1.5</a:t>
                          </a:r>
                          <a:r>
                            <a:rPr lang="en-US" sz="2400" b="1" baseline="30000" dirty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-0.0261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60.5575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FFT 1d (1</a:t>
                          </a:r>
                          <a:r>
                            <a:rPr lang="en-US" sz="2400" b="1" baseline="30000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-0.0259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60.0576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FFT WG (d/o 220)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-0.0240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59.7533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Stokes (1.5</a:t>
                          </a:r>
                          <a:r>
                            <a:rPr lang="en-US" sz="2400" b="1" baseline="30000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-0.0590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60.2341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960838547"/>
                  </p:ext>
                </p:extLst>
              </p:nvPr>
            </p:nvGraphicFramePr>
            <p:xfrm>
              <a:off x="323528" y="1228331"/>
              <a:ext cx="8544169" cy="507765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/>
                    <a:gridCol w="1880942"/>
                    <a:gridCol w="1944216"/>
                    <a:gridCol w="2088232"/>
                  </a:tblGrid>
                  <a:tr h="505651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41234" t="-2410" r="-216558" b="-9325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32915" t="-2410" r="-109091" b="-9325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9621" t="-2410" r="-1458" b="-932530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 smtClean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FFT 1d (1</a:t>
                          </a:r>
                          <a:r>
                            <a:rPr lang="en-US" sz="2400" b="1" baseline="30000" dirty="0" smtClean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 smtClean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42.1410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60.3125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FFT WG (d/o 220)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42.1041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59.9498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Stokes (1.5</a:t>
                          </a:r>
                          <a:r>
                            <a:rPr lang="en-US" sz="2400" b="1" baseline="30000" dirty="0" smtClean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 smtClean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42.1921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60.8124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FFT 1d (1</a:t>
                          </a:r>
                          <a:r>
                            <a:rPr lang="en-US" sz="2400" b="1" baseline="30000" dirty="0" smtClean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 smtClean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-0.0029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60.2831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FFT WG (d/o 220)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-0.0200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59.7537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Stokes (1.5</a:t>
                          </a:r>
                          <a:r>
                            <a:rPr lang="en-US" sz="2400" b="1" baseline="30000" dirty="0" smtClean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 smtClean="0">
                              <a:solidFill>
                                <a:srgbClr val="FFC00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-0.0261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60.5575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FFT 1d (1</a:t>
                          </a:r>
                          <a:r>
                            <a:rPr lang="en-US" sz="2400" b="1" baseline="30000" dirty="0" smtClean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 smtClean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-0.0259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60.0576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FFT WG (d/o 220)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-0.0240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59.7533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Stokes (1.5</a:t>
                          </a:r>
                          <a:r>
                            <a:rPr lang="en-US" sz="2400" b="1" baseline="30000" dirty="0" smtClean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o</a:t>
                          </a:r>
                          <a:r>
                            <a:rPr lang="en-US" sz="2400" b="1" baseline="0" dirty="0" smtClean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</a:rPr>
                            <a:t> cap)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-0.0590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----------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60.2341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0" y="83671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estimated geoid and potential at AUT1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42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Effect of gridding (</a:t>
            </a:r>
            <a:r>
              <a:rPr lang="en-US" altLang="en-US" sz="2600" b="0" i="0" dirty="0">
                <a:solidFill>
                  <a:srgbClr val="C00000"/>
                </a:solidFill>
                <a:latin typeface="Calibri" pitchFamily="34" charset="0"/>
              </a:rPr>
              <a:t>splines</a:t>
            </a: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altLang="en-US" sz="2600" b="0" i="0" dirty="0" err="1">
                <a:solidFill>
                  <a:srgbClr val="FFC000"/>
                </a:solidFill>
                <a:latin typeface="Calibri" pitchFamily="34" charset="0"/>
              </a:rPr>
              <a:t>krigging</a:t>
            </a: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altLang="en-US" sz="2600" b="0" i="0" dirty="0">
                <a:solidFill>
                  <a:srgbClr val="00B050"/>
                </a:solidFill>
                <a:latin typeface="Calibri" pitchFamily="34" charset="0"/>
              </a:rPr>
              <a:t>bilinear</a:t>
            </a: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)</a:t>
            </a:r>
            <a:endParaRPr lang="en-US" altLang="en-US" sz="2600" b="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504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42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Effect of gridding (</a:t>
            </a:r>
            <a:r>
              <a:rPr lang="en-US" altLang="en-US" sz="2600" b="0" i="0" dirty="0">
                <a:solidFill>
                  <a:srgbClr val="C00000"/>
                </a:solidFill>
                <a:latin typeface="Calibri" pitchFamily="34" charset="0"/>
              </a:rPr>
              <a:t>splines</a:t>
            </a: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altLang="en-US" sz="2600" b="0" i="0" dirty="0" err="1">
                <a:solidFill>
                  <a:srgbClr val="FFC000"/>
                </a:solidFill>
                <a:latin typeface="Calibri" pitchFamily="34" charset="0"/>
              </a:rPr>
              <a:t>krigging</a:t>
            </a: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altLang="en-US" sz="2600" b="0" i="0" dirty="0">
                <a:solidFill>
                  <a:srgbClr val="00B050"/>
                </a:solidFill>
                <a:latin typeface="Calibri" pitchFamily="34" charset="0"/>
              </a:rPr>
              <a:t>bilinear</a:t>
            </a: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)</a:t>
            </a:r>
            <a:endParaRPr lang="en-US" altLang="en-US" sz="2600" b="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51252"/>
            <a:ext cx="4321227" cy="3920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273131"/>
            <a:ext cx="4297111" cy="38987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47716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Gravity residuals differences between spline/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kringging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(left) and spline/bilinear (right). </a:t>
            </a: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σ</a:t>
            </a:r>
            <a:r>
              <a:rPr lang="en-US" i="0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dif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=</a:t>
            </a: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1.5 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mGal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and 8.5 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mGal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respectively</a:t>
            </a:r>
          </a:p>
        </p:txBody>
      </p:sp>
    </p:spTree>
    <p:extLst>
      <p:ext uri="{BB962C8B-B14F-4D97-AF65-F5344CB8AC3E}">
        <p14:creationId xmlns:p14="http://schemas.microsoft.com/office/powerpoint/2010/main" xmlns="" val="3912677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155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Effect of data distribution and density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Use the GOCO5s LSC-based solution employing all data as reference and then evaluate the impact of data distribution  and sampling</a:t>
            </a:r>
            <a:endParaRPr lang="en-US" altLang="en-US" sz="2600" b="0" dirty="0">
              <a:solidFill>
                <a:srgbClr val="00206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Rectangle 2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502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6300" t="12901" r="13579" b="4501"/>
          <a:stretch/>
        </p:blipFill>
        <p:spPr>
          <a:xfrm>
            <a:off x="1187624" y="692696"/>
            <a:ext cx="6768752" cy="5220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15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Splinter Meeting IAG JWG0.1.2 GGHS2016 Thessaloniki, Greece (© Sánchez, 2016)</a:t>
            </a:r>
          </a:p>
        </p:txBody>
      </p:sp>
    </p:spTree>
    <p:extLst>
      <p:ext uri="{BB962C8B-B14F-4D97-AF65-F5344CB8AC3E}">
        <p14:creationId xmlns:p14="http://schemas.microsoft.com/office/powerpoint/2010/main" xmlns="" val="379091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4851" b="9051"/>
          <a:stretch/>
        </p:blipFill>
        <p:spPr>
          <a:xfrm>
            <a:off x="1835696" y="668007"/>
            <a:ext cx="5472608" cy="4898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60143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Good distribution as per the JWG0.1.2 recommendation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93019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4851" b="9051"/>
          <a:stretch/>
        </p:blipFill>
        <p:spPr>
          <a:xfrm>
            <a:off x="1835696" y="668007"/>
            <a:ext cx="5472608" cy="4898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60143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Good distribution as per the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JWG0.1.2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recommendation (x2)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4850" b="10101"/>
          <a:stretch/>
        </p:blipFill>
        <p:spPr>
          <a:xfrm>
            <a:off x="1835696" y="668007"/>
            <a:ext cx="5472608" cy="48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739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0094643"/>
                  </p:ext>
                </p:extLst>
              </p:nvPr>
            </p:nvGraphicFramePr>
            <p:xfrm>
              <a:off x="323528" y="1012307"/>
              <a:ext cx="8544169" cy="462045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809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𝒆𝒓𝒓</m:t>
                                    </m:r>
                                  </m:sup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42.0292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59.2156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42.0425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59.3460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42.0798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0.1020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59.7116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42.0890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0.0759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59.8018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42.0767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59.6812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42.0806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59.7194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baseline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baseline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800094643"/>
                  </p:ext>
                </p:extLst>
              </p:nvPr>
            </p:nvGraphicFramePr>
            <p:xfrm>
              <a:off x="323528" y="1012307"/>
              <a:ext cx="8544169" cy="462045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/>
                    <a:gridCol w="1880942"/>
                    <a:gridCol w="1944216"/>
                    <a:gridCol w="2088232"/>
                  </a:tblGrid>
                  <a:tr h="505651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41234" t="-3614" r="-216558" b="-8180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32915" t="-3614" r="-109091" b="-8180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9621" t="-3614" r="-1458" b="-818072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 smtClean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42.0292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59.2156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42.0425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59.3460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42.0798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0.1020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59.7116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42.0890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0.0759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59.8018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42.0767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59.6812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42.0806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59.7194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0" i="0" u="none" strike="noStrike" baseline="0" dirty="0" smtClean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0" y="62068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estimated geoid and potential at AUT1</a:t>
            </a:r>
          </a:p>
        </p:txBody>
      </p:sp>
    </p:spTree>
    <p:extLst>
      <p:ext uri="{BB962C8B-B14F-4D97-AF65-F5344CB8AC3E}">
        <p14:creationId xmlns:p14="http://schemas.microsoft.com/office/powerpoint/2010/main" xmlns="" val="3310082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60143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Bad distribution contrary to the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JWG0.1.2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recommendation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4850" b="10101"/>
          <a:stretch/>
        </p:blipFill>
        <p:spPr>
          <a:xfrm>
            <a:off x="1835696" y="674010"/>
            <a:ext cx="5472608" cy="48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5252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60143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Bad distribution contrary to the JWG0.1.2 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recommendation (x2)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t="4850" b="10101"/>
          <a:stretch/>
        </p:blipFill>
        <p:spPr>
          <a:xfrm>
            <a:off x="1835695" y="674010"/>
            <a:ext cx="5472609" cy="48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940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IHRF/IHRS Why AUT1?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9716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515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The AUT1 EUREF Class A station (© EUREF)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76672"/>
            <a:ext cx="9144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IHRF as a realization of IHRS</a:t>
            </a:r>
          </a:p>
          <a:p>
            <a:pPr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Why AUT1?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EUREF Station (Class A Station)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9051" t="10801" r="59450" b="2400"/>
          <a:stretch/>
        </p:blipFill>
        <p:spPr>
          <a:xfrm>
            <a:off x="485800" y="2614811"/>
            <a:ext cx="2664296" cy="206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646115"/>
            <a:ext cx="2711367" cy="2033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9046" y="2852936"/>
            <a:ext cx="2275441" cy="170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82308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8609084"/>
                  </p:ext>
                </p:extLst>
              </p:nvPr>
            </p:nvGraphicFramePr>
            <p:xfrm>
              <a:off x="323528" y="1015645"/>
              <a:ext cx="8544169" cy="462045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809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𝒆𝒓𝒓</m:t>
                                    </m:r>
                                  </m:sup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42.0292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59.2156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42.0425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59.3460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42.0798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0.1020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59.7116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42.0890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0.0759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59.8018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42.0767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59.6812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42.0806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59.7194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Random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42.1258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0.1399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60.1625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Random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42.1273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0.1174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60.1772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3478609084"/>
                  </p:ext>
                </p:extLst>
              </p:nvPr>
            </p:nvGraphicFramePr>
            <p:xfrm>
              <a:off x="323528" y="1015645"/>
              <a:ext cx="8544169" cy="462045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/>
                    <a:gridCol w="1880942"/>
                    <a:gridCol w="1944216"/>
                    <a:gridCol w="2088232"/>
                  </a:tblGrid>
                  <a:tr h="505651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41234" t="-2410" r="-216558" b="-842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32915" t="-2410" r="-109091" b="-842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9621" t="-2410" r="-1458" b="-842169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 smtClean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42.0292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59.2156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42.0425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59.3460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42.0798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0.1020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59.7116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42.0890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0.0759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59.8018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42.0767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59.6812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42.0806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59.7194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Random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42.1258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0.1399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60.1625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Random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42.1273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0.1174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60.1772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0" y="62068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estimated geoid and potential at AUT1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07904" y="4797152"/>
            <a:ext cx="5159793" cy="8389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851920" y="4869160"/>
            <a:ext cx="5015777" cy="648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652755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205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Effect of data distribution and density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Use the GOCO5s LSC-based solution employing all data as reference and then evaluate the impact of data distribution  and sampling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i="0" dirty="0">
                <a:solidFill>
                  <a:srgbClr val="002060"/>
                </a:solidFill>
                <a:latin typeface="Calibri" pitchFamily="34" charset="0"/>
              </a:rPr>
              <a:t>But </a:t>
            </a: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use RTM from dv_ell2016 and ERTM2016</a:t>
            </a:r>
            <a:endParaRPr lang="en-US" altLang="en-US" sz="26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047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2471585"/>
                  </p:ext>
                </p:extLst>
              </p:nvPr>
            </p:nvGraphicFramePr>
            <p:xfrm>
              <a:off x="323528" y="865909"/>
              <a:ext cx="8544169" cy="544341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809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𝒆𝒓𝒓</m:t>
                                    </m:r>
                                  </m:sup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 [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+mn-c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𝑨𝑼𝑻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C0C0C0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C0C0C0"/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C0C0C0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>
                              <a:latin typeface="Calibri" panose="020F0502020204030204" pitchFamily="34" charset="0"/>
                            </a:rPr>
                            <a:t>LSC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(</a:t>
                          </a:r>
                          <a:r>
                            <a:rPr lang="en-US" sz="2400" b="1" baseline="0" dirty="0" err="1">
                              <a:latin typeface="Calibri" panose="020F0502020204030204" pitchFamily="34" charset="0"/>
                            </a:rPr>
                            <a:t>dv_ell</a:t>
                          </a:r>
                          <a:r>
                            <a:rPr lang="en-US" sz="2400" b="1" baseline="0" dirty="0">
                              <a:latin typeface="Calibri" panose="020F0502020204030204" pitchFamily="34" charset="0"/>
                            </a:rPr>
                            <a:t> &amp; ERTM)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baseline="0" dirty="0">
                              <a:latin typeface="Calibri" panose="020F0502020204030204" pitchFamily="34" charset="0"/>
                            </a:rPr>
                            <a:t>42.3647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0.0168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62.5043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42.3433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62.2945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42.3174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62.0406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42.3979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0.1020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62.8297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42.3650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0.0759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62.5072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42.3984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62.8346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42.3226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62.0916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Random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42.3413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0.1399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62.2749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Random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42.3157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0.1174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62.0240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2052471585"/>
                  </p:ext>
                </p:extLst>
              </p:nvPr>
            </p:nvGraphicFramePr>
            <p:xfrm>
              <a:off x="323528" y="865909"/>
              <a:ext cx="8544169" cy="544341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30779"/>
                    <a:gridCol w="1880942"/>
                    <a:gridCol w="1944216"/>
                    <a:gridCol w="2088232"/>
                  </a:tblGrid>
                  <a:tr h="505651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41234" t="-3614" r="-216558" b="-10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32915" t="-3614" r="-109091" b="-100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9621" t="-3614" r="-1458" b="-1004819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 smtClean="0">
                              <a:latin typeface="Calibri" panose="020F0502020204030204" pitchFamily="34" charset="0"/>
                            </a:rPr>
                            <a:t>LSC</a:t>
                          </a: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 (RTM)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42.2413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0.0189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61.2947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GOCO05s </a:t>
                          </a:r>
                          <a:r>
                            <a:rPr lang="en-US" sz="2400" b="1" baseline="30000" dirty="0" smtClean="0">
                              <a:latin typeface="Calibri" panose="020F0502020204030204" pitchFamily="34" charset="0"/>
                            </a:rPr>
                            <a:t>LSC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(</a:t>
                          </a:r>
                          <a:r>
                            <a:rPr lang="en-US" sz="2400" b="1" baseline="0" dirty="0" err="1" smtClean="0">
                              <a:latin typeface="Calibri" panose="020F0502020204030204" pitchFamily="34" charset="0"/>
                            </a:rPr>
                            <a:t>dv_ell</a:t>
                          </a:r>
                          <a:r>
                            <a:rPr lang="en-US" sz="2400" b="1" baseline="0" dirty="0" smtClean="0">
                              <a:latin typeface="Calibri" panose="020F0502020204030204" pitchFamily="34" charset="0"/>
                            </a:rPr>
                            <a:t> &amp; ERTM)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baseline="0" dirty="0" smtClean="0">
                              <a:latin typeface="Calibri" panose="020F0502020204030204" pitchFamily="34" charset="0"/>
                            </a:rPr>
                            <a:t>42.3647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0.0168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62.5043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42.3433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0.1053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62.2945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Select data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42.3174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0.0769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62.0406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42.3979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0.1020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62.8297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Spline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42.3650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0.0759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62.5072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42.3984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0.1052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62.8346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Bilinear interp.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42.3226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0.0760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62.0916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Random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42.3413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0.1399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62.2749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Random (x2)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</a:rPr>
                            <a:t>42.3157</a:t>
                          </a:r>
                          <a:endParaRPr lang="en-US" sz="2400" b="0" i="0" u="none" strike="noStrike" baseline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0.1174</a:t>
                          </a: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400" b="0" i="0" u="none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62.0240</a:t>
                          </a:r>
                          <a:endParaRPr lang="en-US" sz="24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0" y="4709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Statistics of the estimated geoid and potential at AUT1</a:t>
            </a:r>
          </a:p>
        </p:txBody>
      </p:sp>
    </p:spTree>
    <p:extLst>
      <p:ext uri="{BB962C8B-B14F-4D97-AF65-F5344CB8AC3E}">
        <p14:creationId xmlns:p14="http://schemas.microsoft.com/office/powerpoint/2010/main" xmlns="" val="4109440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42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Prediction accuracy w.r.t. the observed gravity @AUT1</a:t>
            </a:r>
            <a:endParaRPr lang="en-US" altLang="en-US" sz="26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95" y="1095127"/>
            <a:ext cx="2485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GOCO05s</a:t>
            </a:r>
            <a:r>
              <a:rPr lang="en-US" sz="2400" b="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LSC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 (RTM)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Rectangle 5"/>
              <p:cNvSpPr/>
              <p:nvPr/>
            </p:nvSpPr>
            <p:spPr>
              <a:xfrm>
                <a:off x="5292080" y="994860"/>
                <a:ext cx="3338991" cy="588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g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=0.8815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𝑚𝐺𝑎𝑙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994860"/>
                <a:ext cx="3338991" cy="588816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3145" y="1887215"/>
            <a:ext cx="3654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GOCO05s</a:t>
            </a:r>
            <a:r>
              <a:rPr lang="en-US" sz="2400" b="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LSC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dv_ell&amp;ERTM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Rectangle 7"/>
              <p:cNvSpPr/>
              <p:nvPr/>
            </p:nvSpPr>
            <p:spPr>
              <a:xfrm>
                <a:off x="5292080" y="1823639"/>
                <a:ext cx="3338991" cy="588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g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=0.2839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𝑚𝐺𝑎𝑙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823639"/>
                <a:ext cx="3338991" cy="588816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0095" y="4138096"/>
            <a:ext cx="2593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EGM2008 </a:t>
            </a:r>
            <a:r>
              <a:rPr lang="en-US" sz="2400" b="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LSC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 (RTM)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tangle 9"/>
              <p:cNvSpPr/>
              <p:nvPr/>
            </p:nvSpPr>
            <p:spPr>
              <a:xfrm>
                <a:off x="5292080" y="4043312"/>
                <a:ext cx="3338991" cy="588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g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=1.</m:t>
                      </m:r>
                      <m:r>
                        <a:rPr lang="el-GR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961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𝑚𝐺𝑎𝑙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043312"/>
                <a:ext cx="3338991" cy="588816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3145" y="4930184"/>
            <a:ext cx="2528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XGM2016</a:t>
            </a:r>
            <a:r>
              <a:rPr lang="en-US" sz="2400" b="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LSC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 (RTM)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Rectangle 11"/>
              <p:cNvSpPr/>
              <p:nvPr/>
            </p:nvSpPr>
            <p:spPr>
              <a:xfrm>
                <a:off x="5292079" y="4862192"/>
                <a:ext cx="3338991" cy="588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g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=0.5719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𝑚𝐺𝑎𝑙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79" y="4862192"/>
                <a:ext cx="3338991" cy="588816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942" y="5671272"/>
            <a:ext cx="1964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SBFS (smooth)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Rectangle 13"/>
              <p:cNvSpPr/>
              <p:nvPr/>
            </p:nvSpPr>
            <p:spPr>
              <a:xfrm>
                <a:off x="5286927" y="5576488"/>
                <a:ext cx="3338991" cy="588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g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=0.7711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𝑚𝐺𝑎𝑙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927" y="5576488"/>
                <a:ext cx="3338991" cy="588816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-7309" y="2734377"/>
            <a:ext cx="4380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GOCO05s</a:t>
            </a:r>
            <a:r>
              <a:rPr lang="en-US" sz="2400" b="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LSC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dv_ell&amp;ERTM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 - JWG)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Rectangle 17"/>
              <p:cNvSpPr/>
              <p:nvPr/>
            </p:nvSpPr>
            <p:spPr>
              <a:xfrm>
                <a:off x="5271626" y="2628303"/>
                <a:ext cx="3154646" cy="588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g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=2.043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𝑚𝐺𝑎𝑙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626" y="2628303"/>
                <a:ext cx="3154646" cy="588816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-27690" y="3433419"/>
            <a:ext cx="4726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GOCO05s</a:t>
            </a:r>
            <a:r>
              <a:rPr lang="en-US" sz="2400" b="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LSC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dv_ell&amp;ERTM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 – JWGx2)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Rectangle 19"/>
              <p:cNvSpPr/>
              <p:nvPr/>
            </p:nvSpPr>
            <p:spPr>
              <a:xfrm>
                <a:off x="5251245" y="3327345"/>
                <a:ext cx="3338991" cy="588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g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=1.1303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𝑚𝐺𝑎𝑙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245" y="3327345"/>
                <a:ext cx="3338991" cy="588816"/>
              </a:xfrm>
              <a:prstGeom prst="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/>
          <p:cNvSpPr/>
          <p:nvPr/>
        </p:nvSpPr>
        <p:spPr bwMode="auto">
          <a:xfrm>
            <a:off x="10095" y="1835324"/>
            <a:ext cx="8580141" cy="577131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1" u="none" strike="noStrike" cap="none" normalizeH="0" baseline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840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32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The final, recommended, potential of the AUT1 IHRF station, using LSC, all data and </a:t>
            </a:r>
            <a:r>
              <a:rPr lang="en-US" altLang="en-US" sz="2600" b="0" i="0" dirty="0" err="1">
                <a:solidFill>
                  <a:srgbClr val="002060"/>
                </a:solidFill>
                <a:latin typeface="Calibri" pitchFamily="34" charset="0"/>
              </a:rPr>
              <a:t>dv_ell&amp;ERTM</a:t>
            </a: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with spline interpolation and 2x the points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Rectangle 5"/>
              <p:cNvSpPr/>
              <p:nvPr/>
            </p:nvSpPr>
            <p:spPr>
              <a:xfrm>
                <a:off x="2233786" y="1484784"/>
                <a:ext cx="4473597" cy="538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=42.3647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±0.0168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786" y="1484784"/>
                <a:ext cx="4473597" cy="538224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Rectangle 6"/>
              <p:cNvSpPr/>
              <p:nvPr/>
            </p:nvSpPr>
            <p:spPr>
              <a:xfrm>
                <a:off x="1559167" y="2010716"/>
                <a:ext cx="6302174" cy="698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=62636862.5043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±0.0017 </m:t>
                      </m:r>
                      <m:f>
                        <m:fPr>
                          <m:type m:val="skw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167" y="2010716"/>
                <a:ext cx="6302174" cy="698204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Rectangle 7"/>
              <p:cNvSpPr/>
              <p:nvPr/>
            </p:nvSpPr>
            <p:spPr>
              <a:xfrm>
                <a:off x="2234983" y="3861048"/>
                <a:ext cx="4473597" cy="538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=42.3650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±0.0759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983" y="3861048"/>
                <a:ext cx="4473597" cy="538224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Rectangle 8"/>
              <p:cNvSpPr/>
              <p:nvPr/>
            </p:nvSpPr>
            <p:spPr>
              <a:xfrm>
                <a:off x="1560364" y="4601054"/>
                <a:ext cx="6302174" cy="698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=62636862.5072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±0.0076 </m:t>
                      </m:r>
                      <m:f>
                        <m:fPr>
                          <m:type m:val="skw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364" y="4601054"/>
                <a:ext cx="6302174" cy="698204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 bwMode="auto">
          <a:xfrm>
            <a:off x="827584" y="1450876"/>
            <a:ext cx="7632848" cy="1296144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1" u="none" strike="noStrike" cap="none" normalizeH="0" baseline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29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28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The final, recommended, potential of the AUT1 IHRF station, using LSC, all data and </a:t>
            </a:r>
            <a:r>
              <a:rPr lang="en-US" altLang="en-US" sz="2600" b="0" i="0" dirty="0" err="1">
                <a:solidFill>
                  <a:srgbClr val="002060"/>
                </a:solidFill>
                <a:latin typeface="Calibri" pitchFamily="34" charset="0"/>
              </a:rPr>
              <a:t>dv_ell&amp;ERTM</a:t>
            </a: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 (WGS84 &amp; TF)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32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To GRS80 and MT 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Rectangle 10"/>
              <p:cNvSpPr/>
              <p:nvPr/>
            </p:nvSpPr>
            <p:spPr>
              <a:xfrm>
                <a:off x="2233786" y="3429000"/>
                <a:ext cx="5067669" cy="508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𝐺𝑅𝑆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80 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𝑀𝑇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=41.3987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±0.0168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786" y="3429000"/>
                <a:ext cx="5067669" cy="508024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Rectangle 11"/>
              <p:cNvSpPr/>
              <p:nvPr/>
            </p:nvSpPr>
            <p:spPr>
              <a:xfrm>
                <a:off x="1559167" y="3810916"/>
                <a:ext cx="6915483" cy="698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𝐺𝑅𝑆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80 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𝑀𝑇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=62636853.0347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±0.0017 </m:t>
                      </m:r>
                      <m:f>
                        <m:fPr>
                          <m:type m:val="skw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167" y="3810916"/>
                <a:ext cx="6915483" cy="698204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 bwMode="auto">
          <a:xfrm>
            <a:off x="827584" y="3356992"/>
            <a:ext cx="7632848" cy="1152128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1" u="none" strike="noStrike" cap="none" normalizeH="0" baseline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Rectangle 13"/>
              <p:cNvSpPr/>
              <p:nvPr/>
            </p:nvSpPr>
            <p:spPr>
              <a:xfrm>
                <a:off x="2233786" y="1484784"/>
                <a:ext cx="4473597" cy="538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=42.3647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±0.0168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786" y="1484784"/>
                <a:ext cx="4473597" cy="538224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Rectangle 14"/>
              <p:cNvSpPr/>
              <p:nvPr/>
            </p:nvSpPr>
            <p:spPr>
              <a:xfrm>
                <a:off x="1559167" y="2010716"/>
                <a:ext cx="6302174" cy="698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=62636862.5043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±0.0017 </m:t>
                      </m:r>
                      <m:f>
                        <m:fPr>
                          <m:type m:val="skw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167" y="2010716"/>
                <a:ext cx="6302174" cy="698204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 bwMode="auto">
          <a:xfrm>
            <a:off x="827584" y="1450876"/>
            <a:ext cx="7632848" cy="1296144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1" u="none" strike="noStrike" cap="none" normalizeH="0" baseline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39464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61950">
                  <a:defRPr/>
                </a:pP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		</a:t>
                </a:r>
                <a:r>
                  <a:rPr lang="el-GR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𝑨𝑼𝑻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</m:oMath>
                </a14:m>
                <a:r>
                  <a:rPr lang="en-US" sz="2800" i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+mn-cs"/>
                  </a:rPr>
                  <a:t> modeling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9643"/>
                <a:ext cx="9144000" cy="58022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2105" b="-35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 bwMode="auto">
          <a:xfrm>
            <a:off x="0" y="0"/>
            <a:ext cx="4644008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465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The final, recommended, potential of the AUT1 IHRF station, using LSC, all data and </a:t>
            </a:r>
            <a:r>
              <a:rPr lang="en-US" altLang="en-US" sz="2600" b="0" i="0" dirty="0" err="1">
                <a:solidFill>
                  <a:srgbClr val="002060"/>
                </a:solidFill>
                <a:latin typeface="Calibri" pitchFamily="34" charset="0"/>
              </a:rPr>
              <a:t>dv_ell&amp;ERTM</a:t>
            </a: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 (WGS84 &amp; TF)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32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To GRS80 and MT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1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To GRS80 ZT 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Rectangle 10"/>
              <p:cNvSpPr/>
              <p:nvPr/>
            </p:nvSpPr>
            <p:spPr>
              <a:xfrm>
                <a:off x="2233786" y="3429000"/>
                <a:ext cx="5067669" cy="508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𝐺𝑅𝑆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80 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𝑀𝑇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=41.3987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±0.0168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786" y="3429000"/>
                <a:ext cx="5067669" cy="508024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Rectangle 11"/>
              <p:cNvSpPr/>
              <p:nvPr/>
            </p:nvSpPr>
            <p:spPr>
              <a:xfrm>
                <a:off x="1559167" y="3810916"/>
                <a:ext cx="6915483" cy="698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𝐺𝑅𝑆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80 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𝑀𝑇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=62636853.0347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±0.0017 </m:t>
                      </m:r>
                      <m:f>
                        <m:fPr>
                          <m:type m:val="skw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167" y="3810916"/>
                <a:ext cx="6915483" cy="698204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 bwMode="auto">
          <a:xfrm>
            <a:off x="827584" y="3356992"/>
            <a:ext cx="7632848" cy="1152128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1" u="none" strike="noStrike" cap="none" normalizeH="0" baseline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Rectangle 13"/>
              <p:cNvSpPr/>
              <p:nvPr/>
            </p:nvSpPr>
            <p:spPr>
              <a:xfrm>
                <a:off x="2233786" y="1484784"/>
                <a:ext cx="4473597" cy="538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=42.3647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±0.0168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786" y="1484784"/>
                <a:ext cx="4473597" cy="538224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Rectangle 14"/>
              <p:cNvSpPr/>
              <p:nvPr/>
            </p:nvSpPr>
            <p:spPr>
              <a:xfrm>
                <a:off x="1559167" y="2010716"/>
                <a:ext cx="6302174" cy="698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=62636862.5043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±0.0017 </m:t>
                      </m:r>
                      <m:f>
                        <m:fPr>
                          <m:type m:val="skw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167" y="2010716"/>
                <a:ext cx="6302174" cy="698204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 bwMode="auto">
          <a:xfrm>
            <a:off x="827584" y="1450876"/>
            <a:ext cx="7632848" cy="1296144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1" u="none" strike="noStrike" cap="none" normalizeH="0" baseline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Rectangle 16"/>
              <p:cNvSpPr/>
              <p:nvPr/>
            </p:nvSpPr>
            <p:spPr>
              <a:xfrm>
                <a:off x="2233786" y="5157192"/>
                <a:ext cx="5003549" cy="508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𝐺𝑅𝑆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80 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𝑍𝑇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=41.4248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±0.0168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786" y="5157192"/>
                <a:ext cx="5003549" cy="508024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Rectangle 17"/>
              <p:cNvSpPr/>
              <p:nvPr/>
            </p:nvSpPr>
            <p:spPr>
              <a:xfrm>
                <a:off x="1559167" y="5539108"/>
                <a:ext cx="6915483" cy="698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𝐺𝑅𝑆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80 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𝑀𝑇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=62636853.2914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±0.0017 </m:t>
                      </m:r>
                      <m:f>
                        <m:fPr>
                          <m:type m:val="skw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6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167" y="5539108"/>
                <a:ext cx="6915483" cy="698204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/>
          <p:cNvSpPr/>
          <p:nvPr/>
        </p:nvSpPr>
        <p:spPr bwMode="auto">
          <a:xfrm>
            <a:off x="827584" y="5085184"/>
            <a:ext cx="7632848" cy="1152128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1" u="none" strike="noStrike" cap="none" normalizeH="0" baseline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2534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609600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CONCLUSIONS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0" y="0"/>
            <a:ext cx="6156176" cy="500063"/>
          </a:xfrm>
          <a:prstGeom prst="roundRect">
            <a:avLst>
              <a:gd name="adj" fmla="val 1381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00063"/>
            <a:ext cx="9144000" cy="601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45000"/>
              </a:spcBef>
              <a:buFont typeface="Courier New" pitchFamily="49" charset="0"/>
              <a:buChar char="o"/>
            </a:pPr>
            <a:r>
              <a:rPr lang="en-US" altLang="en-US" sz="2600" b="0" i="0" dirty="0">
                <a:solidFill>
                  <a:srgbClr val="002060"/>
                </a:solidFill>
                <a:latin typeface="Calibri" pitchFamily="34" charset="0"/>
              </a:rPr>
              <a:t>The use of a satellite only model and then (classic) RTM is not sufficient, given the problems (still) in bathymetry.</a:t>
            </a:r>
          </a:p>
          <a:p>
            <a:pPr algn="just" eaLnBrk="1" hangingPunct="1">
              <a:lnSpc>
                <a:spcPct val="80000"/>
              </a:lnSpc>
              <a:spcBef>
                <a:spcPct val="45000"/>
              </a:spcBef>
              <a:buFont typeface="Courier New" pitchFamily="49" charset="0"/>
              <a:buChar char="o"/>
            </a:pPr>
            <a:endParaRPr 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45000"/>
              </a:spcBef>
              <a:buFont typeface="Courier New" pitchFamily="49" charset="0"/>
              <a:buChar char="o"/>
            </a:pPr>
            <a:r>
              <a:rPr lang="en-US" sz="2600" b="0" i="0" dirty="0">
                <a:solidFill>
                  <a:srgbClr val="002060"/>
                </a:solidFill>
                <a:latin typeface="Calibri" pitchFamily="34" charset="0"/>
              </a:rPr>
              <a:t>Using dv_ell2016 coupled by ERTM2016 (scales up to 200 m) seems promising.</a:t>
            </a:r>
          </a:p>
          <a:p>
            <a:pPr algn="just" eaLnBrk="1" hangingPunct="1">
              <a:lnSpc>
                <a:spcPct val="80000"/>
              </a:lnSpc>
              <a:spcBef>
                <a:spcPct val="45000"/>
              </a:spcBef>
              <a:buFont typeface="Courier New" pitchFamily="49" charset="0"/>
              <a:buChar char="o"/>
            </a:pPr>
            <a:endParaRPr 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45000"/>
              </a:spcBef>
              <a:buFont typeface="Courier New" pitchFamily="49" charset="0"/>
              <a:buChar char="o"/>
            </a:pPr>
            <a:r>
              <a:rPr lang="en-US" sz="2600" b="0" i="0" dirty="0">
                <a:solidFill>
                  <a:srgbClr val="002060"/>
                </a:solidFill>
                <a:latin typeface="Calibri" pitchFamily="34" charset="0"/>
              </a:rPr>
              <a:t>It provides the most consistent results with errors up to 5 cm in the geoid prediction, irrespective of the data distribution.</a:t>
            </a:r>
          </a:p>
          <a:p>
            <a:pPr algn="just" eaLnBrk="1" hangingPunct="1">
              <a:lnSpc>
                <a:spcPct val="80000"/>
              </a:lnSpc>
              <a:spcBef>
                <a:spcPct val="45000"/>
              </a:spcBef>
              <a:buFont typeface="Courier New" pitchFamily="49" charset="0"/>
              <a:buChar char="o"/>
            </a:pPr>
            <a:endParaRPr 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45000"/>
              </a:spcBef>
              <a:buFont typeface="Courier New" pitchFamily="49" charset="0"/>
              <a:buChar char="o"/>
            </a:pPr>
            <a:r>
              <a:rPr lang="en-US" sz="2600" b="0" i="0" dirty="0">
                <a:solidFill>
                  <a:srgbClr val="002060"/>
                </a:solidFill>
                <a:latin typeface="Calibri" pitchFamily="34" charset="0"/>
              </a:rPr>
              <a:t>If interpolation/gridding is needed, then splines are to be preferred.</a:t>
            </a:r>
          </a:p>
          <a:p>
            <a:pPr algn="just" eaLnBrk="1" hangingPunct="1">
              <a:lnSpc>
                <a:spcPct val="80000"/>
              </a:lnSpc>
              <a:spcBef>
                <a:spcPct val="45000"/>
              </a:spcBef>
              <a:buFont typeface="Courier New" pitchFamily="49" charset="0"/>
              <a:buChar char="o"/>
            </a:pPr>
            <a:endParaRPr lang="en-US" sz="2200" b="0" i="0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45000"/>
              </a:spcBef>
              <a:buFont typeface="Courier New" pitchFamily="49" charset="0"/>
              <a:buChar char="o"/>
            </a:pPr>
            <a:r>
              <a:rPr lang="en-US" sz="2600" b="0" i="0" dirty="0">
                <a:solidFill>
                  <a:srgbClr val="002060"/>
                </a:solidFill>
                <a:latin typeface="Calibri" pitchFamily="34" charset="0"/>
              </a:rPr>
              <a:t>Other modifications of Stokes kernel need to be checked as well as the GBVP approach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944082"/>
            <a:ext cx="9144000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00099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Sincere thanks to (</a:t>
            </a:r>
            <a:r>
              <a:rPr lang="ja-JP" altLang="en-US" sz="2600" b="0" i="0" dirty="0">
                <a:solidFill>
                  <a:srgbClr val="C00000"/>
                </a:solidFill>
                <a:latin typeface="Calibri" pitchFamily="34" charset="0"/>
              </a:rPr>
              <a:t>誠にありがとう</a:t>
            </a:r>
            <a:r>
              <a:rPr lang="en-US" altLang="ja-JP" sz="2600" b="0" i="0" dirty="0">
                <a:solidFill>
                  <a:srgbClr val="C00000"/>
                </a:solidFill>
                <a:latin typeface="Calibri" pitchFamily="34" charset="0"/>
              </a:rPr>
              <a:t>)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: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45000"/>
              </a:spcBef>
            </a:pP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1333500" lvl="2" indent="-457200" algn="just" eaLnBrk="1" hangingPunct="1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sz="2600" b="0" i="0" dirty="0">
                <a:solidFill>
                  <a:srgbClr val="002060"/>
                </a:solidFill>
                <a:latin typeface="Calibri" pitchFamily="34" charset="0"/>
              </a:rPr>
              <a:t>Verena </a:t>
            </a:r>
            <a:r>
              <a:rPr lang="en-US" sz="2600" b="0" i="0" dirty="0" err="1">
                <a:solidFill>
                  <a:srgbClr val="002060"/>
                </a:solidFill>
                <a:latin typeface="Calibri" pitchFamily="34" charset="0"/>
              </a:rPr>
              <a:t>Lieb</a:t>
            </a:r>
            <a:r>
              <a:rPr lang="en-US" sz="2600" b="0" i="0" dirty="0">
                <a:solidFill>
                  <a:srgbClr val="002060"/>
                </a:solidFill>
                <a:latin typeface="Calibri" pitchFamily="34" charset="0"/>
              </a:rPr>
              <a:t> and Michael Schmidt for the SBFs computations</a:t>
            </a:r>
          </a:p>
          <a:p>
            <a:pPr marL="1333500" lvl="2" indent="-457200" algn="just" eaLnBrk="1" hangingPunct="1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endParaRPr 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1333500" lvl="2" indent="-457200" algn="just" eaLnBrk="1" hangingPunct="1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sz="2600" b="0" i="0" dirty="0">
                <a:solidFill>
                  <a:srgbClr val="002060"/>
                </a:solidFill>
                <a:latin typeface="Calibri" pitchFamily="34" charset="0"/>
              </a:rPr>
              <a:t>Christian Hirt and Martin </a:t>
            </a:r>
            <a:r>
              <a:rPr lang="en-US" sz="2600" b="0" i="0" dirty="0" err="1">
                <a:solidFill>
                  <a:srgbClr val="002060"/>
                </a:solidFill>
                <a:latin typeface="Calibri" pitchFamily="34" charset="0"/>
              </a:rPr>
              <a:t>Willberg</a:t>
            </a:r>
            <a:r>
              <a:rPr lang="en-US" sz="2600" b="0" i="0" dirty="0">
                <a:solidFill>
                  <a:srgbClr val="002060"/>
                </a:solidFill>
                <a:latin typeface="Calibri" pitchFamily="34" charset="0"/>
              </a:rPr>
              <a:t> for the discussions on the evaluation of RTM through dv_ell2016 and ERTM2016</a:t>
            </a:r>
          </a:p>
          <a:p>
            <a:pPr marL="1333500" lvl="2" indent="-457200" algn="just" eaLnBrk="1" hangingPunct="1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endParaRPr lang="en-US" sz="26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1333500" lvl="2" indent="-457200" algn="just" eaLnBrk="1" hangingPunct="1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sz="2600" b="0" i="0" dirty="0">
                <a:solidFill>
                  <a:srgbClr val="002060"/>
                </a:solidFill>
                <a:latin typeface="Calibri" pitchFamily="34" charset="0"/>
              </a:rPr>
              <a:t>Roland Pail and Thomas Gruber for the XGM2016 coefficients</a:t>
            </a:r>
          </a:p>
        </p:txBody>
      </p:sp>
    </p:spTree>
    <p:extLst>
      <p:ext uri="{BB962C8B-B14F-4D97-AF65-F5344CB8AC3E}">
        <p14:creationId xmlns:p14="http://schemas.microsoft.com/office/powerpoint/2010/main" xmlns="" val="372224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IHRF/IHRS Why AUT1?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9716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515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Thessaloniki SONEL TG station (© PSMSL)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76672"/>
            <a:ext cx="9144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IHRF as a realization of IHRS</a:t>
            </a:r>
          </a:p>
          <a:p>
            <a:pPr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Why AUT1?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EUREF Station (Class A Station)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HNHS TG station in proximity (9.2 km)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397" t="11501" r="62206" b="21300"/>
          <a:stretch/>
        </p:blipFill>
        <p:spPr>
          <a:xfrm>
            <a:off x="2674690" y="3068960"/>
            <a:ext cx="3841526" cy="28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04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IHRF/IHRS Why AUT1?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9716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515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GravLab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A10 (#027) (© </a:t>
            </a:r>
            <a:r>
              <a:rPr lang="en-US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GravLab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76672"/>
            <a:ext cx="9144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IHRF as a realization of IHRS</a:t>
            </a:r>
          </a:p>
          <a:p>
            <a:pPr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Why AUT1?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EUREF Station (Class A Station)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HNHS TG station in proximity (9.2 km)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GravLab</a:t>
            </a: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A10(#027) station in proximity (8 km)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3769881"/>
            <a:ext cx="1768281" cy="2357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50"/>
          <a:stretch/>
        </p:blipFill>
        <p:spPr>
          <a:xfrm>
            <a:off x="1403648" y="3770625"/>
            <a:ext cx="3635896" cy="202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665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IHRF/IHRS Why AUT1?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9716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6672"/>
            <a:ext cx="9144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IHRF as a realization of IHRS</a:t>
            </a:r>
          </a:p>
          <a:p>
            <a:pPr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Why AUT1?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EUREF Station (Class A Station)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HNHS TG station in proximity (9.2 km)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GravLab</a:t>
            </a: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A10(#027) station in proximity (8 km)</a:t>
            </a: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endParaRPr lang="en-US" sz="2600" b="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1346200" indent="-457200">
              <a:buFont typeface="Courier New" panose="02070309020205020404" pitchFamily="49" charset="0"/>
              <a:buChar char="o"/>
              <a:defRPr/>
            </a:pPr>
            <a:r>
              <a:rPr lang="en-US" sz="2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Abundance of local gravity data (25208 pts. with S&lt;210km)</a:t>
            </a:r>
          </a:p>
        </p:txBody>
      </p:sp>
    </p:spTree>
    <p:extLst>
      <p:ext uri="{BB962C8B-B14F-4D97-AF65-F5344CB8AC3E}">
        <p14:creationId xmlns:p14="http://schemas.microsoft.com/office/powerpoint/2010/main" xmlns="" val="22156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IHRF/IHRS Why AUT1?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0"/>
            <a:ext cx="971600" cy="500063"/>
          </a:xfrm>
          <a:prstGeom prst="roundRect">
            <a:avLst>
              <a:gd name="adj" fmla="val 11470"/>
            </a:avLst>
          </a:prstGeom>
          <a:solidFill>
            <a:srgbClr val="C4E3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515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Distribution of available local gravity anomalies around AUT1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1" t="2750" r="6951" b="6951"/>
          <a:stretch/>
        </p:blipFill>
        <p:spPr>
          <a:xfrm>
            <a:off x="2002319" y="559217"/>
            <a:ext cx="5139362" cy="53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0404475"/>
      </p:ext>
    </p:extLst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1" u="none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1" u="none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22210</TotalTime>
  <Words>1839</Words>
  <Application>Microsoft Office PowerPoint</Application>
  <PresentationFormat>On-screen Show (4:3)</PresentationFormat>
  <Paragraphs>634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Προεπιλεγμένη σχεδίαση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>AUTh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IAG 2005 - Dynamic Planet - G2</dc:title>
  <dc:subject>MSS in Mediterranean</dc:subject>
  <dc:creator>Vergos George</dc:creator>
  <cp:lastModifiedBy>Vassilis Andritsanos</cp:lastModifiedBy>
  <cp:revision>653</cp:revision>
  <cp:lastPrinted>2017-04-21T13:29:41Z</cp:lastPrinted>
  <dcterms:created xsi:type="dcterms:W3CDTF">2001-05-10T04:15:26Z</dcterms:created>
  <dcterms:modified xsi:type="dcterms:W3CDTF">2017-11-20T10:30:14Z</dcterms:modified>
</cp:coreProperties>
</file>