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6" r:id="rId2"/>
    <p:sldId id="258" r:id="rId3"/>
    <p:sldId id="259" r:id="rId4"/>
    <p:sldId id="304" r:id="rId5"/>
    <p:sldId id="29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396" r:id="rId25"/>
    <p:sldId id="287" r:id="rId26"/>
    <p:sldId id="289" r:id="rId27"/>
    <p:sldId id="291" r:id="rId28"/>
    <p:sldId id="394" r:id="rId29"/>
    <p:sldId id="292" r:id="rId30"/>
    <p:sldId id="305" r:id="rId31"/>
    <p:sldId id="395" r:id="rId32"/>
    <p:sldId id="307" r:id="rId33"/>
    <p:sldId id="275" r:id="rId34"/>
    <p:sldId id="298" r:id="rId35"/>
    <p:sldId id="299" r:id="rId36"/>
    <p:sldId id="300" r:id="rId37"/>
    <p:sldId id="301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06" r:id="rId47"/>
    <p:sldId id="407" r:id="rId48"/>
    <p:sldId id="318" r:id="rId49"/>
    <p:sldId id="319" r:id="rId50"/>
    <p:sldId id="320" r:id="rId51"/>
    <p:sldId id="397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52" r:id="rId82"/>
    <p:sldId id="353" r:id="rId83"/>
    <p:sldId id="354" r:id="rId84"/>
    <p:sldId id="355" r:id="rId85"/>
    <p:sldId id="356" r:id="rId86"/>
    <p:sldId id="357" r:id="rId87"/>
    <p:sldId id="358" r:id="rId88"/>
    <p:sldId id="359" r:id="rId89"/>
    <p:sldId id="360" r:id="rId90"/>
    <p:sldId id="376" r:id="rId91"/>
    <p:sldId id="377" r:id="rId92"/>
    <p:sldId id="378" r:id="rId93"/>
    <p:sldId id="379" r:id="rId94"/>
    <p:sldId id="380" r:id="rId95"/>
    <p:sldId id="381" r:id="rId96"/>
    <p:sldId id="382" r:id="rId97"/>
    <p:sldId id="383" r:id="rId98"/>
    <p:sldId id="384" r:id="rId99"/>
    <p:sldId id="385" r:id="rId100"/>
    <p:sldId id="386" r:id="rId101"/>
    <p:sldId id="387" r:id="rId102"/>
    <p:sldId id="388" r:id="rId103"/>
    <p:sldId id="389" r:id="rId104"/>
    <p:sldId id="390" r:id="rId105"/>
    <p:sldId id="391" r:id="rId106"/>
    <p:sldId id="392" r:id="rId107"/>
    <p:sldId id="393" r:id="rId10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3" autoAdjust="0"/>
  </p:normalViewPr>
  <p:slideViewPr>
    <p:cSldViewPr>
      <p:cViewPr>
        <p:scale>
          <a:sx n="90" d="100"/>
          <a:sy n="90" d="100"/>
        </p:scale>
        <p:origin x="-2136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7" Type="http://schemas.openxmlformats.org/officeDocument/2006/relationships/image" Target="../media/image154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Relationship Id="rId6" Type="http://schemas.openxmlformats.org/officeDocument/2006/relationships/image" Target="../media/image153.wmf"/><Relationship Id="rId5" Type="http://schemas.openxmlformats.org/officeDocument/2006/relationships/image" Target="../media/image152.wmf"/><Relationship Id="rId4" Type="http://schemas.openxmlformats.org/officeDocument/2006/relationships/image" Target="../media/image15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image" Target="../media/image158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wmf"/><Relationship Id="rId1" Type="http://schemas.openxmlformats.org/officeDocument/2006/relationships/image" Target="../media/image160.wmf"/><Relationship Id="rId5" Type="http://schemas.openxmlformats.org/officeDocument/2006/relationships/image" Target="../media/image164.wmf"/><Relationship Id="rId4" Type="http://schemas.openxmlformats.org/officeDocument/2006/relationships/image" Target="../media/image163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wmf"/><Relationship Id="rId1" Type="http://schemas.openxmlformats.org/officeDocument/2006/relationships/image" Target="../media/image165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wmf"/><Relationship Id="rId1" Type="http://schemas.openxmlformats.org/officeDocument/2006/relationships/image" Target="../media/image167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7" Type="http://schemas.openxmlformats.org/officeDocument/2006/relationships/image" Target="../media/image176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Relationship Id="rId6" Type="http://schemas.openxmlformats.org/officeDocument/2006/relationships/image" Target="../media/image175.wmf"/><Relationship Id="rId5" Type="http://schemas.openxmlformats.org/officeDocument/2006/relationships/image" Target="../media/image174.wmf"/><Relationship Id="rId4" Type="http://schemas.openxmlformats.org/officeDocument/2006/relationships/image" Target="../media/image173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image" Target="../media/image178.wmf"/><Relationship Id="rId1" Type="http://schemas.openxmlformats.org/officeDocument/2006/relationships/image" Target="../media/image177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image" Target="../media/image180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image" Target="../media/image18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image" Target="../media/image18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BCDEB-5821-4987-9DAA-FEAB9C7AAE7B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7A4B0-6D66-49D4-8573-F89D23EDD66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17815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Δεν βρέθηκε</a:t>
            </a:r>
            <a:r>
              <a:rPr lang="el-GR" baseline="0" dirty="0" smtClean="0"/>
              <a:t> αντίστοιχο γράφημα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025000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Για</a:t>
            </a:r>
            <a:r>
              <a:rPr lang="el-GR" baseline="0" dirty="0" smtClean="0"/>
              <a:t> την πρώτη εικόνα δεν βρέθηκε αντίστοιχη με άδεια.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15997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Για τις 2 πρώτες εικόνες δεν βρέθηκαν αντίστοιχες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0542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Τίτλος</a:t>
            </a:r>
            <a:r>
              <a:rPr lang="el-GR" baseline="0" dirty="0" smtClean="0"/>
              <a:t> διαφάνειας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4616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Για</a:t>
            </a:r>
            <a:r>
              <a:rPr lang="el-GR" baseline="0" dirty="0" smtClean="0"/>
              <a:t> την δεύτερη εικόνα δεν βρέθηκε αντίστοιχη με άδεια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7981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Δεν βρέθηκε αντίστοιχη εικόνα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0780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Δεν βρέθηκε αντίστοιχη εικόνα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10780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Δεν βρέθηκε αντίστοιχη εικόνα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59204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Δεν βρέθηκε αντίστοιχο γράφημα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2441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610A5-7105-4134-8782-3F154032FBB6}" type="datetimeFigureOut">
              <a:rPr lang="el-GR" smtClean="0"/>
              <a:pPr/>
              <a:t>22/10/2018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/index.php?title=User:Maddox2&amp;action=edit&amp;redlink=1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://commons.wikimedia.org/wiki/File:GRACE_globe_animation.gi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hyperlink" Target="http://www.geod.nrcan.gc.ca/" TargetMode="External"/><Relationship Id="rId4" Type="http://schemas.openxmlformats.org/officeDocument/2006/relationships/hyperlink" Target="http://www.geod.nrcan.gc.ca/edu/geod/gravity/gravity04_e.php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5" Type="http://schemas.openxmlformats.org/officeDocument/2006/relationships/oleObject" Target="../embeddings/oleObject95.bin"/><Relationship Id="rId4" Type="http://schemas.openxmlformats.org/officeDocument/2006/relationships/oleObject" Target="../embeddings/oleObject94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oleObject97.bin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oleObject" Target="../embeddings/oleObject99.bin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oleObject" Target="../embeddings/oleObject101.bin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Global_plate_motion_2008-04-17.jpg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0.jpeg"/><Relationship Id="rId12" Type="http://schemas.openxmlformats.org/officeDocument/2006/relationships/hyperlink" Target="http://www.unavco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gos-portal.org/lang_en/GGOS-Portal/EN/Home/homepageLink.html" TargetMode="External"/><Relationship Id="rId11" Type="http://schemas.openxmlformats.org/officeDocument/2006/relationships/hyperlink" Target="http://www.unavco.org/community_science/science-support/crustal_motion/dxdt/images/REVEL-2000_b.jpg" TargetMode="External"/><Relationship Id="rId5" Type="http://schemas.openxmlformats.org/officeDocument/2006/relationships/hyperlink" Target="http://www.iag-aig.org/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://www.ggos-portal.org/lang_en/GGOS-Portal/EN/Topics/GeodeticApplications/GeodeticReferenceSystemsAndFrames/GeodeticReferenceSystemsAndFrames.html" TargetMode="External"/><Relationship Id="rId9" Type="http://schemas.openxmlformats.org/officeDocument/2006/relationships/hyperlink" Target="http://commons.wikimedia.org/wiki/User:Macaddct198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RACE_globe_animation.gi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/index.php?title=User:Maddox2&amp;action=edit&amp;redlink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.wikipedia.org/wiki/%CE%91%CF%81%CF%87%CE%B5%CE%AF%CE%BF:GodfreyKneller-IsaacNewton-1689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.wikipedia.org/wiki/%CE%91%CF%81%CF%87%CE%B5%CE%AF%CE%BF:GodfreyKneller-IsaacNewton-1689.jpg" TargetMode="External"/><Relationship Id="rId5" Type="http://schemas.openxmlformats.org/officeDocument/2006/relationships/hyperlink" Target="http://en.wikipedia.org/wiki/File:Alexis_Clairault.jpg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Carl_Friedrich_Gauss.jp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l.wikipedia.org/wiki/%CE%91%CF%81%CF%87%CE%B5%CE%AF%CE%BF:Friedrich_Wilhelm_Bessel.jpeg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ierre-Simon_Laplace.jp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/index.php?title=User:Luestling&amp;action=edit&amp;redlink=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-R_Helmert_1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/index.php?title=User:Carlo_Denis&amp;action=edit&amp;redlink=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eorge_Gabriel_Stokes.jp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lbert_Einstein_Head_Cleaned_N_Cropped.jp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Jaakobou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TEI%20ATHENS\&#924;&#949;&#964;&#945;&#960;&#964;&#965;&#967;&#953;&#945;&#954;&#940;\&#915;&#949;&#969;&#967;&#969;&#961;&#953;&#954;&#941;&#962;%20&#964;&#949;&#967;&#957;&#959;&#955;&#959;&#947;&#943;&#949;&#962;\&#933;&#968;&#959;&#956;&#949;&#961;&#943;&#945;%20&#954;&#945;&#953;%20GNSS\&#928;&#945;&#961;&#959;&#965;&#963;&#953;&#940;&#963;&#949;&#953;&#962;\&#928;&#945;&#961;&#959;&#965;&#963;&#943;&#945;&#963;&#951;%201&#951;\Gravity%20Visualized_cut.mp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d/2.0/deed.en" TargetMode="External"/><Relationship Id="rId5" Type="http://schemas.openxmlformats.org/officeDocument/2006/relationships/hyperlink" Target="http://www.flickr.com/photos/bisgovuk/" TargetMode="External"/><Relationship Id="rId4" Type="http://schemas.openxmlformats.org/officeDocument/2006/relationships/hyperlink" Target="http://www.flickr.com/photos/bisgovuk/6979060787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TEI%20ATHENS\&#924;&#949;&#964;&#945;&#960;&#964;&#965;&#967;&#953;&#945;&#954;&#940;\&#915;&#949;&#969;&#967;&#969;&#961;&#953;&#954;&#941;&#962;%20&#964;&#949;&#967;&#957;&#959;&#955;&#959;&#947;&#943;&#949;&#962;\&#933;&#968;&#959;&#956;&#949;&#961;&#943;&#945;%20&#954;&#945;&#953;%20GNSS\&#928;&#945;&#961;&#959;&#965;&#963;&#953;&#940;&#963;&#949;&#953;&#962;\&#928;&#945;&#961;&#959;&#965;&#963;&#943;&#945;&#963;&#951;%201&#951;\1212_011_AR_EN.mp4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5.jpeg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TEI%20ATHENS\&#924;&#949;&#964;&#945;&#960;&#964;&#965;&#967;&#953;&#945;&#954;&#940;\&#915;&#949;&#969;&#967;&#969;&#961;&#953;&#954;&#941;&#962;%20&#964;&#949;&#967;&#957;&#959;&#955;&#959;&#947;&#943;&#949;&#962;\&#933;&#968;&#959;&#956;&#949;&#961;&#943;&#945;%20&#954;&#945;&#953;%20GNSS\&#928;&#945;&#961;&#959;&#965;&#963;&#953;&#940;&#963;&#949;&#953;&#962;\&#928;&#945;&#961;&#959;&#965;&#963;&#943;&#945;&#963;&#951;%201&#951;\VID_20170927_153236.mp4" TargetMode="Externa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sychology.wikia.com/wiki/Cartesian_coordinate_system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ikia.com/Licensing" TargetMode="External"/><Relationship Id="rId4" Type="http://schemas.openxmlformats.org/officeDocument/2006/relationships/hyperlink" Target="http://psychology.wikia.com/wiki/User:Dr_Joe_Kiff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eodetic_datum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-sa/3.0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ound_prism_and_laser_plummet_on_tripod.jpg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2.0/deed.en" TargetMode="External"/><Relationship Id="rId4" Type="http://schemas.openxmlformats.org/officeDocument/2006/relationships/hyperlink" Target="http://commons.wikimedia.org/wiki/User:KJG2007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Aristoteles_Louvre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2.5/deed.el" TargetMode="External"/><Relationship Id="rId4" Type="http://schemas.openxmlformats.org/officeDocument/2006/relationships/hyperlink" Target="http://commons.wikimedia.org/wiki/User:Stin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ata.org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0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22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97.jpeg"/><Relationship Id="rId4" Type="http://schemas.openxmlformats.org/officeDocument/2006/relationships/oleObject" Target="../embeddings/oleObject31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33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35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38.bin"/><Relationship Id="rId4" Type="http://schemas.openxmlformats.org/officeDocument/2006/relationships/oleObject" Target="../embeddings/oleObject37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44.bin"/><Relationship Id="rId4" Type="http://schemas.openxmlformats.org/officeDocument/2006/relationships/oleObject" Target="../embeddings/oleObject43.bin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15.jpeg"/><Relationship Id="rId4" Type="http://schemas.openxmlformats.org/officeDocument/2006/relationships/oleObject" Target="../embeddings/oleObject46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49.bin"/><Relationship Id="rId4" Type="http://schemas.openxmlformats.org/officeDocument/2006/relationships/oleObject" Target="../embeddings/oleObject48.bin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-O_Mappa_mundi_z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The_Earth_seen_from_Apollo_17.jpg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commons.wikimedia.org/wiki/User:Leinad-Z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5.jpeg"/><Relationship Id="rId5" Type="http://schemas.openxmlformats.org/officeDocument/2006/relationships/oleObject" Target="../embeddings/oleObject52.bin"/><Relationship Id="rId4" Type="http://schemas.openxmlformats.org/officeDocument/2006/relationships/oleObject" Target="../embeddings/oleObject51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oleObject" Target="../embeddings/oleObject55.bin"/><Relationship Id="rId4" Type="http://schemas.openxmlformats.org/officeDocument/2006/relationships/oleObject" Target="../embeddings/oleObject54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57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58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32.wmf"/><Relationship Id="rId4" Type="http://schemas.openxmlformats.org/officeDocument/2006/relationships/oleObject" Target="../embeddings/oleObject59.bin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1.bin"/><Relationship Id="rId5" Type="http://schemas.openxmlformats.org/officeDocument/2006/relationships/oleObject" Target="../embeddings/oleObject60.bin"/><Relationship Id="rId4" Type="http://schemas.openxmlformats.org/officeDocument/2006/relationships/image" Target="../media/image13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wmf"/><Relationship Id="rId4" Type="http://schemas.openxmlformats.org/officeDocument/2006/relationships/image" Target="../media/image141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TEI%20ATHENS\&#924;&#949;&#964;&#945;&#960;&#964;&#965;&#967;&#953;&#945;&#954;&#940;\&#915;&#949;&#969;&#967;&#969;&#961;&#953;&#954;&#941;&#962;%20&#964;&#949;&#967;&#957;&#959;&#955;&#959;&#947;&#943;&#949;&#962;\&#933;&#968;&#959;&#956;&#949;&#961;&#943;&#945;%20&#954;&#945;&#953;%20GNSS\&#928;&#945;&#961;&#959;&#965;&#963;&#953;&#940;&#963;&#949;&#953;&#962;\&#928;&#945;&#961;&#959;&#965;&#963;&#943;&#945;&#963;&#951;%201&#951;\1601_027_AR_EN.mp4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The_Earth_seen_from_Apollo_17.jp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4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5" Type="http://schemas.openxmlformats.org/officeDocument/2006/relationships/oleObject" Target="../embeddings/oleObject64.bin"/><Relationship Id="rId4" Type="http://schemas.openxmlformats.org/officeDocument/2006/relationships/oleObject" Target="../embeddings/oleObject63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image" Target="../media/image145.jpeg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67.bin"/><Relationship Id="rId5" Type="http://schemas.openxmlformats.org/officeDocument/2006/relationships/oleObject" Target="../embeddings/oleObject66.bin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5.bin"/><Relationship Id="rId9" Type="http://schemas.openxmlformats.org/officeDocument/2006/relationships/oleObject" Target="../embeddings/oleObject70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74.bin"/><Relationship Id="rId5" Type="http://schemas.openxmlformats.org/officeDocument/2006/relationships/oleObject" Target="../embeddings/oleObject73.bin"/><Relationship Id="rId4" Type="http://schemas.openxmlformats.org/officeDocument/2006/relationships/oleObject" Target="../embeddings/oleObject72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76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80.bin"/><Relationship Id="rId5" Type="http://schemas.openxmlformats.org/officeDocument/2006/relationships/oleObject" Target="../embeddings/oleObject79.bin"/><Relationship Id="rId4" Type="http://schemas.openxmlformats.org/officeDocument/2006/relationships/oleObject" Target="../embeddings/oleObject78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oleObject" Target="../embeddings/oleObject83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69.jpeg"/><Relationship Id="rId4" Type="http://schemas.openxmlformats.org/officeDocument/2006/relationships/oleObject" Target="../embeddings/oleObject85.bin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3" Type="http://schemas.openxmlformats.org/officeDocument/2006/relationships/oleObject" Target="../embeddings/oleObject86.bin"/><Relationship Id="rId7" Type="http://schemas.openxmlformats.org/officeDocument/2006/relationships/oleObject" Target="../embeddings/oleObject9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89.bin"/><Relationship Id="rId5" Type="http://schemas.openxmlformats.org/officeDocument/2006/relationships/oleObject" Target="../embeddings/oleObject88.bin"/><Relationship Id="rId4" Type="http://schemas.openxmlformats.org/officeDocument/2006/relationships/oleObject" Target="../embeddings/oleObject87.bin"/><Relationship Id="rId9" Type="http://schemas.openxmlformats.org/officeDocument/2006/relationships/oleObject" Target="../embeddings/oleObject9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27784" y="764704"/>
            <a:ext cx="3223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smtClean="0">
                <a:latin typeface="Arial" pitchFamily="34" charset="0"/>
                <a:cs typeface="Arial" pitchFamily="34" charset="0"/>
              </a:rPr>
              <a:t>Υψομετρία και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GNSS</a:t>
            </a:r>
            <a:endParaRPr lang="el-G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6093296"/>
            <a:ext cx="668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Πρόγραμμα Μεταπτυχιακών Σπουδών: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Γεωχωρικές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Τεχνολογίες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0864" y="4365104"/>
            <a:ext cx="4695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Βασίλειος Δ. </a:t>
            </a:r>
            <a:r>
              <a:rPr lang="el-GR" sz="1400" dirty="0" err="1" smtClean="0">
                <a:latin typeface="Arial" pitchFamily="34" charset="0"/>
                <a:cs typeface="Arial" pitchFamily="34" charset="0"/>
              </a:rPr>
              <a:t>Ανδριτσάνος</a:t>
            </a:r>
            <a:endParaRPr lang="el-G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Αναπληρωτής Καθηγητής</a:t>
            </a: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Τμήμα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Μηχανικών </a:t>
            </a:r>
            <a:r>
              <a:rPr lang="el-GR" sz="1400" dirty="0" smtClean="0">
                <a:latin typeface="Arial" pitchFamily="34" charset="0"/>
                <a:cs typeface="Arial" pitchFamily="34" charset="0"/>
              </a:rPr>
              <a:t>Τοπογραφίας και </a:t>
            </a:r>
            <a:r>
              <a:rPr lang="el-GR" sz="1400" dirty="0" err="1" smtClean="0">
                <a:latin typeface="Arial" pitchFamily="34" charset="0"/>
                <a:cs typeface="Arial" pitchFamily="34" charset="0"/>
              </a:rPr>
              <a:t>Γεωπληροφορικής</a:t>
            </a:r>
            <a:endParaRPr lang="el-GR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l-GR" sz="1400" dirty="0" smtClean="0">
                <a:latin typeface="Arial" pitchFamily="34" charset="0"/>
                <a:cs typeface="Arial" pitchFamily="34" charset="0"/>
              </a:rPr>
              <a:t>Πανεπιστήμιο Δυτικής Αττικής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364" y="2708920"/>
            <a:ext cx="8765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800" dirty="0" smtClean="0">
                <a:latin typeface="Arial" pitchFamily="34" charset="0"/>
                <a:cs typeface="Arial" pitchFamily="34" charset="0"/>
              </a:rPr>
              <a:t>Παρουσίαση 1</a:t>
            </a:r>
            <a:r>
              <a:rPr lang="el-GR" sz="2800" baseline="30000" dirty="0" smtClean="0">
                <a:latin typeface="Arial" pitchFamily="34" charset="0"/>
                <a:cs typeface="Arial" pitchFamily="34" charset="0"/>
              </a:rPr>
              <a:t>η</a:t>
            </a:r>
            <a:r>
              <a:rPr lang="el-GR" sz="2800" dirty="0" smtClean="0">
                <a:latin typeface="Arial" pitchFamily="34" charset="0"/>
                <a:cs typeface="Arial" pitchFamily="34" charset="0"/>
              </a:rPr>
              <a:t>: Εισαγωγή στο γήινο πεδίο βαρύτητας</a:t>
            </a:r>
            <a:endParaRPr lang="el-G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3. Το </a:t>
            </a:r>
            <a:r>
              <a:rPr lang="el-GR" dirty="0"/>
              <a:t>γήινο πεδίο βαρύτητας </a:t>
            </a:r>
            <a:r>
              <a:rPr lang="el-GR" dirty="0" smtClean="0"/>
              <a:t>στην επιφάνεια και </a:t>
            </a:r>
            <a:r>
              <a:rPr lang="el-GR" dirty="0"/>
              <a:t>έξω από </a:t>
            </a:r>
            <a:r>
              <a:rPr lang="el-GR" dirty="0" smtClean="0"/>
              <a:t>αυτήν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336" y="1844824"/>
            <a:ext cx="4224894" cy="321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71600" y="5315070"/>
            <a:ext cx="322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Factors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affecting the Earth's Gravity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Field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Natural Resources Canada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1403" y="2036464"/>
            <a:ext cx="3175050" cy="3175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88745" y="5291993"/>
            <a:ext cx="322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GRACE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globe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animation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Maddox2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public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582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Υπολογισμός κανονικής βαρύτητας σε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παράγωγος δεύτερης τάξης προκύπτει από τη σφαιρική προσέγγιση του κανονικού πεδίου: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 = 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 = γ</a:t>
            </a:r>
            <a:r>
              <a:rPr lang="el-GR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προκύπτει 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κανονική βαρύτητα συναρτήσει φ και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h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699792" y="1556792"/>
          <a:ext cx="1041400" cy="304800"/>
        </p:xfrm>
        <a:graphic>
          <a:graphicData uri="http://schemas.openxmlformats.org/presentationml/2006/ole">
            <p:oleObj spid="_x0000_s86018" name="Equation" r:id="rId3" imgW="1041120" imgH="304560" progId="Equation.3">
              <p:embed/>
            </p:oleObj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635896" y="2276872"/>
          <a:ext cx="1689100" cy="584200"/>
        </p:xfrm>
        <a:graphic>
          <a:graphicData uri="http://schemas.openxmlformats.org/presentationml/2006/ole">
            <p:oleObj spid="_x0000_s86019" name="Equation" r:id="rId4" imgW="1688760" imgH="583920" progId="Equation.3">
              <p:embed/>
            </p:oleObj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555776" y="3789040"/>
          <a:ext cx="4051300" cy="596900"/>
        </p:xfrm>
        <a:graphic>
          <a:graphicData uri="http://schemas.openxmlformats.org/presentationml/2006/ole">
            <p:oleObj spid="_x0000_s86020" name="Equation" r:id="rId5" imgW="4051080" imgH="5968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Γεωδαιτικά συστήματα αναφοράς</a:t>
            </a:r>
          </a:p>
          <a:p>
            <a:pPr algn="ctr"/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Διεθνής τύπος βαρύτητας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Cassinis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1930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81369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Μαδρίτη 1924  ελλειψοειδές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Hayford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Διεθνές ελλειψοειδές)  γεωμετρικά χαρακτηριστικά (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α,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637838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8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m,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1/297.0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Στοκχόλμη 1930  Διεθνής τύπος βαρύτητας 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χωροσταθμικό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ελλειψοειδές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πρώτη φορά ορίζεται διεθνές σύστημα αναφοράς για τα γεωμετρικά και τα δυναμικά χαρακτηριστικά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Ορισμός από τις παραμέτρους: 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α,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l-GR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ω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55576" y="3501008"/>
          <a:ext cx="5067300" cy="304800"/>
        </p:xfrm>
        <a:graphic>
          <a:graphicData uri="http://schemas.openxmlformats.org/presentationml/2006/ole">
            <p:oleObj spid="_x0000_s87042" name="Equation" r:id="rId3" imgW="5067000" imgH="304560" progId="Equation.3">
              <p:embed/>
            </p:oleObj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156176" y="3501008"/>
          <a:ext cx="584200" cy="292100"/>
        </p:xfrm>
        <a:graphic>
          <a:graphicData uri="http://schemas.openxmlformats.org/presentationml/2006/ole">
            <p:oleObj spid="_x0000_s87043" name="Equation" r:id="rId4" imgW="583920" imgH="291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Γεωδαιτικά συστήματα αναφοράς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Geodetic Reference System 1967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81369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Γενική Συνέλευση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IUGG (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Λουκέρνη, 1967) 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GRS67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6378160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αστρογεωδαιτικές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παρατηρήσεις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GM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398603·10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9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m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3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παρατηρήσεις βολίδων (περιέχει </a:t>
            </a:r>
            <a:r>
              <a:rPr lang="el-GR" sz="1600" i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Μ</a:t>
            </a:r>
            <a:r>
              <a:rPr lang="el-GR" sz="1600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ατμ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0.89·10</a:t>
            </a:r>
            <a:r>
              <a:rPr lang="el-GR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-6</a:t>
            </a: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J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1082.7·10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-6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διαταραχές τροχιάς τεχνητών δορυφόρων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ω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7.2921151467·10</a:t>
            </a:r>
            <a:r>
              <a:rPr lang="el-GR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-5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rad·s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-1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baseline="30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Από τις παραμέτρους ορισμού υπολογίζονται τα υπόλοιπα στοιχεία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b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6356774.5 m                                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Μικρός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ημιάξονας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ελλειψοειδούς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1/298.2472 = 0.003352924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Γεωμετρική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επιπλάτυνση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6.2637031·10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7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m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Κανονικό δυναμικό ελλειψοειδούς</a:t>
            </a:r>
            <a:endParaRPr lang="en-US" sz="1600" baseline="30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9.7803185 ms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Κανονική βαρύτητα στον ισημερινό</a:t>
            </a:r>
            <a:endParaRPr lang="en-US" sz="1600" baseline="30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9.8321773 ms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Κανονική βαρύτητα στους πόλους</a:t>
            </a:r>
            <a:endParaRPr lang="en-US" sz="1600" baseline="30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0.0053023655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  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Βαρυτική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επιπλάτυνση</a:t>
            </a: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Γεωδαιτικά συστήματα αναφοράς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Geodetic Reference System 1967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813690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κανονική βαρύτητα σε οποιοδήποτε σημείο του ελλειψοειδούς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Ορισμός προσανατολισμού ελλειψοειδούς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GRS67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Μικρός άξονας παράλληλος προς τη διεύθυνση που ορίζεται από τη </a:t>
            </a: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Διεθνή Συμβατική Αρχή </a:t>
            </a:r>
            <a:r>
              <a:rPr lang="en-US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(Conventional International Origin – CIO)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ένας </a:t>
            </a:r>
            <a:r>
              <a:rPr lang="el-GR" sz="1600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μέσος άξονας περιστροφής της Γης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Μεσημβρινός αναφοράς του ελλειψοειδούς </a:t>
            </a: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παράλληλος με το μεσημβρινό του </a:t>
            </a:r>
            <a:r>
              <a:rPr lang="en-US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Greenwich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sz="1600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μέσος μεσημβρινός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που ορίστηκε από το </a:t>
            </a: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Διεθνές Γραφείο Ώρας (</a:t>
            </a:r>
            <a:r>
              <a:rPr lang="en-US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Bureau International de l’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Heure</a:t>
            </a:r>
            <a:r>
              <a:rPr lang="en-US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– BIH)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ως </a:t>
            </a:r>
            <a:r>
              <a:rPr lang="el-GR" sz="1600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αρχή μέτρησης του μήκους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827584" y="2132856"/>
          <a:ext cx="5410200" cy="304800"/>
        </p:xfrm>
        <a:graphic>
          <a:graphicData uri="http://schemas.openxmlformats.org/presentationml/2006/ole">
            <p:oleObj spid="_x0000_s88066" name="Equation" r:id="rId3" imgW="5410080" imgH="304560" progId="Equation.3">
              <p:embed/>
            </p:oleObj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516216" y="2132856"/>
          <a:ext cx="584200" cy="292100"/>
        </p:xfrm>
        <a:graphic>
          <a:graphicData uri="http://schemas.openxmlformats.org/presentationml/2006/ole">
            <p:oleObj spid="_x0000_s88067" name="Equation" r:id="rId4" imgW="583920" imgH="291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Γεωδαιτικά συστήματα αναφοράς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Geodetic Reference System 19</a:t>
            </a: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80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81369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Γενική Συνέλευση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IUGG (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Καμπέρα, 1979) 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GRS67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δεν απεικονίζει το σχήμα, το μέγεθος και το πεδίο βαρύτητας με την απαιτούμενη ακρίβεια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u="sng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GRS80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4 παράμετροι ορισμού γεωμετρίας και πεδίου βαρύτητας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637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8137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GM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398600.5·10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9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m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3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J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1082.63·10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-6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ω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7.292115·10</a:t>
            </a:r>
            <a:r>
              <a:rPr lang="el-GR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-5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rad·s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-1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 προσανατολισμός του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GRS80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ίδιος με αυτόν του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GRS67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Γεωδαιτικά συστήματα αναφοράς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Geodetic Reference System 19</a:t>
            </a: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80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81369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Από τις παραμέτρους ορισμού υπολογίζονται τα υπόλοιπα στοιχεία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b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6356752.3 m                                 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Μικρός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ημιάξονας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ελλειψοειδούς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1/298.2572 = 0.003352811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Γεωμετρική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επιπλάτυνση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6.2636861·10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7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m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Κανονικό δυναμικό ελλειψοειδούς</a:t>
            </a:r>
            <a:endParaRPr lang="en-US" sz="1600" baseline="30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9.7803268 ms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Κανονική βαρύτητα στον ισημερινό</a:t>
            </a:r>
            <a:endParaRPr lang="en-US" sz="1600" baseline="30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</a:t>
            </a:r>
            <a:r>
              <a:rPr lang="en-US" sz="1600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9.8321864 ms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Κανονική βαρύτητα στους πόλους</a:t>
            </a:r>
            <a:endParaRPr lang="en-US" sz="1600" baseline="30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0.005302440   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                        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Βαρυτική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επιπλάτυνση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Εξίσωση υπολογισμού κανονικής βαρύτητας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331640" y="4941168"/>
          <a:ext cx="4381500" cy="635000"/>
        </p:xfrm>
        <a:graphic>
          <a:graphicData uri="http://schemas.openxmlformats.org/presentationml/2006/ole">
            <p:oleObj spid="_x0000_s89090" name="Equation" r:id="rId3" imgW="4381200" imgH="634680" progId="Equation.3">
              <p:embed/>
            </p:oleObj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012160" y="5085184"/>
          <a:ext cx="584200" cy="292100"/>
        </p:xfrm>
        <a:graphic>
          <a:graphicData uri="http://schemas.openxmlformats.org/presentationml/2006/ole">
            <p:oleObj spid="_x0000_s89091" name="Equation" r:id="rId4" imgW="583920" imgH="291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Γεωδαιτικά συστήματα αναφοράς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World Geodetic System 19</a:t>
            </a: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4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8136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Μπορεί να θεωρηθεί ως η εξέλιξη του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GRS80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Στοιχεία ορισμού του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WGS84 (National Imagery and Mapping Agency, 2000)</a:t>
            </a:r>
          </a:p>
          <a:p>
            <a:pPr marL="635000" lvl="1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Γεωκεντρικό σύστημα 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κέντρο μάζας με ωκεανούς και ατμόσφαιρα</a:t>
            </a:r>
          </a:p>
          <a:p>
            <a:pPr marL="635000" lvl="1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Κλίμακα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ίδια με του τοπικού γήινου πλαισίου  Γενική θεωρία της Σχετικότητας</a:t>
            </a:r>
          </a:p>
          <a:p>
            <a:pPr marL="635000" lvl="1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Προσανατολισμός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μέσος άξονας περιστροφής 1984 (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BIH1984)</a:t>
            </a:r>
          </a:p>
          <a:p>
            <a:pPr marL="635000" lvl="1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Μεταβολή στον προσανατολισμό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δε δημιουργεί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υπολοιπόμενη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περιστροφή σε σχέση με το γήινο φλοιό</a:t>
            </a: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635000" lvl="1" indent="-177800">
              <a:lnSpc>
                <a:spcPct val="150000"/>
              </a:lnSpc>
              <a:buFont typeface="Arial" pitchFamily="34" charset="0"/>
              <a:buChar char="•"/>
            </a:pPr>
            <a:endParaRPr lang="en-US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Μικρές διαφορές στην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επιπλάτυνση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και στον παράγοντα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GM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οδηγούν σε διαφορές στο κανονικό δυναμικό και στη βαρύτητας μεταξύ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GRS80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WGS84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Γεωδαιτικά συστήματα αναφοράς</a:t>
            </a: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World Geodetic System 1984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813690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WGS84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4 παράμετροι ορισμού γεωμετρίας και πεδίου βαρύτητας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637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8137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GM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= 398600.</a:t>
            </a:r>
            <a:r>
              <a:rPr lang="en-US" sz="16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4418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·10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9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-2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GM</a:t>
            </a:r>
            <a:r>
              <a:rPr lang="en-US" sz="1600" i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GRS80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= 398600.</a:t>
            </a:r>
            <a:r>
              <a:rPr lang="en-US" sz="16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5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·10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9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m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1/f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= </a:t>
            </a:r>
            <a:r>
              <a:rPr lang="el-G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298.25722</a:t>
            </a:r>
            <a:r>
              <a:rPr lang="el-GR" sz="16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3563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(1/f</a:t>
            </a:r>
            <a:r>
              <a:rPr lang="en-US" sz="160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GRS80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l-G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298.25722</a:t>
            </a:r>
            <a:r>
              <a:rPr lang="el-GR" sz="16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2101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ω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7.292115·10</a:t>
            </a:r>
            <a:r>
              <a:rPr lang="el-GR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-5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rad·s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4. Τον </a:t>
            </a:r>
            <a:r>
              <a:rPr lang="el-GR" dirty="0"/>
              <a:t>προσδιορισμό σημείων αναφοράς στη γήινη </a:t>
            </a:r>
            <a:r>
              <a:rPr lang="el-GR" dirty="0" smtClean="0"/>
              <a:t>επιφάνεια</a:t>
            </a:r>
            <a:endParaRPr lang="el-GR" dirty="0"/>
          </a:p>
        </p:txBody>
      </p:sp>
      <p:grpSp>
        <p:nvGrpSpPr>
          <p:cNvPr id="5" name="Group 6"/>
          <p:cNvGrpSpPr/>
          <p:nvPr/>
        </p:nvGrpSpPr>
        <p:grpSpPr>
          <a:xfrm>
            <a:off x="611560" y="1268760"/>
            <a:ext cx="6099308" cy="4246731"/>
            <a:chOff x="1411143" y="1412775"/>
            <a:chExt cx="6099308" cy="4246731"/>
          </a:xfrm>
        </p:grpSpPr>
        <p:pic>
          <p:nvPicPr>
            <p:cNvPr id="2050" name="Picture 2" descr="C:\Users\alex\Desktop\GeodeticRefFrames,property=defaul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143" y="1412775"/>
              <a:ext cx="6099308" cy="36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912625" y="5013175"/>
              <a:ext cx="3096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4"/>
                </a:rPr>
                <a:t>Geodetic reference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4"/>
                </a:rPr>
                <a:t>frames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,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© 2010 -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5"/>
                </a:rPr>
                <a:t>IAG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6"/>
                </a:rPr>
                <a:t>Global Geodetic Observing System - GGOS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. 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All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rights reserved.</a:t>
              </a:r>
            </a:p>
          </p:txBody>
        </p:sp>
      </p:grpSp>
      <p:grpSp>
        <p:nvGrpSpPr>
          <p:cNvPr id="6" name="Group 9"/>
          <p:cNvGrpSpPr/>
          <p:nvPr/>
        </p:nvGrpSpPr>
        <p:grpSpPr>
          <a:xfrm>
            <a:off x="1072876" y="1844824"/>
            <a:ext cx="5587355" cy="4207582"/>
            <a:chOff x="899592" y="1509735"/>
            <a:chExt cx="5760640" cy="45426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9592" y="1509735"/>
              <a:ext cx="5760640" cy="407359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61143" y="5590742"/>
              <a:ext cx="3637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“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Global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plate motion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2008-04-</a:t>
              </a:r>
              <a:r>
                <a:rPr lang="el-G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17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”, by 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9"/>
                </a:rPr>
                <a:t>Macaddct1984</a:t>
              </a:r>
              <a:r>
                <a:rPr lang="el-G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9"/>
                </a:rPr>
                <a:t>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available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under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public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domain</a:t>
              </a:r>
            </a:p>
          </p:txBody>
        </p:sp>
      </p:grpSp>
      <p:grpSp>
        <p:nvGrpSpPr>
          <p:cNvPr id="7" name="Group 10"/>
          <p:cNvGrpSpPr/>
          <p:nvPr/>
        </p:nvGrpSpPr>
        <p:grpSpPr>
          <a:xfrm>
            <a:off x="1539626" y="2204863"/>
            <a:ext cx="7067905" cy="4494114"/>
            <a:chOff x="1539626" y="2204863"/>
            <a:chExt cx="7067905" cy="449411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626" y="2204863"/>
              <a:ext cx="7067905" cy="3960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563887" y="6237312"/>
              <a:ext cx="30963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“</a:t>
              </a:r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11"/>
                </a:rPr>
                <a:t>REVEL-2000 (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11"/>
                </a:rPr>
                <a:t>global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)”, © Copyright 2001-2013</a:t>
              </a:r>
            </a:p>
            <a:p>
              <a:pPr algn="ctr"/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12"/>
                </a:rPr>
                <a:t>UNAVCO</a:t>
              </a:r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Inc</a:t>
              </a:r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. All 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rights reserved.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0324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+mn-lt"/>
              </a:rPr>
              <a:t>Σύγχρονος Ορισμός Της Γεωδαισίας</a:t>
            </a:r>
            <a:endParaRPr lang="el-GR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32856"/>
            <a:ext cx="2890664" cy="2520280"/>
          </a:xfrm>
        </p:spPr>
        <p:txBody>
          <a:bodyPr/>
          <a:lstStyle/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ΣΧΗΜΑ</a:t>
            </a:r>
          </a:p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ΜΕΓΕΘΟΣ</a:t>
            </a:r>
          </a:p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ΠΕΔΙΟ ΒΑΡΥΤΗΤΑΣ</a:t>
            </a:r>
          </a:p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ΣΗΜΕΙΑ ΑΝΑΦΟΡΑΣ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3347864" y="2514120"/>
            <a:ext cx="1872208" cy="1117707"/>
          </a:xfrm>
          <a:prstGeom prst="leftRightArrow">
            <a:avLst>
              <a:gd name="adj1" fmla="val 50000"/>
              <a:gd name="adj2" fmla="val 20251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4A8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2679851"/>
            <a:ext cx="3779912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</a:pP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Διαχρονική μεταβολή</a:t>
            </a:r>
            <a:r>
              <a:rPr lang="en-US" sz="24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+mn-lt"/>
              </a:rPr>
              <a:t>τους και απεικόνιση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918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88"/>
            <a:ext cx="8229600" cy="908720"/>
          </a:xfrm>
        </p:spPr>
        <p:txBody>
          <a:bodyPr/>
          <a:lstStyle/>
          <a:p>
            <a:r>
              <a:rPr lang="el-GR" dirty="0" smtClean="0"/>
              <a:t>Κλάδοι της Γεωδαισίας</a:t>
            </a:r>
            <a:endParaRPr lang="el-GR" dirty="0"/>
          </a:p>
        </p:txBody>
      </p:sp>
      <p:sp>
        <p:nvSpPr>
          <p:cNvPr id="5" name="AutoShape 1"/>
          <p:cNvSpPr>
            <a:spLocks noGrp="1" noChangeArrowheads="1"/>
          </p:cNvSpPr>
          <p:nvPr>
            <p:ph idx="1"/>
          </p:nvPr>
        </p:nvSpPr>
        <p:spPr bwMode="auto">
          <a:xfrm>
            <a:off x="2928400" y="2864146"/>
            <a:ext cx="2855152" cy="1872208"/>
          </a:xfrm>
          <a:prstGeom prst="diamond">
            <a:avLst/>
          </a:prstGeom>
          <a:solidFill>
            <a:srgbClr val="004A82"/>
          </a:solidFill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945" tIns="41473" rIns="82945" bIns="41473" anchor="ctr">
            <a:normAutofit/>
          </a:bodyPr>
          <a:lstStyle/>
          <a:p>
            <a:pPr marL="0" indent="0" algn="ctr">
              <a:buNone/>
            </a:pPr>
            <a:r>
              <a:rPr lang="el-GR" sz="2800" b="1" dirty="0" smtClean="0">
                <a:solidFill>
                  <a:schemeClr val="bg1"/>
                </a:solidFill>
              </a:rPr>
              <a:t>ΓΕΩΔΑΙΣΙΑ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12" name="Up-Down Arrow 11"/>
          <p:cNvSpPr/>
          <p:nvPr/>
        </p:nvSpPr>
        <p:spPr>
          <a:xfrm>
            <a:off x="4277688" y="2350655"/>
            <a:ext cx="197768" cy="369331"/>
          </a:xfrm>
          <a:prstGeom prst="upDown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2649144" y="1150326"/>
            <a:ext cx="3377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el-GR" sz="2400" b="1" dirty="0">
                <a:solidFill>
                  <a:prstClr val="black"/>
                </a:solidFill>
                <a:latin typeface="+mn-lt"/>
              </a:rPr>
              <a:t>ΔΟΡΥΦΟΡΙΚΗ </a:t>
            </a:r>
            <a:r>
              <a:rPr lang="el-GR" sz="2400" dirty="0">
                <a:solidFill>
                  <a:prstClr val="black"/>
                </a:solidFill>
                <a:latin typeface="+mn-lt"/>
              </a:rPr>
              <a:t/>
            </a:r>
            <a:br>
              <a:rPr lang="el-GR" sz="2400" dirty="0">
                <a:solidFill>
                  <a:prstClr val="black"/>
                </a:solidFill>
                <a:latin typeface="+mn-lt"/>
              </a:rPr>
            </a:br>
            <a:r>
              <a:rPr lang="el-GR" sz="2400" dirty="0">
                <a:solidFill>
                  <a:prstClr val="black"/>
                </a:solidFill>
                <a:latin typeface="+mn-lt"/>
              </a:rPr>
              <a:t>(διαστημικές και δορυφορικές μέθοδοι</a:t>
            </a: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)</a:t>
            </a:r>
            <a:endParaRPr lang="el-GR" sz="2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2195736" y="3696840"/>
            <a:ext cx="432048" cy="206820"/>
          </a:xfrm>
          <a:prstGeom prst="leftRight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110750" y="2719986"/>
            <a:ext cx="2483768" cy="2160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b="1" dirty="0">
                <a:latin typeface="+mn-lt"/>
              </a:rPr>
              <a:t>ΓΕΩΜΕΤΡΙΚΗ</a:t>
            </a:r>
          </a:p>
          <a:p>
            <a:pPr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(</a:t>
            </a:r>
            <a:r>
              <a:rPr lang="el-GR" sz="2400" dirty="0" smtClean="0">
                <a:latin typeface="+mn-lt"/>
              </a:rPr>
              <a:t>γεωμετρικές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μέθοδοι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και </a:t>
            </a:r>
            <a:r>
              <a:rPr lang="el-GR" sz="2400" dirty="0" smtClean="0">
                <a:latin typeface="+mn-lt"/>
              </a:rPr>
              <a:t>προσδιορισμός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συντεταγμένων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>
              <a:latin typeface="+mn-lt"/>
            </a:endParaRPr>
          </a:p>
        </p:txBody>
      </p:sp>
      <p:sp>
        <p:nvSpPr>
          <p:cNvPr id="13" name="Up-Down Arrow 12"/>
          <p:cNvSpPr/>
          <p:nvPr/>
        </p:nvSpPr>
        <p:spPr>
          <a:xfrm>
            <a:off x="4238836" y="4931877"/>
            <a:ext cx="197768" cy="369331"/>
          </a:xfrm>
          <a:prstGeom prst="upDown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2411760" y="5301208"/>
            <a:ext cx="4032448" cy="133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400" b="1" dirty="0">
                <a:latin typeface="+mn-lt"/>
              </a:rPr>
              <a:t>(ΑΣΤΡΟΝΟΜΙΚΗ)</a:t>
            </a:r>
          </a:p>
          <a:p>
            <a:pPr algn="ctr">
              <a:lnSpc>
                <a:spcPct val="112000"/>
              </a:lnSpc>
            </a:pPr>
            <a:r>
              <a:rPr lang="en-US" sz="2400" b="1" dirty="0">
                <a:latin typeface="+mn-lt"/>
              </a:rPr>
              <a:t>ΓΕΩΔΑΙΤΙΚΗ ΑΣΤΡΟΝΟΜΙΑ</a:t>
            </a:r>
          </a:p>
          <a:p>
            <a:pPr algn="ctr"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(</a:t>
            </a:r>
            <a:r>
              <a:rPr lang="el-GR" sz="2400" dirty="0" smtClean="0">
                <a:latin typeface="+mn-lt"/>
              </a:rPr>
              <a:t>Αστρονομικές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παρατηρήσεις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>
              <a:latin typeface="+mn-lt"/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5940152" y="3717032"/>
            <a:ext cx="432048" cy="206820"/>
          </a:xfrm>
          <a:prstGeom prst="leftRight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6444208" y="2823396"/>
            <a:ext cx="2592288" cy="1746888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400" b="1" dirty="0">
                <a:latin typeface="+mn-lt"/>
              </a:rPr>
              <a:t>ΦΥΣΙΚΗ</a:t>
            </a:r>
          </a:p>
          <a:p>
            <a:pPr algn="ctr"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(</a:t>
            </a:r>
            <a:r>
              <a:rPr lang="el-GR" sz="2400" dirty="0" smtClean="0">
                <a:latin typeface="+mn-lt"/>
              </a:rPr>
              <a:t>μελέτη του γήινου πεδίου βαρύτητας</a:t>
            </a:r>
            <a:r>
              <a:rPr lang="en-US" sz="2400" dirty="0" smtClean="0">
                <a:latin typeface="+mn-lt"/>
              </a:rPr>
              <a:t>- </a:t>
            </a:r>
            <a:r>
              <a:rPr lang="en-US" sz="2400" dirty="0">
                <a:latin typeface="+mn-lt"/>
              </a:rPr>
              <a:t>γεωειδές)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181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Γεωεπιστήμες</a:t>
            </a:r>
            <a:endParaRPr lang="el-GR" dirty="0"/>
          </a:p>
        </p:txBody>
      </p:sp>
      <p:sp>
        <p:nvSpPr>
          <p:cNvPr id="5" name="Oval 13"/>
          <p:cNvSpPr>
            <a:spLocks noGrp="1" noChangeArrowheads="1"/>
          </p:cNvSpPr>
          <p:nvPr>
            <p:ph idx="1"/>
          </p:nvPr>
        </p:nvSpPr>
        <p:spPr bwMode="auto">
          <a:xfrm>
            <a:off x="3023828" y="2199628"/>
            <a:ext cx="3096344" cy="1224136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82945" tIns="41473" rIns="82945" bIns="41473" anchor="ctr"/>
          <a:lstStyle/>
          <a:p>
            <a:pPr marL="0" indent="0" algn="ctr">
              <a:buNone/>
            </a:pPr>
            <a:r>
              <a:rPr lang="el-GR" b="1" dirty="0" smtClean="0">
                <a:solidFill>
                  <a:srgbClr val="004A82"/>
                </a:solidFill>
              </a:rPr>
              <a:t>ΓΕΩΕΠΙΣΤΗΜΕΣ</a:t>
            </a:r>
            <a:endParaRPr lang="el-GR" b="1" dirty="0">
              <a:solidFill>
                <a:srgbClr val="004A8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3638" y="103989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3E00"/>
                </a:solidFill>
                <a:latin typeface="+mn-lt"/>
              </a:rPr>
              <a:t>ΓΕΩΛΟΓΙΑ</a:t>
            </a:r>
            <a:endParaRPr lang="el-GR" sz="2400" b="1" dirty="0">
              <a:solidFill>
                <a:srgbClr val="003E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57329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3E00"/>
                </a:solidFill>
                <a:latin typeface="+mn-lt"/>
              </a:rPr>
              <a:t>ΓΕΩΦΥΣΙΚΗ</a:t>
            </a:r>
            <a:endParaRPr lang="el-GR" sz="2400" b="1" dirty="0">
              <a:solidFill>
                <a:srgbClr val="003E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7442" y="257329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3E00"/>
                </a:solidFill>
                <a:latin typeface="+mn-lt"/>
              </a:rPr>
              <a:t>ΓΕΩΔΥΝΑΜΙΚΗ</a:t>
            </a:r>
            <a:endParaRPr lang="el-GR" sz="2400" b="1" dirty="0">
              <a:solidFill>
                <a:srgbClr val="003E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2671" y="418773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ΓΕΩΔΑΙΣΙΑ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987529" y="4441055"/>
            <a:ext cx="825142" cy="1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92514" y="4154156"/>
            <a:ext cx="1695016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Αστρονομία</a:t>
            </a:r>
            <a:endParaRPr lang="en-US" sz="2400" dirty="0"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561568" y="4649400"/>
            <a:ext cx="1761" cy="29932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583668" y="4835295"/>
            <a:ext cx="5976664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Γεωμετρικό υπόβαθρο</a:t>
            </a:r>
            <a:r>
              <a:rPr lang="en-US" sz="2400" dirty="0" smtClean="0">
                <a:latin typeface="+mn-lt"/>
              </a:rPr>
              <a:t>- </a:t>
            </a:r>
            <a:r>
              <a:rPr lang="el-GR" sz="2400" dirty="0" smtClean="0">
                <a:latin typeface="+mn-lt"/>
              </a:rPr>
              <a:t>Σύστημα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αναφοράς</a:t>
            </a:r>
          </a:p>
        </p:txBody>
      </p:sp>
      <p:cxnSp>
        <p:nvCxnSpPr>
          <p:cNvPr id="31" name="Straight Arrow Connector 30"/>
          <p:cNvCxnSpPr>
            <a:stCxn id="15" idx="2"/>
            <a:endCxn id="16" idx="0"/>
          </p:cNvCxnSpPr>
          <p:nvPr/>
        </p:nvCxnSpPr>
        <p:spPr>
          <a:xfrm flipH="1">
            <a:off x="864246" y="5341267"/>
            <a:ext cx="3707754" cy="510104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" y="5851371"/>
            <a:ext cx="1728487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Τοπογραφία</a:t>
            </a:r>
            <a:endParaRPr lang="en-US" sz="2400" dirty="0">
              <a:latin typeface="+mn-lt"/>
            </a:endParaRPr>
          </a:p>
        </p:txBody>
      </p:sp>
      <p:cxnSp>
        <p:nvCxnSpPr>
          <p:cNvPr id="36" name="Straight Arrow Connector 35"/>
          <p:cNvCxnSpPr>
            <a:stCxn id="15" idx="2"/>
            <a:endCxn id="17" idx="0"/>
          </p:cNvCxnSpPr>
          <p:nvPr/>
        </p:nvCxnSpPr>
        <p:spPr>
          <a:xfrm flipH="1">
            <a:off x="2987531" y="5341267"/>
            <a:ext cx="1584469" cy="510104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47754" y="5851371"/>
            <a:ext cx="1879554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Χαρτογραφία</a:t>
            </a:r>
            <a:endParaRPr lang="en-US" sz="2400" dirty="0">
              <a:latin typeface="+mn-lt"/>
            </a:endParaRPr>
          </a:p>
        </p:txBody>
      </p:sp>
      <p:cxnSp>
        <p:nvCxnSpPr>
          <p:cNvPr id="38" name="Straight Arrow Connector 37"/>
          <p:cNvCxnSpPr>
            <a:stCxn id="15" idx="2"/>
            <a:endCxn id="18" idx="0"/>
          </p:cNvCxnSpPr>
          <p:nvPr/>
        </p:nvCxnSpPr>
        <p:spPr>
          <a:xfrm>
            <a:off x="4572000" y="5341267"/>
            <a:ext cx="803808" cy="510104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80224" y="5851371"/>
            <a:ext cx="2391167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Φωτογραμμετρία</a:t>
            </a:r>
            <a:endParaRPr lang="en-US" sz="2400" dirty="0">
              <a:latin typeface="+mn-lt"/>
            </a:endParaRPr>
          </a:p>
        </p:txBody>
      </p:sp>
      <p:cxnSp>
        <p:nvCxnSpPr>
          <p:cNvPr id="40" name="Straight Arrow Connector 39"/>
          <p:cNvCxnSpPr>
            <a:stCxn id="15" idx="2"/>
            <a:endCxn id="19" idx="0"/>
          </p:cNvCxnSpPr>
          <p:nvPr/>
        </p:nvCxnSpPr>
        <p:spPr>
          <a:xfrm>
            <a:off x="4572000" y="5341267"/>
            <a:ext cx="3320244" cy="510104"/>
          </a:xfrm>
          <a:prstGeom prst="straightConnector1">
            <a:avLst/>
          </a:prstGeom>
          <a:ln w="317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983854" y="5851371"/>
            <a:ext cx="1816779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err="1" smtClean="0">
                <a:latin typeface="+mn-lt"/>
              </a:rPr>
              <a:t>Τηλεσκόπιση</a:t>
            </a:r>
            <a:endParaRPr lang="en-US" sz="2400" dirty="0">
              <a:latin typeface="+mn-lt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300192" y="2573292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Right Arrow 29"/>
          <p:cNvSpPr/>
          <p:nvPr/>
        </p:nvSpPr>
        <p:spPr>
          <a:xfrm rot="10800000">
            <a:off x="2258332" y="2573292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Right Arrow 31"/>
          <p:cNvSpPr/>
          <p:nvPr/>
        </p:nvSpPr>
        <p:spPr>
          <a:xfrm rot="16200000">
            <a:off x="4306097" y="1560175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Right Arrow 32"/>
          <p:cNvSpPr/>
          <p:nvPr/>
        </p:nvSpPr>
        <p:spPr>
          <a:xfrm rot="5400000">
            <a:off x="4327137" y="3643278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7613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Ορισμός - Ιστορική Αναδρομή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1800"/>
              </a:spcBef>
            </a:pPr>
            <a:r>
              <a:rPr lang="el-GR" sz="3400" b="1" dirty="0" smtClean="0"/>
              <a:t>Φυσική </a:t>
            </a:r>
            <a:r>
              <a:rPr lang="el-GR" sz="3400" b="1" dirty="0"/>
              <a:t>Γεωδαισία: </a:t>
            </a:r>
            <a:r>
              <a:rPr lang="el-GR" sz="3400" dirty="0"/>
              <a:t>Το τμήμα της Γεωδαισίας που ασχολείται με τη χρήση μετρήσεων σχετικών με το γήινο πεδίο βαρύτητας με σκοπό, μέσω προηγμένων και συνεχώς εξελισσόμενων τεχνικών</a:t>
            </a:r>
            <a:r>
              <a:rPr lang="el-GR" sz="3400" dirty="0" smtClean="0"/>
              <a:t>:</a:t>
            </a:r>
            <a:endParaRPr lang="el-GR" sz="3400" dirty="0"/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l-GR" sz="3400" u="sng" dirty="0" smtClean="0"/>
              <a:t>την </a:t>
            </a:r>
            <a:r>
              <a:rPr lang="el-GR" sz="3400" u="sng" dirty="0"/>
              <a:t>προσέγγιση του γήινου πεδίου βαρύτητας </a:t>
            </a:r>
            <a:r>
              <a:rPr lang="el-GR" sz="3400" dirty="0"/>
              <a:t>και διαμέσου αυτού του σχήματος και του μεγέθους της </a:t>
            </a:r>
            <a:r>
              <a:rPr lang="el-GR" sz="3400" dirty="0" smtClean="0"/>
              <a:t>Γης,</a:t>
            </a:r>
            <a:endParaRPr lang="el-GR" sz="3400" dirty="0"/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l-GR" sz="3400" u="sng" dirty="0" smtClean="0"/>
              <a:t>την </a:t>
            </a:r>
            <a:r>
              <a:rPr lang="el-GR" sz="3400" u="sng" dirty="0"/>
              <a:t>κατανόηση της επιφανειακής και της εσωτερικής δομής </a:t>
            </a:r>
            <a:r>
              <a:rPr lang="el-GR" sz="3400" dirty="0"/>
              <a:t>του πλανήτη από άποψη γεωμετρίας και </a:t>
            </a:r>
            <a:r>
              <a:rPr lang="el-GR" sz="3400" dirty="0" smtClean="0"/>
              <a:t>πυκνότητας,</a:t>
            </a:r>
            <a:endParaRPr lang="el-GR" sz="3400" dirty="0"/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l-GR" sz="3400" u="sng" dirty="0" smtClean="0"/>
              <a:t>την </a:t>
            </a:r>
            <a:r>
              <a:rPr lang="el-GR" sz="3400" u="sng" dirty="0"/>
              <a:t>πρόβλεψη, υπολογισμό και αξιοποίηση των δορυφορικών τροχιών</a:t>
            </a:r>
            <a:r>
              <a:rPr lang="el-GR" sz="3400" dirty="0"/>
              <a:t> με τη μέγιστη δυνατή ακρίβεια (μοντέλα πεδίου βαρύτητας</a:t>
            </a:r>
            <a:r>
              <a:rPr lang="el-GR" sz="3400" dirty="0" smtClean="0"/>
              <a:t>),</a:t>
            </a:r>
            <a:endParaRPr lang="el-GR" sz="3400" dirty="0"/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l-GR" sz="3400" u="sng" dirty="0" smtClean="0"/>
              <a:t>τη </a:t>
            </a:r>
            <a:r>
              <a:rPr lang="el-GR" sz="3400" u="sng" dirty="0"/>
              <a:t>βασική έρευνα </a:t>
            </a:r>
            <a:r>
              <a:rPr lang="el-GR" sz="3400" dirty="0"/>
              <a:t>στη θεωρητική φυσική, τη σεισμολογία, την ωκεανογραφία, τη γεωφυσική και τη </a:t>
            </a:r>
            <a:r>
              <a:rPr lang="el-GR" sz="3400" dirty="0" smtClean="0"/>
              <a:t>γεωδυναμική.</a:t>
            </a:r>
            <a:endParaRPr lang="el-GR" sz="3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93371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Αντικειμενικός Στόχος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440160"/>
          </a:xfrm>
        </p:spPr>
        <p:txBody>
          <a:bodyPr/>
          <a:lstStyle/>
          <a:p>
            <a:pPr marL="0" indent="0">
              <a:lnSpc>
                <a:spcPct val="112000"/>
              </a:lnSpc>
              <a:spcBef>
                <a:spcPts val="1200"/>
              </a:spcBef>
              <a:buNone/>
            </a:pPr>
            <a:r>
              <a:rPr lang="el-GR" sz="2400" b="1" dirty="0"/>
              <a:t>Προσέγγιση του γεωειδούς: </a:t>
            </a:r>
            <a:r>
              <a:rPr lang="el-GR" sz="2400" dirty="0" err="1"/>
              <a:t>ισοδυναμική</a:t>
            </a:r>
            <a:r>
              <a:rPr lang="el-GR" sz="2400" dirty="0"/>
              <a:t> επιφάνεια του γήινου πεδίου βαρύτητας που σε πρώτη προσέγγιση ταυτίζεται με τη μέση στάθμη των θαλασσών σε παγκόσμια κλίμακα</a:t>
            </a:r>
            <a:r>
              <a:rPr lang="el-GR" sz="2400" dirty="0" smtClean="0"/>
              <a:t>.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2636912"/>
            <a:ext cx="2989312" cy="2989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59832" y="5656932"/>
            <a:ext cx="322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GRACE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globe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animation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Maddox2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public domain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655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100" y="116632"/>
            <a:ext cx="91641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5η ΠΕΡΙΟΔΟΣ: 15ος αιώνας </a:t>
            </a:r>
            <a:r>
              <a:rPr lang="el-GR" dirty="0" err="1">
                <a:solidFill>
                  <a:prstClr val="black"/>
                </a:solidFill>
              </a:rPr>
              <a:t>μ.Χ</a:t>
            </a:r>
            <a:r>
              <a:rPr lang="el-GR" dirty="0">
                <a:solidFill>
                  <a:prstClr val="black"/>
                </a:solidFill>
              </a:rPr>
              <a:t>. - 17ος αιώνας μ.Χ</a:t>
            </a:r>
            <a:r>
              <a:rPr lang="el-GR" dirty="0" smtClean="0">
                <a:solidFill>
                  <a:prstClr val="black"/>
                </a:solidFill>
              </a:rPr>
              <a:t>.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5842992" cy="3672408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400" dirty="0">
                <a:solidFill>
                  <a:prstClr val="black"/>
                </a:solidFill>
              </a:rPr>
              <a:t>1687: </a:t>
            </a:r>
            <a:r>
              <a:rPr lang="en-US" sz="2400" dirty="0" err="1">
                <a:solidFill>
                  <a:prstClr val="black"/>
                </a:solidFill>
              </a:rPr>
              <a:t>Νόμος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της</a:t>
            </a:r>
            <a:r>
              <a:rPr lang="en-US" sz="2400" dirty="0">
                <a:solidFill>
                  <a:prstClr val="black"/>
                </a:solidFill>
              </a:rPr>
              <a:t> Πα</a:t>
            </a:r>
            <a:r>
              <a:rPr lang="en-US" sz="2400" dirty="0" err="1">
                <a:solidFill>
                  <a:prstClr val="black"/>
                </a:solidFill>
              </a:rPr>
              <a:t>γκόσμι</a:t>
            </a:r>
            <a:r>
              <a:rPr lang="en-US" sz="2400" dirty="0">
                <a:solidFill>
                  <a:prstClr val="black"/>
                </a:solidFill>
              </a:rPr>
              <a:t>ας Έλξης: θεωρητική απόδειξη της ελλειψοειδούς προσέγγισης πεπλατυσμένης στους </a:t>
            </a:r>
            <a:r>
              <a:rPr lang="en-US" sz="2400" dirty="0" smtClean="0">
                <a:solidFill>
                  <a:prstClr val="black"/>
                </a:solidFill>
              </a:rPr>
              <a:t>πόλους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400" dirty="0">
                <a:solidFill>
                  <a:prstClr val="black"/>
                </a:solidFill>
              </a:rPr>
              <a:t>Βα</a:t>
            </a:r>
            <a:r>
              <a:rPr lang="en-US" sz="2400" dirty="0" err="1">
                <a:solidFill>
                  <a:prstClr val="black"/>
                </a:solidFill>
              </a:rPr>
              <a:t>ρυτημετρικές</a:t>
            </a:r>
            <a:r>
              <a:rPr lang="en-US" sz="2400" dirty="0">
                <a:solidFill>
                  <a:prstClr val="black"/>
                </a:solidFill>
              </a:rPr>
              <a:t>, α</a:t>
            </a:r>
            <a:r>
              <a:rPr lang="en-US" sz="2400" dirty="0" err="1">
                <a:solidFill>
                  <a:prstClr val="black"/>
                </a:solidFill>
              </a:rPr>
              <a:t>στρονομικές</a:t>
            </a:r>
            <a:r>
              <a:rPr lang="en-US" sz="2400" dirty="0">
                <a:solidFill>
                  <a:prstClr val="black"/>
                </a:solidFill>
              </a:rPr>
              <a:t> και </a:t>
            </a:r>
            <a:r>
              <a:rPr lang="en-US" sz="2400" dirty="0" err="1">
                <a:solidFill>
                  <a:prstClr val="black"/>
                </a:solidFill>
              </a:rPr>
              <a:t>γεωμετρικές</a:t>
            </a:r>
            <a:r>
              <a:rPr lang="en-US" sz="2400" dirty="0">
                <a:solidFill>
                  <a:prstClr val="black"/>
                </a:solidFill>
              </a:rPr>
              <a:t> παρα</a:t>
            </a:r>
            <a:r>
              <a:rPr lang="en-US" sz="2400" dirty="0" err="1">
                <a:solidFill>
                  <a:prstClr val="black"/>
                </a:solidFill>
              </a:rPr>
              <a:t>τηρήσεις</a:t>
            </a:r>
            <a:r>
              <a:rPr lang="en-US" sz="2400" dirty="0">
                <a:solidFill>
                  <a:prstClr val="black"/>
                </a:solidFill>
              </a:rPr>
              <a:t> απ</a:t>
            </a:r>
            <a:r>
              <a:rPr lang="en-US" sz="2400" dirty="0" err="1">
                <a:solidFill>
                  <a:prstClr val="black"/>
                </a:solidFill>
              </a:rPr>
              <a:t>έδειξ</a:t>
            </a:r>
            <a:r>
              <a:rPr lang="en-US" sz="2400" dirty="0">
                <a:solidFill>
                  <a:prstClr val="black"/>
                </a:solidFill>
              </a:rPr>
              <a:t>αν τη </a:t>
            </a:r>
            <a:r>
              <a:rPr lang="en-US" sz="2400" dirty="0" smtClean="0">
                <a:solidFill>
                  <a:prstClr val="black"/>
                </a:solidFill>
              </a:rPr>
              <a:t>θεωρία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400" dirty="0" err="1">
                <a:solidFill>
                  <a:prstClr val="black"/>
                </a:solidFill>
              </a:rPr>
              <a:t>Γεωμετρική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επιπ</a:t>
            </a:r>
            <a:r>
              <a:rPr lang="en-US" sz="2400" dirty="0" err="1" smtClean="0">
                <a:solidFill>
                  <a:prstClr val="black"/>
                </a:solidFill>
              </a:rPr>
              <a:t>λάτυνση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1979712" y="5002840"/>
                <a:ext cx="2376264" cy="1027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l-GR" sz="3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5002840"/>
                <a:ext cx="2376264" cy="1027333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40768"/>
            <a:ext cx="1944687" cy="2676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84403" y="4607840"/>
            <a:ext cx="280831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Sir Isaac Newton</a:t>
            </a:r>
          </a:p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1643 - 1727</a:t>
            </a:r>
          </a:p>
        </p:txBody>
      </p:sp>
      <p:sp>
        <p:nvSpPr>
          <p:cNvPr id="8" name="Rectangle 7"/>
          <p:cNvSpPr/>
          <p:nvPr/>
        </p:nvSpPr>
        <p:spPr>
          <a:xfrm>
            <a:off x="6058071" y="4020436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4"/>
              </a:rPr>
              <a:t>GodfreyKneller-IsaacNewton-1689”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 by 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Thomas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Gun, available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under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 domain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6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6η ΠΕΡΙΟΔΟΣ: 18ος αιώνας </a:t>
            </a:r>
            <a:r>
              <a:rPr lang="el-GR" dirty="0" err="1">
                <a:solidFill>
                  <a:prstClr val="black"/>
                </a:solidFill>
              </a:rPr>
              <a:t>μ.Χ</a:t>
            </a:r>
            <a:r>
              <a:rPr lang="el-GR" dirty="0">
                <a:solidFill>
                  <a:prstClr val="black"/>
                </a:solidFill>
              </a:rPr>
              <a:t>. - 19ος αιώνας μ.Χ</a:t>
            </a:r>
            <a:r>
              <a:rPr lang="el-GR" dirty="0" smtClean="0">
                <a:solidFill>
                  <a:prstClr val="black"/>
                </a:solidFill>
              </a:rPr>
              <a:t>. </a:t>
            </a:r>
            <a:r>
              <a:rPr lang="el-GR" sz="3200" b="0" dirty="0" smtClean="0">
                <a:solidFill>
                  <a:prstClr val="black"/>
                </a:solidFill>
              </a:rPr>
              <a:t>(1 από 5)</a:t>
            </a:r>
            <a:r>
              <a:rPr lang="en-US" sz="3200" b="0" dirty="0" smtClean="0">
                <a:solidFill>
                  <a:prstClr val="black"/>
                </a:solidFill>
              </a:rPr>
              <a:t> 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62209"/>
            <a:ext cx="4834880" cy="1058679"/>
          </a:xfrm>
        </p:spPr>
        <p:txBody>
          <a:bodyPr>
            <a:normAutofit/>
          </a:bodyPr>
          <a:lstStyle/>
          <a:p>
            <a:pPr marL="0" lvl="0" indent="-360000">
              <a:lnSpc>
                <a:spcPct val="112000"/>
              </a:lnSpc>
              <a:spcBef>
                <a:spcPts val="6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400" dirty="0">
                <a:solidFill>
                  <a:prstClr val="black"/>
                </a:solidFill>
              </a:rPr>
              <a:t>1738: </a:t>
            </a:r>
            <a:r>
              <a:rPr lang="en-US" sz="2400" dirty="0" err="1">
                <a:solidFill>
                  <a:prstClr val="black"/>
                </a:solidFill>
              </a:rPr>
              <a:t>γεωμετρική</a:t>
            </a:r>
            <a:r>
              <a:rPr lang="en-US" sz="2400" dirty="0">
                <a:solidFill>
                  <a:prstClr val="black"/>
                </a:solidFill>
              </a:rPr>
              <a:t> επιπ</a:t>
            </a:r>
            <a:r>
              <a:rPr lang="en-US" sz="2400" dirty="0" err="1">
                <a:solidFill>
                  <a:prstClr val="black"/>
                </a:solidFill>
              </a:rPr>
              <a:t>λάτυνση</a:t>
            </a:r>
            <a:r>
              <a:rPr lang="en-US" sz="2400" dirty="0">
                <a:solidFill>
                  <a:prstClr val="black"/>
                </a:solidFill>
              </a:rPr>
              <a:t> από καθα</a:t>
            </a:r>
            <a:r>
              <a:rPr lang="en-US" sz="2400" dirty="0" err="1">
                <a:solidFill>
                  <a:prstClr val="black"/>
                </a:solidFill>
              </a:rPr>
              <a:t>ρά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δυν</a:t>
            </a:r>
            <a:r>
              <a:rPr lang="en-US" sz="2400" dirty="0">
                <a:solidFill>
                  <a:prstClr val="black"/>
                </a:solidFill>
              </a:rPr>
              <a:t>αμικά </a:t>
            </a:r>
            <a:r>
              <a:rPr lang="en-US" sz="2400" dirty="0" smtClean="0">
                <a:solidFill>
                  <a:prstClr val="black"/>
                </a:solidFill>
              </a:rPr>
              <a:t>μεγέθη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0" y="2354430"/>
                <a:ext cx="3488060" cy="854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l-G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l-G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54430"/>
                <a:ext cx="3488060" cy="854145"/>
              </a:xfrm>
              <a:prstGeom prst="rect">
                <a:avLst/>
              </a:prstGeom>
              <a:blipFill rotWithShape="0"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743908" y="2300121"/>
                <a:ext cx="1656184" cy="89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𝜔</m:t>
                          </m:r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²</m:t>
                          </m:r>
                          <m:r>
                            <a:rPr lang="el-GR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lang="el-GR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l-GR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908" y="2300121"/>
                <a:ext cx="1656184" cy="891078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40172" y="3689932"/>
            <a:ext cx="4618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600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Η γεωμετρική </a:t>
            </a:r>
            <a:r>
              <a:rPr lang="el-GR" sz="2400" dirty="0" err="1">
                <a:latin typeface="+mn-lt"/>
              </a:rPr>
              <a:t>επιπλάτυνση</a:t>
            </a:r>
            <a:r>
              <a:rPr lang="el-GR" sz="2400" dirty="0">
                <a:latin typeface="+mn-lt"/>
              </a:rPr>
              <a:t> μπορεί να προκύψει από μετρήσεις </a:t>
            </a:r>
            <a:r>
              <a:rPr lang="el-GR" sz="2400" dirty="0" smtClean="0">
                <a:latin typeface="+mn-lt"/>
              </a:rPr>
              <a:t>βαρύτητας,</a:t>
            </a:r>
            <a:endParaRPr lang="el-GR" sz="2400" dirty="0">
              <a:latin typeface="+mn-lt"/>
            </a:endParaRPr>
          </a:p>
          <a:p>
            <a:pPr marL="342900" indent="-3600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l-GR" sz="2400" dirty="0">
                <a:latin typeface="+mn-lt"/>
              </a:rPr>
              <a:t>Εισαγωγή του γήινου πεδίου βαρύτητας στον </a:t>
            </a:r>
            <a:r>
              <a:rPr lang="el-GR" sz="2400" dirty="0" smtClean="0">
                <a:latin typeface="+mn-lt"/>
              </a:rPr>
              <a:t>ορισμό.</a:t>
            </a:r>
            <a:endParaRPr lang="el-GR" sz="2400" dirty="0"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248761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60860" y="5229200"/>
            <a:ext cx="259228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Alexis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Clairaut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1713 - 1765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6136" y="4589445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Alexis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Clairault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6"/>
              </a:rPr>
              <a:t>”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 by 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Gdr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available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under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 domain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883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6η ΠΕΡΙΟΔΟΣ: 18ος αιώνας </a:t>
            </a:r>
            <a:r>
              <a:rPr lang="el-GR" dirty="0" err="1">
                <a:solidFill>
                  <a:prstClr val="black"/>
                </a:solidFill>
              </a:rPr>
              <a:t>μ.Χ</a:t>
            </a:r>
            <a:r>
              <a:rPr lang="el-GR" dirty="0">
                <a:solidFill>
                  <a:prstClr val="black"/>
                </a:solidFill>
              </a:rPr>
              <a:t>. - 19ος αιώνας μ.Χ</a:t>
            </a:r>
            <a:r>
              <a:rPr lang="el-GR" dirty="0" smtClean="0">
                <a:solidFill>
                  <a:prstClr val="black"/>
                </a:solidFill>
              </a:rPr>
              <a:t>. </a:t>
            </a:r>
            <a:r>
              <a:rPr lang="el-GR" sz="3200" b="0" dirty="0" smtClean="0">
                <a:solidFill>
                  <a:prstClr val="black"/>
                </a:solidFill>
              </a:rPr>
              <a:t>(2 από 5)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2232248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400" dirty="0" err="1">
                <a:solidFill>
                  <a:prstClr val="black"/>
                </a:solidFill>
              </a:rPr>
              <a:t>Τριγωνισμοί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Αννό</a:t>
            </a:r>
            <a:r>
              <a:rPr lang="en-US" sz="2400" dirty="0">
                <a:solidFill>
                  <a:prstClr val="black"/>
                </a:solidFill>
              </a:rPr>
              <a:t>βερο και </a:t>
            </a:r>
            <a:r>
              <a:rPr lang="en-US" sz="2400" dirty="0" smtClean="0">
                <a:solidFill>
                  <a:prstClr val="black"/>
                </a:solidFill>
              </a:rPr>
              <a:t>Πρωσία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400" dirty="0">
                <a:solidFill>
                  <a:prstClr val="black"/>
                </a:solidFill>
              </a:rPr>
              <a:t>Υπ</a:t>
            </a:r>
            <a:r>
              <a:rPr lang="en-US" sz="2400" dirty="0" err="1">
                <a:solidFill>
                  <a:prstClr val="black"/>
                </a:solidFill>
              </a:rPr>
              <a:t>ολογιστικές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μέθοδοι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στηριζόμενες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στη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συνόρθωση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των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παρα</a:t>
            </a:r>
            <a:r>
              <a:rPr lang="en-US" sz="2400" dirty="0" err="1" smtClean="0">
                <a:solidFill>
                  <a:prstClr val="black"/>
                </a:solidFill>
              </a:rPr>
              <a:t>τηρήσεων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400" dirty="0" err="1">
                <a:solidFill>
                  <a:prstClr val="black"/>
                </a:solidFill>
              </a:rPr>
              <a:t>Πρώτη</a:t>
            </a:r>
            <a:r>
              <a:rPr lang="en-US" sz="2400" dirty="0">
                <a:solidFill>
                  <a:prstClr val="black"/>
                </a:solidFill>
              </a:rPr>
              <a:t> α</a:t>
            </a:r>
            <a:r>
              <a:rPr lang="en-US" sz="2400" dirty="0" err="1">
                <a:solidFill>
                  <a:prstClr val="black"/>
                </a:solidFill>
              </a:rPr>
              <a:t>μφισ</a:t>
            </a:r>
            <a:r>
              <a:rPr lang="en-US" sz="2400" dirty="0">
                <a:solidFill>
                  <a:prstClr val="black"/>
                </a:solidFill>
              </a:rPr>
              <a:t>βήτηση της καταλληλότητας του ελλειψοειδούς </a:t>
            </a:r>
            <a:r>
              <a:rPr lang="en-US" sz="2400" dirty="0" smtClean="0">
                <a:solidFill>
                  <a:prstClr val="black"/>
                </a:solidFill>
              </a:rPr>
              <a:t>μοντέλου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11049"/>
            <a:ext cx="2274031" cy="2408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8454" y="6075234"/>
            <a:ext cx="2736305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Carl Friedrich Gauss</a:t>
            </a:r>
          </a:p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1777 - 1855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584" y="5719558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3"/>
              </a:rPr>
              <a:t>Carl Friedrich Gauss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”,  by 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Bcrowell,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available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under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 domain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94158"/>
            <a:ext cx="2408509" cy="2408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56174" y="6076248"/>
            <a:ext cx="288032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Friedrich W. Bessel</a:t>
            </a:r>
          </a:p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1784 - 1846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20170" y="5702667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Friedrich Wilhelm Bessel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 by </a:t>
            </a:r>
            <a:r>
              <a:rPr lang="en-US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ArtMechanic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available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under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 domain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2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548680"/>
            <a:ext cx="4358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Σύνδεση με Τοπογραφία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Γεωδαισία – Τοπογραφία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: Προσομοίωση της γήινης πραγματικότητας και απεικόνισή της σε χάρτες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Το σχήμα της Γης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«ελαστική γη» - επίδραση μαζών στο εσωτερικό και περιστροφής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Υψόμετρα μηχανικών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εξάρτηση από το γήινο πεδίο βαρύτητας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Αφετηρία υψομέτρων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Ισοδυναμική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επιφάνεια αναφοράς («μηδέν των υψομέτρων»)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6η ΠΕΡΙΟΔΟΣ: 18ος αιώνας </a:t>
            </a:r>
            <a:r>
              <a:rPr lang="el-GR" dirty="0" err="1">
                <a:solidFill>
                  <a:prstClr val="black"/>
                </a:solidFill>
              </a:rPr>
              <a:t>μ.Χ</a:t>
            </a:r>
            <a:r>
              <a:rPr lang="el-GR" dirty="0">
                <a:solidFill>
                  <a:prstClr val="black"/>
                </a:solidFill>
              </a:rPr>
              <a:t>. - 19ος αιώνας </a:t>
            </a:r>
            <a:r>
              <a:rPr lang="el-GR" dirty="0" err="1">
                <a:solidFill>
                  <a:prstClr val="black"/>
                </a:solidFill>
              </a:rPr>
              <a:t>μ.Χ</a:t>
            </a:r>
            <a:r>
              <a:rPr lang="el-GR" dirty="0" smtClean="0">
                <a:solidFill>
                  <a:prstClr val="black"/>
                </a:solidFill>
              </a:rPr>
              <a:t>. </a:t>
            </a:r>
            <a:r>
              <a:rPr lang="el-GR" sz="3200" b="0" dirty="0" smtClean="0">
                <a:solidFill>
                  <a:prstClr val="black"/>
                </a:solidFill>
              </a:rPr>
              <a:t>(3 από 5)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14121"/>
            <a:ext cx="6275040" cy="5139216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400" i="1" dirty="0">
                <a:solidFill>
                  <a:prstClr val="black"/>
                </a:solidFill>
              </a:rPr>
              <a:t>“...η απ</a:t>
            </a:r>
            <a:r>
              <a:rPr lang="en-US" sz="2400" i="1" dirty="0" err="1">
                <a:solidFill>
                  <a:prstClr val="black"/>
                </a:solidFill>
              </a:rPr>
              <a:t>όκλιση</a:t>
            </a:r>
            <a:r>
              <a:rPr lang="en-US" sz="2400" i="1" dirty="0">
                <a:solidFill>
                  <a:prstClr val="black"/>
                </a:solidFill>
              </a:rPr>
              <a:t> </a:t>
            </a:r>
            <a:r>
              <a:rPr lang="en-US" sz="2400" i="1" dirty="0" err="1">
                <a:solidFill>
                  <a:prstClr val="black"/>
                </a:solidFill>
              </a:rPr>
              <a:t>μετ</a:t>
            </a:r>
            <a:r>
              <a:rPr lang="en-US" sz="2400" i="1" dirty="0">
                <a:solidFill>
                  <a:prstClr val="black"/>
                </a:solidFill>
              </a:rPr>
              <a:t>αξύ της κατακορύφου (νήματος της στάθμης) που αναφέρονται οι φυσικές παρατηρήσεις και της καθέτου στο ελλειψοειδές μοντέλο δεν μπορεί να αγνοηθεί</a:t>
            </a:r>
            <a:r>
              <a:rPr lang="en-US" sz="2400" i="1" dirty="0" smtClean="0">
                <a:solidFill>
                  <a:prstClr val="black"/>
                </a:solidFill>
              </a:rPr>
              <a:t>...”</a:t>
            </a:r>
            <a:r>
              <a:rPr lang="el-GR" sz="2400" i="1" dirty="0" smtClean="0">
                <a:solidFill>
                  <a:prstClr val="black"/>
                </a:solidFill>
              </a:rPr>
              <a:t>,</a:t>
            </a:r>
            <a:endParaRPr lang="en-US" sz="2400" i="1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400" dirty="0" err="1">
                <a:solidFill>
                  <a:prstClr val="black"/>
                </a:solidFill>
              </a:rPr>
              <a:t>Ασυμφωνίες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στις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μετρήσεις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τόξων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γι</a:t>
            </a:r>
            <a:r>
              <a:rPr lang="en-US" sz="2400" dirty="0">
                <a:solidFill>
                  <a:prstClr val="black"/>
                </a:solidFill>
              </a:rPr>
              <a:t>α τον προσδιορισμό των παραμέτρων του </a:t>
            </a:r>
            <a:r>
              <a:rPr lang="en-US" sz="2400" dirty="0" smtClean="0">
                <a:solidFill>
                  <a:prstClr val="black"/>
                </a:solidFill>
              </a:rPr>
              <a:t>ελλειψοειδούς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400" dirty="0" err="1">
                <a:solidFill>
                  <a:prstClr val="black"/>
                </a:solidFill>
              </a:rPr>
              <a:t>Πρώτος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διαχωρισμός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της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πραγματικής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επιφάνειας, </a:t>
            </a:r>
            <a:r>
              <a:rPr lang="en-US" sz="2400" dirty="0" err="1">
                <a:solidFill>
                  <a:prstClr val="black"/>
                </a:solidFill>
              </a:rPr>
              <a:t>της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φυσικής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επιφάνειας (γεωειδές) και </a:t>
            </a:r>
            <a:r>
              <a:rPr lang="en-US" sz="2400" dirty="0" err="1">
                <a:solidFill>
                  <a:prstClr val="black"/>
                </a:solidFill>
              </a:rPr>
              <a:t>της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μαθηματικής </a:t>
            </a:r>
            <a:r>
              <a:rPr lang="en-US" sz="2400" dirty="0" err="1" smtClean="0">
                <a:solidFill>
                  <a:prstClr val="black"/>
                </a:solidFill>
              </a:rPr>
              <a:t>επιφάνειας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αναφοράς που την προσεγγίζει (ελλειψοειδές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84784"/>
            <a:ext cx="1919461" cy="2440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82818" y="4357722"/>
            <a:ext cx="302433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Pierre-Simon Laplace</a:t>
            </a:r>
          </a:p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1749 - 1827</a:t>
            </a:r>
          </a:p>
        </p:txBody>
      </p:sp>
      <p:sp>
        <p:nvSpPr>
          <p:cNvPr id="7" name="Rectangle 6"/>
          <p:cNvSpPr/>
          <p:nvPr/>
        </p:nvSpPr>
        <p:spPr>
          <a:xfrm>
            <a:off x="6283538" y="3926858"/>
            <a:ext cx="2772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3"/>
              </a:rPr>
              <a:t>Pierre-Simon Laplace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 by 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4"/>
              </a:rPr>
              <a:t>Luestling,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available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under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 domain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1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6η ΠΕΡΙΟΔΟΣ: 18ος αιώνας </a:t>
            </a:r>
            <a:r>
              <a:rPr lang="el-GR" dirty="0" err="1">
                <a:solidFill>
                  <a:prstClr val="black"/>
                </a:solidFill>
              </a:rPr>
              <a:t>μ.Χ</a:t>
            </a:r>
            <a:r>
              <a:rPr lang="el-GR" dirty="0">
                <a:solidFill>
                  <a:prstClr val="black"/>
                </a:solidFill>
              </a:rPr>
              <a:t>. - 19ος αιώνας μ.Χ</a:t>
            </a:r>
            <a:r>
              <a:rPr lang="el-GR" dirty="0" smtClean="0">
                <a:solidFill>
                  <a:prstClr val="black"/>
                </a:solidFill>
              </a:rPr>
              <a:t>. (4 από 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09488"/>
            <a:ext cx="8229600" cy="2016224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400" dirty="0" err="1">
                <a:solidFill>
                  <a:prstClr val="black"/>
                </a:solidFill>
              </a:rPr>
              <a:t>Πρώτος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Γεωδ</a:t>
            </a:r>
            <a:r>
              <a:rPr lang="en-US" sz="2400" dirty="0">
                <a:solidFill>
                  <a:prstClr val="black"/>
                </a:solidFill>
              </a:rPr>
              <a:t>αιτικός Συγγραφέας: “Μαθηματική και </a:t>
            </a:r>
            <a:r>
              <a:rPr lang="en-US" sz="2400" b="1" dirty="0">
                <a:solidFill>
                  <a:prstClr val="black"/>
                </a:solidFill>
              </a:rPr>
              <a:t>Φυσική Θεωρία</a:t>
            </a:r>
            <a:r>
              <a:rPr lang="en-US" sz="2400" dirty="0">
                <a:solidFill>
                  <a:prstClr val="black"/>
                </a:solidFill>
              </a:rPr>
              <a:t> της Γεωδαισίας” (1880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400" dirty="0" err="1">
                <a:solidFill>
                  <a:prstClr val="black"/>
                </a:solidFill>
              </a:rPr>
              <a:t>Εισ</a:t>
            </a:r>
            <a:r>
              <a:rPr lang="en-US" sz="2400" dirty="0">
                <a:solidFill>
                  <a:prstClr val="black"/>
                </a:solidFill>
              </a:rPr>
              <a:t>αγωγή των αποκλίσεων της κατακορύφου στον υπολογισμό των παραμέτρων του ελλειψοειδούς μοντέλου.</a:t>
            </a:r>
          </a:p>
          <a:p>
            <a:pPr>
              <a:spcBef>
                <a:spcPts val="1200"/>
              </a:spcBef>
            </a:pPr>
            <a:endParaRPr lang="el-GR" dirty="0"/>
          </a:p>
        </p:txBody>
      </p:sp>
      <p:pic>
        <p:nvPicPr>
          <p:cNvPr id="7" name="Picture 3" descr="C:\Users\courseslab\Desktop\power points open courses\Ανδριτσάνος- Γεωδαισία\εναλλακτικές εικόνες\εικόνες\F-R_Helmer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0392" y="3486653"/>
            <a:ext cx="2160240" cy="2462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74824" y="5949280"/>
            <a:ext cx="324036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Friedrich R.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Helmert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1843 - 1917</a:t>
            </a:r>
          </a:p>
        </p:txBody>
      </p:sp>
      <p:sp>
        <p:nvSpPr>
          <p:cNvPr id="8" name="Rectangle 7"/>
          <p:cNvSpPr/>
          <p:nvPr/>
        </p:nvSpPr>
        <p:spPr>
          <a:xfrm>
            <a:off x="5474777" y="5333976"/>
            <a:ext cx="3059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3"/>
              </a:rPr>
              <a:t>F-R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3"/>
              </a:rPr>
              <a:t>Helmert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3"/>
              </a:rPr>
              <a:t> 1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by 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4"/>
              </a:rPr>
              <a:t>Carlo Denis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4"/>
              </a:rPr>
              <a:t>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available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under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domain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2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6η ΠΕΡΙΟΔΟΣ: 18ος αιώνας </a:t>
            </a:r>
            <a:r>
              <a:rPr lang="el-GR" dirty="0" err="1">
                <a:solidFill>
                  <a:prstClr val="black"/>
                </a:solidFill>
              </a:rPr>
              <a:t>μ.Χ</a:t>
            </a:r>
            <a:r>
              <a:rPr lang="el-GR" dirty="0">
                <a:solidFill>
                  <a:prstClr val="black"/>
                </a:solidFill>
              </a:rPr>
              <a:t>. - 19ος αιώνας μ.Χ</a:t>
            </a:r>
            <a:r>
              <a:rPr lang="el-GR" dirty="0" smtClean="0">
                <a:solidFill>
                  <a:prstClr val="black"/>
                </a:solidFill>
              </a:rPr>
              <a:t>. (5 από 5)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194421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400" dirty="0" err="1">
                <a:solidFill>
                  <a:prstClr val="black"/>
                </a:solidFill>
              </a:rPr>
              <a:t>Πρώτη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κλειστή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σχέση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γι</a:t>
            </a:r>
            <a:r>
              <a:rPr lang="en-US" sz="2400" dirty="0">
                <a:solidFill>
                  <a:prstClr val="black"/>
                </a:solidFill>
              </a:rPr>
              <a:t>α τον υπολογισμό του γεωειδούς από μετρήσεις βαρύτητας πάνω στην γήινη </a:t>
            </a:r>
            <a:r>
              <a:rPr lang="en-US" sz="2400" dirty="0" smtClean="0">
                <a:solidFill>
                  <a:prstClr val="black"/>
                </a:solidFill>
              </a:rPr>
              <a:t>επιφάνεια</a:t>
            </a:r>
            <a:r>
              <a:rPr lang="el-GR" sz="2400" dirty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400" dirty="0" err="1">
                <a:solidFill>
                  <a:prstClr val="black"/>
                </a:solidFill>
              </a:rPr>
              <a:t>Πρώτη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λύση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του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i="1" dirty="0" err="1">
                <a:solidFill>
                  <a:prstClr val="black"/>
                </a:solidFill>
              </a:rPr>
              <a:t>Γεωδ</a:t>
            </a:r>
            <a:r>
              <a:rPr lang="en-US" sz="2400" i="1" dirty="0">
                <a:solidFill>
                  <a:prstClr val="black"/>
                </a:solidFill>
              </a:rPr>
              <a:t>αιτικού Προβλήματος Συνοριακών Τιμών (Geodetic Boundary Value Problem</a:t>
            </a:r>
            <a:r>
              <a:rPr lang="en-US" sz="2400" i="1" dirty="0" smtClean="0">
                <a:solidFill>
                  <a:prstClr val="black"/>
                </a:solidFill>
              </a:rPr>
              <a:t>)</a:t>
            </a:r>
            <a:r>
              <a:rPr lang="el-GR" sz="2400" i="1" dirty="0" smtClean="0">
                <a:solidFill>
                  <a:prstClr val="black"/>
                </a:solidFill>
              </a:rPr>
              <a:t>.</a:t>
            </a:r>
            <a:endParaRPr lang="en-US" sz="2400" i="1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1699" y="3195928"/>
            <a:ext cx="2078386" cy="2753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50752" y="5949280"/>
            <a:ext cx="252028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George G. Stokes</a:t>
            </a:r>
          </a:p>
          <a:p>
            <a:pPr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1819 - 1903</a:t>
            </a:r>
          </a:p>
        </p:txBody>
      </p:sp>
      <p:sp>
        <p:nvSpPr>
          <p:cNvPr id="7" name="Rectangle 6"/>
          <p:cNvSpPr/>
          <p:nvPr/>
        </p:nvSpPr>
        <p:spPr>
          <a:xfrm>
            <a:off x="5508104" y="5473666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3"/>
              </a:rPr>
              <a:t>George Gabriel Stokes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 by 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4"/>
              </a:rPr>
              <a:t>File Upload Bot (Magnus </a:t>
            </a:r>
            <a:r>
              <a:rPr lang="en-US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4"/>
              </a:rPr>
              <a:t>Manske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4"/>
              </a:rPr>
              <a:t>)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available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under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 domain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782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40960" cy="1143000"/>
          </a:xfrm>
        </p:spPr>
        <p:txBody>
          <a:bodyPr>
            <a:normAutofit/>
          </a:bodyPr>
          <a:lstStyle/>
          <a:p>
            <a:r>
              <a:rPr lang="el-GR" sz="3600" dirty="0"/>
              <a:t>20ος αιώνας: </a:t>
            </a:r>
            <a:r>
              <a:rPr lang="el-GR" sz="3600" dirty="0" smtClean="0"/>
              <a:t>Γενική Θεωρία Σχετικότητας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196752"/>
            <a:ext cx="5410944" cy="5040560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</a:pPr>
            <a:r>
              <a:rPr lang="el-GR" sz="2400" dirty="0"/>
              <a:t>Βαρύτητα: ιδιότητα του ίδιου του χώρου και όχι δύναμη ανάμεσα σε δύο </a:t>
            </a:r>
            <a:r>
              <a:rPr lang="el-GR" sz="2400" dirty="0" smtClean="0"/>
              <a:t>σώματα,</a:t>
            </a:r>
            <a:endParaRPr lang="el-GR" sz="2400" dirty="0"/>
          </a:p>
          <a:p>
            <a:pPr>
              <a:spcBef>
                <a:spcPts val="1800"/>
              </a:spcBef>
            </a:pPr>
            <a:r>
              <a:rPr lang="el-GR" sz="2400" dirty="0"/>
              <a:t>Η ύλη προκαλεί καμπύλωση του χωροχρόνου: </a:t>
            </a:r>
            <a:r>
              <a:rPr lang="el-GR" sz="2400" dirty="0" smtClean="0"/>
              <a:t>βαρύτητα,</a:t>
            </a:r>
            <a:endParaRPr lang="el-GR" sz="2400" dirty="0"/>
          </a:p>
          <a:p>
            <a:pPr>
              <a:spcBef>
                <a:spcPts val="1800"/>
              </a:spcBef>
            </a:pPr>
            <a:r>
              <a:rPr lang="el-GR" sz="2400" dirty="0"/>
              <a:t>Αναπαράσταση με επίπεδο ελαστικό </a:t>
            </a:r>
            <a:r>
              <a:rPr lang="el-GR" sz="2400" dirty="0" smtClean="0"/>
              <a:t>φύλλο,</a:t>
            </a:r>
            <a:endParaRPr lang="el-GR" sz="2400" dirty="0"/>
          </a:p>
          <a:p>
            <a:pPr>
              <a:spcBef>
                <a:spcPts val="1800"/>
              </a:spcBef>
            </a:pPr>
            <a:r>
              <a:rPr lang="el-GR" sz="2400" dirty="0"/>
              <a:t>Θεωρία του ενοποιημένου πεδίου: κοινή περιγραφή όλων των δυνάμεων της φύσης (ηλεκτρομαγνητισμός, ασθενής και ισχυρή πυρηνική δύναμη και </a:t>
            </a:r>
            <a:r>
              <a:rPr lang="el-GR" sz="2400" dirty="0" err="1"/>
              <a:t>βαρυτική</a:t>
            </a:r>
            <a:r>
              <a:rPr lang="el-GR" sz="2400" dirty="0"/>
              <a:t> έλξη</a:t>
            </a:r>
            <a:r>
              <a:rPr lang="el-GR" sz="2400" dirty="0" smtClean="0"/>
              <a:t>).</a:t>
            </a:r>
            <a:endParaRPr lang="el-GR" sz="2400" dirty="0"/>
          </a:p>
          <a:p>
            <a:pPr>
              <a:spcBef>
                <a:spcPts val="1800"/>
              </a:spcBef>
            </a:pPr>
            <a:endParaRPr lang="el-GR" sz="24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1201068"/>
            <a:ext cx="2286198" cy="2969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6"/>
          <p:cNvSpPr/>
          <p:nvPr/>
        </p:nvSpPr>
        <p:spPr>
          <a:xfrm>
            <a:off x="6143836" y="4293717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3"/>
              </a:rPr>
              <a:t>Albert Einstein Head Cleaned N Cropped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 by 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4"/>
              </a:rPr>
              <a:t>Jaakobou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available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under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 domain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496608" y="4898959"/>
            <a:ext cx="1893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Albert Einstein</a:t>
            </a:r>
          </a:p>
          <a:p>
            <a:r>
              <a:rPr lang="en-US" sz="2000" dirty="0">
                <a:latin typeface="+mn-lt"/>
              </a:rPr>
              <a:t>1879 - 1955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9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vity Visualized_cu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1600" y="728700"/>
            <a:ext cx="7248804" cy="5436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err="1" smtClean="0"/>
              <a:t>Νεοτερες</a:t>
            </a:r>
            <a:r>
              <a:rPr lang="el-GR" dirty="0" smtClean="0"/>
              <a:t> </a:t>
            </a:r>
            <a:r>
              <a:rPr lang="el-GR" dirty="0" err="1" smtClean="0"/>
              <a:t>Αποψεις</a:t>
            </a:r>
            <a:r>
              <a:rPr lang="el-GR" dirty="0" smtClean="0"/>
              <a:t> </a:t>
            </a:r>
            <a:r>
              <a:rPr lang="el-GR" dirty="0" err="1" smtClean="0"/>
              <a:t>Σχετικα</a:t>
            </a:r>
            <a:r>
              <a:rPr lang="el-GR" dirty="0" smtClean="0"/>
              <a:t> Με Τη </a:t>
            </a:r>
            <a:r>
              <a:rPr lang="el-GR" dirty="0" err="1" smtClean="0"/>
              <a:t>Βαρυτητα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246697"/>
            <a:ext cx="5064392" cy="5040560"/>
          </a:xfrm>
        </p:spPr>
        <p:txBody>
          <a:bodyPr>
            <a:normAutofit lnSpcReduction="10000"/>
          </a:bodyPr>
          <a:lstStyle/>
          <a:p>
            <a:pPr>
              <a:lnSpc>
                <a:spcPct val="112000"/>
              </a:lnSpc>
              <a:spcBef>
                <a:spcPts val="1200"/>
              </a:spcBef>
            </a:pPr>
            <a:r>
              <a:rPr lang="el-GR" sz="2400" b="1" dirty="0"/>
              <a:t>Βαρύτητα: </a:t>
            </a:r>
            <a:r>
              <a:rPr lang="el-GR" sz="2400" dirty="0"/>
              <a:t>δύναμη ασθενής. Ειδικός εξοπλισμός για τη μελέτη </a:t>
            </a:r>
            <a:r>
              <a:rPr lang="el-GR" sz="2400" dirty="0" smtClean="0"/>
              <a:t>της,</a:t>
            </a:r>
            <a:endParaRPr lang="el-GR" sz="2400" dirty="0"/>
          </a:p>
          <a:p>
            <a:pPr>
              <a:lnSpc>
                <a:spcPct val="112000"/>
              </a:lnSpc>
              <a:spcBef>
                <a:spcPts val="1200"/>
              </a:spcBef>
            </a:pPr>
            <a:r>
              <a:rPr lang="el-GR" sz="2400" dirty="0"/>
              <a:t>2009: CERN - Γενεύη: Μεγάλος Επιταχυντής </a:t>
            </a:r>
            <a:r>
              <a:rPr lang="el-GR" sz="2400" dirty="0" err="1"/>
              <a:t>Αδρονίων</a:t>
            </a:r>
            <a:r>
              <a:rPr lang="el-GR" sz="2400" dirty="0"/>
              <a:t> (</a:t>
            </a:r>
            <a:r>
              <a:rPr lang="el-GR" sz="2400" dirty="0" err="1"/>
              <a:t>Large</a:t>
            </a:r>
            <a:r>
              <a:rPr lang="el-GR" sz="2400" dirty="0"/>
              <a:t> </a:t>
            </a:r>
            <a:r>
              <a:rPr lang="el-GR" sz="2400" dirty="0" err="1"/>
              <a:t>Hadron</a:t>
            </a:r>
            <a:r>
              <a:rPr lang="el-GR" sz="2400" dirty="0"/>
              <a:t> </a:t>
            </a:r>
            <a:r>
              <a:rPr lang="el-GR" sz="2400" dirty="0" err="1"/>
              <a:t>Collider</a:t>
            </a:r>
            <a:r>
              <a:rPr lang="el-GR" sz="2400" dirty="0"/>
              <a:t> - LHC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lnSpc>
                <a:spcPct val="112000"/>
              </a:lnSpc>
              <a:spcBef>
                <a:spcPts val="1200"/>
              </a:spcBef>
            </a:pPr>
            <a:r>
              <a:rPr lang="el-GR" sz="2400" dirty="0" err="1"/>
              <a:t>Ποιά</a:t>
            </a:r>
            <a:r>
              <a:rPr lang="el-GR" sz="2400" dirty="0"/>
              <a:t> είναι τα αίτια που προκαλούν τη βαρύτητα;</a:t>
            </a:r>
          </a:p>
          <a:p>
            <a:pPr>
              <a:lnSpc>
                <a:spcPct val="112000"/>
              </a:lnSpc>
              <a:spcBef>
                <a:spcPts val="1200"/>
              </a:spcBef>
            </a:pPr>
            <a:r>
              <a:rPr lang="el-GR" sz="2400" dirty="0"/>
              <a:t>Είναι η πρώτη δύναμη που παρατηρήθηκε στη φύση, αλλά και εκείνη που αδυνατεί να ελέγξει ο </a:t>
            </a:r>
            <a:r>
              <a:rPr lang="el-GR" sz="2400" dirty="0" smtClean="0"/>
              <a:t>άνθρωπος</a:t>
            </a:r>
            <a:r>
              <a:rPr lang="el-GR" dirty="0"/>
              <a:t>.</a:t>
            </a:r>
            <a:endParaRPr lang="el-GR" sz="24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4682" y="1221656"/>
            <a:ext cx="3179794" cy="2135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6"/>
          <p:cNvSpPr/>
          <p:nvPr/>
        </p:nvSpPr>
        <p:spPr>
          <a:xfrm>
            <a:off x="5636347" y="3393866"/>
            <a:ext cx="3226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“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4"/>
              </a:rPr>
              <a:t>National Science and Engineering Week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”,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 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by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Department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for Business, Innovation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and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)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Skills</a:t>
            </a:r>
            <a:r>
              <a:rPr lang="el-G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 (</a:t>
            </a:r>
            <a:r>
              <a:rPr lang="en-US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bisgovuk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5"/>
              </a:rPr>
              <a:t>)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available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under 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6"/>
              </a:rPr>
              <a:t>CC </a:t>
            </a: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hlinkClick r:id="rId6"/>
              </a:rPr>
              <a:t>BY-ND 2.0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4836" y="4094617"/>
            <a:ext cx="2419485" cy="2177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90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188640"/>
            <a:ext cx="6711581" cy="1143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όργανα και οι μετρήσεις βαρύτητας</a:t>
            </a:r>
          </a:p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Εκκρεμές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556792"/>
            <a:ext cx="849694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Από το 17</a:t>
            </a:r>
            <a:r>
              <a:rPr lang="el-GR" baseline="30000" dirty="0" smtClean="0">
                <a:latin typeface="Arial" pitchFamily="34" charset="0"/>
                <a:cs typeface="Arial" pitchFamily="34" charset="0"/>
              </a:rPr>
              <a:t>ο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αιώνα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μετρήσεις με εκκρεμή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τιμή της βαρύτητας ανάγεται σε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μέτρηση μήκους 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περιόδου ταλάντωσης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Μετρήσεις απολύτων τιμών και σχετικών (περίοδοι ταλάντωσης του ίδιου εκκρεμούς σε διαφορετικό τόπο)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Οι εξελίξεις στη μέτρηση με εκκρεμές σχετίζονται με τις επιστημονικές προόδους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μέτρησης του χρόνου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63888" y="3356992"/>
          <a:ext cx="1041400" cy="546100"/>
        </p:xfrm>
        <a:graphic>
          <a:graphicData uri="http://schemas.openxmlformats.org/presentationml/2006/ole">
            <p:oleObj spid="_x0000_s1026" name="Equation" r:id="rId3" imgW="1041120" imgH="545760" progId="Equation.3">
              <p:embed/>
            </p:oleObj>
          </a:graphicData>
        </a:graphic>
      </p:graphicFrame>
      <p:pic>
        <p:nvPicPr>
          <p:cNvPr id="6" name="Picture 5" descr="PenduloTm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1340768"/>
            <a:ext cx="1440160" cy="2589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188640"/>
            <a:ext cx="6711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όργανα και οι μετρήσεις βαρύτητας</a:t>
            </a:r>
          </a:p>
          <a:p>
            <a:pPr algn="ctr">
              <a:lnSpc>
                <a:spcPct val="150000"/>
              </a:lnSpc>
            </a:pPr>
            <a:r>
              <a:rPr lang="el-GR" sz="2000" b="1" dirty="0" err="1" smtClean="0">
                <a:latin typeface="Arial" pitchFamily="34" charset="0"/>
                <a:cs typeface="Arial" pitchFamily="34" charset="0"/>
              </a:rPr>
              <a:t>Βαρυτήμετρα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556792"/>
            <a:ext cx="849694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Απόλυτης μέτρησης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πείραμα της ελεύθερης πτώσης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Σχετικής μέτρησης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αρχή του ελατηρίου</a:t>
            </a:r>
          </a:p>
        </p:txBody>
      </p:sp>
      <p:pic>
        <p:nvPicPr>
          <p:cNvPr id="6" name="Picture 5" descr="fg5sch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132856"/>
            <a:ext cx="1440160" cy="1759870"/>
          </a:xfrm>
          <a:prstGeom prst="rect">
            <a:avLst/>
          </a:prstGeom>
        </p:spPr>
      </p:pic>
      <p:pic>
        <p:nvPicPr>
          <p:cNvPr id="8" name="Picture 7" descr="A10.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060848"/>
            <a:ext cx="1872208" cy="1926139"/>
          </a:xfrm>
          <a:prstGeom prst="rect">
            <a:avLst/>
          </a:prstGeom>
        </p:spPr>
      </p:pic>
      <p:pic>
        <p:nvPicPr>
          <p:cNvPr id="9" name="Picture 8" descr="Autograv_CG5_P1150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221088"/>
            <a:ext cx="1815666" cy="2420888"/>
          </a:xfrm>
          <a:prstGeom prst="rect">
            <a:avLst/>
          </a:prstGeom>
        </p:spPr>
      </p:pic>
      <p:pic>
        <p:nvPicPr>
          <p:cNvPr id="10" name="Picture 9" descr="CG-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4581128"/>
            <a:ext cx="1247131" cy="1872782"/>
          </a:xfrm>
          <a:prstGeom prst="rect">
            <a:avLst/>
          </a:prstGeom>
        </p:spPr>
      </p:pic>
      <p:pic>
        <p:nvPicPr>
          <p:cNvPr id="11" name="Picture 10" descr="image0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653136"/>
            <a:ext cx="1375023" cy="1756975"/>
          </a:xfrm>
          <a:prstGeom prst="rect">
            <a:avLst/>
          </a:prstGeom>
        </p:spPr>
      </p:pic>
      <p:pic>
        <p:nvPicPr>
          <p:cNvPr id="12" name="Picture 11" descr="546px-Vol5_Page_0410_Image_00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23728" y="4653136"/>
            <a:ext cx="1664071" cy="1828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188640"/>
            <a:ext cx="6711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όργανα και οι μετρήσεις βαρύτητας</a:t>
            </a:r>
          </a:p>
          <a:p>
            <a:pPr algn="ctr">
              <a:lnSpc>
                <a:spcPct val="150000"/>
              </a:lnSpc>
            </a:pPr>
            <a:r>
              <a:rPr lang="el-GR" sz="2000" b="1" dirty="0" err="1" smtClean="0">
                <a:latin typeface="Arial" pitchFamily="34" charset="0"/>
                <a:cs typeface="Arial" pitchFamily="34" charset="0"/>
              </a:rPr>
              <a:t>Βαρυτήμετρα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556792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Όργανα απόλυτης μέτρησης της βαρύτητας στο σταθμό παρακολούθησης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δοροφόρων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του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Wettzell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στη Βαυαρία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253828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708920"/>
            <a:ext cx="2520280" cy="33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132856"/>
            <a:ext cx="2520280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77072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11560" y="6093296"/>
            <a:ext cx="19207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 smtClean="0">
                <a:latin typeface="Arial" pitchFamily="34" charset="0"/>
                <a:cs typeface="Arial" pitchFamily="34" charset="0"/>
              </a:rPr>
              <a:t>Πείραμα ελεύθερης πτώσης</a:t>
            </a:r>
            <a:endParaRPr lang="el-GR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6093296"/>
            <a:ext cx="2233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dirty="0" err="1" smtClean="0">
                <a:latin typeface="Arial" pitchFamily="34" charset="0"/>
                <a:cs typeface="Arial" pitchFamily="34" charset="0"/>
              </a:rPr>
              <a:t>Βαρυτήμετρο</a:t>
            </a:r>
            <a:r>
              <a:rPr lang="el-GR" sz="1100" dirty="0" smtClean="0">
                <a:latin typeface="Arial" pitchFamily="34" charset="0"/>
                <a:cs typeface="Arial" pitchFamily="34" charset="0"/>
              </a:rPr>
              <a:t> υπεραγωγιμότητας</a:t>
            </a:r>
            <a:endParaRPr lang="el-GR" sz="11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188640"/>
            <a:ext cx="6711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όργανα και οι μετρήσεις βαρύτητας</a:t>
            </a:r>
          </a:p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Μετρήσεις σε θάλασσα – αέρα – διάστημα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556792"/>
            <a:ext cx="849694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Μετρήσεις βαρύτητας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Αντικείμενο της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βαρυτημετρίας</a:t>
            </a: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Τροποποίηση των επίγειων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βαρυτημέτρων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μετρήσεις σε θάλασσα και από αέρα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Βάσεις  σταθεροποίησης, γυροσκοπικοί μηχανισμοί και αδρανειακά συστήματα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Δορυφορικές αποστολές για μετρήσεις του πεδίου βαρύτητας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CHAMP, GRACE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GOCE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548680"/>
            <a:ext cx="599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Περιεχόμενα της παρουσίασης (1)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Αντικείμενο – Σύγχρονος ορισμός της Γεωδαισίας – ενσωμάτωση δυναμικών χαρακτηριστικών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Ιστορική αναδρομή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Όργανα μέτρησης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Μαθηματική τεκμηρίωση και σύνδεση με την υψομετρία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Επιφάνειες αναφοράς υψομέτρων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23528" y="1196752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Σημαντική η συνεισφορά των δορυφορικών μετρήσεων και των από αέρα μετρήσεων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Υψηλής ακρίβειας δεδομένα 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GRACE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CHAMP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±1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έως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±10 cm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τους βαθμούς ανάπτυξης έως 70 (~200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km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μήκη κύματος)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Picture 5" descr="champ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077072"/>
            <a:ext cx="3110685" cy="2333015"/>
          </a:xfrm>
          <a:prstGeom prst="rect">
            <a:avLst/>
          </a:prstGeom>
        </p:spPr>
      </p:pic>
      <p:pic>
        <p:nvPicPr>
          <p:cNvPr id="7" name="Picture 6" descr="19155607-image_grace_stic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298" y="4293096"/>
            <a:ext cx="3376744" cy="1985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188640"/>
            <a:ext cx="6711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όργανα και οι μετρήσεις βαρύτητας</a:t>
            </a:r>
          </a:p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Μετρήσεις σε θάλασσα – αέρα – διάστημα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95536" y="1340768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Μεγάλη ώθηση στις διαδικασίες υπολογισμού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GOCE (Gravity and Ocean Circulation Experiment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2009 – 2013)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δορυφορική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βαθμιδομετρία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satellite gravity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gradiometry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Κάλυψη όλης της επιφάνειας της Γης  ακρίβειες ±1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cm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βαθμό ανάπτυξης 250 (~80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km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μήκος κύματος)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1259632" y="188640"/>
            <a:ext cx="6711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όργανα και οι μετρήσεις βαρύτητας</a:t>
            </a:r>
          </a:p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Μετρήσεις σε θάλασσα – αέρα – διάστημα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1212_011_AR_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627784" y="3861048"/>
            <a:ext cx="3662536" cy="2746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23528" y="1196752"/>
            <a:ext cx="460851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Κάλυψη δυσπρόσιτων περιοχών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από αέρα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βαρυτημετρία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airborne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gravimetry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Λύση για μετρήσεις κοντά στις ακτές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προβληματικές μετρήσεις δορυφορικής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αλτιμετρίας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Προβλήματα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εξασθένηση σήματος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με το ύψος και εξάρτηση από τις συνθήκες πτήσης</a:t>
            </a:r>
          </a:p>
        </p:txBody>
      </p:sp>
      <p:sp>
        <p:nvSpPr>
          <p:cNvPr id="165890" name="AutoShape 2" descr="geo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65892" name="AutoShape 4" descr="data:image/jpg;base64,/9j/4AAQSkZJRgABAgAAAQABAAD/2wBDAAgGBgcGBQgHBwcJCQgKDBQNDAsLDBkSEw8UHRofHh0aHBwgJC4nICIsIxwcKDcpLDAxNDQ0Hyc5PTgyPC4zNDL/2wBDAQkJCQwLDBgNDRgyIRwhMjIyMjIyMjIyMjIyMjIyMjIyMjIyMjIyMjIyMjIyMjIyMjIyMjIyMjIyMjIyMjIyMjL/wAARCAPoA+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wIcUCgDIpwHGcUgEA7jpTgvA5pyjjkd6cFGelJsLDcGnBTxzg07b6dKXFTcdhAppQp7mnDOemKXac4xmpuHKMxyeRS7D2p23PbAoJZeg4pXKUBNox7UfjSbj0/Sk5LU7FqKFB44pyketJjb1656VGzY4FCVxtJK49nwSAeaYSXPA/Cm8+lOBI/wDrVVkiXIQD3p23PTFNz3pQxxTdwViRUycAirMcaquTiq6ZzxViPLDmsZXNIpIc7FuBxTTnaTS98daSVtkRwMVC7DtfcpSszNn9KYAcdRQ7YPvTQ2D9a6ktDBvUljX5h/nNaMUHHGBzWdG+CDWraSqykE/SsK1y0k0W44sKOalCYpyr8o4p4XiuFydyXEYE5qxDZTTt+7QseuAM00Cug8ParDpF158lrBckIy7JhkcjrSlzW0JSV9Tn3t2jbD8H3pBGQc4ru7l72702wtLK8jtYJtJuLqe2cnyrgpJPuyoBUybIxhmAxsXBBC0698JaLBdT28GoSzSWEkqXax7zv8uKWQ8tEqxE+SQBmT7xPIQ7jkk0UcJtp6pzzXUW+laf9sikijuFgvNJurqFJHSRoXjWYYYlMOD5JPCqRuGDlcmbQrWysooXeO4kvb3Sb64jkWULHEoiuI9pTaSx/dk53D7w445FHoUkY8+jiPQl1L7VAdzbfJDfP+Vc7KCTx0re0iE6nfxWM8svlFXcRI3zSsqMyxrnPzOQEHB5YcHod+TwhpVnEb/Vjd6bbtHEVs7uRo5Y2d5lwzrA5PFuWA8teHHPy/NFGErNtnTOUVojz7ZjtRjtXfXHgjT49MkeO6vDcRRzsXkTYGKNdlf3ZAZPls2BUnOZQeNhVsbxNN9rsvD03kQwBtOYLHCu1UAupwAO54A5JJPUkkk1u4tasyujnETHoacUyK0NNg0yTzP7Ru7u3xjy/s9qs27rnO6RMdvX8KhljjE7iBneEMQjOoVmXPBIBODjtk/U1GoroqrG3tWlZahNYQXEcTYE8flvwOR1711PjnWLo+J72K313Vp/s+oSuIZiUS2dXO3ysSN05AOFwMevD5JJYviN4oVJHVZV1VJApwHXypjg+oyAfqBROnd2YKR55OC0rNjknNVhbu7ZC11cVjbS+E7y52utxHfQIWOwqUaOUgD5dwIKHOGwcjIyoNdHqng/TdN1KWF7TVbKCC8aEG5+c3cSiRmmjxGCqKIxuYCTAkBwcANcW7aGrnFbnncNo+RkcemKvxxiNcACupuNI0iyhuNReG9msVaFIo47hBv8wSkOsvlncv7k8GNSCxU4KHMWoaTBp+ma1b73kuLDVktTKVULIu2YAgYLKcxknDYORkZUGjkk3dmUql9Ec73prECu417SrLRvDOp2NqJ2lg1SCGaWSZWEjKlwNyqFBQE5OCW6jnjnC8Lyyx6ndokjosumXqSBWIDr9mkbB9RkA/UCtIx6GUm0zAPNJTjit7XNLsbOySS2tfKcyBS39t215xg/wRKGHT73Tt3FZyixxZzpXIpuwA810Gg3d9Zw3b2t2+nQBo2uNQhLLKigNiJCCNxfOdmeSgJKqjMMnVLqO91O7u4LZLaKeZ5EgTG2JWYkKMAcAHHQdKi2lyrlNmA4FRmtK/g0dIAdOvr+4mLYK3FkkKhcHnIlfnOOMfjWp4PvLmxv57hdQu7TT7eMXN6ttcPF5qqwCodhB+Z3VMjO3fnoDVKOpSd2c1uwMiopH6812MniLUG0y4udSm/0a8juAlmnyi+mkZ83MiD5fkZuHxyYkVR8rMjfFcEYtNWXykWC01VLfSSFABtSsrEIf41x9nfPPMm7OZSW0jHS4N6nDOxJ47UseQQa6Dw7ocWpwXkzWGoalNC0apYae4WZlbeTLnY/yqVVT8vWReR0N/xF4f0Xw2FsZp7+e+dbgCZFRYlaK4miU7TyQ/lAEbhs5OXztGltLktnJynceTUDKqiuu/sayvJdBA85IJNInvJ1ym9jC1wzKGCD73kkAsGK7gPmCgVU8WtbSWPhtrKCaC2OmNtjmlErr/pVxnLBVB5z/CP60JAmjmDk9BxUqRgZJGa6Ky0fT5fDbXb2pa58qRhL/b1rFyM4P2dl8w9B8uct2xkVF4Ut47jXkjkiSVvInaCN1DB5xC5hXaeGJkCAKQQxOMHOKbYNopWt3dWyukE8kccgKuqMQGB6g+vQUs009yV86V5NgwN5JwPSt/V7O51K40Zbe2mutWvLLzrpI0LSySb5MOygZ3GIRuTjLA7zncSduw1CW98OWOjRXutWbLpl0xRJTHbSKjTysdoP70OMxn7u0qfv9BtC5z2SZxESH04qwsJbtW9ea2L3RbTT/suzyNnJfKJtUr+6XH7vfndJyd7ANxjFWPC92sV5ewrDCTLp95+8ZcsoFtKcL2GTjJxnjGQCwL0Huc8Nsfbmo3dm7nFdhZRRto9pF5aGwm027nvG25X7ShlEZZ/4WB+zgDI/1uMfvW3Y/h6z36xALi33ebbzyWqSpkTSrHJ5WAeHzKoXbyGI24PIrRCMVBySal2125Sb+yItQtYvN8Qzx232j92JJXWSSdSWQg/fUWwJx84kGc+ad129sLCKee1sI4m0Rre/kkdDvTzY3mEJMnJyB9nC89JMf8tW3XElnngj9qme1lhYJLE0bFVcB1IJDAEH6EEEexrW0Sztptd0+O/Cize5jWfe21fLLDdk54GM81s6Tc3P9uat9tgQ3tzbXrXEksWJFbyJSwA6KS3XAzxgYBIOmxC1OQ8vFRy8V1UGp3FloQW6bZYyW8sMNkpIF07bx5zrnB2EjDkcmNFH3WZZteeOya8uDa28kNhq0SaXHNHmOS2AkcqOnmRkeQx5P+s3ZzISybKSPPrhhtIHU1VVBuHrXR6rcXXinWIVs7O8uLjy/LVWc3NzPjcxZ3CguwBIB2jCKo/hzW2oY+E9MsLLUrm3mn0u6upbLyAbW4EclwWdzu/1myLCnYSCkeGGAViTBLUwUtdH/wCEdaaS6H9o+YwEOw/d2nB3Zx17YrmWhmnEzwxSNHCu+RlUkIuQuSewyyjPqQO9d74gnSwa+nNrbSW+na1FHpEc0YMUtqBI5UdPNjI+zsTk583dnMpLUdN1k694+0mVo5xbHFtdy3U/nTS2zbhO00uFziJ3G/C7UVeRt3VjZo0irI4tc8ACnM20HjOaeiEnGOa6TXpPPs/Ccl8ZriNNM2uBJhzGt1OoUMQcYUADggYHHGKlpsdzj5C7+uKi+6a9An8NW03ibxNBHY6hqjWOoNBFY6dsjmdC8mZcLGwCLsVSFQDMi8rwDa8QeG9Oi+waFLPdS39lp2oCO4VVSILbXN4+SvJYv5bDAK7ODl84DSA85jHzr3qwQNwOK6fxfY6ct7byaTpV1awpZ2RnkaVXj3SW0boPljUByA5JJO8hmAHIqLw7pdlffaPtdt5xTbt/4nFvY4znP+uU7+g6dO/UVcUNNnPrjP3asmORbZJjC4hd2RZCp2sygFgD3IDLke49aW9iSHULiKJNsaSsqr5yy4AJwN6/K/8AvDg9RW9rNx9h1DSXighntINNtzarMm+Ms0e+Q/7eJ3mJByNwKkEArWiZV2cyeetRMeDjFejS3PlfEjxhAIIWM39rAyum50UQ3BwueFycZIGeMAgFgeW07xEdO0G80z7Hv8/f8wk2o+9Qv75MHzNmN0fK7HJb5s4qrlJ3OfB+bJ7Ukh54PNbWjWusWd9ZXtpp777hZhZzzIUjyFZWlRzgAxZ3784QqGOMV0dr4pMGrpeT6xr32O2gW3vNQsDJnULjdI0fmkyRtsALKMsHKRcbCfkTuVsefMxxjtUZ+ldpqHiG90i48R6PqcSXV/LeXK3M0Um2KeViUdpE2/vAhBeL7uxyWwc4rB0u31ewvLDUoF1Sxjl8xor20ifeY0B85oyCu7au7OGA65IFQyrmPRXZeLhqPiTXdLewfUdWiu7LOmpMjS3ZhSSVSJMFiz70lYkEjBGAgwi2dNton0GxgEKHTJ9Ivbi+faCovIzMIiz9VdT9lCjI/wBdjH75g8iOImgmt3CTxPG5RXCupUlWUMp57FSCD3BBqOuk1SLd4P0F5/8Aj5SW6hizwfswKMhA7r5r3PzdzuGflwOe2GizKsM7UoXNTLGAOmTTtoHQU+VhZEQTjtSBalPsKkhtZrjPlRMxHXaM1WiWoFYgYoAJHSpGiKthhgjtSZAyBS6XBEZGKOKdjPajb6CoZQmM0Y4qQKMcClC57UhDdoC5NN69qlKEDpSYX2zSuMiI9BxTenUVMdoWo2PoKLhYZikPrS0HkVSMpeQwtk9KAKUAU7AxVGeowj1xSZGacfmxSFeM4piGnHFGQelKRnFIB7UCEA5peOKX8O1GAevFAhVOTxXovw/8S6DoNvONXskuy4+RSAcfKw7/AFFeb7sdKcJCMYNRKNwdmrM0NZuorq8eSIYTJwPbJrLzTmbPvTKcY8qsDFyPSikoqhEnOBQD+fpShc4FTR2jugdSvPrW+GwlbFT5KEXJ76dhOSSuyJc5qQZqdbVh1K/gad9mP+zXW8jzH/nyxe1h3IP6UcgVOLdh020otz3I/Cl/YWZf8+WHtYdyJSRj608MO9MZdjbT1FRs23jNeVUpShNwmrNOz9UaJ9UTFhyKjJBNQtIfWm7yR1oUCuexKSKXdgVDux1pQ2eOlVyjVQeXxg064uDcTNIVVSxzhelRZ9aUd6LJCdRtWAEnFKTSgcZoJAoJVxp9KcmO/aonJpBIfSna4J2NBCMDnrUytg1noxwCDUonIGO9YSgzdSViwzjqM1Xkk3nPb0pA5Y4OKsXAtyqmFCp2jdls5PehLlZtGHPFtPYoMDk5FRd8VZODULLtPFbpnHKNhUUjkYq3FKyckc1BHkjkdKkO5uFFROz0HHQ6C1mWSNeucVa7Vk2MThl69Oa1lGABXmVIpSKkhRzUgPFMFPAzyaUppKxKgaVjrV3ZWktms8zWcp3PbGQ+WzcclehPyjn2FRyaxqUzWhfULpvsZH2bdMx8jGMbOflxgdPQelUicU3OOTWV3c06Gq3iLWBfG8TU7xLxo/Le4S4cSOvHBbOT0H5CobfVtSs7KWzt9Qu4bWbPmQRzMqPkYOVBwcjis/fzSF/ehX6BzLqT2t19kulmMMM4GQ0Uy7lYEYIPfoeoII6gggGrc3iLUEuoZ9PuH00RQm3ijsZZIwke4uV3FixBdi3LHk+gAGSW703PpVq62DmTJ1u7lDHtuJR5cbRJhz8qNu3KPRTubI6HcfU1bvtc1fU4BBqGq313ErbwlxcPIobBGQCTzgn86zhzUijirimxMUDAp4FCinhcmtuSxF2aE/iPW7vyvtOsahN5Mglj8y5dtjjowyeCPWok13V49Qkv49UvkvZV2SXC3DiR144LZyRwPyFVxFnsc00xkHoaiUW3uWm0iRNSvo9Pk0+O8uFspW3SW4lYRu3HJXOCeB+Q9KkutRubvWbjVt3k3U1w1zuhJXY5bdlTnIwenOarbMUoFXGNkQ3dlyPW9Xjv5L9NVvUvJV2SXC3DiR144LZyRwPyFRR6jexWElhHeXC2crb3t1lYRu3HJXOCeB+QqAikOKdxFu51fUruyis7nULua1ix5cEkzMiYGBhScDA4qCz1G+0yYzafeXFpMy7C8ErRsVyDjII44H5VDgmjbVIW5EBg07jGacRTG447VnJFx0LdlrGo6SJP7O1G7szLjf8AZ5mj34zjO0jOMn86z7iaS5nkmmkeSWRi7yOxZmYnJJJ6kmg8mkIHeny3VhNjMcUJPLEkqxyuiyrskCsQHXIbB9RlQfqB6UE1GSMUuWxSL0evazb6cdPi1e/jsSrIbZLlxGVbO4bQcYOTkd8ms6W6kkWNHkd0iXZGrMSEXJbA9BlmOPUk96CARTGXmkmMn0/Uo7MyLNp1nfxSYPl3IcbSM4IZGVh1PGcHjIJAIZqOpXmq3j3d/cvPM7OxLdAWdnbAHCgszHAwMk1CQoxgComcDPr6VqrshyL8ut6nKbLzNTvZPsOPsm6dj9nxjHl8/LjavTHQelR3+pX+rXAn1K+ubyZV2LJcytIwXJOMsScZJ496pByeePpU6Lu7UWYuYYsZY5HSrCJx70qRcc1aSL2pxpuTFKZJFfXiT3M/2h2nulZZpm+Z2DH5vmPILcgkHJBYHgkGzBf30WnyafHeXCWUrb5LdZWEbtxyVzgngfkPSoFjUdqfwPpXVGNjK9xD061ZsdY1LSjJ/Z2o3dn5uPM+zzNHvxnGdpGcZP51SJLNUixnHSqsUh8t3cyibzbiZ/PkEsu5yfMfn5m9T8zcnn5j61Yu9V1DUbazt7y8mnhs4/Kt0dsiNc5wP0H0AHQACDyxTkjyeadiWTxT3L3UlybiUzy7vMlLnc+8ENk9TkEg+uTXc+ENP0+7huor+7lih8rzAiLkM65AJGD0BP5muHVhH6VOt7IgwrY/GriZzVzT1aKGHUp4rdi0SuQrEYJGfSpotS1pZ5ri21G5glm2+c8EpjMhAwC23G49SSeSSSeSax0lMj5JyTXq3gSXQ47Sf7f9nMhC483njHNTVny7FwjfQ83m1rWlt5bZtWv/ACJN3mR/aX2vuJLZGcHJJz65NYVzJJKkavIzLEu2MMSQgyTgegySfqTXS+KXtm1i6+zKog3nYFPAFc2yFqSbauD03KKXk9isxgfY0sbRMwA3bT94A9RkcHGMgkdCQao1TUI9Pl09L65SxmbfJbLMwiduOSucE/KvOOw9K6HxFb6NFaWp0xnaYqPP3MTztHTgd81zBiJOaE7q4tUyJ2mnSJJJXdIV2RqzEhFyWwPQZZjj1JPerFpNc2ZlNu/ltNE0LsAN2xvvAHqMjg4xkEg8EgvjjwOlOkdYx23VNiyIgQoC3U80+fXdVm+x79SvH+xY+ybp2P2fGMeXz8uNq9MdB6VUlcu2Sc0xU59alotF+LXJ5Ly4uNUtoNZe42l21FpGfcowp8xXV+Bxjdg8ZB2rhtxqep3+oS311fTNcyebucNt4kLGRQBwFYyPlRgfMeOahSMAdKcSFHarjEodJeXUtrb2ktzNJb2+7yYnclItxy21egyeTjrUDOKjeTnrUW/J61okIkLY5q/a61qNu1n9mvZoHtN4t5Ym2SRh/vKrj5gvJOM4BZjj5jnMzQHIPBqWDR6laJr9x4Yn8Qr4s1NJwxhcfapd7KgZlBbPQEtgdtx9a8xvbiW4upZp5XlmkcvJI7FmdickknkknvWlpcV3qEq2kLSNvYAKvqTj+tHiLQLrQb2S1vInjlQ4KsAOwPb6imjmpSlGdpFFNb1SO8truC9mt57WIQ28lu/lGJMEYXbjGcsTjqWYnJYkzv4p8Qre/wBof29qn23yvJ+0fbJPM8vOdm7OduecdM1lZ56c9qY47Gi56EUmRtkmrT6pfPcWk4uXSWzVEtmiPl+SFORt242ndlsjksSxySSahGacBz1qXdl2L51jVJ7y5u5r+ea7uojDNcTP5krIQARvbLDKjacHlSV6EgutzKlo1uJXELurvGG+VmUEAkdCQGbB7bj61DBFkjg1YcBQB3ppEt9EOurm4vmhWZwywxCGJQoVUQdgBwOSSfUkk5JJNcxlTjA4q1Gqp8zVC8p3HGMfSrRNyA9KaT2qRjmonPsKGOKGHrXR+FPFU3ha7luLeGOV5E2ESZxjIPYj0rmickjtR0rKcVJWZbVye7n8+d5OhZifzqv2pwGSc8UYHehKysGw0LUgQngUqrUiqTQJsUR4p4XrgClCitTQtOj1XWbWyklESTyBGfj5cnrzU7syqT5I3Zjuu7OePpUJ47V13jPw7b+GdV+x292LlDEr7xjqR04JrkJHOeOlJpplUKiqK6ImJ7000Ek0UWNXISiikwTVIxkwPTFKORSCloZMVcfJ5Wf3W7bjndjNRnNLR2oRTQ3FIPan4pMCnczaG8g00ml5o20xCHmm4qQqKaQaBDMUmKcRSc0CEopc80UAPJBHIxWjak/ZFOMnnj8azMHHSrcV35UaoI8498V7/DmNw+DxUqleXKnFq9m9brsn2M60XKNkWZWcwSEBoyFJycen1pz7hLH83BbGPXg1Xa6WRdrRnHs2Kb9ojbHyPkdP3hr6apnuB5m41r/DvzrZ32UbbafmYKlLsTNKyL5nX5mG3tgZ/wAP1qSOTeWGMEe/uR/MGq5uEbcTF1GDzQLtVYkR4z3B/wA+tOjn2EhUu6949uWXbf4er1t6/MdKTWw24P75vwqq56VPJKJHLdMnpUR+avgsdUhVxdWpB3TlJr0bZ1RVopEfVqCBT9gFNOK5hjPxpd2KMZ9aMc0AO3ZGDTgQcDPNNGB1qSKMseBn6UnoAop3vTzHtHIximHpnFRe5SkiN+mO9Q1M3Q4FIsdXcV7jFbBp3JYdKl2KOwzTgnXilzItQY1SR9afu4oEY7+lOOAKhtGkbpEfA60wMM8D8aVuD1OKam3dVpGUndk8KliK1bSzL+lU7RVJHrnrXRWaqhHYZ5rixFRx2NoqyJbOJrKRJVALD1pZnMszyNgFjk4rstebwwnhWy/s4f8AEzwPPJz6c+1cLJJknniuCLlJ3YO4pkGeKeG71CmM5NOZuMVbQhxk5ppbPFMAJqQDimkS2RnPNJUm0ZowOw5rVIgYaQc1JgZ5oAHWqURgKeGAxQAKXYc5AqrWKRKAGqVcCoY8jOanUcVqldEvRluzmSGdXddwVgceuDWnm11nX1L4tLeaTkhc7B9BWIvFPDFec1EqavzGntJcvKjQ1/T7XTtReC0uftMIUESbCucj0NZQTNPZi3U5qW3C7/mAx71LuloQld6lUoaTZius1yPQ1sLf+ziTMY1Muf73Of6VzDLzSp+8rjnZOyZDRinHim5zWyiZ3EYVEy1K1MJAFJx1KTI9gHWopCAOakeQDvVR2LVcYiGs+Kh3g05hmmhCBSkguPXmmuVB96mjQHig25zwtRCOpTehVYEimi3LYrQS2A6rTzGF4ArblsQUUtNvJbrVyKEDAFORC3NW4oSOStOEG3qTKSREsPOTUuzFXI4AYmcso2joTyarMOa3tYzGEgD3qB8uwH8qtLET2qRYBnOM0co7kUMHINWGXAxTmIUYAphy3WrSC4wDJoeQKMDrTn2ovXNVHYljmkBJvzTgwHJpkaNJwilvoM0pjdT8ykEetUmthMnSXAGOKtx3piHBI/Gs8ZFPU7gapxT3BXuTzz+aSTnJ9ars+BRkUmNxpcoysyF2ppjVBzV1tgXk1SuZAMhTSsKxFJKAMKM1Uf5u1Oc03gipdi0iLZ81TJGOvak6V0Hhy00i8Nz/AGtd/Z0RAYyCRubI9j2zSBuyMFyOlVZZAKs3DKrsFPAPFZ8jbjV2HF3GM2TwKYTyKCR9Kb3pF2JAe1AxSA5pcDqaTGlcuWV9JZvvidlIIIKkjkU/U9Un1KVpriR5HY5LOxJPHqTVEMFqJnJzQmT9Xi5c7F3YqIvk4oYmmZqZSOlKyF3ZFPi+8M1GATzjirES9MCnFNhc0IztTgc4poQs+44pE68VKAQa0MxsnIxxVdl/KrEnFQNSuESNm+XiojUjZ9KdHazzq5hid9gy20ZwPWolJLc1iVj1ozSupViCCD0OaFQk5NCsDFU5pwXOOKeiAU/5RQyb3EVeKeOBTVIzSkjHWoYWELc4pyTtGwIJGO4NROwBpowxGelCQOCkrMlnuml+ZiSfc5qmeTU/lBj7Urqka8HmqSQRShoivtz9KYeOKcTmm/Sq5ShKKXHNGDUtE2ExzS4zT1WjaM596lopRsR8UU5wBx3ptJEyDvR6UUCmS10G57ClxS456UfWmRYb9aaSB24pxzzkU0g45FMhjCeaO3NLj2p2KCSMUVKqg0UDsNwOK9B8N6bYz+H7WSayt5JDvyzxKSfnPciuCWI4JavSPDAx4dtR/v8A/obV7OQxjPEyUlf3X+aPJztyhh4tO2v6Mt/2Tpv/AED7T/vyv+FZwOjMgc6TEokUPCTBH++BIUbfTJZfvY+97HGq9lE9x55effkHAuHC8f7IOP0rGTTbryUXyHDRxqsm6QESEOhPlc/IMK2MbMEr0x8v0leDj8MF16X/AE/r8H8/RmpfFN9Otv1/r8S9bWOl3CvjS7eN422PG8CZU4B7ZHQg8HvU/wDZGm/9A+0/78r/AIVlHSZ57mNzBsi3MwE7h3VSYQwY5JJZUkHU8EAkDitmwSaPTrVLgkzrEgk3Nk7sDOT35p0YqT5Z07edt/w/ry2FVk4rmjP5X/4P9eZ574jtoodfuUhRI0G3CouAPlHYVk7FHOa2vFC58RXZ/wBz/wBAWscqK+IxlliaiX8z/M+xwibw9NvsvyEIBAFMMZzxTwnNO2kdQK5rm6ixipSOgx1qSmnJ6jii5L0GBMnrXY+B/Df/AAkOuW9gJRH5pwGPauTRRnJra0jVZ9MuFmt5WjZehXqKyqe9oYymzrvHvgmLwnei3a488mIPkDArz2TLNnitzWdeu9XkD3Nw8zY25c5rFcE9KlJR2Fz32IPK5p4iGcZ5oINM+ZT15q9TSLtuSbADyeaToaYSRyaQH3oszZTJcDHBqMtwacOaY4wppxWpbbsRt060sEe+UVCx5q1ZY8wZq5aRM4q7NiztwoUk81daTyuB6VXEvlQKxBGRwccVWe63HgmvOcXN3Zu7ovfai/Gf0pA2T1qkGYLkfpU8ZJAz1pOCWwr3Lq4C0m4UhzgYo28c9aysTJjg/HFKCaZ34p6g9xWsbWIYuOacBQxX5cDGBzT4WRJAXGR6VeyC2pGQetKtWL2aOe6eSKNY0OMKowBxVcAU0+4MkUCpAeOKYtSACtVYQoFSimDFPWrC47tQRxzSikY0mh3G4qRSe1MU1IrUKKE2OUE1YWxlkTcoB/GmxMMYKj616d4N1vw3ZaHPDqKwmcuTl4924Y6A1aijKcrHk0tuyZ3HAqHgdK0tUlje7lMX3C52/Ss4lcHND0COpExxUDvnIqWQ54FMCZqLXZpexCcUhi3dKtLCOpFTpGD0Wr5RcxQFrnmg22DWssKgZIFIY489BRyoXMZqw4IxVhV4BNWSIl9M0x7i1jJVnUOF3bBy2PXHWmopC5mRlAelMaHnmle9jVVMMLyFhkfwgemc8j8AaiN1ePjbHbxY9cyZ/wDQcfrUurTW7E5ruW7e3ABJqzt7CsoC7KkfbpgD6LGP/ZaR7OOVszbpe+JXLgfQE4FT9epx2VzNyTLc97bRuyPOnmLwUU7m/wC+RzUJvoSR5cVxK3oIimPxbAp0cCRIEjRVUdAowBUoTFc88xf2ULmRXN9e+cFTT12Hne04GPqMHn6ZHvSQyasc+a1knpsRm/8AZhVwLTwtYSx9V7D5yosNyzh3u2znJVEUL+oJ/WrO1yMbj+FShacBXPLFVZbyYc5nrpaY+ea5diSSxnYZ/AED9Kz5ZrCOV0innDoxR2+0LwR1GJW/UD8etblxErJ5jTvD5YJ3q+AB3yDwfxBxWOzxQ7pRq8dwd+Qoudr4J932cZ6bcHGMc1pSqzlvJv7y1MXT9Zm0y6WSx1Bo2b5T5qwzZORjCo27OfY9asz6jr15fNLc2a3ETnPmqFids452luPpx+FSWwTUoGMOo3ckJGCWhQKw5B6x896nsdNks3IW5PkAkrCqADnOSc59uF2j25q3i5wvrr2d/wDgahzIU27HvSGN1HC068vzZTL5lszQFf8AWqwAByeDnAA6ckjJIAB5w1L950R4bQlXPys00eHxnIXaxy3B44HB5FOGPxKV3Zrzt/wB3RGVx1HNAYKOOtWBcKXVZ7aaDccKZACCfTKkgduuM54zUj2iN0GD7V0wzRbVI29NRGZKRgnvVGV8k1qzafIQdjA/Ws6a0mjOXjOPUciuyniqVT4ZDKw+brSkbRT/AJVHFR7gTW6RQw9aPM2dOtPYhUzmqjPmmkgElfJNVmNTHBPNRtgmnYpEO3vSE44qQj2oRATlhUGiEUEDNOwx7VNHtBqz8uOMZqGHMigYmIqE8Eir8i8VUYF3xg00jSMiuw5pMcVaMDY4X86b5DnsKSiXdEa5Axng1YhHNR7CvBGKlirRENl6JeKm21XhBJHWrhIVKRFyrKuTioTGamYknmmtzQFyBl5wetaGla3c6Ql2lsEP2mEwvuGflPWqZXJpDHx0qJ01NWZSm1sQyZllZ26s2TQE208rt7U3nNFrBe4nSkJ5oJ7UgBJ56UDSHdqbzTyABk1GW44oSHcawBPJ5o3KnPJNRtkmm807FIl8/rhaiYk0YJoI/KrVgsMFGM07GelPCYFNsER7ccmnAZpxXPY08BQOKhhsMAPSneU1PwAO1OBGMd6hibZVdGzTNpq0x9+KjdxjpSaGrMgIxRSscmikiZK7E60HNFFNMhxY3vQfSnUEU7kWGqO9BGOadig0CsIAetFLRQFhQc9a7HRPh3rGu6RBqVtc2McM+7asruGGGKnICkdR61yOeOBnFe+fDrnwHpv/AG1/9GvW+DowrVHGfb/I8TiLMK+AwsatB6uSWqvpZv8AQ4A/CLXSebzTf+/j/wDxFH/Cote/5/NN/wC/j/8AxFesyX9yl8LddJvJItyj7Srw+WAcZODIGwO/y544zXG2+qXA8P2lww1ZL6/htndHuFZbsPLCsjRfOfKP73AwY8eYOPlBXulg6EejPl6Gf5nWXxR6dF1+flr+Ompyx+EGvH/l803/AL+Sf/EUL8IdeX/l803/AL+P/wDEV3qeIP7MeKxgtbqR2kZHivrrL27loVRN437gWuI2J3NtDHGcBB0lheR6jp1rfQqyxXMKTIHGGAYAjOO/NVHB0JadTOtxDmtJKbtyvZ2X+f8AXS6PnLW9GuNC1afTrl43mh27miJKnKhuMgdj6VnEY612fxDKjxvqOcZ/df8Aota5F2U9APyrxqnu1JRWybP0HA1ZVsJSqz3lGLfq0mV8kHNOMmVx2prdMVHgCnZM2cmh4cHrRu5zUeMmnjjHpQzNskHWpFaoQ2TUyLzzWckZONxwPFLu4oIAHSmMKkagBcgdqaCD3H40089BTSKtIoc2MGmKSD9Kd36UoAPOKpaFIUHPNI/KkU4moXYnpSRVyEjBqWB9j5qI9aKt6gnY2bjWJru0t7Z9vl26lUAHqc1WV8DpVAEiplYms/ZpLQqdWUtzRilwc1et2EhDGs22TceRWrAmE4FctWyKhdkwO9sU88mmqNoPrS5PrXODBVx3qQHJA9ajx61Iing1pFMVx8sTRbQw+8Mj6VGOtSEk9STSbcVokS7X0EHWngU2nDinYLkgFOHFN5pCa0iS2TbqeDVcH0qQMAKoSZMDTCaTfjio2ck4zVpA5Em41KrADNVgTTt3FOxPMTGc9O1H2ph6VXLU0tgU0iXqTSSliaiznrTMk96erYAFQ1qWmKEJ6VJ5e1c0w3CRry4U1G18oHyqXP5CjmjHdkymluPZ+eKb9oAPUVVaaSQ5JA9gKaFrGWKitkYusuhbe+Y/KozTDdSkYGF/DmogKcK554icjN1mMkhE7bpSzjupY7T/AMB6VIkaqoVQAAMAAdKie6hjcR7w0pOBGvLE4z07fU8UvmzyfKkLRH+9LggfgDz+n9Kyk5y3ZPNJ7k52qMsQBkDn36VGLksSIYHkwSu7hVBBwevP4gGoRYRySCS5drllyF8wDCj6Dj/9VXUUIoVQAoGAAOAKh8q8x3REGvDx5MC5/i80nHvjaM/mKcI7z/n4g/78H/4uphTxUOXZBdkAguG5e7ZT6RRqB/49uOfxpwslbmWe4kb180p+i4FTgU8Coc2O7K4sIf79x/4Eyf8AxVOFhGOVluFbsftDnB+hJB/EVZAp4FS6ku47sqi0m/6CFz/3zH/8RThp8P8Afuf/AAJk/wDiqtAU4LUupLoHMyulhbq6sVkkKnK+bK0gB9QGJwferYpAKcBWcpN7sXMxRTqTFOAqA5hQKp3OmwSzrdpBB9qQ5DOg+bpwTj2GD1H0yDdFKBRGbi7oamVI5Ib+CaCUAPgxzQ7uVzkfXB6g8ZHNM+yXkTnyb5TGQAEni3levRgVJ7dcnjrVqe0gudpmhVyudrEfMnup6g+4qLyLq2+aGd54x1hlwWx6K3HP+9nOByOTVqS+y/kylMjMWor83m2suP4PKaPP/AtzY/I1l3t/JBdYvmn0+ALgPHEJFkb/AH8H0bAwDjk9cV0EEyzoWAKsp2ujfeRvQ/554IyDUu2iNXlfvL+vy/ApVO5gyW7yIGktFulcBlmtmC7h6kMwx7YJz7VnyWkBdVinMbMQFS5Royx/2cgZ7dK63bTXhSRGR1DKwwVIyCK3pY6pT2f9f12sWqhxdxZXUTEPEcD+IDIxVPYe9dm2lqv/AB73E8C/3UYMvsAGBCgegx/KqVzpNxLlnFrMx4+VWhI985bP0xXpUs0i9J/1/XqWpo5ZhUbc8VrSaS5n8gEwynBVJWGJOudhH3sY9AcEZFUrizmtf9dEy9skcfnXoQxNOekWaRaZV5xnNNUFpVUEDJxk012JOKYQcVpuaIm3FSc4yOKmWcsMACqiIzc1OqYGBRyCdidWJHakJI6YpvIFCj5uarlEOVWkPtTmXy1wPzqWMEDk8UyQnHWpsaJlVlLE5NOjSn9DUsairsJs2PDmm2+p6pBaXV0trFITumbGF4PqRT9Zs4bDUbi0guFnijcqsoxhwD1GDWdCDnIzU8gJAye1Ty63Mt2U2yMmmqpJxU2zJ5qQIAOaLlFcjFRmp5CB0qs59KRSGNyaYfShhzSDFJo0QoUZ5NO+UDimUhoSE2I7ZqMgkVJwelJjj3rSxNyLb+dJtz0qUrzxT0iJ6Ck0VzEOw4ppSrRjIByMUwrjqKQ1IYidOKdjFKKCfSjlHzEZBpAcUHrRjnNDRQDOeKm8o7c9sUxODmuqn17T5PCMemJZxC6VgTP5fzH23Z/pXJWqSi1ZXuVy3TOYjt/NmSMdWIUVY1rR5tFvpbO4IMkZwcA46A9/rUdujPMAmQSRitrxN4X1Xw+In1RVUzjKHzQ5PAPOPqK15tDknUcaiVzkyKDSv1Ipuak6he1JR7UUCbFzRSUd6ZFhaKKKLicRKKWincVhw6e1eg+GviR/YWg2ul/2V55h3fvPtG3O5i3TafX1rztn245r2fwHpGmXHg/TrmbTrSS4PmEyvApY4kYDkjPQUlWnQ9+D12PBz+rhYYaLxdNzjzLRNrWz10t5lZfiyG/5gh/8Cv8A7CsweOdLiSRR4dYq67FDag5EQyCBFkfugCqkbNuCq4+6MegNoekOxZtKsWY9SbdCT+lUotP8O3GpXVgmk6e01skby4t4yF37sDpkHC5wexHrS/tHEPeX4L/I+Vhjcmim6eGkurtOXf8Axd2cZB8QNMhkRx4b3yR5xJNfNKxJZGyxZSWIMUeCckbABgCrtp8UoLO0gtLfQdkEEaxxr9rJ2qowBkpnoK6bTtO8O6pZi7tdJ09oS7orC2jIbY5UkEAgglcg+mKt/wDCP6N/0CLD/wABk/wp/wBo11s/wX+QquNyi7hUw0tOjnLf7zxXxJq/9u67c6l5Pkeds/d792MKF64HpWKx4HpXReOYYLTxff29vDHDEvl7UjUKozGp4A9zXOc81nzOT5pbs+/wbg8LTdNWjyqy7KyshmMk0xlBye9TY7d6aynFWpGziyEHBoOe1PKAc5oyCMfrVGdgVPrVlTwP0qFASalVTms5DSAlskdjScgc1KB70jjIGKi5ViEjr700jBx2p569aQirTIkhoFIWA/ClOcVGQc1SJF3ZpjdKMHNLsJqhoipMc1N5TZp6wHNHMhkSICetTxR46VLFbOSOM1fgsmzyBWU6qQ1BsW0h6ZzWgq7RgU5ItoA4GKftrhk3Jm+ysMwfWpEhJj39ATSogz2q8bGZdPF4Qvks20fOM5+nXtVpIzKIiB6mpMDAAPSg5JxTwAK0USbjNnegilY800kVfKK4AU7ApgOacBT5RXHFsCmdadgUoB6CqSFcTkdKXHGacvXkUoGTVJAC5al8sAZzS446U5Y2ParsSRhcninOm1asxxgKMiorl0jTLsBRYNirjmjHNQSXmSRGn4mqzO8mN7E1jOvFbGMq0UWpJ0Awp3H2qEzSNwDtHtUYFOrmnWlI55YhsMZOTyfU04Cm5pHlSMZdgAeB7n0HrWOrMedskFDusalnYKo6knAqjvuLv7hMEP8AewCzD2OePr9D3qG5ht4+Li4yNuMyHc+DxwOg6dcE9atU1ezZpGF3ZssHVYTu8raVAyXdtq/Tuc+2O1C3Inj8wySshGdsSlFx/vnHT1yOnSmRKrozRQlIipzI4LswJOQAcnHfn16Go3Rrpf8ARIpGGflld849wWzgfTnjtjm+WHTQ2UI9DUVoYYARtiiAzyNoGf5VMrBhlSCM44rOs9NnXDTzsZR0cEMfzZcj8/WtK2s4raIRwoEXOcVz1OVdbh7MeBUgWpFiqVYvaudyKVMhVKkCVOsVSCKs3MrkIBHUgSpxF7U8RVm5hykAT5elOEdWBHzinCOnUl7sfT9WZxWr/roiuEpwSrAjpfLrLnG0QBKULU/l0uyp5iWiDbS7am2UuylzEsiC0uKk2UbaLk3GAUuKftoxSuLmKk2nW9xMZZEcsVCMBIwVlBJwyg4YcnqO9QizksZ2ksYYfIZQGtkHl8gnLL2yQQMEDOByMVpYpcVSqySs3oUqjILeZbhCygqyna6N95G9D/nBBBGQQalxWfqMSPcQqlurXEgIWXzmh4HO3eoJPXO3pwT2qSxtLuJUa5vJCQW/cgqyBcnaNxUMcDHJOSRTcVy817FX0uXNtIUFSYpcVlcamZupW80tmwhggnIIJhmGRIB2B6A+hORWBLf/AGONvNF5ZOBgfaVaaBn/ALu8jcePTjgkZ79htpNtb0q6grSV/wCvu/A1jUOJaPSb4ZZHsZGXersNqMMY3DPRMkYJC5zxzkVBdeHrq3JKDzkHOV4P5f4ZrpNX0M3VuxsRBFOX3kSIGjc9yVII3c/exnjHQ1m6bo9x9nYQ6ibW6Q4a2Qs8cAPbYzdTgnJyDk4zwa9SjjXGPNGWnZ6/8H+vkbKppuc7t2sVIII4INKPaugurO8DlryDzlAAX93uyef44xu794wOMdeTmT2TQRiXzY5ITnbMhyjDOOW6Kc9j9ASa9WjjqdTR6P8AAvnXUp4qeG3LNznFPXZIVIUKOPxrsbW48PL4SngkgY6sQvlShTgfMc98dMdq6mwnPlOTMWBx0qvLHgVouOpPSs+VWc4FSjRO6K4Hzc1OowOvWmpCxbmraQHNWJs0tFvYbB5mltVnEkTRgM5XaT34qvORJK7AbQxJA9BSJHg044HFJmajZ3IglMdsDFWBBLNDJIi/JHjcc9Mnis+VySQKSRSGu3NQ5JJpSvqaaSMYFOxaI2HJpmMVIeRSYzSsVcYabg5qbAFLx2osMjii3NgVqavodxozQpcY3SxLKuAfusOOoqgH2HI606a5knwZXZiBgbjnFPUzkpOSsyID2rX0O4sbTUElv7Y3MAB3RLJsz6c1j7j2pQzetJq6Kcbov6rPBNfzyW0RigZyUjLbto7DPes1m5px56nmmEc0JWRUVZWExQQSanlijREKS7yVBYbcbT6VHtzVLUq5GB60096s/Z2Zcqv41E8RXOe1TJjjJN2Ix0xS5OMZppIFRlqxkzZItxTeWQRjPvU9/q0+oKPOcMV6cAdsdvpWZu96Ss2ZulFu7Anmm0ppKCmFFFFMSDt7UUtFANCUuKBzRjmgTCig0UybEWdw55r3f4ef8iLpv/bX/wBGvXhW3AHOK6jSPAmp6zpcOoW09msUu7aJHYNwxXnCn0rDE1KcIJ1JWR89n2FpYjDRhWqci5k72v0em6PZ5NLt5b0XbSXYkDBtq3kqpkYx8gbbjjkYwe9c9B4a1VW1G1lvrYw3VrHG04tSPNYyyvIGXzMjIds42/6wbdu2uG/4VjrXP+laf/38f/4ipF+GesAHNzYZ/wCuj/8AxNcX13Craqj52jgsNBOKxq6bxvazurXZ2C+G9SuJLQXqWz+XPdOzbNqhJLqNyMbmPzxiUY9G2t3J6bR47mHRLCK9LG7S2jWYu247wo3ZPc5zzXlqfDjWFUg3Fj/38f8A+JpP+FbaxnP2mx/77f8A+JqXjsM9PaIqvgcHWjyyxcd7/D3u/wCbzM/4gD/it9RP/XL/ANFpXOKuT/jWlqmlTaTfy2Nw0bSRY3NGSRyAeMgdjUESqquCgJPQ+ldsakXBOOqPucDSjDDU4RldKKSffTf5lfyx1zzTWQEY61M+MGoA4B9xVq7N5WWhC6kHb70wAHHWrKxmU5PJ96mW1+YAjir9oluYON3oRwR5XNWFhGN1WI4cL93AqQoB2rnlUuzRJJFVUXONtMkVR0q4UGPftUDRZ6CkpCaKRXNJszVwxY6igQkngVpzmbRRZMCmbe9aQtiTkqKd9kyfu0e1SFyNmakQY1OsArSiswvJUVKYFA5AqHX10NI07bmWLcGpVt1ByelXhEOy07yRjnFS6jLUUVokA6Dir8Qwue9RpF8w44FWRjoKmzlqNysLt45pMdqfninLg80+VkXAJgVKZZPJERkYxjkJnjNRlsUwtzVxgTKQ/IoLYFRFieldH4U8NyeItUSzidFZlLbn6cV0Qp3MJ1OU5xiSeuKaK6PxZ4cfw9qr2cjxuyqGyh45rnVFXKDREKnMPQCn8HpUWcUhalyGlybIpyc9KgUknGDViMY60KIyUKPSlCgHpUiKGBpsskVuu6V1Uds9T+FPRD23HCMd6vm80a10uVLlJPtrBfKYNwvJzkdcYrm5dTlckRKEXsTyf8KqHc7bmJZj3JyaxnXS0ic08RGOiL8+qu/ywLsX+83J/KqByzFmJZj1JOTShadiuaU5T3OOdaUhoFLinUhqeUyu2FGaazhQSSABySaqvOsi7vM2xZwCp5c+g/8Arc+nu1AcYtjb+4eJPknCHGQNmSevc8D/AOtVe3hYtmQtM4ypVjnvxuPIAHXAye9Ry3Nu2AtsJEVslyTwT3OAevvzxyK2Io8ou1cLjgYxgfStJP2cbWOyMZRikkRhJn5abZ7RqP1Jzn9Kj2WFszFzCHB3Hectnr35pXeeWRo4lAUMVyr7mY9+BnAHuR1HIp6abfsql4oZYlYsqOuWGf8AZ3bT9SSfxrO6XxOxrCiyRL+zKI/nrtY7c4PB9/T8aSTWLOEkATSFc7wsZGznHOcdzVhLC43oyJfKyjahLQhVH4Z4+gPQcHAq0trrcXyJNYzKOkkqsrH6heKxcqd9/wAf+AbxoIr2d4+oAGziTZj5mkkG5D7qM++ORnB6cZbNf3Njdx/aDb/ZMkPIyNG2R12qSS3bkAjnqOtOh1K7t4ovtTmIs+wvcwqATkDco3I23kH7vGTzW3HYG78ma5uVnRWWSNYowqEjlW5yc+4YD265ynKNN+8tP6623NFSJFg9qlWH2q2sYqVYga851CvZFRYaeIvarghp4hrN1BOmUxFTxFVsRUoiqHUIcCn5f7xR7H+lP8urBiPmqccBSD+lP8uqnUTjH0/VmKhrL1/RFXy6UR1Z8ul2VnziaKvl0bKs7KNlLmM2itso2e1WNlGynzGbK5Sk2VY2UhSjmM2QbaTbU+yk20+YzbIsUYqTbRtouTzEE0EVxEYpokkjbqjqCD+BqkXnsLq3twXuYZ2KguwDxYHqfvjHYndwT83ONTBrm2juLDxJKttYrdQsBPhWKtG7kgkZO0nCucnHB27gMA70VzXT7f16Fwd7o6HFGKVGEkauAwDAEblIP4g8inYrC5KmNxSYp+KMUXNFMZiq9xZQXW0yx5ZM7HUlWXPXDDkZ9jVvFRySpG23lnIyEUZP/wBYe54qotp6GiqWM8wXlr/qX+1Qj/lnKcSAf7LdG46BuSTy1UbqS0QvcXEd1p02NzTBOoA/iK7kPoA2T6DkVtbZ5f8Apiv4Fv8AAfr+FNNpGfv739Q7Eg/h0/Sto1Un734f1Y0VR9Ec3NYwTx+e0SOrEkXmnjO455LIM554/j7n5apmGWCNXUm6gP3Zrdd6t7YBJHf1Hv2re1GzurZXu9OYGYEFo5Azhx0OQDyQMHIBb5cDjikEVpeBbhWEUsn/AC2t5fldhx94cPgjgMPXivQo4ydNXT0/r+tNPI1U9NTAWRZ03qwZT0KnIqEoM9K1r7Rr0uZba5idzwfNXbu92KjBI6DAXtknHOZmaM7bqB7aTdtAflST0AboT7detezh8XTrbPU3U0xY4wDnFTZApAmKXAHWuwGBY4qJ3bPWnM2M81EzUwD7TLGjIsjBWxuAPBxVUnk1KxXPWoHahFJDHb2qMdadnJ6Ube9MYhpFoxk0pB4osFxOppTxSgYGTTeCaLBcb15pME05iBSBuaLDFCe1LtFODcUmaLFXEIpnFOzmm9PalYdxxpyAEioifSgPg8cUMNzv/Cdp4eltb7+2A+5bcmDa4X5+fUjNchrCwLfzrb58kOdmfTPFVkuWAwHP50yR95zms2jGnScZ8xVcYqMrU5H41GRWckd5FjBopxFNNRYBpoFBooIaCl5ox0pwHrzSGkN5pDTj60mKBidKd1oHNLg4ouTYbj2opxHpRRcdhRFuUHOOK9l8CjHg2wA/6af+jGrx4LjHuK7XQ/G/9j6PBYf2cJvK3fP5+3OWJ6bT615ObUaleioU1d3v+DPnM/wVbF4aNOhG7Uk90tLPuehSXk6XggXTbp49wHnq0WzB74LhsD6duM1kR20wMuzVJhbxxFb+7kkbbJIGUvsy2IwFEoJQgKXGMlMLin4lf9Qn/wAmf/sKwv8AhMNPgtvs40S68gBVVDq8xCBSGXaD90gqMEY6V5FHL8StOS221n+b/wCAfN0clx0F71K22zi/m7y+7pf0R2q6pc6U8cAt5JYLl2a2FzOwkjTMUahtwZvmkkzycqp6ZGwb1ldJfWFveRBhHPEsqhhyAwyM+/NeZ2/jy0WSNv7BklZM7GuNQeYjJRuN6nvGhHoRx3rRtPiCltaxW0Oi+XFCgjjX7UThQMAcr6UV8truOlPXvda/iKtkeMqRXJSfN3vHX/ybfb1MjxoB/wAJTe88/u//AEBa5wSBRy1aOuamNX1ae98vyvN2/Ju3YwoHXA9KyXi4yDmvoMLBwoxjLdJfkfc4OE6WFp05LVRSfqkiOWYEnB/Wo0VmcHmnx2reYNx4rRhgVVHSuqU1FWRo7yepHFFiraxYOaAAMVYUetck5stWGheKR14B71LgUhrO4ysVbPf/AAp6oSPWpMZapQuBTbFoQCAHrTxAo6GpcDNGRR7zC6GLGoqTYo7UAgHNaUt/aPo8NstuBOm7dLx82SCO2fWokpLoXFp9TOGPSmnBpC3pSc1ooEOYoGKdjNN96XNbKJHOOGF4pw+tMzil3VdhXJO1JnHemF6aW96aQmyUuPWmFqizg9aM1rFGbkPL4PWtjRdfu9HuRcWcpilAwGB5rD25qVUINbQdjKUeY19X1m61m8a5vJmklYYLE1l7cHrT1QnrUgizxWkpc24QhykH40hBqyYttARQck1JdhsceOe9SEqgyzAAdyeKhuLmO3x1LHoorOkmluMbyMDkKOlYTqqPqTUqxh6l2fUyBttic93I/kKofM7FnYsx6knJpypUgWuSUpT3OCpXlLcYFp4FLiihQMG7hSZoJqA3MRdlDglBlsdB9TVqA1FvYmJqKWQqhYbcj+8cD86qzX6x4Co7Fvu4/i+lVkiutQ/eSDyrcc/McKR1yfXt7e4p8qWr2Omlh5S1exHd3M0h2HaynkBeFHPBOeo6c9P506HTru72lwUUjHPGB6Y69gcdPpWnb2UYIeGHzmHPmSttUn1HHJ6cgc+tX1tXb/WzsR/diGwH8eT+RFZzxCirRPSp0HayRRtrC3s2AO6W4IBAxlsdOPQdsnj3q9b6czRg3j75CTlUchMZ4GOMj65qzDFFCu2KNI1JyQqgDNTCuOdaTOqGH7jYLO2gbdFbxI2MZVADira1EtSrXNJt7m8aBItSrUaiplFYyNFSILywjvkQNJJE6HKyxYDr6gMQSM98VFHYWz3KW3293MS5kt/MAJ4AQ7VxsC542gc7T1ArSUVy+tIuprbStcaVC6HeHFykhkUE8AMozzngsBnOfbSjzTfLeyInBRV7Gs813p1wsIkupi5IhWSJWjk7hAyncrY43PxwxOa6NBXNW1slrDbLd2epNtljHmPOojDlxt/drJgKGIwAOABXUIK58S1pb7+4owHoKmVAe1Vzc28blHmQOP4N3zfl1/CpFuJJOILaRv8AakHlqPrnn8ga4mmZycVpcm8r2pfKpFF8/wAvlW8ef4/MZ8f8BwM/mKf9nvv+fm2/8B2/+LrO9t2ZPyT/AK9Rvl+1Hl0v2GQ8Ne3DL3GEGR9QoI/Cj+zYf71x/wCBEn/xVHNHqzGXN0X9fiN8ujZR/Z0P9+4/8CJP/iqT+zov79x/4ESf/FU+aPf+vvMZc3b+vuDZUcrxwqGkYKCcD1J9AO59qf8A2dD3MzDuGmcg+xBOCKdHZ28DFooIo2IxlEAOPwp80e5jLmKn2qL+5P8A+A7/AOFJ9ts/+fuD/v4P8a0ClNK0+aPb+vuMZXINtIV4pDp1n/z6Qf8AfsU37BAPuiRB/djkZVH0AOKd49zJtilaQrSGxi/vT/8Af9/8aabQrxHcToPTcG/VgTVXj3Mm2OK0mKaYLhPuXO7PXzYwfy27aTdcp96FHA7o/J/AjH6/nTt2ZDkPxVW5tWlkjmgkWK4jBVWZNy7TjIIyM9AeCDkDtkGbz3HLWkwHc/KcfgDn8qT7QW/1dvM49doX9GINVHmTuieexTe41KJQ8lhbmMEb/KuGdgueSF8sZwOcdTjjmrsM0NxEssEqSxt0dGDA9uopN11/zwg/7/H/AOJrNtWGnyvZvJa2rSS7ovM5M+7H8WRvYHjJ+bpnszXyqS0Vn/XqVzJrRamvio5JEiwCcu33UHVvpSeVcNw1wFH/AEzjwf1J/lUkUEcWdi8nqxOSfqTyay0QlMh8qSbmQmNOyI3J+pHT6A/iakSGOJdscaoM5woxU2KXFDkzSMiLbSFamxRtpcxvGZWKVSuLV0dp7dA5b/Ww8YlHTvwGx36EcHsV1ClIUq41OVm0ZGRCBKhaAlCp2vDJ/AfT27dMjHIyCDTZAjqYp4wA3ylXGVbPbPQ/Tr7VburSUTrdWwQzBSjI7FVkXORkgHBB6HB6sMc5DIriC6ZoDlJguWglG1wOhOO4zxuGQexNbqV/eX/DGiX8pivosccjPA7oCMeUWyg+gPT8OPas+4jkgfDqfY9jXUPbtFzFyvdD/T0+nT6VXkSKb9264J/hcY/L1/CvRw2ZVKb958yLU2mcs7cVCxJNa13pEkZLQncvoetZZUqeevpX0NDEU6yvBmqmnoQvx1qFvmPWpmGe9JjsBWxdyLHPHNGOKnRDimN1oAYEGMmmnrT2Y46VDQMC2eBSE7RTu2TUbck8Uxjck9acBzQBThQMBSAnNLS/hQMTv0pKfnAphNIBjcGmHjpUhbjgc0ykWkxV+tLzTc+1KGAFSy0A5prelP8AvcU6a3e3maN9pYf3SCP0rNlcxXI56U3bzVgr60jcCkPmIPL5pMDNPZhngU3IqJWKG49qDxxTiabn2qRWDFHelzSd6QwFKDSDJPNOwc0gYzNFP2k9qKdw5SVFJPOele3+AtC0i78FafPdaXZTzN5m6SW3RmOJGAySM9MV4rg7R9K96+HX/Ih6b/21/wDRr187xDOUcNFxdveX5M8XMZNUlbv/AJmp/wAI1oP/AEBNN/8AARP8Kz7PTvCmoTNFFoencr5kTPZRhZ4+AXjOPmXJxn3U/dZS3SVxU/hm8uLDTrKe3ilh02OCzwxDC6jE9uzuQfugJDypySSw5Cgv8vh5ud1Oo1t1/q/Q8qEm95G+PC/h8dNC0wf9ukf+FO/4RvQv+gLp3/gKn+FVvCum3+lWM9tfvvcSRlXD7g58iISMM8/NKJWOQCSST1zW7WVWrUhNxVRtd7kynJOykeA+PLO3tPGmoQ20EcEK+XtjiQKozGpOAPesMsn2cReUu4MTvwcn2rp/iEm7xxqWOp8r/wBFpWHZH7M7N5aPkYw1feYSd8LTb/lX5I+jw037OPoirHAX6DkDJqRFxwasBeaURe9audzQjC8etTKMDml20uKlLmDYTaT7UBaU8GgyADpV8hLkAAHOKC3aomfJoU5q1GxHMSc0mfelpMUWGBozxQQaTFUkK4Zpw60gHFL0qlEVxcUZpGOKYWBp2C48tTSxpnNLTsK5YhgeZJGQZCLuaoT1NAYgEAkZo59aqMWKTXQaOTTwtKiFjgDJpSCrEHqK1SMxwX2qVBUSk1Mgya0SGiQVIvWmYxQ0ixoXcgKOpNNDHue1Z1xfZ+SA8g8v2/Cobi6a6O0ArH6ev1piJiuapWb0ictWvbSIipk5OST1JqVVpQtPFYqFzilK4gFLSMwVSxIAAySe1V/MmlUEKIlIzluW/LoD+f0rRQEotkjzgMUjG+QdVB+79fT+dRETNy82z2jUfqTnP6UuViQ8+7Me/uarfbElbZG4JzgEAtz9ByePw96ppI2p03J2ihty88WCJd0XG7OA3XnngDj+f5UZ45kkXc6wRIf3YbOMj0GMnr1xWzHE24siHOch5+cfRR/XB579KsJBEjh9imT/AJ6MBuP41g8Ql0PVoYSVtSjBpxBDIp8w9Z5xk9OCq59fXBHvWiltGGDOWkYHILnIB7EDoD7gU7NOBrlnUlLc9KnhUiQGng1EDUgrFnXGgSCpFqkmoWrD5ZQWyRsAO/I6/L1/SrAuYViWUyAKxwM9SfTHXPHTrUyjJdDSMIvZlpalWs37abiVoLJ4WmVNx8xjx7bRznIwc4xkdelStayajhbuJY4Y3DCPAcuRg5z/AHTyMYBx6ZxUOFvi0HZP4Vcsy30MNkbtMzx5AHk4YsSdvHryafEl9cIrtPHbo4ztjjJdf+BNx+ae3vTvsVu84maIM+QeeRuHRsdN3v1xxV5BWMpxS91alexbepTfR7e6jKXb3FwG+9vmZQ3p8qkL6dBV+CwtorgXCQgThPLMnJZl4+8ep+6OTUiCrCCuedWbVrkujFdCtDo+mxyLImn2iupBVhCoII7jipJkmu/Mg+zwHy2BUyOee4ONvTqPzFXEWmyskF3buzqPMzERnBOcYPvg8f8AAiay9pJvXVnLiKS5NdF1266FuGJIkCRoqKOiqMAVZRaYi1YRa45SBwS0Q5FqZUyKEU1Oi1zykYyiQmOmlKtmOmmOpUzmmipsppSrRSmFKpSOeSKxSmlaslBTSlWpHNIrFaaVqwVppWqUjCRXK00rU5WmlapMwkyArTStTFaq390thZyXLxSSKmMrHjOCQM8kAAZySSAACauN5OyMXroh5WmkVnXmryLZTy2en3spWNtjtbso344UocOcnHIXHPXg4lMerx/N59jPj/ln5LxZ/wCBbmx/3yfw61t7NpXbt/X4fMhxfUtYoxUNvcu8hguYlhuQN2xX3Ky+qtgZAyAeAQfYgkvbj7JaSTBN7jComcb3JAVc9ssQM9s0uV35epk73sMvZ/s1pJID8/Cp8u7LsQqjGR1JA6j6jrWTaJrF9EYNQWS2SRD52UikGT/ChDEbSOzIxxkbjwa0beC7lvjcX0cCrGgEEccpkCt825uVXkggd8DPTJzfxWqqKmuVJN99/uD2nIrK1yGCCO2t44Il2xRKERc5wAMAc1LilxS4rBu+rM/aDcUuKXFOApXLVQbtpdtOAp2KVzWNQj20bKl20u2lzHRGoQbKr3NjDdxhJ4lcA7lz1U9iD1BHYjkVobKTZTVRp3R0wqGI2n3Nr81pO8qjgW9zJlcf7+C+c88lh2wOCGxzW94zQMNswGWt5lw4Hrg9RnjcMjPQmt0x1WubCC7jCTxK4B3KT1VuzKeoI9RyK2jXT+L7/wCtzpjJPcw7q2uYEL24WUDH7uRiPqQ2CfwwayZ2tLtliuY3tZ2Hy+ZgbuM/KwyrDHoe9dI1nfWf+of7XAP+WUpxIo/2X6NwMANyScl6ytWgivbLzra5iNosmLiKRgqBuo3EqShDbSQR/vDk124etaSafzX9f8P3KtbbY52602W1bLAsn94f1qntANbVtZ3n2YSaPfNcxoMva3bIzEZPKyLkHOMDnGc5OQQM2cSLJtntDBKOWEZJVBk5LA4IUf3hlT2NfRYbH83u1Hr3/wA1/loWrrchHApjDvSlgeOhHUEYI78jtS7flzXpeZSZXfk4pm0Cp3GOPWoynvQURnpTD7CpSOKbjJ4oBDRinAcUoUDNJnJwKB3FxzR9ad0ppNK5SGk8+1M4p55pCtK4yIj060Y9alCEDNAXvQFyE+1KqE1PtAHSgdKGLmZHtApSxY5JJPck0Fh0phbioZauxxNRMc04nNIFFSzSOhC1JU5QU3bk/WsZGyZFilC88nFThcjnFPVQD0zUibIBGO9KEUirQx0wKTaM1DkBW2cineX7VMRnkU3ALUuYLjNq5ooYADkce1FNCuWkQ4xiu40D4W6zr+jW+q2lzp6QzhtomkcONrFTkBCOoPeuShUL7nFfRXwz5+Hul/8AbX/0a9fPZ3j62EoKdHdu34MxhBN2Z5r/AMKU8Rf8/wBpf/f2T/43Sr8FvEY63ulf9/ZP/iK9g1+ON7BHub+a0s45Q1wIGdZJlIKrGrIQ4YuUI2csRtwd2K5y4sNVGnxRy6jejV5IpF0q0W4YG3YSOVknZWxKqI0Cvv3jKEAu0mH8ClneNqRTc0v+3f623fRLz0LdKJwo+DHiEdbzS8/9dZP/AIinD4Na/jm80z/v7J/8RXo2neM/tuu/2ZLYeVuuZbeORJt+drXCqSNoxn7JPkZOP3f3tzbOqrKtneY0ZctSyfogVKD2Pl7XNDl8PazPply0bzwbdzRElTuUMMZAPQjtWcMV1vxM/wCSg6p/2y/9FJXK7a+zwkpVcPTqS3aT+9HLLSTQgpw9qTFKBXRyBewo96axpC1MLZFaKNiHIVmx3qMnPGaU4NAXNapENiYp44pAKkVc0mhoTd2p1Ls4zSEUKIxwNISKTFNPB5q0kFx26mlqQt7VGQe9NIVx+cim0mOKXGKaiK4oGaeBxTVp44qlAnmEpe1LjmggbuDxWiQgDEEEHB9qXJJ56nrSbaUVQakijFToQKgUcdaSWVYE3Mck/dX1pOSQ1orsmmnSJSznHoO5rLlke5k3v0HQdhTSWlfe5yT+lSquK55zctOhx1q/NohFTFSgUgFLmiMDkbuLSM4VSSQAOST2qKWcIdgw0h6Ln9T6CqMk67zw1xIhGePlQkgDj8fc1pZIuFKU2WmLTfe+WI/wEct9fb2/PuKilvAR+6HmMRkAHr9O5/AGmRwTXPzT/KnPBHX6Ke31z9BV0GKBQo2oGOOT94/1NYTrJaRPTo4By1mUzYy3LhrhyiAfcGCSeRn0H6/WrkVvDAzNHGAzHJYnJP4nmkWZHdkVwWX7wHb/ADih5kjxuOCegAyT9B3rmlKctGexRw0IrQnzRmqxmkZT5UTdOGfj9Oufrj60RXDrGvnxyq/fC7hn2254+tTyM7IQin/Vi2DTJLqKGRY3Lb2GVAQnP5CoxdwdN/zf3MHd/wB89ahkS0lmExjmWYYw4hbI/AjH6UlDX3kzdpJe41ckup52VERJId7qrkjkKSBkMCQD29e9Wb1BLAsZ5DyKpXAO4Z5H5ZPHIxmolS4mEE29EYJko0ZOGI5PUfT8TVuGHa293MkhGMkYwPQDsP16cnFTJpW8jSFCUr32Y+G2hhh8mJAiEYITg9OueuffrRBp0ULJsaQRx/cjDYC5OTz1IJ7EkfpU6ipVFYOcu50/V46aD1RS4cqNwBAOOQD1/kPyqwoqNRU6CuaTK9mSIKnQVGi1YRawkyXAkRasIKjjWrCLXPJmMokiLUUlutmJbu3VVduXTGfNPYD0YngY9ehq0i0kS/abhieYYmAUdmcdT744A9wfQVlzW9DjxEE0l16eXn/XoXEWrCLTUWrCLXJKREkORasItNRanROa55SOeSEK8UwpVopwKYyVmpHLMqlaYVqyUqMrVqRyzK5WmFasFaYVrRM5plcrTSKnIqMirTOaRCRTCKmYUwirTOeTISKjliSWJ45EV0cFWVhkMD1BFTkUwirTMJMxJrqXR7iCK4lWSxkJHny7gbcAZG9zlWycKCSp6feOTWoRWe8C3+q3VrenzYIkjkS3KgxMrZALgjJYMr8fdxtOMjItWljbafC0NrH5URcvsDEqpPJ2g/dHsMCumpy2V/i/D/hyKjVvMjvLX7QsZV9k0T+ZE+MhWwRyO4IJBHoeCDgjEmV7/UPseoTSwypIgga2bau9R5gbYc5ztJBbIBRlHK7n6U1j6/p893aLPZBTfW5V4lY4V8OrlD9Si+nIHIGavD1LSUW7efb/AIBnTqe9Z/f2J7BL+JXjvpYJ9u0RzRqULjHO5eQDn0ODnoKuU6m1lKXM7nNKd3cSloopEc4opaBS0hqYoFOFIKcKk0jUFApwFIKeKlm0aoAU4LSgU8CobOmFUZso8vNSgU4LS5jrhVK5iqld6TBdSCRvMSTG1mjcrvX+6w6MOT16biRg81r7aPLBpxquLumdkJpnMaVolhbKbuC0iiupECTFFwNy8MAOg5Hbg4zU93pkN1HsmiVwDuXPVT6g9Qfcc1qWUWftO3/U+e3l/pu/8f3/AP6sVO0HtW8sRLnu3qdNKV4o891LwnPtaTT7nDltxjnGVbn1A68nLEMxwORznnZzJav5V5bvaSAZAlYbW9drdD1H5167JbA9qz73ToriJo5okkjbqrqCD+Ferg84qUtJao0dJPVHl2Q3zDBUjgim9+a6HVPCz2iyTaajyljzA8vT3Un8Sc9fUYwcEph2UMpK/eAPK+xHUH2NfTYfG0sQrwZnL3XaQwqPSmkDsKk280oSuoCLbxkikxVgxk0gh5phcr8kZxShCe1WdgXvSYA6VLKTIDEfSk2AdamYc81GxA7VNxkRzg4phJzUjH2qPP507jSEzxSFuwNOCEmpFQAUMpWK+CR0pNlWwoNIUAqCkysFx2pwU96lIApKljuR7Se1KEHWpUAY/M20etMyBWbNI6DGGDgD86Bnvj8KkubgSlTsVQqhflHXHeoDKBjis0i35Ewx680qpnnPFVvPz1HSpIphnHepcRGhb2rTMVRCx7AUlzp09s22aFoz1+YYrb8Ka1Dourx3c9uJgqsPLPfIxXUfFC/utYkttUlsFtbeeKMxDzAxZfmwTj8fyquRctzzatecZpI8snGGwKKJnBPSiktj0Iu6NUEhen0r0bwx8Tz4e8PWulf2OJ/I3/vftWzduct02H1x1rzwDI5r0Tw1ptjP4ftZJrK2kc7ss8SsT8x7kV4OZxoSpJV48yv3trZ9isHhp16jhF20JtU+Klnq8cMd34dm/cS+dE8GqyQuj7WXIZFB+6zDr3rPf4gaW0iy/wBg6msqxCEyJ4iuld0DMwDMOWwXbGc4zjpW7JpmkQxPLLY2SRopZmaJAFA6knHAqgToI0yyvm061WO9aFYUaCMMTIRtGPUZycZ4B64rzKawSilClK3lKX+Z3yyqqnrUX3EcPxQ0qGeKePwmiTRTvcLIL47t7mUkk7MkZnlwDwN5wBWn/wALtHbw/wD+Tv8A9rpf7G0v/oG2f/fhf8KP7G0v/oG2f/fhf8KxlDLpu8qTf/bz/wAy/wCyK/8AOvuPPfEmuf8ACReIbrVfs/2fz9n7rfv27UVeuBnpnpWUX9K0fFMUVv4juooY0ijGzCIoAHyDsKyASa+uwsYKjDkVlZWXlY+frRcKkoN6ptEpcgdaY0hxTsZxSmPiumMUZO41gAqlWyT19qkks7qO3Wd4JFhf7rlTg/jUezjpWnfeIL290m20uUp9ntgBGAvPGev/AH0a0UUTqZI5PqKlUY60xQe3SngZ7VLKSHYHpT1IHbmmDinipsUkDk4qEhianxRjH1ppA0RYIpDyeetSEZphTHNaKJLDFJt5pRk0vtVcpNxhUZpcClbimAk1aQmO4pN3rSU09c0xWJQ2e9BYVFnFLmkxofupy5JpqjNNmm8sbU+//KobsNtRV2PluEhBUcv6en1qoAXYsxyx6mkVOcnknvSyvtUorANjO49EHqf8/wBay1kcVSq5uyE80iRdqgx52s3v7f1/x4qx0qqdrRBeY4EA68E4+vQfr/Vsk0sikQrt/wBtxjH0H+OKuyW5k4X2LMkyRrlmA7D3qlNfljsj4zwCep/D/wDWfaozb7ix3s0mPnlc/Ko6nI9PalhWENu/eZxgAMd7enTgL9Djn2qXVSWh10MIpahDFNOPuBYyc46A/U9W/kfXtVoC3gYbthm68LlufQdcdf196AjuAGJjQdI04wPcj+mPxp6IsYwigdz7n1PrXNOblue1QwiWyE/eS/eJjT+6PvH6nt+H50qwxrn5dxIwSxLHHpk9qdmis7no08OiP7NB/wA8lx/dx8v1x0z71JHFHFny41TPXaAM0UtDbOynQitkPBpwqFpo4ztZvmPIUck/gOafFKkoJXPBwQVIIP4/WpadrnRCMb8t9SYU8U1QT0qRQPrWbNG4p8q1fZf1ZfMeoqVRUa81Kq5rJlL2j0UNfN6fhd/gh4I9efSplJ6BT+PFNRfSp0HSspMfsqr3lb0X6u/5IfF8w9D0IqwgqEIchkxu6YPepkWY9419sFv8KwkyOaUfdkm3+fn2+RYQVYQVWR5V6wFj/sMCP1xU6Tbf9ZDMnp8m7/0HP61hJMzlWh1uvVNfi0WkWrKLVRLqL+5P/wB+H/wqdLyL+5cf+A8n+Fc8lLsYSr0v5l96JZmZUEcR/fScJ32+rfQZz+Q71et4ViiSNFwiKFUegFVbWJ3me4lQoxG1EYglV79MjJPoegX0rSRa5qkrKxzpczc38vT/AIP+Q9Fqyi0xEqwi1ySkZzHotTotNRcVYQVzykcsxCvFMIqwwqNhUJnJMrkVGVqwy1Gy1omckyAioyKnYVGRWiZyzICKYRUxFMIq0zmkQEUwipiKYwrRM55MhIphFSkUwirTOeTMcOln4geBnVVv4/NjXP3pEwr9fVTHgD+4x476BFV9Ue3FssNxa/axO4RLfareYwBbHzELwFJ5I6euKztNfVLK+Sx1ANPFLHvinRSyxsFXKFuuM7iC3OAPmYk46uXnjzdUvvt2/rp8iJLmV+prkU008imkVlc5JMZSU4im1SMXITFGKKKZm5C0U2loJ5x4NOFMFOFJjVQkFPFRg08GoZpGqSCpBUQNSKahnRCqSCpAKjWpFrNnVCsPAptxKltbS3DglIkLsF64AzxT1qvqHzxQW/eeZUIPQqPnYH2Kqw981MVeSTO2FbQfZWzW9nFHIQZcbpCvQueWP4kk1Y8upAKeFqJTbd2d9KorWKphzUT2+QeK0NmaQx0KpY76dS5hT2ntXOax4etdRXMqMkw+7NEdrqPQH05PHvXdvAGHSqFxZ9eK7MPipQldOzOlJSVmeR3djPpj7LpWdSwVJQB+8J9AO/TjGeTjIUtTAqlQy4IIyCD1r0i7sFkRkdFZWBDKwyCPQiuL1TQZLFml0+D92SS0SjAX1OOpHfgE9sEEbfq8Dm6qWhV37mFSg1rEywtHAqJZg5YKfmXG4HtkZH1HuOD2oLEV7t01dGCQ9iKiZ+MUhJbrTSDiixaQ0kkmgL7UBSTT1FLlL6EXlmgRD0qYjn2o5PrinYBojUDkUhAHSnO2ABTQMik0KwlIfehvlqJpCamxaVx7FR3qB5RjrTJHboKhOTU8prGI8zHtTPNOetMNJS5SxzOWPtTckdKOtKBjmo5QQAEU4NjvTCc9aSpaGWorggnmr17rt/qFrFBc3k8yRALGjsSFAzgD8zWRgjmk3c1PKYypRbu0SbWY89qKv6NYvqV6kKnl2Azj1IFFRKpyuxpyXLysQOelen+FDnw1aH/f/wDQ2rysk7cdRVqGxlmhDqyBT0yTnrXl43DRr01FytqbZRKv7Z+xpubtsvVanquqWU99BDHBcRwmOZJT5kRkV9pyAQGU8MFbg/w45BIrnv7A1g6TpOJ7cXFrDbRGFoM+XtlRmORIAcBEz1z5fy7d1cl/Z8v95PzP+FO+wy7cbk/M1yUsH7NJRqre/wAP/BPbqUcdUd5YaX/gX/AOysNFvbXWY7wRqkb3czyBWGdrNcEsfUNut/U/IuR8ox1FeRnTpT/En5n/AApp02b+9H+Z/wAKmrl8asuaVX8P+CVShmFJWjhZff8A8Au+LwP+EnvM/wCx/wCgLWNGRzUksBSQoxGR1xQiAV7FFezhGF72SR8piVN1puas7u67O+w9Vp+OKTp0oJNdkWjmsNK0CPucUpNGeabYJBtFG07SeeKkCg0pyFKg8HrUjsQgU7tThHml8qqSENUc1KFBpMbeaaZMGtVElyHlQKY2PWmFy1HQc000JkTEg0gb1NSFc0xkI6g0XJsxDJTCxpSuTShKYajRk0/HFSLFxS+Xk0DsxqWssilljYoOpHammBwehrdtNRmg02ewQL5U4UOSOeCT/WsK9uxJmGE/J/Ew/i9h7VF2tZBUcYK5DLLgbIzk92FV9yoQoVmbrtUf5A/GonkfLLGpCr1kyBj8+Mfn0PFVzClwNibim7LSZwCfYd/qc/U1D11Zyu83eRZaeYTeWvlltpJUAnae2T+vTtSrFxljufqNwyAfX3/zjHSnpGqDAGO/196XPz7AMt1wOwrOVVLSJKTk7RRGY0TLyEyHOQX5x9B/hUixNIAZMoP7oPJ/EdP8/SnJEqNvb5nycMe309OKfmsJTbPUw+Bv70yOWLzAqbika/wrxnBGOe3TtTkRUGFz6kk5J/GnUVN3ax7FKgkFFJQMk4AyaR2wppC0U7y2H3vl/wB7/CjCDqxP0FK5rCcPs6+iv+K0EpsshiiZwoO3k5OOO9SAx/3W/wC+v/rVDcIjsm8uImOxlB9ehyMH2x7+1Nb6mspyjBvla89P0v8AkIFuA7siKrHkhmypPQEcZ/8A1fjUkMVykY+aFTuJI2luSc56j16e3WrAX0ZT+OP508AAHkH2qXMbhBtcsm31Wqeu+1mu99CvFdOYkaeGVGKg8ISM9+BnH41aidZV3KTwcEEEEH3B6UqjimWS5iaQ5Jd2O4nOV3Hbj2x0+tRKzTZ20qbpuNNbelv+B17FtR0qZBTEXmplFc8mdPKPQdKsIvSo0FWEWsJMTQ9Fqwi1Ggqwi1zyZlJEiLVlFqNFqyi1zyZjIkjXirKL0qNFqzGtc02c0yRFqyi1HGtWUWuaUjlmSItWUWo0WrCL7VzTZyzJEWrCLTEWp1GB0rmkzlmMYVGwqZhUbUJnJNkDCo2FTsKjYVojkmyFhUbCpmAqNhWiZyTZCRUZFTMKjYVomc0yIioyKmIqMirTOeRERUZHtVfWTdLpcz2byJMm18xIGcqGBcICCCxUMACOpFUZNPK2Yl0+6murZwGa1mmE8c6H72GfLZK5wNwXOM8E56IQTV27f1/Vv0MXG61ZYvLEzyxzwztBcxBlSQKGBBwSrA9VJVc4weOCKz7bXkmjLvAzxqdpmsm+1RFuu0bPnzg91A9+mclbTztF1Czsi11pzBPKhm3O4gdFZXjzkgAllAwcbAQCysr3bS40jXJ0iurKC8uo0EZnKxXKtgE53pnaDyRuCZzwOoHd7FRi+bVL70t/67BKmlHXW33r+vwNqGeG6gWa3ljmibO142DKcccEUprEu9Nu9HnW60QK0csiJcWcpYoQWCh0xkpgYHA2hQOPlArXtZJp7SOS4tmtpmHzxMwbafTI4P8Anp0rCcElzRd0/v8Au/XY4qsUlzRen4jjTaeaaalHJJjKSnGkpmEpCUtJRTM3IdmlBpmaUGlYnnJAaeDUQNOBqWhqoTg08GoAakU1DRrGqTqalU1XVqkVqzaOmFYsqar23+k3st0fuR5gi/A/OfxYAYP9zI61HczOPLhhOJZWwDjO1RyzfgOBwRkrnrVuCNIIY4YxtjjUKo64AGBUtcsb9/6/r5nbTrFpakFQqfepVNc7O+lWJQKXbSA08Vmz0aVYaUqN4QR0qyBSlaSlY9GlVMa4tM54rIubTrxXWPEGFZ9za9eK6qVdpnZGVzzbWfD5my8OQA28onDZzzsJ4Ge4IIJA6HLVys8b25AkPyMcJJtIVvbno3BBU8gg/WvXLm1zniuU1qCGynhkcDZdzLbyRkZEhYEA46Z4GT3XI5IWvpsuzOcPcev9f1/W01KSeqOLI9KAHPY1o6lp50pi5ybUnAc87CezH09D+fPJrfjX1NGtCtBTg9DkknF2ZDsal2Gn5GaXcPWtQuyPFB3bcA8U5iO1RlzikUhpUZ5rf8KwaPNq9umsymKyL4ldTyBg+x74rnWJIpokZehqWtCZxbVkaeurZRahMtg5e2DsI2PUrk4/TFYzYJwOpqRmLnJphUUJWRVKLikmQMpHWmgc1MzYqPPXilc6kNK5zikKqO9OJOKjI707AxcqOxzQeaAvel2Z571FgQwikOBTyABnNRNyayktR3An0NJ9aTilosZOZbsb+WxkDxNtYc5H1oqoaKl0ovVkOZtPMuB2/GtzTGD6fEw9/wCZrj2lLheMYFalprv2O0SD7Nv25534zkk+lcVehKUbR3PZ4cxuHwWKlUrysnFrZvW67J9jb1B3UW6KsjCSXayxttYjax4ORjkDvVMzgyNk3ZhhiDb1cAxHc4bdz82NuP4vu988121xLlAr2h4OQVmIIPsQMj/69OF5byKo+xkADBAmI3Dr8397qeuep9TWEaUoqzX9fefR4jOMFOo5RrK3mpdtvhel9fXaz1NCHUfMuvJaLbl2QENnoXA7f9M2/Trk4vVh/wBoQRsrCzG5WLgh+cndnt/tN+dSjW89bbH/AAP/AOtWc6Em/dR1YbiDBRjatWu/8Mv/AJFC3jD7Y4+n8hTMgGq8lx9ouGlxt3Y4zntTg+eldVOFkkz4DMKsKmJqVIO6cm16Nky881KBxUEZqwCCuTXXGJ54z60BMmmvIAeM00SFjWiiQ2WVQYpfLpiOcVMH4qlELjNpFLyKUyCozJnpQ1YAJzUZUGlYkDdUZl9uaWrDQOQeOlPHPBqNSWOKsKhAp2Fcns4kEwMmNtaniI6ZJcf8SxCsW1eoxzjnue9ZSAgVL5e4ZqPZXmpGyq2i4lMQnninrDyOKtCM1IIsc10KJhdEBtJY41domCPyrEcH6U1kwCxwAOpNac95NLZwwzOPJgUheANo6nJrmb++N03lx5EIP/fX/wBak3yq8txVJxjqR3V0Z2KISIh/49Vd3ESg7WY5wAooJ2iq0pnYZ4VQcYByW5wB7Z9a53K7uzj1m7sFie4bfcKAOydcf59qtgYqukKLOFXcBGoYAsT1yO9TkMzEHhB6Hk/4f5/HCcm2axpSqytERXZ5SoQ7BwXz1Pt/n19KkVQudoxk5PvQAAAAAAOAB2payZ7WGwcYBRS04ISMnAHqaR6SjGCuxtAVmOFBJ9hT8ovQEn1b/Cms7MME8enag3ipy+FW9f8AL/Owu0D7zD6Kc0m8gYUbR7dTTaKLHRCgnrPX8vu/zuFLRSgUHbGIoFKyK6MjDKsMEe1KBTwKm5vGCejIhBIDkXMmfdVx/KnhLr/ntD/36P8A8VUyipFHepc2WqEfP73/AJkQt3f/AF0zH0WPKD9Dn9ce1XI0CqFUAKBgADgUir3qZVrGUmzSNOMdhyrUyLTVFTotYSZY9FqdFpiLVhFrCTM2PRasItMRasItc0mZSJI1qzGtRotWUXiueTOeRIi1ZjWo41qyi1zTZzTZIgFWY1qNFqyi1zTZyzZJGlWEX3rIbWP3zx2VheX5jYrI0CoqKRxjdIyqxyCDtJwQQcGqNnq/ii+sbEroL2NxPNmaScRyRxQndt+XzkcsPkzkD+LjOBS+rzkrtperS/Df8DinNHXIlTBcCsJ9H1C7hdr7UXnkVT5UFo72URbsWZGaTPUH5iuMfLkZqjPo+u6Z4WuFXW7i6u7G1ke0aCFvMllCk5k8xpPMJ6BeANxwMhCuKowlZc6vfs7f1309LnLOT7HUNmomxXPWPiS6F/Dp98LK8mLeVPLpLSTCCX0lTafKXIK7mfJIzgDdt6NgDUVKM6TtI5Zshao2qZhUTUkcsyI1GwqU0witEcsyIimNUhFMatEc0iJhUZFTGmEVaZzSISKydFHl2k9qeGtrmWPZ2RSxeNR2x5bJgDoOOMYq5eatpthKIrzULS3kK7gk0yoSPXBPTg/lVWfbcxx6ppUkc8gwMxOCs8Yb5kznBI+bacjDdwCwPTBPltJWT6+Zm07WfUpappKRP9utPtCyK+6RIHbIDEbmQeoPzlQCHIwVYkEWNLuzcRSRSSrLLEeJVxiWNuY5BjqCvBIAG5WxwKng1JZZ1guLW4s5n+4k6jD8Z4ZSVJ4Py53YBOMc1n39g9vdNcwLcCJvm3WgUyQMSS7BWyGVhjcoB+ZQQpY5HQm5L2dTfo/6/r8EZSfMuWW/Q1SKYRXOzvrMt7H9l1aPcyB4VaALb3WRkbXAYgADJG4s2GwEGGq9putw3cjWdy8cOoRuY3t2IVmIUNlVJzjB7ZHBwWADElh5RjzJ39L/AORz1KMlG61NE001IRTCKzRwyZGRTaeRTCKtHPJiUlHU04CqSMGwApcUoFLiq5SbiYpcYpcU4ChwFcaMinhqTFGKzlAFJolDVIrYqAcU9WrJo0jVEtm+0Xclyfux5hj/AD+c/mAP+AZHWr6tWXpjZsY5P+euZsem8lsfhnFaCtipqr3mux2KraVi0rVMpqorVMrVzSR2UqxbU1IpqsrVMrVlJHpUq5YFOFRK1Sg1k0epRrC4pjxhhUgpcUr2PSpVjIuLbrxWHqWmpd2ssD7lDjAZeGU9mB7EHBB7EV17xhhWdc2vB4rroV3FnfGSaOFKu0jW9yqrcqM/KMLIv95fzGR1BPcEE8rqultYFp4FzbdWUf8ALP3H+z/L6dPQ9W015ovNt9qXkQJhdumf7reqnAyPxHIBGUQl1GzKrKynbJG4wyN6H35HsQQRkEGvoMFjZUmqkPmgnBSVmefbt3SkIOOTxWnq2lDTt9xFGxthyyKP9V7gf3f5fTplt8ygggqeQR3r7DD14V4KcDkcXF2Y3coNKcMCRUfAOaCSe9biYMSF4qLBzzVhE398CrS6ZJJAZVRzGOp2nH51LaRDmkZtMIOasSIsRwKbjcKDSLIDxUZye1TMnvUROKhmyYwjmjA9KGfmm780FgQQKPNxT2xtyD+FQNjuaTJuIz5zgUwUUtZmcmxMYozzSA5pcUzDUTOBRS4NFAWZqm3BAwBkD0rpNI0+1fS4TLawu53ZZowSfmNYYCgj5sEjPNdNpP8AyDIf+Bf+hGowL5qjT7f5H0nDEYzxclNX91/mhJ7extlTFjE7u21ESNcscE98DoCeT2qA3FgELCyBVFLTYjX90ASDnnnlW+7np9M2tQheVIiqO4STcyxttcjaR8pyMHJHccZHfBznsLnymXyXJkjKx7XACEs5Hm8/OMMufvchuuefSlFX2PqsRCUZtQpq3+H/AIHy/wAtzV+w2n/PrB/37FH2K0/59Yf+/YrOttPuIb9Z9oVWndmAPOCZTk/XMX/fIz0rYpqMX0OrDwhUjzTpKL9P+Acbq0ezV544lCINuAowB8optu2OCc1o6rCr6hMcYY45/AVUigVOv614tZ/vJJd2fmmYpLF1Ul9qX5smUH04pxcDjnNJuwOtA2k7jTi2cDGlTjnvQqfNTidxzUkYHU1utjJoVRT+QKBtBp+RjtVIGRP0qMLipmxmoyc9BVEjGBIpoTbUmKXbmhJAxqL8wqymcCmxxdKsLEAKfJcLj40DdSKtIgA6g1UUFT3q1G3GDWkYWJcmSYUdadtUIWYhVAySTgAU0jNc3qeqNeHyYSVtx+b+59vb/IJzUFqRJ8omo6g93K8cbn7MCMDGN2O5/wA+lUC20UjOEXJ6VXS4LO6tGVcEBVJ5auKTb95mFnLUmdiqnAy5B2jHU/4UKnkhTNNvIJ28YyTn8zyf8KcP3f8AtyN+Gf8AAD/PNKsQ3h2O9x0J7fQf5NYOVzooUJVHZbDIYWGWlbcxbdjoB/j+uO1WKQU4Cs27nvUMOorQUU5UyM5AHqaUKAMt+VBJY5NRc64RctIbd/8AL+reouVX7oz7t/hTSSTkkk+9LSUHVToxi79e/wDX5bCUUtJTOiKCjtR3p2OKDeKEApwFIBTwKTN4oUCnqKFX1qQCs2zoihVGTUqrn6Uir2FTKtZyZohVHepkWmqtTotYyYxyLU6LTVWp0WsJSJbHItWEWmItWEWueTMpMei1YRaYi1YRawkzGTHotWY1qNFqyi1zSZzyZIi1ZQVFGtMuLmQSraWgV7t13fNysSnje/twcL1YgjgBmXBpydkctSVie71C305ImuDL+9fy41iheVmbBbAVAT0Un8KoT2WseIIOZV0203ErEy+abpd4I85CqlVKqcoGyRJhsYINyDQbBZUmnja8uEYOst25lKMOdyBuIyTz8gUcDjgY2kFQ6sKVnT1l3f6L/P8AA45py+LYdbwRwRJDDGscSKFREXAUDgAAdBVtFqONasItefORhNkiL0pWBpyjFI1Y3OSbMi80S1ubl7pJLq2uGwTJbXLxgsBgMyA7HIAA+ZTkAA5AxVU3Vzo/7u/a6vrc/wCruo7YySg91kSJfxDBQMcHBAL7rc1EwrojWbXLPVf1s+hyTMy01ixv5mghldbgLv8AInieGXbwN2xwG25ON2MZ4zVo0y+sLXUYRFdwJKqtvQn7yMM4ZSOVYZOGGCOxrNK32k8q0t/YDlg7bp4F6YXC5lGMdTv4PMhIA1UYT+DR9n/n/wAMcszSYCoyKjtL611CFpbSZZVVtjgfeRu6sDyrDIypwR3FZuo3WqRazBb2z2aQSwloxNExMsinLR7wwCEqQR8rnCucfLg1CnJy5Xo/M55I0jTDVew1Brtp4Zrdra6t2CyRMwYEEZDoR1Q8gEgHKkEAggRXV9K1w9nYQ+bOuBJM2PKtyRkb+QScc7V5+7kqGDVapy5uVnNJMnkkjjZFd1VpG2oCcFjgnA9TgE/gagvLy2sYhJczLGrHYoPV27Ko6sxxwBkntVK48PLP5dy1xt1VHDi/WJS6DoyoDkKu0soU5AzuO5sk27TS7a0lM4DTXTLte5mO+Rh1Iz/Cuedq4UHoBWtqSV73/r8vx8jCSijG0q7sV168tbNlAu1N40WwxyRSDaj70IBUMDGwyMk7znGKvXOj2VzO05SSKZ8b5LeZ4WkwMDcUI3YHTOcdq0mijMqymNTIqlVfHIBxkA+hwPyFIR7VcqzcuaF1p3Oec9bxMK50Wd4GtYdRkFq+NyTqZXjwcgxyEhg2eQW34IGAMYrSRCkSIztIyqAXbGW9zgAZ+gFWCPamEUOrKSszmnNtWZz1/abbk2iv5UN980LAZEN0hMgYL3zjcRwuYznJc5cLLT9etYbq8sozL9yRSclWRjujYjG9Q4PBypIzjpUFxcXj6tC11DMiW1w7wW8Vm8hlGx41PnBtig7s4YLjvx8x0tItpbXRbOGdNtwsK+dyCTIRlySOpLEknuTmu2bcIJp6+Xzv+SFVbhBNPX/h/wDgE7Co2FTMKjYVzJnnTZERTCKkYUxq0TOWbGgYpwpMU4CtooybFpRQKcBW0YkMAKUClpavkJuJilxinAUYqXTFcbiormX7Payzbd3loXxnGcDNT4pGjV0KuoZWGCCMgisnT1Gmr6kdrF9mtYod27y0CbsYzgYqwrVUsSxtER2JliHlyEnksOCfx6j2INWMYrnqQd2W5tSdywr1MjetU1bmplauaUTop1i6rCplaqSPU6tWMonoUqxcVqlVqqI1TK1YyR6lGsWlNPBqurVKDWTR6lGsPIqN0DDBqQGkNJHq0qxl3Nt14rl9btvsTf2oo4hTbcL2aLIJY+6csOvBYAZbI7iRAw5rOubbrxXbhq/JLU7oyujj7q25PFcDq+ltpUpkjH+hyOeegiJ5wfQZ4HbkZxjLeh2tv9jL6XINvkZ+zZ/jg4249duQh5J4BP3hVW/sUnhkhkXdG6lWHTIPBr38HjJYepdPT80FSHtI+Z5qS2SCCMdQaUAU6+t306/NnJuZ8ZDk534AyfXB5OemcgfdzUO/3r7OlVVSClHqcdnsydH2kc8D3rpbLxdd2fhy40WJ8W1wSXXC89PbPb1rkt+TTg5yPSnKKkTKHMPlO9s9qhL46U5mzUTMB0FOxpFW0HFiRzULtketBk5IzULMaVrGkSWKJp3KqVBwT8xAHAzUO8CgOV6Eg+xqInmkxtji2abRRWbZNxaKKSpM2wo9qOlKaZIlFKeOetFBRtEA4IHIGKcMg5J4oC0vHr3rz7GINjNCr6UmOcdaXOBxQ4jUiQAYpAKaDTwR9auMAcrmxpGh3Orl1t/LBRGcl3CjA69azJ18p9uQeKt2GpT2jhY5niVhtcocfKetVbnY858skrxgmoUZ87vsaNw5NNyMcipFXPNMx2qRRgVrF2MmrjtuBSg9qQ0Dg10xehDJMCrlnps17FcSRlAsCb23MBxnHHrVLJzV2ykkViiuyq/DAHAI96TYmM+xylSwQkDuBUDRMD0xXsWg6L4Zk8DS3N28ZvvLY4MuCGHTA/KvLLtV80gdM9qI3Yiiqc8ipEjJPSpVjqZI+a2igY1IsdRUu0Y6U8Cl2it1EkiCU4DB5oY46Vi6zqbKrWcI/euMM2OgP/1jSnJRV2TexDquqfa5DbW/+oRvnkz99h2HsPX1+nObJIsMZdug9KFUIoAHFQYM828/6tfuj1PrXFKXM+ZmDfM7vYYJGmmG/KZ+6p7D1PvnpmpreMoZHLNIdx2n16Z/UY/CpdgZdrKGB7EU4KoIwOgwPYVzync6KNN1XZaII1IGWwXP3j/Qe1PApAKeBWbZ7tCgoqyFAqRB1PUgZApoFPXIII6jpWbO10m42QnJOTRT2A4I6Gm4pXOinaUboO1JTqSg2Q2ilFGOaZrFBjmlApcUoFK5tFCgU4CkAqQLUtnRFCgZqVRSKKlVazbNkKi1Mq0irUyrWMmUKq81Oi0iLUyrWMpCbHItTotNVanRawkzNsci1YReKjVasKtYSZlJj0XirCLUaiqV54h0uwjcveQSSo4QwxzJv3FguMFhjGec4xg1koym7RVznqVIwV5OxsotTl0hiaWV1SNAWZ2OAoHUk9hWBBrGo3LXcEWi3Mc8Z2xyy4EWSOCxJUkA53bN3TgnIzJqOka1dQQpbatGxMyPL58I2pg5BjCjPythgrE52gFsZDQ6NpJVJJf15XOSda6vBN/15l5tZNxLBBpcEkzzPt8+SCUQxptJ8zft2uOBgBhuyMEda19NsvsduwZ/NmkdpZpduN7k/icAYUAk4VVGTiq+j2dxZafHBd3jXk4Zmedl2lssW6ZOAM4x7VqoOlclecVeENvz/BGGu8tyWNc1aQVCgqwg5rgkzGbJkFWEFZes3kumeH9Sv4VRpbW1lmQOCVLKhIzjtxSL4T0SX57zTLS/uG5kubyBJJZD6sxH5AYAGAAAABHLHl5puy9L/qjknLojb7Co2rE020TT/Ed3bWDTPY/Z0EkRmdo7OVSSqIGJC7kcHYuAgjXjDrW21ZTgoPR3W/8AX9eexyyZG1YOtajqemX9lJBbW9zYTt5MiFjHJHIclSGPykNjYFO352Qbvm43zUE8Mc8MkM0aSRSKUdHXKsCMEEHqK0ozjGV5K6OWbM+01a0vpjbAvBeKu57WddkqgcE4P3lycb1ypPQmrTcViQ6fZTX97od3Z291Y26w3VtFPErpCr702KCDwDG5B7B9oACipjpF3af8gvU5YwfvRX2+7T/eBZw4PQff29flyc10zp01KydvXz16f5fM5pEer/6Jd2V9B/x8PPHbPGvW4jYkFffZkyZwSAj9AzGnatbTStZXUCebJZTmcQ5AMoMboVBPAOHJGeCQASAcinPazWuqWsEc8t/qMkckkU9/IBHAi7VZhHGqqXHmjHAJBYFwMCrB0BY/3lvqF9b3Lf62dJFYzHuWVlKZ6chQQAFGFGK2XLFRbl0fzW3rbfXf8DCRmWctxp9m97bW0urreoJoLpCVdwQTGkgckqCWGCgCLvYlIwCTsadY/wBn6fHbmTzZBlpZcbfMkYlnfHbLEnA4GcCprGyj07TraxhZmitokhQuckhQAM478VMRSq1udtLv9/b+kc9R3IjTTUhFNNZJnLMiINMIqUimkVaZyzIiKYRUpFMI9qpM5pMiIqNhUxHtUZFaJnNNkLCo2FTMKjYVomc8mQMKjIqZhUTDmtInLNjadRS4rqgZ3FApw60gpRXVFEscBTgKQU8CtlAhiYp2KAKXFP2ZNxAuaMU/FJiodMVym48i/jYfduPkYf7YBIP5Agn2WrJFMu4GntZI0IEmMxk9A45U/gQKWGVZ4ElUEBh0bqp7g+4PBrCdO6NG7xT+X9f10HY4pQcU7HFNIriqUiVKxKjVMj1U5FSK9cso2OmnVLqvU6PVFXqdHrCUT0qNYuq1Sq1VEeplasZRPVo1yyGp+c1ArVIGrNo9ajWHGopEDDmpM1m6tqX2Tw/qOo2jRSvbQTOvO5d6Bsg4PZlII9jThFykkup6tKqVdT0u1vovKu7WG4jB3BZYw4B9cHvya5u50qSwy9iZGiXraM2VI/2CfukcYXITjGBncNy+0a7s4JL3SLh5dSWJwwu2MouTwQD8yhTuHy4wq73wvzcZaa1/abz3enRRXelRbEaWNj5u4qHYqmDuADpkZDAq4wTgV6uHc+X3Hddf68+nX5nZGae5yOvWkd7ai6jTZJCwSVX+UxkEEFiOm04O4H7jOQeQa5W9svs8cE8bOYZkDrvHIBGRnHGcfyNel6vapJANQt0W4Ty8yJGN4uYSCdo7N1yvryMgMTXMRWLBZ7B0a4tyPOtrj7wkQ7SQW6bixJznnk4Uba+hy/GunHy6r+u35EVYtvmRyQ6cU4dKlvLV7K4MTHIPKsO4+nb6VAT8uK+ojJTSlF6GQ1nxxUZPGaGyetN3c1Qxp4/xpZ5RKVIRVwAOAOeKQnJphpNXLWw00hoNJUSEFFFFZNEhS0lGfalcTiLRRRgmk2NREopcUUXHynQADgelIV54/KnhRx6UoQDjvXHG/U52QlelGMCp2QA+1N20NgkRc0u05qUJTggrWnEiQ1FPSptooC08DNU0NDAmTmgnaac3XAppArG9tS7XEBpc00sKEGaFXQOmTIM1aj+XmoYk45qbFdMVzambLS3bhNgzj61FuLGmAU/IHStFoK2o9R3zUyYqJVzUoHFaIB27IpM0u3iqt7cpZQGVwSc4VR3Nac1ldkOyIdSv0tISoOZmHygdvc1yizKZHkZizMevU49/qc49c0+6uJLu6JbBZzluOBx0+n/1vWnqoRMD61yzm5u5zzkV5JzKRHDnBGWfpge3vU6KAAAMAUg+ZqlAwK56kuiKp03UaihelApBTwKxPew9FRVkKBUgFIop4FQ2elCAAU4CgCngbQD3PSpbNm+VB0Ug9+1NxTvrQaRVOHLdvdjaSlpDTNUJS4pcUoFBrEQU8DNIBT1FS2bxQoFSKM0irUqiobN4iqKlVaRFqdVrGTNUKq1Mi0irTpJFhQMQWJOERerH0H+fc8Vk3fQTkkrsmVamRazjbxMj3WokIucqHkwIRwBznAbPO4cjOAeKtaaJTHNuaVovM/cmVSG2bRwcgH727ryffrWc46XuYe2blytb/wBaroXlXiplXikVamVa5ZMJSHKKnUUxFqZBWMmZSkZuuX0llaxLAZTNLIBttwrzbRyxRG+92B9A2e1J4dudNjaW1ttUuZ2MhVYbpdmxlHzIgKr0GMqOF44GeW6hetba/bJBayXdz9kl8uGJlB5ZTlySNi5QAHnJJ9Odu1g3Ot1cW0Ed5sKM8Z3kLnIUOVBI74x1rSbUKKTW/p/w9jgbcqrae3r/AMMXUFWEFQoKsoK8yTLkyaMdKsxioUHAqwg4rmmzmkydBVRtXZpng06wuL6RGMbyLiOGNunLsRkAghtgcrtIIzgGvej7fqtrpR+a2Mb3F2o5DoMKkbDsHZif9oRMuCC2Ny3hjt4UhhjSOKNQqIgAVQOAAB0GKiXLBJyV2+nT59f6Xock23sU7axvb2aOfVmtwkbCSKztyzIrg8M7nHmEEAqNqhSc4YqrCRL+fWvl0W6hSzHEmoBRKH9Vh52lh3c7lBAG1zuC172GLVtbj0q9jQ2cMK3XkyKGW7Yl0KkHgrH8rEYPzPGflx83RLwKyqz5bNrXoui/z/q93tyyILa1gsbZLe3TZEuSASSSSckknkkkkknJJJJyTTmGaeaYa5rtu7OeZE1MNSMM1GatHLMx7+3uLXUxqlnbvcFofIuLeNlDyAHKMpYhcqWfjK5Dk5JVQciS8nu9UNzaa9LHYSbIolWKJkhuR1imBQOu7KfKWU53LlSUB6w96zr7RNK1KZZr7TLK6lVdoeeBXYL1xkjpyfzrto1or410teyf5/h5aGEmZdzYa7Ld2Ekk+nXAt7lZtyxvBsG1kb5cvvJR2xymCAfmGRW4aeetNNTOo52v0MJ6kZ70w1KRTCKlM5pIjIppqQ00iqTOaZERTSBUjUwirTOWZGaYRUhphFUjkmyMimNUpFRmtEck2RMKiYVMajatEzmnIgYVERzU7CoyOa1ic8mMxR3p2KMV2UyLiU6kxzS1200DHinDrTF608V1xiQx4FKBzSCnCtFAzYuKMUuKXFJ0xXG4qnZjZJcwdklLLnqQ3zZ+m4sPw9jV3FVIx/xN7j/rhF/6FJWUqZcH7sv66lnFIRT8UhFcs6RCYwim9KkxSEVwVKJSYI1WFaqvQ09Wwa4ZwsdFOrYuI9Tq9UlfipkesZRPTo1i6rVKGqmr1MrVi4nr0K5V8QxyTeHb8QxtLKkJkSFRu85l+YRkD7ytjaV7hiO9V7Y2+magktr5S6VqEcex4seWkoComCOzpsUdFBjAGS4zrBqxtCt4bvwbaadcpvQWn2K5jyR8yDy5FyPRlYZH1B71rTlak09r6/P/ACsezQraE/hr5fDdjbn79pH9kkPYvCTExHsWQ49scCrj28SmRkjVWkbc5UYLHAGT6nAA/AVV0CwutL0dLW9uFubkSzSPMq7Q5eVnzjsTu5A4Bq3FdW915v2eeKXypDFJ5bhtjjqpx0I9KVV/vZuLurv8z06VU5aW2k0eSK3ZlewllMcJ27Tbk5KqTnBTPyLgDHyLhs5GXp8G3T2tyMfZppIAh6oiuQgPf7mwjPUEHnOa7LU7GPULKW2kLKJFxvThkPZlPZgcEHsQDXPQWN4l5ez3aRxl9kYER+SUqD+9x1UtuCkHJHljkjBr0KNdSg7vX8/6v+B1xlqcprOmC4VowAGPzRsR91u4/H/E1xUilWKkFWBwQRyDXql9a7144IOQfQ1xmv6cZF+2RoQ6jEqDt7/57Yr6XKsbb91J6P8Ar8SJRs7HMnoKixmTPb0qcgdxUJBLe1fRIybLOpTWs0qtaQvEgXBViDk+vAFUjUjDNIFJPSmEHZEJFAXNTGOkC4NFityPbik21OVpNh64qJJFJEOKMVN5dIVwaycS0iMIScDrW/o66Slldf2h55lMbCHy0UjfxjOe3XpWGOD1p29h0NZtCnG6shJAu/gcD2opuc96KBpWWh2Ok6VcaxerZ2oQzMpIDHAwOvNVJI/KkdG6qSD9RUUc5Q5RmU+qnFRs+TkmuZHG3YkZ+eP1pmaa7c0gySKcY3JbsSrk1JkCr2iacNU1CG1MkcQd9peR9qr9TUWp2yWl28MciuFJG5WyDgkVqnZ8pNtCuXpPMzUJYk0i5FKpNLYcUWF5NK1S2en3d6JDbQvL5aF32jO1fU+1QSFonKMMMOCK5Pap6G6h1F2jFPjUDmokZj2qRdxPSpjbmKtoWlYAU4HJqAMfWpEYV6EH0MGidCKlC5ORUCsBUqSe9axV2Q3YsInNSbcCpLKM3E8cajLOcAetdZ4y8M23h+CyCbhNKrNIrNnGDx2q27OxHMcXNPHDGzyEKijJJrkdSvpLyZnLYHIjU9FHqf6//qqxqt/9ruSsbj7NH0YHhj3P09Px9ay9nnMMjjILAjoOuPrnBP8A+qsZy5nboYzld26D4FGC46N0+nb/AB/Gnuewpx4FNUbjmom+VGSTlIcgwMmndaD6UAVyntYWhyocBT1FIoqRRUtnrU4jlFOC0AU8Cs2zqigVckCnHBNKvAJ/Ckqbij71Rvtp+r/QQikp1IRRc2Gkc0EUtFMpCUoFFOApXNoiinqKQLUiripbOiIqrmplX8qaoqXKqpdiFUDJJOABWTZqtB6LUyr+dUm1CBIyVbdIeIlYFfNJ4AUkYIzjkZHOasLa3DctfSqe4iRAv4Agn9azlFrfQn20XpDX0sW1Woog0uqybwGjiQbCDkIxznP+0QRjrgem7lYJJpICmI1u0ADq2doJ/iHqvUj1xjIOcM0aN1SRVujc26hVSQhcO/JdgQOQSRySTkNms7WjJmc6nNKKWz/T+vkzSMSyIUdQysMFWGQR71XtovJ1LyrZ3+zJGfMjzlUfK7QM8j5c/KDgDHAyM155rx75LaWP7LamTHnpIT5q4IC52/ISSo5IPZSa2YIEgiWONdqj3z9ST3J6k96yleC16mfMqktOn3/8N/XmSqKmUUxRiplFccmVKQ5RUjOkUbSyOqIoLMzHAUDqSaRR2qVaybMpMzNCsYrW5u57SOeK0n2sFnZ9zSZbe+H5GcqOcE7emME76dqxkFxpkhigs5bmzYAxJEyAxHnK/My/L0wBnHI4AUVZU6pecqI7CLp+8AlmI79DsQjt98HIyBjBdZOcuZvT1/Prc5YtQjypf1+RcutSt9PMCzFi88qRIiDJO5lXJ9FBYZJ9QOpAOmlc7qFjBZaaZUXMn2m2lubhwN7hJkYs7egGT2CjpgCujTtXLVjFQTj5/oRzNtpliPpVmMdKrx9Kdd3TWNhLcraz3RiXd5NuoMjDvtBIye+M5PbJ4riabdkZTditZSLD4nvvtQaKa4WOK1yh2SxIpfhum/c83y5ztQHGASeiQVyA1c+IdKnt4tLusT/uo2WaPdBKMECQgsYZEPz8g7cL/GQldbbLIIoxM6PKFG9kUqpbHJAJOBntk/U0sVBxs5aPa3olr/X/AA3He+xRI87xpa7Ofsunzed/s+bJH5f1z5MvTpt5xkZ3wPlrLvrGWWaC+s2Rb62V1j8wnZIjFS0bdcA7FO4DKlQeRlWrxeMvDzwRvPrFjaTFQXtrq5jjlhbHKOpb5WB4I7EGuecJVYx9mr2Vvxb/AK+7zOeTte5skVG1ZR8Q+d/x46Pq13j7/wDo32fb6f68x7s8/dzjHOMjMba3dr80vhzVo4xy75t32judqSlj9FBJ7AmksPU66eTaT+69zlmzWNRN1pttdw3tqlxbvvjfODgggg4IIPIIIIIOCCCDyKe1TZp2ZzyIz3ptOPWm1SMJDCKaRipKaapGMkMNMIzUhpuKpGMkR4xTCKlIppHFUjlmiI0wipCOaawxVo46hEajIqQ0w1ojiqEbVGakNMNWjimyNqjNSMajNWjlnIjao8VKwpuK2gc7kMxSYp+KTFdlMLjMUCnYpMV6FMLiinimCnCu6CEyQGnimCniuiMTNjhSigUtVyEMTFVLP/j6v/8AruP/AEWlXcVT0/5oppDy7zybj67WKD/x1QPwrOVMuLtGT+X9fcWsUhFPpCKwnSIuMxSEU8ikrkqUh3IyKTpTyKaRXnVaJSYqtipVaq5FOVu1cE4WOilUsXUeplaqSNU6NXPKJ6tCsW1as3RW8y51i5XmKa+Plt67I44m/J43H4Z6EGritWVbvd6T5ljDYyzwlybJlYBFVufLc9UCnfjC4CBQMthS4RvGSW7/AC/q3yue1hq10XtXubqOTT7a1lWFry5MLylNxRRFI5KgnG75BgkEDPIPSqOm6db2fiWWJF3va6bAiTOB5j+ZJKXLsANxZo1Yk99xGNxyXC6jNLZ280Svdw3KTx3kKFYdg4kyCTtbYzoBls7ww6NsszHb4sstvy+bYz+Zjjftkh259cb3x6bm9TWi92HJF7p/hrf7tPv0PYo1TTYVUuItwPFWzUTCuaLsz0qVS5gXMHXjmufv4PLYy4+U8OP6/h/L6V2NzFkZArEvLcMGBAIPBBr08NWszpfvLQ8q1ewawvGT/lm3zIeemen4VmgEnpXf6lp4u7SS3fPmRn5WJ/In19/fNcPLGYpGR1w6nBHoa+4wGK9vTs91/VzCS6oYqjHNKRjpSAZPtTuDxXa2EUM70m3PSpVANKR2ApcxZHs4oCZ4p3bpTSxHepbbKSEYbRioiQKeWyKZ1OaSLsBU8EU3aT3p4prEn6VEkA0nH1opDRWYG1z3pQBnNN255zTx1rjTscbiDKc80owaU5J9aMY5NdMNjJokSVovu0ySQt15NMJ5pO49Ku4rD1p3fg1HvwOKVTnrWM2i4o1dP1a60xJxbMF8+MxPlQcqapuTNKzt1JyahHJxVlMAD1qIUIt3NOdoAuBQWwMCpeAOKjK5NdHs0tjNybGbqUSle1GMU11yOKOXsK49Zy2cU9JiWqoysOBkCrMMR25Ipwm9gaNSzvXt5kkTGVORmo/G/je81+WO1umBcAI7KoX5cg7RjrnIz7E1QubkWkQOMu33R2rnCC92vzE4+/n+I9cn8SD+NVKfRbmE2kOlJLCJeSeT9M/y6/y71OqhR6nqSepNOxSMcDNTBaHI3fQY3JwKkA2r702NcnJpxOTXPUlzM78LS6sSngUgFPUVmz2qURyipFFIoqQCs2zvghQKeBSAU8cc/lUNlylyrTcCMcelJgUtFSVCPLGwhGKSnU2mWIKO9KaMUy4hinCgU8CpbN4gBUqrSKKlVahs6IjlGainCteWw2+YytkptyAD0b0BBHBPbdjJp1yzRwZQ4LOiZ9NzAZ/WpLfT4YZzOvmGZvvMZG+bjHIzj9OO1TdJczJqXk+RLs3/AF8i4i0s0wt4wxRpGZgqomNzE+mSPc/QGnKKhiK3t2ksbB7eEZR1OQ7nIyD7DI7g7vVa51rq9i6k7Ky3f9fgPisWmiuPtOA9wRkI27YoAAUEjkZycEY+YjB5zIsl5BdwW5MVwJcnJBjZEXGWPUMeR028npjOLAngS4W3aaMTMMrGWG4j1A69j+VNiH2jVPOT/VwRtFu7MzMNwH+7sH4kjqpqOZv4lp/Vjnmkrcr1v/wX5d/0F1QZ050HBkZIlbujMwUMPdSQfw7VpKKguLdLq1mt3JCSo0ZK9QCMHFLp87XNmjyACUFkk29N6kq2PbIOPaueTvD0f5/8MJu1T1X5f8OWlFSqKYBUi+tYMTZIo7VKvWolqVayZm2Mur620+ETXUmxWcRoApZmY9FVRkk+wFZw8SzS2c89rprBrcAyQXcwilJP3VCKHO5jwA23ORjOalEEep6jdrcLvgtdkUakkFJcb2dcdDtaMBuoIbGM8rJBaF4tLsFjDi5inuShy0e0q+6Q9SzFVHJycludprWMaS0krvRvtb/hjkqSm9U7L8bl3WC76E8MqqrXTRW0oRt20SusbbTgZIDHBI9OO1bqdvpWbfWn9oaZd2W/y/tELxb8Z27lIzjv1qxpV3/aGl2l7s8v7RAkuzOdu5QcZ79a4p60tOjf42/yYPSfyNOPpVC7N3ea3DY2uoT2kUVs01wYEjJyzKIvvq3B2zdPTntm9H2qpoH+kpcaqeRfuJIc8kQBQsfPXBAMmOMGQjGck88fdTn2+er/AOBd/Ixqa6F7TtFt7O8e+d5bq/kjET3U5BcoDkKAAFUc9FAzjJyea24x0qsnJqynauGrOU3eTMJKy0LCVjteaxqOpahbafJY2cVjMsBkuIXnaZjEkn3QybAA4HVs/wCzjmWy8Q6Te3KW0N/D9okyYonOxplAzvjDYLpgEh1ypwcE4prf6J4xSOLhNQspJZl7b4WjVWA/vFZcMTkkRoONvJCEoSalHW11df5+SZyTd9hhXxLb/P52k3+ePK8qS0x/tb90ufTG0dc54wWNe67L/o66RDBP/FcvciS3Ueq4xI5GR8pVAcMNw4J2zTTSVZPVxTf3fgrL8DmmYunaTcWl/cX9zqLzTXKgSwxRLFBuXgOF5YNtABJc547BQuk1PPSmN2olOU3eRzyGHrTT1pxpDQZNDKQinUlMyaGY5oIp2KQimZSRHimGpiKjIzVpnLNERFRtU7ComqkziqIhPSozUp6VEa1iedVI2qM09qjY1ojz6jGmo2pxNNxk1ojinIbijFOxRit4IxuMxSYqTFIRXZTQ7kRFJipCKaRXdTKTG0oNBFFd9MY4cVIKjFPBrtgiGSCnCmCnitlEzY6qml86XbOfvSRiRz6s3zMfxJNWhVXTPlsEj/hiZ4V9wjFRn3wBUuGpS+B+q/UtEUfWlorOVMzExTSKdRXLOmMZSEU8im1w1aRSZGRTSKlIphFebWpFJgrVMrYNVyMUqtzXnThY6aVSzLqtzUqtxVNW6VMrVhKJ69CsWg1ZutnyUsb88pZXayuOg2MGiZiewUSFyfRT06i6rUsiRzwvFKiyRupV0cZDA8EEdxSg+WSb/pdT2sPWJ80w1kRaNPbwoYtZ1B7iNQqS3DrICo6K6YAYZ5LcOem8U863Fafu9Y8rT5f77yEwN6bZSFBPX5ThuCcEYJr2V37juexRqdi+65FZlzDyR2rSSSOeJJYnWSN1DI6HIYHoQR1FQzJuFOEnFnpU53OS1GDy/wB8BjZ9/wB17/l1/wD11yHiTTtp+1IPZ/6H+n5V6Ndw9fWuclt12SWzKCqfKAR1Ujj8O34V7uAxTpSU10/I1sr26P8AP+vy8zzj7xGe1Lirt/YNY3TR4JQ8ox7ioAgxX2MZxnFSjszPVaMjVT2p5HHNKOKU8+9MdyBz3FQHr71YKDNJ5eegoRSZDjFNzU/l8ZppXjgUFpkQBJpCDUmw0mw5zg1MlcCPac5oqTaSfeip5QNRccDFPBG6oFkBxSggjrye9cC0ZytaFgN6VGzknFAIC5phwc10qSexi00LmhiRSBc0rDpQ5JCSE5NPBxTBmnAVho2arQljyTVmNT3qGJgvWp1fd0rpgkSyZUBpzJgcUIDjrUgFbqJm2VAvNPEZPWrIixTljwKSgFyv5AIpxxFGzHO1QSasbfesXULoSttjfcmOCOn1/H+X1pVGqav1M6lTlRSubhpXeZ84AJx6D0qG1Q7PMbGX549Ov9SfxptyN6iH+8P17f4/gatVzwV9X1OSUtPUSo2+ZgKexwM0ka9zVVZcsbFUYc0h3RcUlKeTQBXKe3RhYVRUqimKKlUVDZ6NNDlFSCmqKlVeMnpWbZ08yirsVRxk0tHWl2moZUIv4pb/AJf11/4YSinbaQjFI0G0YzS0UxoaOaUUuKUDNFzSIAU9RSAU9RUtm8R6ipVFMUVMorOTN4iPAlxH5cgJUkHhiDkHI5HPUUq2O7h7m5ZOyeZtx+K4Y/iTUyCp0FZObWwOEZO7RAumWx4cSyL3SWZ3U/VWJBqzNdR27pGVkeWQEokaFicY/AdRySBzUijmqUt5Azie1aR5QMB44XeOQf3SyqQe/Izg59wYXNN63ZlUcaS92yLFtai4S4kvLcfv3z5UoV9qrgKD1B6Fsdix+taUSLHGsaKFVQAFUYAHoKo6ffi8yrW1xDIvUSRMqnpyCQMjnvg+wrRArCq5XtImDg43jr5jZ50tbZ53BIQZCryWPYD1JOAB3Jo063a0021t5CC8UKRsV6ZAA4p8kEVxEYp40ljPVHUEHv0NVrJfJ1GeCJ5ZIERS3mSM+yQ54DMSTkYJGRj5TzuOM9HBr5mU21NPoaQp44pgPNQXF4Y5BDDC085GdgIAUdAzE9Bn6k4OAcGseVt2QSkluXh0qRelZYv7qD/j8sHC9TJbN5yge4wHJz6KR0564euo3Kj59Kuhu+4FaNifZvmwp4J64xjncdtJ0pf00ZOpH+kyMXT2Vt4iu4wpkhkaRQ3QlbeMjPtxW1ZWyWdpFbxlmCDBZuWc92Y9yTkk9yTWdoyXEcNwLqDy5WuHfdvDeYDyDkdhnaM4OEHA6BbU3mlW0VmtjJdwQoI4ZIJEDbQMDeHKgHGBkE5wTheBRVXNeKe1uu+lv69TKOnvP+tf6+4va1FNcaJeW9vC0sk8Rh2qVBAb5SRuIBIBJwSM4xkZqVNRuroCKxs5EmHEr3kbRpF244/eH2U7Tg/MMjMMF/cRSpHqFosG9gqTRS+ZFk8BSSFIYn1XHQZyQK2Erlm+SPLJX6ia5ndMp/2TeXKCK61Rp7eRgbiJoFAYAg7ExjCHowffleMjknoY+SKyrjUrSwEYuJcPJny4kUvJJjrtRQWbGcnAOByadba/p8kyRM89u0jBIzdW0sCux6KpkUAseyjk88cVzVI1akb8unkv8jKXLF2ubsZqnrc0v2WCwgkeKbUZvsqyoxUxqVZ3YEchhGj7Tz823PGasGaO3heaaRI4o1LO7sAqqBkkk9BWNZatb6t45t1s47h4rXTZme4MLLE3mSRbNrEfMD5TkEcEDgnBxz0qcm3O2kbv/L8bHPVfQ6C80mK70ZtPt9lqERfszIg2wOhDRsF4BCsqnb0OMHikstMvl1Q6hql7bXUqweRbrb2zQrErMGk6yPuLFY+p42cdTnRSpuwri9tNJxvo/wBd9d9TmmkRMMGozUrDiojUo5ZkZ71G1SnrUbda0RzyGUw9aeabVIzaGijFLilxTJaGgcUY5p4HFJii5lKJGRTSKlxmmsKdznnErsKiYVYYVCwrWLOCrErtULdKncVA1bRPLrIiao2NPY81ExrVHl1RpPNFIetKK2grnnyeooFL1pQKXFdUImdxuKQin4oxXTBBcjIphFTEU0iuuBSZCRSYqQimkV3U2WmNpwNJiiu6mBIDTwaiBp4NdUSGiQVW03/j1f8A6+Jv/RrVYBqtpv8Ax6v/ANd5v/RjU7e8v67D+w/VfqXKKKKHEyCkIpc0lc84AJR1oorkqUxjSKaafTSK8+rSKRGaZ0NSkUwivLrUi0xytUytVQnBqVWrglE7aNWxbVqkVqqq1TK1YtHs0KpODVHWL+Ww02SS1i8+8f8Ad20PH7yU9B1HA+8eeFDHtVsNTgamNoyTaue1h6pzun/b9DiiS9sLFIrm6LXNzb3LMfNlY4bYYxkFyqDkkArkkAmt9xms3xLHdzaKVsEV7oXFu0QcErkTIctjnaMZOOwNNh+1WWtQWUt9PeRz28spM6xgoUaMDGxV4PmHOc9BjHOemS9rH2mieumvTW/U9ijUuT3MW5c1zt9D5dyknZ/3bfqQfzyPfdXWOuQaxtRtfNiZM7T1VvQjkH88VeHqWdmd1246bnG61YC4t2wv7xeVP9K5HO0V6NIongWTbgsMlf7p7j8DxXG67p5gkNzGPkY/MMdD619VleKt+5l8jSaU4qaMdn7UwHmlB55pTgc17pnYeFFBX0oyCM4prOB14pMEhCB60mQOKQyKBTd4zxmkh6kgGaMZOO9RhiGGQRUmQVyBmhhqhjLg8c0UpY9MUUhq4+MEYOR0qVVzzVVG+Uc1aj+6OOa4JJmbaJhHiPk9+KUqD9a2NKtdPuba5e+vUtjGuY1KklzjoMVjPIqk4NOn5mMvIeFAWozzTPNBpN2eelafE7IWxME5yTSgDtUXmE8DNTp0rWNMhzDb71PD8vemKoJq5bwbiOlWqVncXPckhUsfSraQ+9OVFjHbNO3VtFEMQxgD1pNhIxUgdSOoplzcR2drJcSchBnHqew/E4FV5iMjWJQoWzVsPJguTwAmT39yMfTPtWdcyIYgw4RCwB9gBUTyyXErzzY82Q7mA6DsB+AAH4UTj/Qxn7gLFsdSMDivNqS9pUT6HJWfNNEMSlpmdxyAOPQ46fgMfmanNJEhSNVbG7qxHc9/1oY4BNbxRnJ3YxjubFSAYWo4xnk9TUrVy1Jc0j0cNTshtKBSCngVDPVpIcoqVRTFFTIM1m2dsWkrscg7npTwCeTSZz06U8Cs2a00378t/wAv66igUtAFLUGwlFLRQA0ikIp1GKZSEFLilxSikaxAVItIBUi1LZvEco9alUZpqjNSqKybNUSIKnUVEgqdfWsZMq5UudPkuZA3noyd4p496fkCufX5s+2KsL/aUf8Az6XGf96Hb/6Hn9PxqSOeFp2txNGZlGWjDDcB7jr3H51aUVEqkrWa0MOSN3KL19f6RWEl/b/6yFLpfW3wjD/gLtjHvu79O9PGpwxf8fivZHsbggKf+BAlc9eM546Yp0F7DLdT2ykiWEgEMMbuAcj1xuGfTI9RmW4vLW02/abmGHdnb5jhc464zUPV2cfu/r9DJuyupaef9fqVLnU4J4Fi0+9SS4eWNf8ARysjKpcBmIwQABnkjFaVtbxWsRSINydzFmLMx9STkngAc9gKoTXf2+IwWBd1k+VrmM4RFPUq3dsZxtzhgM4qb+ybM8SCaZe6TXEkiH6qzEH8RSlyqPK7r+uu3yMrycuZa/103+Y6S8+0S/ZbJ9z7issqDcIQM55+7uzgbeo3AkEDFWre3S3jKqWZmO53blnb1P6ewAAGAAKWJEjjWONVVFACqowAB2AqSsZSWy2KUdbvckBzUimoVNSCsWhk68EVOvaqyGpkPaspILFgxpNG8UqK8bqVZGGQwPUEdxVCy8K6NbrIJbKG7Z5Wk33USSONxzjcRlhnPLEn3q+h4qyhrP2k4JqLsZSpxk7tDtP06w07f9isra2343+TEqbsdM4HPU1omKOeF4ZY1kikUq6OMqwPUEHqMVWjNW4zXHUlJvmb1M5RSVkVrfQLFJo5JTPdeUwaFbudplhIOQVDE/MDkhzlhkgELgDciiiWZphGgldQjOFG4qMkAn0G5sfU+tVo6tRnpXNVqTl8TucsopbFtDU4+7VeOp16VxyOWaENQkVMajbrTRyzRC1Mbk1K3Wo2HNaIwaIzSYpx6UmKpEWG4paXFLii5NhMcUEU/FKBSuS4kZXAphWp9tMYU0znnErOKgcVbYVXcVrFnBViVXFV3FWpBwaqvmuiB5NeJXaomNSvULVvE8auhvenjpUYNSLXVTR50h4p1NFOrthEzYUYpcUtdEYiGEUhFSYpCK3igTISKaRUxFMIrqgWmREUlPIppFdtNlpiU4GkoFdcGBIDVbTT/oz/APXeb/0Y1Tg1Wsz/AKTf/wDXcf8AotK06oaV4tfP9P1L2aXNMzS5qjKw7NHSm5ozWckKwuaKKSuecBgaaacaSuKpAY0mmGnmmkV5tamUiMikBwacaYa8utTNIuxMrVMrVUDVMjVxyielQqlpWqQGq6tUimsmj2sPVJgaoaxbS3Fhvtk3XVu6zwqCAWZTkoGP3dwyhPo56jIq6DTqUZOMlJHtUKhBb3EV5aQ3MD74ZkWSNsEZUjIOD7GobmLcucVBoY+zWraU/D2GIVz/ABxY/dv75XgnAG5XA6VoOuRVyXJNpbfoevSmcpLF5V1LER8sn71P0DD88H33fWsnULVJonR1BU9Qa6XVYvL8qYD51kVR7hmCkH25z9QKzLuHrXqUKr0kjsouzcf61/pnmN3bvaXDRPzt6HHUetV8k11Gv6cZo/OjU+YnYDqK5YketfZ4Suq1NS69QnDlY8MQDTGPrTS2aUYPpXSRcGxikC5NLx60ZwaV7FJDjkkZ/ClIKcg8elNLZppY461lJlNIfuBNFRc5zRSuTYSORsDOOBV6N8Y4qiiELjgmpB97mueSTZwORde4b2x7VXeU00MMZJ5pdwPGKmxSatqCyEipFk4xTfl28UxQScjJreHu7kN32LKNz0qwr8VWjU+9Sjg11Rt0MG7F2H5jk9KuRzbOFrOQM6qFGCOp9atRQsFyTzV2uK5a+0MT60vntn3qJVx2qQIGGSKpJIYCRieprL1O7N3MignZFkYwRluhP9B9T61bvJxbwkL/AKx+F9vf8KxwAoAAwB0FcmKqpLkiRUlyoUDmmXHNwsY67IyD7BmY/wCH1qQYyBkZ64p2+OTbtIJQFSfQ5zj+VcsFqjju73A1DIckLUrGoV+Zs1tUfLEulG8iVBgUGnAYWkxXEexSiAp4FNAqRRSbO+mPUc8VMABwPxNNjXBGep6U5RWbZtCSnO3Rf1+Fvv8ANDgKeKRRTxWbZ2Ji4pQBQBTgKm5VxuKTFPIpMUANpKdjNAFBSExThRjFOApNmsRQBUigU0CpFFQ2bRY9RUqimCpVGKzbNUyRRyBUyjmo1qVaxkO5Rs0tblZre6jjkm8+SQxzJkkbyFbB6jbgA9O3arYjvoP3cLwyxnhWmLbox79d/wD46eOSSc0+eD7RGqhtkiMHR8Z2sP6HoemQSO9SWc/2m3SUrsY5DpnO1gcMM98EEZ9qJzbXN07HOo2fK9+42Kwi+yrBKS53tIXUlCHYkkqQcr94jr0OMmrFtbiAsxd5ZX+/LJjcwHQcAAAegA6k9SSXr1p6nmsJTk73DkitkOp2aZThWYmOBp4OaipwpNCJBUinFRBvWpF6VDHYnWpUNQIcVMp5rKSCxaQ9KsR1VTrVmOueYmi4lWozVOM1aj61yzMZIuxntVqPtVOM9KtIa5Zo5ZotxmrCGqkZqyhrlmjlmiRhzUTjvUx5UGo2HBqUzkmiFhUbVKRTGHFaJmDRGRxTcVJim7aq5PKIFpwHNGKcBxRcOUMU7bShadipbE4jCtMK1Ptx9aay0JmM4lV1qu44q461XkWtYs4KsCjIODVWQVelXrVOQV1QZ5GIiU5BUD1ZkFVXrqgeHiIjAealFQg81KtdlJHlSRKKeKYtPFehTiYscBml2+lC06umMSWxuKQin4pK1jEVxhFMIqXFNIraKKTISKaRUxFMIrogy0yLFJTyKaRXTCRaYgqtaH/Sb7/ruP8A0WlWaq2n/Hzff9dx/wCi0rbm1RpHaXp+qLoNLmmUZrW5nYfmjNNzRmhisOzRmm5pc1lJBYdmkpM0ZrmnELBSGikNcFWA0NIphp5phFeZWplIZ0OakVqjIoBwa8ypCzOinKzLStzUymqqt0qZGrnkj18PULKmpBUCmpQaxaPbw9Qzrv8A0TXrG4T/AJfM2kq+u1XlRvw2yDAxnzMk/KBWmRVTUrSS8tU8gqtxDKk0TMccqwJXI5UMu5CRnhjwehfpt5/aGm292Y/KeVAXizkxv/Eh91OQenINaT96Cl20f6fhp8j26EyprMLSaZdKilmMLhQBkk4PFZlwqugdCGVhkEHII9q6aRNymudtY86RZ+8Cf+gitqE/d9H/AF+R6VKXv+q/L/hzBu4QQeK4DV7M2V4cKBG+SmO3qP1r0y5i68Vzer2K3Vu0bcHqDjODX0OXYr2U9dnudkqfPG3U4Xfz7U7OOlK0ZjZlYYZSQfrTlAr6q5w7biDmlxUm0AdsU04z0qG7icxrdOMVGc1YCj0zSsq4rNrUTmysG7UU11Oc5oquQn2jLSIQAQO1OMeckVZRRsoMRJrg5zFopeUxAPORQEI6k1cZCFGR+NQMCMD071cJXZnPQaB9cU9cLTRn3pG5/wDrVtKSaMle5LvI6Gk80jrUZB7UqQk9TThKSCSuXredgwwK0Y5iQMisuFNrAVejIGAaftpLctQWxdDocZOKkaRFXAxVbaCODVG7lKAxjqw/Ss3jHeyNPZJLmZBczfaLhn/hHC/SoxSU4Vz3cndnnVZXZWuA/wBoQpksB8uBnaTkZP6fkasRKEidVGAJMD/vhKjEifanBYAovI/XJ9uRj8am3l4Y2OOVJH0ycfpg10xWxEm7JEUjYH1pY1qNjufHYVPGpJAHNZV5a2OqhGyuP2kqcDgdaaFLHABJ9BUrNsICn7pzkdzTS2RgKFz1xXPdnfTcnshQqL94lj6L/jUiuf4VVfoKiFSKKlnbCmn8Wv8AXYeuc5zz61NjnI6Hmo1FSqMqRWbOp+61Jen3/wDB/UcBTxSKKeBWbOlMAKXFKKXGakq43FFOwaSgLjcUU7FGKLlJidKcBRSgUjWLHAVIopgqIahaHhbiORuyxnex+gGSaVm9jTnjHdlxRUq1Xt5hLkFWjdfvI+Mj0PHGPp7+hqyKylpoaxkmrokXk1MvWol4FSr0rGRVyVetVtL+S0+zt/rYGMch/vN13H3YEN/wL1qcuscbO7BVUZZmOAB6mq2lOHhnznzPPcvuBDcnK5z/ALBT6cDtilb3H8jOT99fP+v68zRWnjrUa9adWLGySgGmg5FLUkjs08dKjpRxSFYlFPHFRKalFQykiZTkVNHVdeKnTrWUh2LKGrMZqqnWrKdK55iaLcZ6VajPGappVuPiuaZjJFuM9KtRmqcZq1Ga5ZnNNFtMVOvBquh7VOpyPeuaSOSaLCnP40hFNU0881jszmkiEimkZqVhzUZHNWmYNEWKMVIVzTdpqrk8o3FPAFKBinAUmw5QAp4WgLingVLYco3FNK1MFpCuaVzKcSqy1XdausKrSLWsWcNWJQlWqUo61oyrVKUV1U2eRiImfIKqyCrsi1TkyCa7YM8LExIOjVIpqJutPQ13UTxprUsLUi1CpqZTXp0kc8h4p9MHSniuuMTNhQRS0taqJIzFNIqQikIq0h3IyKYRUpFNIq1oWmQkU0ipWFMIrWLLTIyKp2fzNdSj7sk5x6/KAh/VT+FXiKpaf/x7P/13m/8ARjVqpao2i/cb9P6/AsUuaCKStlIkXNGabRT5hjs0ZptFDYrD80ZpmaXNZSCw7NITSZpM1yVIhYU000tNNcFWA0NNMPBqQmmGvLrQLQ9W4qZDVUHnFToa4JI7qEy0p4qdTVZDUyGsJI9vD1CcVnaX/o2palp/8Cut3EB0VJc5GeufMSVvYMMeg0FrPtv9H8S3cT8/a4EmiZuWOz5XQHsq7o2APeRyM5OCHwyXl+q/S/yue9hpmpisW1i26bDAf9ZbqIXHoyjH5Hgj1BBrdxWHeW7w661xCuWmtuYgceZsb5if9rDJtJ9GBxnNFF3vE9WE7NS/rUzrmPk+9Yl5D14rpZtk0fmRnKn2xg9wR2PtWNdx5B4r06E7M9ek7q6PPtesmil+0r91uHHv6/0rJj5rt9QtlljZHUFT1Fcd9mkhuXjIzg4zX1+X4j2lPke6/I48dS5HzrZ/mIIySRzWms1mNHa2NjGbnORcbju6jjHTsfzqbTrCS7uI4UUlmOOlb2p+CdU02xS8ubYxwSJvVyBjHH+IrqlON7M8yctNziM44zQ+NlWJ1SJvlBJ9xiqbuAD3qr3NltcbtHBJoqIzAk8celFXZiua6jA6dqfn/wDXTAnygbu1J5n7wpjNeTa4r23HMc46+9QumRwDU+5WApUj4rWGxEtWUmbbx6U1RzyasvDl8jtSeSTWkYkEYBPbNWFGByuKjWIq2R2qzgsK26ErchLMvIp8czEjvSsmBTQDurCom9EaR0NKFyRzWZO/mXDt2zgc5p087QqsaE75MgH+6O5/l+dQiufk5WKvU92wtOFNFPrSCPMk7sr3CszqoUncjJnHTJH/ANep5zyD2Kj+WP6UhNMujh/LH8Py/wCP65rp21GtWkRx8nPrVxBsXP8AER+QqCFB95h8qkZHr7VMCWJY9Tya4pu7O+mr6dBDQBSkUAVJ6EBQKlUUwCpFqGdcB61Mg5qNRUqis2btc0XHuOUc08AUgp4rNmlOoprz7dgpQDSijBqTS4UYzS0UDuMxijFOoxQUmFKBSCnCkaJg8ixRvI5wiAsx9AKbYxtFY28bjDpGqsPQgCo7n97JDb9pGLOP9gdfwJ2gj0Jq4BQ9I+pcXeV+39f5DZYEm2klldfuuhwR/iOnB446Ui/abf5mk+0QjqNmJB78cNj0ABx6ngzqKkFZ8z2NeVPVbiQXUFxu8mVXK/eUHlfYjqD7GrS1Uktobkr5iZZfuupKsvrhhyPwpBbXMf8AqL1iOgWdA6gfhhifck/j1rNqL2dh801ur+n/AAf8ySb/AEuUWi8xD5p2H1BCf8C79eOCPmBq+Kr28K28IjUkjJYk9SSck/iSTU6ntWU30Ww4p7vceDzT6jqQcismNgDing5plKOKQrD6RpERlDOqljhQTjP0qKYlhHHkrvcAkHBwOf6Y/GlK21upBWKNXHPAAI9/bn9feixhKpJNpWSW7f8AXp16lkVIpxVUW+zmBvL/ANnGV/Lt+GKVoY1jZ7mYvGoJPmkBQO5OAB+fSpsu5fPU25dfXT/P8P8AMtQ3EEzbYpo3YDOFYE1bTpWBfalDNYyFbK4uIMYEyImNx4G0OwLdRgrkHIwTW3ay+dAkmNpYZK5+6e4/A8VnUpuMbip1W5uEu179/wDhtOupbTpVlOtVo6sJ2rkmbstRnOKtRnmqkfb61ZTrXNMyki3GatRmqkZqyhrmmjmmi3GasIaqIasIa5pI5ZosKcH9akBqHNPU8Vi0c0kPYZ6UwjNPBqrf6hZ6ZCJr24SCNm2hm9cEn8AAWJ6BVJOACQRTbsldmLRLijFPK0baLk2GhacBTJpY7eCSeaRIoY1LvI7BVVQMkknoAKyxrc97xo2mTXiH7t3M4gtj3+8cuykYIZEZTkYPUi405T1W33L72KxtBc08Cub0TV9W1TURKqWM2lspDTWrF41YdkmLDzjnGcRKoyw3lkKt04FTWpypS5ZbgtRMUhFSYpMYrG5EkQMKryLVxhVeRa0iziqxKEi9aoyrWlKO9czuutehS4jla00uVQ8Twv8AvrlCOCcj92pHI2nfypyhBB7qMXLV6JHlVoXLEoqjKOtMl8OafGN1qklpN1M1vKyO7dmkOf3pzz+83dTnOTmrp0k7C8tbiZriS0uDF5zBVLgqsgyFAAIDheOu3PGcDvhGLV4O9vl/meLiaaabTHOMGlU0sgpiGuqi9T5+rGzLCmplNV0NTKa9aizkkicU8VEpqQV3QMWPopBS1ukSFIRS4oIp2AbTSKdSUDQwimEVIRTSKaZaZTvZmgtJJEAMmNsYPQueFB+pIFLBAtvbRQISVjQICeuAMc0y4HnX1vB1VMzP3HHCgj3J3D3T8rJFUpam7dopd9SIimmpCKaRWimJMZRSkUlWplBmkJpKQ0+YYuaXNMopNjsPzRmm5ozWUgsLmikzSZrkqRCwGmmlzSGvOrQGhpqRDTDQpwcV5dWNmbU5WZbQ1YQ1UQ1YQ1ySR6+HmWlNUOniuPzfm32LfZsfwYdfNz9d0OOv3D073UNUY/8ASfE5dfuWNqYyw5DPKysV9ioiU47iQHjjMw+0/J/19+h7+FmbIqlqi7FtZ+vlXKfL678x/pvz+GKvCm3Nul3aTW0hYJMjRsV6gEYOKxhLlkmz2qTvGyMO/tmjdp4Fyx/1kecB/ceje/foexGRPtlTehyp9sc9wfSuhSR7i2JlCrOhKTKOAHHXHfB6jPYg965HUb97TxDLGY1+wmONZJweEmJOAewJUrnOONvPKg+lhlKTceq/r/hj1KdRQSn0f9X/AM/v9ad1FkHjmuY1GERy+aB14PFdjdR8n3rA1CEMrDFe5ga/s5pnfWo+2pOBW0fUBY3kU/yblIOD9a6zxJ4+uNY0WGxk8gRRReWAgwe3X8hXmUpaKRgc5BqI3XBHPNfTOmm+ZHzetuVoddTsXOaovKxyOMU55c9agZsk4rRRSHdiFjnNFJmimI6vyiR0FMNuvUgZq4FwKTHtXBGirDcig8QB6c01Q3PBq88eTmmBOcVfs7Gd9SuA34U72xU5QkdqaIieKpKwajFjB7VJsAGMU4DHBpcZrRWJd0ReWMZpDGAeKm2/LUTnyo2fBO0E4AyfyolZagmZc8+bqRkUny/k5JAHPJ/P/wBBqeoYoQsGx/mLZ3knqT15pLYZ3OC+w/d3knPv+v6Vwzak20ZVndFgUtIKCa0po5BUAaVQfu55+neqzMZJSxOT1NT52RO/f7o/Hr+n86jt/l3Sn+Hp9e3+P4U6srJmlPe5Ow2t5fZOPx7/AOfpT16VClTrXIz0KSsrCYpcUuKAKk7IDhUiimAVIoqWdMGPUVKtMWpFrJnTFjwBTwKaKeKzZTjGW6Dn0/Klz7HFKKdUi5ZrRS/r/L8fMbRilxjp+VHPYc0DVW2k1b8RKMUZzS0G0ZKSuhMUoparyj7TI1uPuLgyH177f8c9iPXIaVzTmsLajzj9rPRxiMeiZ4P1PBP4DtVsU0U8VMndmsFZWHinimAVIBismbJki8U+oxTx0qGWiUdKevWmCnDtWbGOd1jRndgqKMszHAA9TVcSX1xzCkMEZ5V5gzMR7p8u3PX72fUA9IryaK5mTTo5EaRmDTIGBKxggncPRuFx6NnkA1oDrTtyq7WrMvjbSeiK6XwSRYrxRbzMQF+YlHJ6BXIAJ9uDweMcmee5gtUD3E8cKE4DSOFGfTmnuiyRsjqGRgQysMgg9jUVvY21s5eKIK5G0Mckqv8AdGei/wCyOB6VN4b/ANf1947TWn9f19xXeeS7ZTa2krbQfnmZ7ce46bien8OPfPFSRW97a5lE63LH/WRFMZA6BCSSPXDEgnuuaujpUiipdSyslp/X9aWI+rw5ud/F3/r9bkEGHiWW0l/dn+BwccdRzypGMY7YPFQ6lIJLHYVKlp4EkjbHKtKoIPYggkeh5HrTtI/485P+vm4/9HPU19DHLCpkXIVhk5xgZGTkcjH3s9ioPai6jVs+jM3Hlo80drarp8u1v67lq4tku7R4JCyhxjcvDKezA9iDgg9iBVCz+0WGpyNPcvNDPL5T5AVIpCoZSo6KpLMOSSSUGScmrVrNIlw1lcNukRA6SYx5qZxnH94cZxxyp43YDNXgk/s28aBdzyxMByBscAlHB7ENt57YByNtZwun7N7P+rjr7Kquj/z/AK/E246sJ2qnazx3MCyxNuRvbBBHBBB5BB4IPIIxVtO1cM01ozqumrospVlKqp1qynauaRnItRmrKmqqHpVhD0rmkc8i0h6VOhqqh6VOhrCSOaSLKnjFPU1Eppl3dwWNs9xcPsiXGTgkkk4AAHJJJAAGSSQByay5W3ZHPJFTUNaVHn0/TWS51YLtSIKXSFyMqZiv+rXB3ckFgDtDHiq9z4UgljEkd9di/XJW8mkMrAlSGC5/1Stn5hD5Z4ABXAxZ0a1mhN/dXKeVJf3AuPIJDGICNIwpI4JxGCccAkgEgbjqg4+lauo6L5aT9fN9fkYON9zlUur/AMI6Rb20ljp32G3xDDt1KUzTYyQkUciElyAdsfmHsobAzXSTSXE+lyTaeEFzJCWtxdIyKHK5XeuAwGcZGMjnvVTWLSaSOK/sU339lukhjyF88FSGhZuMBuO+AyoxB24M39r6eNM/tKS8ihsx96aZvLVDu2kNuxtYN8pBwQeDzTqP2ijOMfeb13d36a7/AI69iLW0M7R9PtdXsbDWr2WbUJZ447qAXKhY4CwDrsiBKqy5OGO5wCRvIrZ1CWzh06dr8I1qy7JEdN4kDfLs24O4sTtCgEkkAA5rkruyvtY+0RaKNX020udzNLI62sQdvvSomPPDhiG2fu0cqxJ+Yl9WeObTNThvLqCa8023jEds0Rkmltm27SzR4ZpGPQyAlgGxtAMjtdWnzSTcvSPVeXZPy/XQSNHQLS6tLF1uWmCvIXhgnmM0kCED5GkJJdshmPJALbQSqgnWA4qhpusadq3mCxvIZpIsedErfvISc8On3kbg8MAQQR2rSFcFZz53zqzKtoJjP4UEZpwHFHasrmckRMvHFQOMirLVC4q4s46qOWlWXW9R1C0nZF06zmWCS3CktcMY0k+Zs/6v94AUxzt5YqSpvyrxVPQmZZ9Rt7yJ4tTab7TcgkFWVyUjZCpwVCxbASFY+XuZVLc6Eor0ajtLk6K35K7+fftY8zEIwNUvJLVoYLeFZbm4YiJZH8tOBk5fB5wDgAEn0wGIzdOtLuF7+e9SCOS6uBKEhkMgUCNE6lV5+Qnp3p95BPe65HHf3FzaLHOJLNIhF5U23n75BfeV3bh8mVLABgrMdOZetdyapwUVu1r9/wB3/B6nj4mPLGy6mbKME1XHDVclWqrLg5ranI+dxEdR6mplNV1NTKa9WhI4ZInU1KDUCmpVNelTZhJElOFMBpeldKZDH0UgOaWrJGkUlOPSm1IxDTDTzUF5P9lsp7jbu8qNn25xnAzipbLim3ZFa0/ezXV0f45DEvqFTK4/763n6EfQWTTbWD7LZwW+7d5UapuxjOBjNSEUkzWck5O2xERTSKkNNNUpAmRmmkU8imkVSkWhlIeKcRTatSKQ00ZpSKbTuUgzRmkNJSYxc0uabRmsZoLDqSjNFcVWICGm9DTqQ15deA0TIasxmqaGrMZrgmj0cPMS71S201oftZaOOViolxlVYDOGxyBgMc4wApyRxlPDv7zTDddftc8twsh6vGzkxk9/9XsAB5AAHGMVX1o7LCO5HzSQTo8cJ+7NITtRD6ZZhg9FYKx+7ittTUTsqSst3+X/AA59Dh5rkRYWpBUSVKvSuJnuYaRl3qfZ9RjkUfJd/u2Uf89FUsG/FQwJ68J6Vzi2sbnVNMul3s7tI7E8yxS52kkdMYaMc5xGDwCBXYaha/a7J4g2xjgo+M7WByrY74IBx3xXNakkt7YJe20W2+gyVQMMlgfni3dMMVK56Zw3YV34WpdWv5f5P9PxPWoO0rfP/P8ArzOfUfZXXTp5vMkVcxMU270HH0LDvj1BwM1QvI+DkVo6sYLhNP1KIloiyqHGQxjlwBj0+YxnscA+4NS6SRM5bevrjDfp1/T8a9mm9pdevqejQk6futadPTz/AK9e5xesQiOQS9AflNY7lQcg5rq9TgE9u6jGccZ9a49z1r6nA1eelbsebmFJRq+0jtICQaQqMUg4NOCE9/zrtPPGYop2047UUh2O2wMDPWnqBjmmLyBTxk1CRi2xTCzfdXIFNEPfbWrpusTaZDcxxxxuLhdrbs8cEcfnVANznFWorqRfUgMYB5AppT6VO5BFQcg1LiilJjWjpAoHU09zwarkmlZIGyQsOgFUr6XISEdzuYbcggdOe3PP4VaTNZ0rB7h2H0B68CsK0rRArSsZHECdc/MSMjA5x19x+dPhZneQsMEELjPHTP8AX+VJBGyqGk++RyPTufzNOg5j393O78O36YrlVtjnqPoS01jS5oQ4Yv8A3Bu/HoP1IreOiuYEdwdqrF3HJ+p7foP1pxG1Ej9BuP1OP6YqKICS5jVhkFgD+dSAl2LMcknJrGpvY3prWxItTrUK1Mtc8jugLilFLQBUnTAUCpFpop61LOmLJFqRaYtSLWTOiLHinikFOFZs0THCloFOqWXcTFJinYooGmMIz9aF5FOIppHcUEu8XzL5/wBf1+QvQ1Xg/wCPy6xyNy5PTB29MeuMHPuB2qdmAQuckAZ4BJ/KorJSLdXbBaUmRiDnryBnvgYGfQVS0i2apptW9SyOaUUgFOFZnRFj1NPFMAp4qGapjxT1pgBqCT/SLv7Kf9SkYeUf38khR9PlbI+nUEiptcpysh4ma94tZtsI63CYOT6JnIPueR2652uGmW7H98ZZ8/eEsrMrH1KZ2+/TA7YqyKevWpc2vh0DkT1lqLDDFBEscMaRxr0VFAA/AVJSU5RzWTfVlrRD6WkpwqGA4DNPHSmgYp4qGBSP/EulllP/AB6Stvc/88WPU/7p6k9iSTkElb00RmtpY1wGdCoz7iho0ljZJFV0YFWVhkEHsRVS1uks2WxvLhVkUhIHmfDXC4GDz1bPB75GcAMBVay1W6/r+v8AhzKSVnB7P+v6/wCGC4nWPUrO5cFCoaB42xuUSFdrcZyNyqvH9/qMGtnarIUYBlIwQRkEVUubYXEO0qjEHO1xlWHQg+xBI79aq29zdWNpE82y4sk2q07MVljXIX5wcglerNuX+I445hrniuXdEKThJxnqnrf8Nf16fkpjZRwzBhJ9nuzgR3IPExHAEgyA5xxg84JKkHpc0XUn1CGRLiLyLuByk0JZdw54baGO0MBkAn6EjBNnYsilWUMpGCCMgiqc9tMWCql0ZIifIuYGj3opAyp3nB6dwRwp+8MjJyU1yy379v8AgeX3diWnRd1qvL+vx+/ubiVYj7CsfSNQN7FLHOojvIGKTxYwRydrYyeGAyOSOoycGtdOCK4qsXFuLNFNTjzR2LKHirEZ4qsnSp0rlkjORZSp1quhyRUynpWEkYSRYU1l3P8AxM9etbNfntbLdcXOOgm+XyUbseGaTHUFY24yu65c3cNjZz3dy+yCCNpZHwTtVRknA5PAqvoFrNbaTE92m2/uP9IuxkHErcsuRnIXhF5OFVRk4oguSLqfJfP/AC/No5pq7sawNPVuxpnXkUvNczRm0SVRh0XTIdQN8ton2nczo7EsImbO8xgnEZbJLFQNxOTk1dUnoacF9aFKUbpO1yGh4GacBTQcU8dKyYmipfaVa6iY5JU2XMGTb3UYAlgJxkoxBxnAyOQw4YEEiooNSbTZ47DWLhA0jBLW8fCLdEnAQ9AJv9kYDfeUfeVNMdKdLBFc27wTxpLDKhSSORQyupGCCD1BHaqVTTlnqvy9P8tvnqS11JaDWDNp8vh9RdaU1zJZoy+bpuTIixkgM0QwXUovIjXKkKVVAzAjaimiuYI54JUlhlUPHJGwZXU8ggjggjvUTppJSi7r+tzOQpqFulTGompI5Khzmvj7Je6Xqg48m4FrLjktFOQm0Dp/rfIYnggIcehvyCrV1DFcQyQzRpLFIpR0dQysp4IIPUEVhW0sthdtpl3I7Izf6DNIxYyIFBMbMesikN15ZADliHI7oPngl1j+W/4a/L0POrK6C+tIby3eCdN0bY4yQQQcggjkEEAgjkEAjmsKK+mtBDZ6osom+WIXmweVcN03ZXiMk4+VtvzNtUtjNdPKKz7mGOeKSKaNZI3Uq6OMhgeCCO4rpo1Elyy2/rY8ita1mUJFqpIKytK1DVTaJE1i1z9iiitroPJtuDcBAXI3fK6/MvzFlzhiNwIzqxzRXdrFcwNvhmQSRtgjKkZBwfY13SpypuzPExlBwvcjWpVPNR9DTl6120JnjyROpqUGoFNSA16lOZjJEwORTgajBp9dcZGTQ6lzSUVpcVh2abRRQ2AVRvv3ktpb9RJMHbHUKnzZ+m4ID/ve4q7VJf3uru3aCEICP7znLA+4Cof+Be4qGzSno+bt/S/EtmmmnHmm1NyUNNMIp56U00XLQwimGpDTDVJloYRTTUhFMNWmWmNNNNPIppqrlIYaSlNIadykJRRSVLKF70tNpa5qiELSUUV51aIApwasxmq3eiW8t7VoFuJVjM8gij3dGcgkD6nB/l3rzJRbdkdWHu3ZBcH7ZrFpZjmO2xdzg9D95Y1I75bc4PODEPUGttDxWFoRzHeO/wDx8NeS+bng8NtTI7fu1jx6jB75O4hrDEaPl7f1/XlY9+lKz5exZQ1MtV0NTrXHI93DSJCMqa5+7T7LqRI/1d3+kij+qj6DZ6muhHIrPv7dJo2jkGVPbOMdwQex96qhLllqe3S1StujijbR5v8ATLhfklkkkRMkB435Yr3+8zA8kgnPyhlA5vVNQmtraK1ee3jvizRM87BMgK2JR2wSAehGTt69Ouu7WS9tmHntBf2+6MXCqCQcDkjoQw2sV6dO4BHL6lB/pKaVOszwTTho5GLMRH5bEr5h53blYEE52vge30mElFy97Xq/8/nv/WvoQk3FOOl/6t+hnect3Bu3xtIBh/LOVJ9VPcZBx+I6giuR1KDyL6QZyG+YfjXdXFpEjmXYpmKhWlKgM/1IHtXMa/D+7SUA5DYPtn/9Ve3l9VKpZbMWOov2N3/T/wCCvxXmYa9fanjA71GOtO+te2zxEx3UUU3d9KKC7nWRXJ24P8qsrMCorOTCkVZjI2VzU5y6mLSLayD1qRXRuM81nOzA8VGJGVgat1OXcnluarJkGq0qNkU6GfKjIqQkNVc6aug5CrhqcqHuKnCgVIiipuPlKc5MMDuOCBxj1rNUmFVA6kZb6Ht+X8/atLUWGxVOcZ3N7gdvzIrKJLEsepOTXHXd5WMavYJXJhkVUXlSFA4Occc9etNQqY1Kfdxx9KWkX/Vof7yKxwMckZ/rUQRyMUmkkO2ADu53fgOB/WgAuwUd+57VHO4dyR06DPoOBXR5Aldhbf8AHwjf3TuP0HP9KelNjG2Bj3dtv4Dk/wBPyp6Vzyd22dFPe5KtSrUa1KtYs6oD8UoFKOlGKzOmLFAp4pop4qWbxZItSL1qNalFZs6IseKeKaKeKzZqmOFKBSAU4DmpZSYmKKdRikUhtGKdSYplJjSMHI6d6haxt2YsEMbMcsYmKFj77SM/jVmmgbSB2PSmpNbE2UXZ7P8AB/8ABILbMVxNbbmZVVXUsxJAORjJ5PKk598dqt45qpIHjvDJCgkZowrpuAK4J2n2HLZ6npgdadi/bndbxf7O1pPxzlfyxTkr63NoStpYtipBVLN7H95IJx1JQmM/QKcgn6kfh1pwkvJeI4FgH96ZtxH/AAFTgj/gQ/xzcPM2VRdmWZrgQKnyM7u21ETGWOCe5A6Ank9qLSKRGlmm2+bKwOFO4KAAAoJAyOp6Dlj9aZBZiOXznlkmlClQzkcKcHGAAOw5xmrYFRJpKyNI3bvIeOakHFMFPFYs1uPFSAYpiinioZQoqRRgU1RT6hgLUgHrTVHNSCoYriinGJJY2jlRXRgVZWGQQeoIoUYqQDNQ2Bm75NHhfdF5mnx7n3o3zQLySCp4KKM42nOMAKcZq+0aLcNFIivDdKVZWGQWA5BHfKj6fL71I0aSRtHIiujgqysMhgeoIrNikmisJ7K5O+4sYI5RLvLeaBnazZ5BJjORz16ntV+fXr1/z+85a3uRv21Xy3XzVy6s0ml/JcCSWzHIuSQTCPSTJyQP7/PH3sYLHXXgViwxy6jNcu91cW0tvMYkSFhiMYBBIIKuWUqeQQoIAAYEmvpV9DZ3Edrut7UKpF3bkiOOGQHGYwecMRnb3UhjtJ+eJ0udNrdb/wBf1f8AFjrKHxbf1/X9aW7HjxhfeV/zyH2n8k8r/wBr9Px/hrpU61zGkyxt4s1WVZFZLmKLyWU7g/lj5+R6eYn58dDjp06Vz4r4kvJfl+m3ysZ4aScG13l+b/4cnToKnTrVOe5is7SW6nfZDAjSSNgnCgZJwOegqCTW7b+zWvLRluCJUtwgbaVldlQK/GUILruBGQM8Z4rj9nOWy8i5yS3NlD0qdTmsFYfEDjd9v0yLPPl/YpJNntu81d2PXaM+g6Ulzrsnh+LzPEDQrbE7UvLaNyrN1w0fzMnGcEFgdpJK5AMOg5O0Hd9le/5a/IwnNLWWiNy+sotR0+W0lZ0WRcB4yA8bdQ6nsykAg9iAaTRr6S9sQblUS8hYw3SICAsq8HAPIU8MueSrKe9YY13UNct4pfCqWslswLNe3yOImxxsRRhifVvujGOTnbm3p1yy1O0vtW1DRYJ1BEMVnPLBJd7f+WTKRJ5q/McKFLAtlSCebjhZSi6cmk+i639PP9DlnWindX+7T7z0BTg0ss8VtDJNPIkcMal3d2CqqgZJJPQAVw9leatcR2z6hd+IbGeeEzMkVtasi427tqbHlCguAAw3Afe6E1pQ3C3U0cl/qJ1OWJgyWVjaFI0kBypkUlmVwc48x1UEA7QybhhPBuL1afpd/ja34mbrwen5ml/a2oXv7zR9NhuLb+G5urryUmHYx7UdmHXkhQRgruBzThd+Jj/zCNI/8Gkn/wAj1ILrV5Pmi0y3RD0W4u9rj6hEdfyY8enSnC11eQ7ZdTt0Q9Wt7TbIPoXd1/NTx6dazfIt4x+9v8n/AJEuTeyb+VvzsR/b9Q0nnWBDPan5mvrWLyo4B381GdmC9DvBIAJLBAu47VtNFcwRzQSJLDIodJEYMrKRkEEdQazfsuq2/wDqNRjuVHzFbuAb2P8AdDx7Qo99jEcnnpWW+meH0mkn1jw/Y2Ny7FzfpEu3eTneJwAyNkj5m2HcflJPNQ4Qqa9f7q/R2/DTyIc7bq3r/mdbUq9qwBpWsWp26dru6I8BNStvtHlgdArI0bH3LlycDnOSZBoWo5/5GzWP+/Vp/wDGK53Sh/Ovx/yKbfY09Q1Kz0uFZr24SFGbZGDy0jkEhEUcuxwcKoJPYGqfhyznsPDlja3MflPHGAIMhvs6dVh3D72xcJu/i2571JYaLbWE7XPmXNzdsu1p7qdpG5ILbQTtjDEAlUCrwOMKMaBqZSio8kNet/S+33/8MZSGmomqQ1E1QjlqET8is++tIb22e3uE3xtjIyQQQcggjkEEAgjkEAjkVoPVaTvW9NtO6PPqmFa3M0d5Jpl4/mTxxiWKcgL58eSM44G9TgNt4+ZDxu2rNIKp+J4Y7qGwsmjRpbi+jWJ2Ufu9oMjsG6q3lpIAy8gsMEdRcEKwxJEhcqihQXcs2BxyTkk+55rvduVT2b6fr8zy8Qla5z96sNlqTNY2ccmp3yAtucxqyRcbnbB6bwOASdwHQZWpZQ3Qup5mtvslrL8wt3cO/mE/M2FyqZ5JAZgcg/Kd27W1XT2vhbvHO0E9tL50ThQw3bWXDA9VIY5AIPoR1qrplzJf6JY3sqqJLi3jlcKOAWUE49ua7oz/AHV1r0e9/Ly2R5OI+C69H+nlsMdeaBUrr1qLoaulOzPCqKzJAakU1EKkHFepSqHOyQU8HioxTlNdsJmbRIDS5plOFbqRFhaKSijmAM1T0795DJdf8/MhlHoVwFQ/iqqfqT06US/6bObcf6iJsT5/jO3IT6cgnt0HOTi5SbNH7sbdWJTT1paQ9aVyENNNp1NoRaENMNONNNWikNNNNONNNUixpppp5ppq0UhhqC4mFvEZCrN8yqFXGSSQB19zU56VUuP3l5bwn7o3Sn0O3AA/Ngf+A1RrTV3qSRyGRCTG8ZBwVccj8uD+FL3qNZGubaQofLfc6K3XBDFc/pmi3l8+2im27fMQNjOcZGaRbja5LS0lLWU0QLR2opa8+shENxPHa20lxM22KJC7tgnCgZJ4rP0zRIfsySXy3Ely6NuEt1JIYgzB9qkscFSFG4YOUB4qTWv3lh9kPC3ji3dz0RW4Y57EjIX/AGio71qRnpXnzcoR912v+h2UZypwXK7Xf5f8OyDTdOurPULid77z4ZkUFHhCuWGfnJUhScHb90cKg7c7kZ6VTjPNWkNcFaTm7s9WhUcndlpanWq6HpU6GuSR72GkTrUFyuamWmzjK1EdGe/h5HLaknkT/ah9wqI5R7Z4b6DJz7EnsKzbxOtdBdLwa5u4tpYFCQyqYlGFR15A7AEdvqCfrXsYeV0rnqUm4O6V0/6/r/gmLeLxXNasE+zujnG/hf8AexkfTp9K6i4OSQylXHUf4HvXO6xGDaSEjIX5yD3AOcfjivdwkrSR21Uq1CST6HIgAfSjGTwcClkRoZXjYHcpxyMZ96aWFfTc11dHy700FPXiimbqKnmZNzfZwcEVZhmANZEcsjAe1aFvnaAQMnvXDzOBcqZbZwxyKjb5jwDxSnjj0pyAZquZzRnazBSVx1FWvNj8tQoO4dT6/wCeajCDFIY/QkU05R0KtcnDehp6tiq4yB1qRCMEscAck1amDRnX0xe5ZBjauBkd/wDOTVagsXdnOMscnFFc0nd3OOqJTAdjJEXDYjG31wCRz+npT6akYcswXL7yoPttU/lVwOb1H52wOe7HaP5n+lV8FmAAyTwAKlmYFsKflUYH+P8AWmwf68N3UFh9QM/0rRu0Wxx0VxzkblQEEINuR37n9SaetQpUy1zs3grIlWpVqNakWs2dESVelOpq0+smdEQA4p4pop4qWbxY8CpFpi1IKhm8WPWpAKYKeBWbNUxwFOFIKdUMtMWkxTsUUikNpccUuKjmmjgQNK4UE4GerH0A7n2FG+xV7D8VFPIsMDyMCQo6DqT2A9yeB70z7TLJ/qLSQg9HlIjX8QfmH/fP6c06O3beJZ5fNkH3QF2qvuB647knvjGaq1tWF+ZWRCtmJIWc4W6JLCXqUfAHHTjgDHcDnvU9vdLNhGHlzhctE3UeuPUZ4yODUv3WJPQ9T6H/AD/KmSpbToEmWGRQcgOARn8aOa+5NOcaa5W0mu/Xz+ZOBTgDVNLaSMk2shjTBxHICyg9sDqB04zjHbvR5Er/APH7cNgdBCTEn1yDuz9Tj271Liu5usQuq+fT7y1LdW9tt8+eKLd93zHC5/OmDUYP+ed1/wCAsv8A8TS26WVtu8hLeLd97YAufrirAni/56p/30KlqPZlrER/nX9fMhGqaf0a9t0PdXkCsPYg8g+xqRdW00f8xC0/7/L/AI1Mk0bMFWRCT2DCpwDWcnHqn9//AADaE3NXjJP+vUWN1kRXRgyMMqynII9RUqiqR06He0kLSW8jHJaFsAk9SVOVJPqQT+QpRZ3a/NHqUzMOgmjjZPxCqp/Iis2ovZ/eXzyW6NAU8Cs8JqkfzedZzY/5Z+U0Wf8AgW5sfkf60031/OxS1sFU52lp5RlD6kJkEDjjcD7DrUezb2a/r1JlXjD4rr8fyuao5NSAYrJjn1CGRY7026biAs8cZMZJ6KctlT29Dxzk4rQC3a85gk/2cFP15/lWc4W6kqvfXldv66Xv+BYAzUoqqJpk5mg+X1iYvj6jAP5A/hU8c8LxmRJo2RfvMGBA/GspJlKtBu1/v0/MmA9ayNYdI9RhMjqkbWc6M7HAQNJCpY/TOfwrRW8if/VLJMe3loSp+jH5f1/WsZNK1LU9Zlub1Ba26PG0a71ctsGVxjptZnbJzkkDGBg6UIqMnKbsl/wxy4qspw9nTXM322Xz2+VzQsJpX1G++zW8qxXBjlV50Kndt2MSpwwUBEwCASd2OORtwQrCm1SSxOWZurH1P+fbpTIII4E2RIFBOTjqx9Se59zVhRiuWrUUnpt/kbU4Nay3M24tJJr2ZbcqJ4Xiu4mc8byGRlPoGRSucHG4nkgVrWF3HfWkVzGGVXXJR+GQ91YdmByCOxBFVSPK1WJugmhZWP8AeKkFR9cFz+fpVa9uP+Ee+26k8ZmtJmEs210Vo3CqgI3soKkKoxnIb+9u+WWvaJRW/T8rfqv+CZQlyc1+jd/zv+P9WNbUbP8AtLSryy8zy/tEDw78Z27lIzjv1rPWXStUS1vLyKRb1Cpe3geRmV43PDLH99UkVgCQVznH3uacfiO31Yz21nqkWnSeY1vG08RErS9MKsgAJBxlRuOGGdpIrU0cxaakOlvpyaecbYvLcPFMQOivwxYKBncATg43BSaThOlC0rprW2z8/wBNr7a2M5VPaP3Nu7/r87fM0FtZbwCS6lmiQ8rbxSlNvoWZeS3XIB2+xxuOR4lsNGhhsIb9YIrW7uvJuri4lwzJ5cj4aRjzkoo5JxwVwwUr0q9RUq8muOFeUJKXTy0FKjFrVa92ZcHhrwxcRJNDomkSRSKGR0tIyrA8gggcitPTtK03S/MGn6faWnmY3/Z4Vj3YzjOAM4yfzrP8Lf8AIvWu3/j3+f7L/wBe+8+T7/6vZ159ec1tLWWInUUpU3JtJ9yUlZOxVl/5GOy/69Lj/wBDhrUWsm8OzVNLkXh2meAn1Qxs5H/fUaHPXj3Nay9a56nwx9P1ZjH4pev6IevWpKjHWpKwY2PqVOlRDrUy9KyZmzOXw5owOYtNtrdx0ltk8mRfo6YYenB6ZFP+y6raHfb6h9u/vRXqqmf9140G31OVbOABt5NaSdKrXl/FZFFZZJZpM+XDChZ3x+gGSAWOFGRkjNWqlSbs9fXX/hvkc8oQirrQqS+IILVR9vs7+0YsAFa2aUHJAX5ot65JOACc57cjNu01Ky1DeLW5jlaPHmIrfPGT2deqng8EA8GoI7Ga6lS51PbvRgY7aKVmiQjoTwPMbIByw+XAwAQWaW806w1DZ9usra52Z2efEr7c9cZHHQflTkqO2t/LVfLv9/3mLc9+n4/18iK61iytp2gLySzJjfHbwvM0eRkbggO3I6ZxntT7a9tL+Iy2d1DcRhtpeGQOAeuMjvyKmgtoLOBYLaCOGFc7Y4kCqMnJwB71h6zp9qdUtNQniyHxaySoxSSPc37tldTuX5iUIXGRJzwtVCNOT5Vdf128/U5qkpJXNhqrv1qo0d9p/MTyX9sOPJfb5y+m1yQGA44b5up3E4BdBf217v8AIky6Y3xspR0z03IwDLnHGRyOapU2tVqjiqSMjVv3+v6Jbrw8ck14xPTYsZiI+u6dD9A3PQG9IKpa/wD6NJp2p/djs7j/AEhxwRC6lGyf7gYxu2TgCPd1UU+01XTtT8z+z7+1u/Lxv+zzLJtz0zgnHQ/lXY4t04yS0Ss/vf8Amjz66bjcSQVzt5axaZq1nd2yeTHdTtDdKpKxEupYSMo43l1RQx5O/HORjpXFYXiYbPD17cD71qn2pB2LxESKD7ZUZ9s9K6MLJ86j30+88t/Fy99Cd1quy4NXHFZ897axStE0ymUf8sk+Z/8Avkc9Oelawu9jxasG9kSiniqI1G2XlzLGvd5YXRR9SwAFWYLiG4QvBLHKoOCUYEZ/Cu6m5LdHHKElq0WBThTBThXZCoYsfmlBplOFdCmSOzVa7mfi2gO24lVtjY4QDALe+MjjuSO2SHzXEVugeZwoJwM9WPoB1J9hzVKDzl1KF5vlkuLdmkTjCbSu1c98b257kntgDRSNKcPtM0IokgjEca4Ue+fqSe5PXPeodQS7kspEsZUiuTjY7jgcjPY9s9qsVWuZLwZW0hiY7fvzSFVB7cAEn36dufQUiYXc0/zK2l6vHf28Jk/dTOowrYAkOMkpycgc57jvitA1VbT7drOO2kUusZDBicNuHO7IwdxOSSPU+tRiy+xjNioBJJeORziQk5yW5Ib35yOD2Iq5rJU5NuOn5ff/AF6lwnimmoI7xHkETxywynosiYz3wGGVJxzgE9/Q1MTVohxcdGIaaaUmmk1okNICaaaM0laKJSQhpD1paQ1fKUhp6VTtf3u+6P8Ay2xs/wBwfd/PJb1+bHaldjeh4VUi3yUkc4+fBwVHccggk/h1yLJ60JG3wq3VlTT/APkGWv8A1xT+QpthxZRx/wDPLMWfXaSufxxmnafxp0CH7yII2Hoy8EfmDTYPkvLpD1YrKPoV2/nlD+lK2xrLeS8/6/MsilFHalrOaMQFLRR3rgqoRna9xoV9KPvwxNNGfR0+dT+DKD+FaKHmmSRpLG8ciK8bgqysMhgeoIqjp9x9mMenXc3+krlYmkbmdB0YE/ebaBu9Dk4wQT5tVc0bLp/X6HRT96Fl0d/v/wArG0lW4zxVNKtRmvOmelhmWkPFWENVkPAqdDXPI+gwzLC9aWTmOmr1p55Qj2rHqe/hmY90vWsO7Xmt+7HWsS7HFejh2e3QZz17GGHP1B9K5++IijdnPyoCS2Owrprtetc/fxLIjo4yrDBHqK93DS2udrjKznT+L8/L/g9PwOCmKbk2Nn92u72OOlRE8+/tU9z5Q5UDkDYVGAwBYEkdiSOnYVX6V9TB3ifK1HebYc9aKXk0VRB0X2dcjaoHFSLkYABqZUDdsCpUiUc4rhVNvc0cyLafSpEjI5IqfYoGTULuAOtbKNiGP3AUZ9eKiBJNaujaZ/bF+toJVjyCd7EADA9yBUS7saM3eBwRSTPttJWxnI2/nxUl3b/Z7uSEvuCOV3DocVTvn/dpHjgtnP8An61kpalS2uUhSmgUhpHn1WFMjlJhdQOGfcD6jAH5cZ/Kh1DoynowxTEYvEjHqVBraCujFLQGpyfLDIx/iwg/PP8AQfnUZqWT5Vjj9BuP1PP8sU6j6DfRCLUy1EtTLWEjeJItSLUa1KtZM2iSLUlRrUorNm8QFPFIKcKhm8WOWpBTFqQVDN4seKkFMWpFrNmqY4U7FIBTsVDLTFxS0U7tUl3I5XSKMu5wo/H8B6n2qG2gYATzg+e4yQWzsBOdo7DHAyOuM0Y83VAp6QRbgOuS5Iz7EBSP+BH8beKpvlVhLV3GYoxT8UYqbmqY3FKBS4pcUrlpgBTgKAKcBUtmiYozTxTQKeM1LNExSqsu1lBB7EUC3X1k/wC/jf404ZqRQahtoUoQm7ySYwQv/wA/Ev5L/hUggJ4eaVh6ZC/+ggGngVIuKhyYKlDrd/Nv9SMWdueWhRj6uNxP4nmrKqFAVQAAMAAdKQCpF4rOUm9y4whD4UkVtRk8qxb92knmOkO2QZX52CZI7j5s479OKsWluLW2jgEksgQY3yuXZvck1DqUcb6fKJZfKxgo+3cVcEFCFH3ju24XueO9W7dpJLeJ5YvKkZAXj3bthxyMjrj1pN/u/mF/f+RKvpSG2hkkWV4o2kX7rFQSPxp6jBqRR61he2w5JS0aHKMmpAOwpqjNSgelZNhccvAqRRimqMVIorNslsr6gPLtPtP8Vswm/wCAj72PcqWH49utVrxJra6sdSuJfMCTiJoMApH5pCBk4BLBio3E/daTAGcVrKPWqMVnHd6Tc6POzKqxNbEqcMY2XCsM99vGcY3BvSqhNLf5+j3/AK8zkqL379/zX5/8At3jWmnxXOsS26tJb2zFpEQGQxrlioPpx0zjNZml2Gs3scX9rXMogiuzKYLiGIyyBWLRfPE20AYjYjGSysM7Tik1bTtck0S/tbe8gvVltpIljnhCSuWUj/WKQmQTx8gHABI5aumX9KmU/Z0/dabfXqrdr7b/AOWw370tdCVeKrappNrrVgbS8DGIsHAVuNw6Ej7rAHnawKkgZBqyvP0qYe1cKlKElKLs0ErNWZQ0i5uvtV9p99Mss1syNFIE2tJAy/K7YON25ZAcY+7naARWwvSsC907VhqVxqGk3llHLLbJD5N1bs6koZGX5lcbQfMweD0qxZ64B5FvqVrdWd0+1cywYiZjwDvRnRctwFZ92cDnIzVWnz+/Ts9tFvtrp69jHmtoy1qH/H9pH/X23/oiWtZDkVj65NHaWMN5LIkQtrmJ/NdgFRWcI5OeMbHYc9M57VHBrOoiCO5uNBuFtpVEimCQPLEhGf3sbBWDAEfKnmHII9M5OlKpBSj003Xr+pipJTkn6/p+h0C9akXk1VsruC9tUuLd98b5wcEEEHBBB5BBBBBwQQQeRUlzeWun2r3V5cw21umN0szhFXJwMk8DkgVyOMubltqU31LI6064uIrW3aaZtsa47EkknAAA5JJIAA5JIArFXXLxvnh8NavLEeUkzbpuHY7XlVlz6MAR3APFUP7e/tbxLp+mC2kt/stwGvra5Ub1dopXhGVZkYfuy/BODs7ggaRws3dvZK7s1t+nb1Zz1aiitDeD3+o/6lpNOtf77xqZ5O4Kg5CDp99SxyRtUgE2bTT7Ww3m3ixJJjzJXYvJJjpudiWbGcDJOBxVk0E5rmdRtWWi/rfuQ4pO71YZ4ppNGcHNITUWM5MQtiqWpWov9OuLUSeW0iEJJjJjb+Fx7g4I9wKtGmMa0g3Fpo5KmqsU7K8+3WMc5Ty3OVkjznY6kqy574YEZ6HGahvLXz9skb+VcR58uXGcZ6gjupwMj2BGCARFcf8AEtvXu+lnP81yevluAqq/su1cN2GFOANxq41dPwvmjs/6scFR3VmUIL5JnNvLtivEXLwFsnH95f7y+jY9jgggVtRsftWyaKTyLuHJhmC5256qw43IcDK57AgghSLl5bpcxhWLKynckicMjeo/M+xBIOQSKzmu76H5JtOedh0ktnTaw9SHZSp9uQOOTW9Pfmho/wCu/TyPPqNoovL4gT5fsGmS7ePM+2yR7/fb5Tbc+m449T1qB9JuLv8A5C179pTp9ngjMMLf7w3MzdwQW2kdV71fb+1JvkdbW1U9ZI5DK2PQAqoB9znp0NQvpofi5urm5XssjBVx3BCBQwPo2f1NdcZ8u1l6av8A4HyaPPqyttoQSzSXEjQ2wIUEq9xxtUjqF9W7dMDnOSCtJHbrbxCNCTyWJbqSTkn8SSaubFjRURQqKMKqjAA9BUTimpaWWx5FbayK5GDUMtnbTuHlgjZwMByvzL9G6j8KsMKaBW1Obi9Dzm3F3RW8m6g5gn85f+ec56DthwM/mGJx26077cU5ntZ4E/vuFZR9dpOB7nA96sinV3QqdxOafxIrf2pZH/V3CTN/dgzKw98Lk496POvJ/wDUQpCh6ST53fXYOx9yCPTjm0DS10RmuhPNFbL7yC3tBFI80jebcP1kKgYHHyr6LxnGT9SaZcf8hGy2f6z593/XPHP/AI95fv8AhmrVVF/e6s7doIQoI9XOWB9wFQ/8C9xWkZXHFttyfb/gFwmjOKSkNWpGVhc00mjNNJrWJSRBdRNKiNGQJY3DoT0z0I/EEjPOM5qE6hGvEkcsbDlwy/6sf3iQSMe4J7+jYtk0wmt4o1i1a0kIHV0V0YMrDIIOQR601nVSoLAFjgAnqcZ/oarvY2zOzhDGzHLGJzGWPvtIz+NN/s6yH3LaONuzRLsYfQjBFdEYstRh3f3f8EtZqCS+tIZDHLdQI46q0gBH4VH9lfp9tudnTZlenpuxu/HOfepYYkgiEcYIUEnliTknJ5PPU1qosrlit3ci/tCE8IJHY/dCxt8/uDjBHTnOORzzTRbm6LPeRIy5/dxNhgo9SOm7r647d82qKvkfUfMl8Og1UVECoAqgYAAwAKDS0lPlJKlj/wAe7/8AXaX/ANGNSSjy7+B+0gaI47n7wz7ABvz96W1+R7iHskpZc9SG+bP03Fh+HtUk8PnwtHu2t1VsZ2sDkHHfBANZ8uhs2lNt9f1JaKjt5fPt45du0suSuc7T3H1B4qUVlNaGbVnZi0UUVwVkSIaimgjuYmhlXcje5BBHIII5BBwQRyCM1KelIPvV5NbR3RcG07orJa6pEPLttQt/JX7guLZpXA9CwkXP1IzjqSck2E1K8tv+P7TJFTqZbRvtCKO2RgOTn0QjkHPXFhKsp0rlnUv8ST/D8v1uezh6l/iX9f13uPsr22voTJbTLIqttYDqjDqrDqrDIyDgjvV5DWRcWk4uvttjJGtyUWORJgSkqKSVGRyhBZsMM/eOVbjF6xvI7yIugZHRtkkTjDxt3Vh68g8cEEEEggnmqQVuaO35Hu4e26NBTzUo+7UKGpVrlke7hmZ92OtYl0Oordu+9Yt0Oprtw7PcoMwLodc1hXg5NdBeDrWFdDrXuYdnqU2cTcWcs+nwysqrJbxsrgdTtbHX2Gaya6u9HlwTqowDG+QO/BP865SvqMJNyi7ny2MoOhWcG76J/wBfcHbrRRRXTY5zsUPAz6VJ0powAOKM1jsib3FkbI4quPvVKeaQKKhjFUjiplYrzyAe9Q7RUgbjBPSlcpAwJ5rOvP8Aj4HPIUZrbt5bdIpBLCJGZSEJYjaeOf51hXLBrqQgHGcc+3FYyCT90jppp1NNQjgqCEgDJOAOpqGPIgjBGCFHB+lOnI2BSfvsF+vr+maGNdENiFsNNSy8sjdygyPTHH9M/jUQBZgACSeABUspBmbByB8oI7gcCom9R9UKtSrUa1KvSsZG0SRakWo1qVazZrEkWpVqJalWsmbxHUoFAFOA5qDaIq1IKYvWpFqGbxHrUgpgqQVDNUx4p4poFQm6beRFbTThTgtGVAz3HLDP4fTqDUWb2LvYtUksscMZkldUQdWY4A/Gq/n3Unyx2bRH+/My4H4KSSfbj6ipY7XEglmkaaUdCeFX/dXoO/JycHGTS5Utx819hlsjPNNcspXzAqopGDsGcEjsSWb8MdDmrQFOAGOlLiolK7uUtBmKMU/bRilcpMZjmlxTsUuKLlpiAUoFLilxSuWmAFSAU0DingVDZopDhT1BpoFSKKhlpjgKkXApgFSLUMpMkFPWmqDUijFZMdynbj+0mW5f/j1Rswx9nIPEh9Rxle2MNycbdMDtWbIP7OlE68Wcjkzg9IicnzB6An73bndxhidGJ0ljSSN1dHAZWU5BB6EGir3WxEX0e5IoxUoHrTQMVIB3Nc7ZTY5RmpFHpTQPyqVRWbZNxVH51Ko796aox0qRRg1m2S2OUdzUVzDIcXMC7riJW2LnhwcEp7ZwOexA7ZBsKMVIBWfNZ3M5pSVmJBKk8SyRNlD7YI9QR2IPBB6VYX2qlJaMJTc2zbJz1Usdknsw9cY+bGRgdQMGa1vbe5kMSSKtwoy8DEeYn1H9ehyMEgiolG6vEy9pZ2lv+f8AXYuL6CpV46VGo9Kin1Gxs5BHc3lvBIRkLLKqkj1wTWPK5OyQSmoq7ZeXim3FpBeWzwXCbo2xxkggg5BBHIIIBBHIIBHIqiurQPxbwXVw5+55cDBXHqHYBCMc53YPbPFSiG+vebiT7HAf+WUJzIw/2n6LwcELyCMh6XJKLu9Pz/zMXWi9I6/132MS/wBI0qdPIhXUNQ8ueMzxveT3MKqkilw6u5RiAD8mC2SCB3rr7aeG6hWe3mjmib7rxsGU444IpsMaRxpHGipGgCqqjAAHQAelV543tLv7bAjNEwxcxRjJbpiQDuygEEDkg9yqqVUquqlFt6bXd/6/r1MrOD5mJc6JFPdPd2lxNp15JgTXFose6YAYAcOrK2MDBIyOQCASDLZ6KkN0l1dXt3qFzHnypLp1xHkY+VEVUBwWG7buwxGccVatriG6gWa2mjmib7rxsGU4OOCKLm+gstiu26eXIigQjzJSOyjv1GT0A5JA5rB1Kr9z5efpfe3kDcUuboSX139itS6R+bM3ywQg4MsmCQoPbpyegAJPANcr4fs/I8c6oJpPPn8+Z2lYclhDaEYzkhV86UKMnaHYZ5OepsrRxKbu7Kvduu3C8rEvXYmfoMnqxHYBVXn9MP2jxtrMUXyta34nmcddr2cCLH7hiC3fBiGRyDWuHaUakV/K7/ev68/uOerrZvujsM55puaQmjPGa4LDkwJppOKM00mmkYSYhYUxj70MajNWkclRjJkjlieOVFeNwVZWGQwPUEelZbfa9O+WNbi/gPCruTzY/QZYqGXHcndnqWz8umxqJjW8JW03RxVSrBdRXcZkiZuDtZXQoyn0KkAjgg8joQe9D1Fd2MU8gmVmguQNq3EQG8L/AHeQQRyeCCM89QDVeO9xKLW7KR3R+7g4EwHO5M/qOSvuME7KCesTz6rJmNQPUrVE9XE82qQPUTCpmqJq3R51UhYVGetSmo2rVHn1EJTgabSg10QkYMdS0maK6IyEOqnaf8fWof8AXwP/AEUlWqqQ/Lql0g4Vo45CP9o7lJ/JF/Kt4S0ZcNpen6ouZpCaQmkJraLISAmmk0hNMJrqgikhSaYTSFqaTXXTiaJCk0mabmkzXZCBdh2aM03NGa6IwCw7NGabRVcgFbUYby4tDHY3i2kxI/emESED2BIH557/AFGfBqWpR3M9pdaf9omiwwe0dQGRidrFXYbc4IxublT0GM68kiRRvJI6pGgLMzHAUDqSaytHll1CRtWe3a3jubWBUjdgx43sSMdv3gxnB4OQKTgdVJ/upOUU0vzfpZvS/kWIZkluoLuJw1tdwLsbaQSRll/NS3UdqvCsUSRWV5Np9zviguLgSWsvGwO3zbMn+MusjY5HIHcLWraytLF84AlU7ZAOzDr+B6j2IrFxs7E1oWs1t+nT/JjLf91cTQHgFvNjHsfvfjuyT6bhVrFVrz92sdz/AM8W3P8A7hGG/Afex32irYFc01bQynraQlFLig159ZGY003uKcaZ3ryK5USwlWY+1VY6soa4Jnq4csIeapXX+garbagP9VPttLj2y37pvwdiuB/z1yThauJSXlpHqGnXNlKWEdxE0TlDyAwIOPfms4tKWuz3/r+tT38K7GghqZTWXo95Je6bHLMFE6s8UwQfL5iMUfbnnbuU4zzjGa0lNc9SLjJxfQ9/Dla5HBFYtz3rcuhwaxLoV0Yc9ugzCuxyc1hXg610F33rmWvYbsyCPcCv95SAVJIDA9CDgkEV7mGTauenTklZMybnaJPmTeDkbcDnPGOa4yu1uB+9T/eH864vFfTZfqn8v1PFzZL26l5L82JRS4orv5TzLnY5+UfSmk8mpMcCmHHXFYPUzQA5pc00YGKdxjNLlKuGQKUEYqItzT1J71EkNMlGMZrILb3ZsYyScVqs22NnxnaCcVkDpWMwnsLTTTqaahHDMim+4P8AeX+YoNE/+r3Z+6dx9wKQkEZByDXRHYS2JLf/AF6t/dy/1wM/0pq063/16nsMkj1AGSPypFrKXxAviJFqVajWpVrJmyJF6VIKYtSLWTNYki1KtRipVrNm0RwpwoFLWZtEUVItMFSLUs2iPWpFpgqKcedPFbDlTl5R2K4wAfqccdwrfSotdmlxTPLcIVtFOCMCduFHuoP3uxHY+tXIYlhiSKNcIihVHoB0oAqQVnKWlkWhwpwpB2p4BrK5dxAKdilANLtqbjuNxS4pcUuKLjuMIpQKdijFFxpjcU7FLilxSuWmIBTwKQCngUmy0xQPanjFNWpADUM0TFXFSrTFqRc1mykx61KoxUYFTLWbZVx6jNVG04xyNLp8q2sjks6+WGjkY/xMvBz15BBPGcgAVcUVKo9KhTcdhOz3KIbVbb55UgvkPVbdfJdfoGYhvxZcY79KuWd9bXu8Qy5dMb42Uo6Z6blbBXOOMjnrU6ioL3TbfUI9soZJVBEc8R2yxE9SjDkH+fQ5FS5xl8Wnmv8AL/K3zId1sXQPWpFGRVPSrl73TYJpgqz42TKo4WVTtdR7Bgw79Opq+o55rnmnFtPoCldXHKOKkUUgFSBaybJchVqQDmskXN/qDyf2abaG3jdozcXCNIXdSVYCMFeAQRuLdVPykENUi6Re/wDQw6lj/rnbf/GqbppfFJJ/P9EzJz7GsBSTWlvdxhLmCKZAdwWRAwB9cGs6Oa+024gjvp4rm2nkEKTrF5bxtg7fMOSp3Y25AX5ioC/N8uyorGacGmn8yG1JWZSGiaSeul2X/gOv+FXba0t7SMx2tvFChO4rGgUE+vFSAfjT1B/CspVJSVmzNRhF3SSHr+dSL701fanr+tYMbkSLn8KkX2qNfepR+VZshyKs2mrJM09vc3FpO+N7wMMP25VgVJ4HzY3YAGccVZstPtbHe0EWJHxvkdi8j46bnYlmxnAyeBxUq4H1p26lKcmuW+hlaKd7CzTxW8Ek80iRRRqXeR2CqqgZJJPQAd6yPChln0UalcIEudUc3sgBJwrgCNTwOViEanA6qTySSczx3K82jJpkTsGvS6yLGfnKLGzAD2aQRRng583b1YV1EaRwxJFEipGihVVRgKB0AHatXDkw6fWT/Bf5v8kZOd527E2e1JnFNzSZrlsTJjicimE4oJxTS1Ukc82BNRlqUmo2NUkck5CM1ROacxqJmrWKOOpIYxqtcQxXMTRTxJLG3VHUMD36GpWaomNbRutUefUZnNP/AGcdl1L/AKL/AATyN9z/AGXJ/Rj16HnBayxFOY1mtZG1+bTykQ7wNnyyPYD7h9wO5JBOK6IpS30ZwVLMtNUTVAl/byyiEv5U5/5Yy/K/vgdx15GRweamY1pytbnn1U1uMJphpxNMNUjhqCCikBpc1tE5xRTqbmit4iFzVSM/8Te5/wCuEX/oUlWc1Uc7dWhxxugk3Y74ZMZ+mT+Z9a6YF01uvL/g/oWyaaTSE00muiCEkBNMJoLVGWrupxNEhSaYTSE0wmvQpQLSH5pM0zNGa7qdMqw/NLmmZpc10xphYfmmySJFG0kjqiICzMxwFA6kmiqGpnfPpsLcxy3Y3r67UeRfyZFP4elU4FQhzSt/WhUsLbUb3yZbxvKtkuGuEhlUtJIrbmQMd3y7d4G0g4aMEHpW3HGkUaxxoqIgCqqjAUDoAKKcKl0x1arqO+y7Ec9vDdQtDcQxzRNjckihlPfkGse6tm0a7t76zgMkHMV2C7PK+5kCsScs5UbsA5ODgdeN0VW1DiwmfvEvmj6r8wz7ZFc9SNk2OjUcZKPR7r1J1MVxAGUpLDIuQRhlZSP1BFVYr2G1jigu5wkhn+zIXPLNglQT6lQD9TjrxTdJ/dm+tF/1VrceXEPRWRJNv0G8gAdAAO1VLiNLvxSLSZFNulus5UjIkkYSR4OeD8m7I6naOwOeOrHUcaceaUXslf8Ay/M3KKzbFDYalPYtJM8cy/aLcyytIQAFV1yxJwDtbk8+ZwODWlXm142MJx5XpsNNRnrUhphrxq4RJY6sJ0qulToa4JHp4Ysoaj1C9/s7Sbu+8vzPs8DzbM43bVJxnt0pyGqWon7Zd2Wnp8379Lifb1jjQl1OegzIiDHUjdjoSM4RTmr7dfQ+gwurRo6Taf2dpVnY+Z5n2aBId+MbtqgZx26VoKagU1Mp6VzTbk231Pew7I7kZFYt1wDW1cHg/Ssa5PWtqB7dBmJd81xbQRHRLK6lLlYbMbkXGHXapIP/AHyO/wBeK7HUZY7eCWaRtscalmOM4AGTXLSxi20BIrpDiO1CyoDzwvI/nX0GDbS+a/U77X+5/oYt2j22nMu7DqhPynhTycL6AdvbFcvmup1ESLp7CUhpBFhyOhOOa5U19LgX7rZ5maJc0LdgzRRRXbznlHaFuBURODUh4HJppIrFIQzIFO60m30p6jNIBgQ56U8Ic1teH9Oh1DVLa3mdUjkkCszHAAPvWz400PTdFvkg0+eOZCCWKvuxyR6D0rNjONlH+jSH/YP8qyBWvfjFm/4fzFZFY1NGKb0FplOpveoRxT3Gtggg8g9qhi/1Mf8Auj+VTGoIv9TH/uj+VbrYFsWIuI5W9goPuT/gDSLSxfNFKnsGH1H/ANYn8qFrJ7sI7skWpVqNalWsmbIkXtUq1GtSLWbNYki1KtRrUq1kzWJIOlKKO1KBWZshwFPFNFJLL5KAhdzsQqrnqT/TufYGp3djVMHdml8iI7X2hnfH3FOcY9ScHHbjn0NiCFYlwpJJOWZurH1NR20PkxhS25zy74wWbuf89OlWVFRJ9EaRHqKkWmLUq1iy0KO1SAU0dqeKzbKuKBS4pQOKdipuFxoWlxTsUYpXHcZj2oAp+KUDii47jMUYp+KMUXKTExTgKMUoFS2UmKAKeopAKeKls0THAVIBTAKkUVDKTHqKlX2qNQKmSsmXceoqVRTFFSqPyrJsLj0FSqPzpij0qZR6VlJktlGTT7lLmW4sLtYJJiGljmi82NiAF3YBVg2FUfexgdMnNKL2+sz/AKfZeZEOPPst0v4tHjcM8YC78c5OBk6SDtUqik6t9JK/9d/87mb8hIZI54klidZI3UMrochgehB7iluIpZbWaOCbyJmRljl2hvLYjhsHg4POKovp8lpK9zpUcCSSMWmgc+XHMT/ESAdr/wC1g5HBz8pVwn1i5/dRWEVkw4ee4cSpn1jVCC44P3jGRkHB5FRy680Wredvy6/K9/wIc+jJtDaJ9FtBDB5CxJ5Jg3FvKZPkZNx+9tKkZ74zWmB61XsLKPT7KK1jLMsa4Lucs56lmPdicknuSTVwLWFWSc21tci+gySGOeJ4pUWSORSrowyrA8EEHqKoDQVh4sNQv7BD1jhkWRMdgqyq4QDsECj8hjVC4qQCoVWUdE/8vuM5NMyRe3umcaov2mNvuT2FnIcH+60al2HqGBx1B2kDdLB4h0uWaOF7h7aWRgkSXsL2zSsTjCCQLvPT7ucZHqK1AvpRJFFPC8M8aSRSKVdHXKsp4IIPUGk505fEtfLT8LEOTJAPWpBWL/YKQcadqWoaeh6xwyrImOwVZVcIB2CBR+QwbfENr/q7jT9QQfKqTI1s+P7zSLvDH1ARQc5GMYMOnGXwyXz0f+X4kuZtSTQ28LzzSJHFGpd3dgFVRySSegFZn/CX+G/+hh0r/wADY/8AGmQ6S008dxq1wl/PGweJDCEhhcHhkQ5O7gfMzMRztKgkVrBqnlpR0d36afmv8iXJkkM8VxBHNDIksUih0dGDKykZBBHUGpN1cXPp15F44ENhfvpun3tjJcSR2ccW57hJVDOwdGGSJVyRydoz0Fa/9hGf5NR1bUNQt+9vMY0Rv94RIhcYyCrEqQeQeKqeHhG0ufRq/W/+X4kcxT1E/wBo6o18v+osZ4LKFh/y0driFpjnoQpSNRjBDLKCOBXV7qxr6OOI6TZRxpHam5VPKRQqhUjd0Ax0AZEPHpjpxWruqK0rwilt09NvzTfzMb+83/X9akuaTdmmbs0ZrnsTKQ4tTSaQtTSaaRhOQE0xj70FsVGxq0jlmxrGo2NKxqNjWiRw1GMY1Vu7qK0t3nnfbGuOcEkknAAA5JJIAA5JIAqd2rEhb+1dQa7b/j2sp3S2A/jkAKPIe/BMiAdOGbnK7emlBPV7L+rf16nHKz1exctr+2v4jLazLIqttcDqjd1YdVYZ5U4I705jVS90rT7+YTXVlBJOq7UmKDzEHUbX+8pBOQQQQeRUFldTefc2Ny++e22kSYAMsbA7XIHAOVdSB3QnABArfki1eHT+vn+Bw1bNNxLU8cc8ZjmjSSM9VdQQfwNU1Z7W6S3aR5IpFYo0h5UjHy5/iyMnnn5TkntcLVXuIo7hAsgPByCrFSD7Ecjv+dVB20ex58pdHsPJppNVDFNbcwStLGOsUh3H/gLE5z/vZ7DgU03csbKtxbMgLBTIrhkyTgejdSB939Oa0UL7HJOF9i2DS5ptLVxRzWHZozTc0ZreKCwuaZNJ5ULybWfapO1BknHYD1pc00mumERpCCRXQOrBlYZBByCKQmqWnyoLVLcOpkgHllc84UlA2OwOw/r6VZJrshDU1lDlk0BNRlqGaoy1ehSgUkKWpuaaTSZr06VM0SH5ozTM0oNehTpjsSA0uaYDil3iuqNMmw+qEP8ApWsvcLzDbRGFHHRnZsyD3xsQcdyw5IwGahLLLcW1jBL5Rm3SSvznylKhgpBBDEsoz2GT1ArQjWOKNI41VEQBVVRgKB0AFHJdmluSN+r/AC/rQkFKKQU4VMoGDFFEkazRPE4yjqVYeoNKKg1DnTrhB96RDGo9Wb5QPzIrkqxtFsUdZJGNZPq8d5uhghlju0F00kmVViI4UCbhnYchm+6QQAB3xf8Asr2ljLdTFTc+cbqVl5A7FR64jGwHAzjPBNaooZlRC7sFVRkknAArgqxsrGs8S5NWil+vkVr20+1wBVfy5Y3WSKTGdrA/yPIIBGQSMjNJY3X22yjnKeW5yskec7HUlWXPfDAjPQ4p1grJYQoyldqAKGGGC/w598Yz75qhqECadJJq0JkXDiS7XzGKvGFCs20nAKgBsgZOzHevMqrmVhRSlek9+n+Xz/D5tkmpyzK9nbwytCbmcxtIgBZQI3fjcCOqAcg8E/WqlrJqkdpHZ/ZG86IeWbu4lUpIBwJMKSxJ4bacdxu7mzr3y6NcT9fs225x/e8phJt9s7cZ7Z71davIru0Nv6/pmkZqNJaL/hv+H28ikl3qNt811ZRyxDgyWshZv94xkDA9lZj0ADda1Le5gnx5U0cmUWQbGByrZ2tx2ODg98GokqqNC08+WFh2Iu4MinAdW25RvVfkQY9FC/dyp89uEvi09P8Ahzvw7hLdW9DbU1laPdDUNe1i7i2+TCY7EEE5Lx7mckEDAzLjvnaT6VGkKaVqtmluZFtbrfCYTIzKrhd6bVY4RQqSDC4HK8ccWtCPmwXV6et3dSSAj7pVT5aMvsUjRs985HBFZuKhCT7pW+//AIB72HSSv/X9aG2p6VMpqupqZTxXDJHtYcJjlfwrGuhgk1rzH5fwrIuujVrQ3PboHNa1LsttgRJGmcRKjjIO44OR3AGSR6A9OtYepW7f2VLbIXkfyWjVnbLMduBk+prY1I+Zq1jEfuqss4x13AKgH0xI34gVQvD1r38O+VRt6no01zXT9Dl9WlEli0kQLiRRswOTu4H865Wt3VpVS1uYBg4uABzyA3z5/PIrBr6bBx5YM8XH1vaVbdtPmLxRTetFdJxHav0qPPapSD0NRlM1Ng3FVu1PXmo9uDUgFIRYgmaJwV4I6VNJO0zZY5xVNSakVj61LXULEV//AMecn4fzFY1a98c2Un4fzFZFY1dyZ7AaYacaaazRxz3GmoYv9Sn+6P5VKxCqSegGTUcYKxop6gAGtlsC2J7b/XqOxyD7AjBP5ULRb/6w/wC43/oJpVrF7hH4iRalWolqVazZtElWpVqJamWsmaxJF6VKtRrUqjismbRJB0pRQOlKKzNUOUVDAPOvJZT0j/dIO46Fj+PHX0yOtTioov3eoSr0WVBIPdhwx/LZ/nNJdS0W1qVajAqVaxZqiRakFMUVIorNlIcKkAzTVqRazZQoFOAFAFOAqLhcMD0oxThRU3C43FLin4pMUXC43FGKfikxRcpMQClxTsUYpXKTACngUgFPUVLZaYoAqRQKaKkX6VDZaY5QKmUVGtSqKyZVyRRUyj1qNBUyispMLj1FTIMio1FTIOaxkyWx6ipQKaoqVRWUmQ5DlWpFHNIoqULWTZm5DlWnhaRRipQQOtZNmbkAWncCm7s0makzch+aN1Rk0m6nYzcyXd70bqi3UbqLEuZPupd1QBqduqbEuRR1vXY9EhikkieQOxLEEKqRr80jknqVQMwQZZtpwMAkawbFZWrWkl7YEWzIl5Cwmtnc4CyLyMkchTyrY5Ksw71Q8KX8clgbBA6LaqpgRxhlgbIRGAzhkKvEQSWzESetbulGVDnjut/nsQ5Glqs8UN5pDyyKim92guwA3NFIoH1JIA9Sa1Q1cNrkMuo/EPQ7eWOKS0tU8/ZjL7jvbf7BXhhG4Y/1m05D4rtc0q9JQhT11av+LsZp6tkuaN1R7qN1ctiJSJM00mmbu1ITTsYSkKWphakLUxmq0jlnIRmqJjSs1RM1aJHFUkNY1i6kf7MlbVIvlgHzX6jo0YU/vAP7y4XJ6lQRhiEA12NQscV0UnyvyOKU7MazVmalBKXhvbVd11b5ULkfvI2K7054yQoIOR8yjJxnNeC4XQoFs7weXYxZWC7ZgI0TPyRsScqQPlyeDgfNubbWkzV0KLpyutV+Zx1W6butvzM5NatzKkNyk1lM5ChLlNoLHoocZRmPorE9fQ4ulqbMqTRPFKivG6lWRhkMD1BHcVlmxu7X5dOvI4oO0M8HmLGPRMMpA68EkDgDAGK0UYS20/L+v6ucU+SWzt+X+f8AW5pE1kyX7X0TpZ2Ml1bspDyM3lK69xGTyxIIweEOfvinfYbu6+TULyOWDvDBB5ayD0fLMSOnAIB5ByDinXOqpb6jb2flMxkK+bJnCwhg2wk9yzLtA9fqAdqdNX933n+H6f13MYxV/d9579Uv0f8AXW4/SL4ajpkNx825kUncACcgMCQOASCDgdM47Vfrnozc6VqskMdjPcxTebKrQtHkguGw29l5DPJ07MvUg4u/adYblNOtAp5AkvGDAe4EZAP0JHua6JUbyvG1n5oVWheXNC1nqtV/mamaTNZmdam/58LTH+/cbv8A0Xtx+Oc9scsltbhoy+paqyxDhktx9nQjtlslwc+jgdBjrnWNJdX/AF+RCorrJfn+Wn4li41SCKZreFZLq6XG6CABmXjPzEkKmRyNxGccZqleXGprbM07W9mOii3czSSseiqWQBTn/ZbIJ6YzVmCSOGBYdOslEK527QI4hzk474PXIBBz1plojTO11OyytuxCQmAqjjKjnGeTnJyMfSuqEUtkbRUIa2277/dsvncgh0j7Ja2xtZFivIU2mVwZQ+QoYNkgkfIuOQRtUdOC6LWrNsx3FxBb3SbvMgeUBl25ycHB24G4HAyuDxWgTVW8gS7tZIJCyhxgMvDKezA9iDgg9iBXbTjf4hqopv8Ae6+f9bjobiO5t4riFt0UqB0bGMgjIPNKTWBPFfOjaXbaht2oIw1vbeWYlxxvfJXIBB2qFYkqRtHI2ZZUjjZ5HVEUFmZjgADqSa9GlSLnRUbcrvf1+XRDyaTNYPhRZP7DWacy/aJpGM3msSwZf3f8XPRBwe+egwBuZr0qNMdal7Oo4XvbQfmguAKiaQKKrtLz1r0IQsSoXLJl96b5vvVQy+9UbuT7VMtkPu/LJP8A7mThffcVwR02hs4yM7WsjaFHmZc0+T7Rc3F//DLtji940Jw34lmII4K7fetNZKz1k96lSSqULImrHmdzRSSp15GaoRv0q3E9TKJyTjYsAVXuR5s8Ft/ebzWPshB499xX8M1ZA4qC1G68vHPLK6xg/wCyEDAfmzfnXDXjsu5lF2u+xZAqtc/v5Y7Qcq3zy/7g7fieMHqA1WwKqL+51Fg3InUFWPYqOVz6Y5A/3zXm4iIobt/1/XUs1DcwR3VtLbzLuilQo65IypGCOKmNNNeTXVhRbTujnL2a4PhvWrS8kWS5trV1MoTZ5qmLIfb2BO5eOMqcY6DbasTWUcy6xGqM0l1pRWFVGS5TzNwAHf8AeJ9d3HQ1sLIksayRuro4DKynIYHoQa8nFr3U/wCtkd1Ve5Frrr96X63JUqdDVZDU6mvIkjowwl3ZrfQrGZZIXR1kjmixvRgeoyCORkHjkEjvVu0gitLWG2gXZDCgjjXJOFAwBk+1RqamU8Cs5SfLy9D38O3axZU1KpqupqZTXPJHuYcdMfkrHu+n1rWmPyVh6jPHbQTXEzbYokLu2CcADJrWgm3ZHtUXY5y6Pma7Jn/l3tl247+Yx3Z/79Lj6n8KF4etaEcUkazzTLsluJTKyZzt4CqPrtVc8kZzjjFZl4e9e9S3SXT+vzPSo7XON1w71mY9VmRB9AhP82NYdbGqyB4JeDua43NjoMblH5hf5+1Y9fU4WP7s+exDvXm/P9EJ3opcUVtZmR3BXpz1pMUmelM5zWnKZ3HlQKTNIeetNAOaykmUiQU4U3tUqyIYDGE+ctnf6D0qbXHsV70f6HIfp/MVkVr3oP2J/wAP5isiuasrSJlsIaaacaYetZo5Jkc/+pk/3TS96Sb/AFMn+6aWtegdCW3/ANYf9xv/AEE0q0lsQJkycKTg59Dwf0pQCCQRgjqDWT3CPxEq1KtRL0qVazZsiValWolqZaykaxJVqVaiWplrGRqiQUopBThWbNUPWobf95eXLt1jIiX2G0MfxJPP0HpU4qCz5mu2H3TNwexwig/qCPwpLZll1akApgqRe1Ys0Q9akUUwVKtZsoeoqRaYtSLWbGOFPApBTqzC4uKUCgDJp2KkBMUYp22jFK4DcUYyadSgUXGNxRinYpQKLlJiAU8CgDFOAqblpigVIAaao6VIBUNlJjlBqVRTFX3qZRzWTZVx6CplFRqOamUZrKTC5IoqZRTEFTIKxkyWx6iplWmIKmUVhJmbkOValUUiCnZrJsych3TpSE03dSE0rGTkKTSZppNITVJGTkLuNG6mE0madjNyJd1G6os4oDe9FiHImzShqhzS7qVhcxPurntUs/seqJqEMnkC4kCtMF3GOdvLjQkcFo3CqjrnqI2G0guNwNVbVLP+0tIvbDzPL+0wPDvxu27lIzjv1rSjLknrs9H6E8xj6Z4ctrnUdTvtUka51RpVieeIeT5QUZXySp3plHUN8xzgjJHXa0i8meOSyvH33tntSWTAXzgVBEoHYNz7BldQTtyaGm3/ANpntNQePyvt9ssbRlsmGZNzGM+/MgOQMGMg8nFWtRt5l3ahYJuv4o8CPIAuVGSImJ46k7W/hJzyCytrWcpy5Kj7W7JrT5Lp9xmpdDXzS7u1VLS7hvbOG6t33wTxrJG2CNysMg4PPQ1NuricWnZkykSbqQtTM0haixhKQ4tUZYetIWphNUkck5AzVCzU5jUTGtUjjqSGM1RMaczVExrWKOCpIaxrnILt9O8P3UMQU3FnK9rBEwyAS2LdCe4KvEM578nOa6BjWJq2mTXN3DPbPGuXhFwrkjcscqyKRweRhxjjO/JPyiuzD8t+WW2n4f8AAuc8Zxvyz20/D/gXLNleyXQnSaJYp7eTypFR9652qwwxAJGGHYc5+pnY1n6W259RmPyvJeNujPVNqqgz/vKiuPZx16lZ9Y0y2naG41G0hlXG5JJ1VhxnkE1bpNztBHFWg3Nxgv66/iWLq6SztzM4ZhlVVVHLMxCqozxySBzgc8kVmXFlNHpBeQebdvcwXN0YgSCVeMttHUgKmAMZIUdSeZ4Flvr9byWGSKCFCLdJQAzM3VyvOPlwBnDDc4I5rSrpgvZ2tv1/y/r9CVL2LSW+7/y/z8/Qryr9rjt5raePCt5qPjerAqR2I4w2c5pNl9/z82//AIDt/wDF1DJY3EUryWF0sG8lnili8yLJ5LAAqQxPo2Opxkk1FJDqtvE00N6t04BZoJYVUMRztjII2Z6Zbfjj0OeiFNPZ/wBfcCSdkpL5r/gW/EteVdvw92qj1hi2n/x4sMfhTo7S3icSBN0g6SSEuw9gTk49qS2vLe8jMlvKsiqdrAdUburDqpGeQeRRPP5KAhdzsQqrnqT/AE7n2BreMHsR79+Xb8Bs7tJKLdGI4DSkHBCnOAD6kj8gehxTwFRQqgKoGAAMACmQx+TEFLbnPLvj7zdz/np0pSa6qdMb7LYCajJoJphNd9KkWkU7mKSO4N5brvl2hJI848xASRgnow3HHY5IPYrBI/8AasbQLHKlowKzNLG0bOD1RQwB5HVvQ4HPK3yabmvUpUjojO2vVbP+vwKVgf8ATNU/6+l/9Ex1cd9oqhZvtu9U/wCvlf8A0THTpZs969KjDQ0nDmkvRfkh8ktV2mqF5eetQNL712wgbwpEs95FAoaWQKCcDPVj6Adz7DmorLekRklGJpm8yQZ6E4AX04AAz3xnvVK2k8+Rrsn5XUCHPZOufYk/oFzyKtiTnrVxhze8dEqfKuX7y8slTxvWcj1ZjetOQ55wNKN+RV2I1mRNV+FqzlE4asTTjORUNoP9Jvv+u4/9FpUkB6U22GLy9A5UurFvRtgBX8gpz/tY7VwYiOsfX9GcO3N6fqizVS7+e4tYR94v5hI6qqjkg/Uqp9mNXMVTi51G6LcOFQKPVOcH67i4/Afj5eJXQVPq+3/DFg0w080xq8bEISMq4/5GOy/69Lj/ANDhqGTSYbdknsUWO4jOV3McMuCPKzyVTnIUcKQDg4wbl9avO0U0Eqw3EJJR2TcCCMFWAIJB4OMjlVPaqjXd5acXsHnR/wDPe1Qn84+WHUD5S3cnaK8qs3b3X8jvpyk4pQetrNd9X9+/qXLO6S7txKgZRllZW6qykqwPbggjjjjirimuft4L6C8uLyzmgvYLza6rJJ5QQAcEFFIfII5IBwqjJq6ranafO4jvlblliAiZT0+QMSCOhO5gRycnIUebUpK/utf1/l52v0O6jSV/da/rp8vO1+hsqamU1lWuq200y27mSC4bIEM6FGYgchc8PjuVJHvgitNTXLODi7NHs0ItblhTUymq6mpVNc8ke5hx0x+SuY8Qtvgt4F5klu4dg9driRvyVGP4etdFdyxw27yyOqRopZmY4CgdST2Fcne3aajfWH2eK5xBO0shltpIgF8t16uozyw4HP5GurBxfNzW2PYpvSwy7PWsC+kCozMwCgZJPQVt3bda5fWpALR0JAEhCHPoT8x/AZP4V7OFjdpHo83LG5xl3L5snKkOCSxPGCeSuPZi351Xp0jmSRpGxlmLHHvTa+whHlikfOyd5NiUUtFOwjsf4eaN1RhgQMUm4CtdzDYlz70oNQF/Q0Bie9TJApak5NSRcnAqrk1JG+DnNZNFcxs6xoF5a6Al86fuZlDIcEZGT6jH8Jrka6S81G5uNOaCWeV4kjIVGbIXr0H4mubrkxC95DWw000040w1ijmmRtl32fwgAkevX/CnUxBskdR0Pzfic/4U+tGJirVmXmTd/fAb8T1/XNV1qx96BT3UlT7A8j+tZS3H1TFXpUq1EtSrWbNokq1MtQrUy1jI1RMtTLUK1MtYyNUPFPFNFOWs2aIV5FhieRzhEUsx9AKbZRtHaoJBiRsu49GY5I+mSajk/e3scXVIx5rj3zhc+o+8fqoq4KJaKxaHrUi9qYtSDrWLLQ8VItRipFrNlkqipRUa1IKyYDxT1GaYtSDpWbAcKWkHWlFSwFpaSlpAGM0uKWlpXGNpQOKXFLilcaACnAClFOApNlJgoqQDikC1IFrNsq4qiplpigVKorOTHceo9anQcVGo5qdBWMmK49RU6io1H51MorGTIbJEFTqPyqNBUmcisZGbkOzijOabmm5qbGUpDiaaTQTTSapIwlICaQtSE00mnYych26k3U3NJmnYzch+c0maZmjOadiXIkDe9KGqPNKDSsTzEoanBqhBpwPvSaFzGRewfYTMu/bZ3k6MrAZNrcMyhGC9CjPtJH99iTkMSuvZ3X2mAOyeXKPlliJyY3xyp/Pr3GCOCKZcwQ3tpNa3Cb4Zo2jkXJGVIwRkc9DWRp91NbSgXb5uQyW94CAu45KxzgDj95gDjOMgZHltW9va0/Nf1/wPu6tkSl1Lrn+ydUhZPlsb2RkkX+GKduVYdlDncD6uyYGWYnXDfnWfqVn/AGhp8tsJPKkOHilxu8uRSGR8d8MFODwcYPFV4tcgWVLa+VrK6LBNsqsI3c9FSUgK5PUAHdjqoIIGbi6kU1q1v/n+hLdzXLUhamZzSE1jY55SHE1GTQTTC1Ukcs5CMaiY04tUTNWiRx1JCMahY4pztULGtYo4akhrNUTHNOY1EzVtFHBUkUbnSrK5naWSHDvjzCjMglA4AcAgOMcYbIxkdzVi3ghtYVht4Y4Yl+6kahVHfgCn0V0xcpKzehhKpOS5W9B1JRSZrqhAgUmkzSVU1G6e2tSYQrXEhEcCtyC56ZA5wPvHHIUE9q7KdO+hcIOTSRDbHzdb1GZeFRIrc567lDOT9MSr+IP4yoftFwZT9yIsiD1PQt9c5H59c0RRRafZldzbE3SO7ckkkszHHqSTwMc8Ci1RorOFHGJAg3/73f8AHOa7IwuzeTTvJeS/C39epMTUZNKTUZNdlOkQkBNRk0pNMJr0aVI1SAmmMwUUpOBmqk0tenSpmkI3ZRSXy9Svo+u/ZPn0yuzH/kPOff2pJJveqkkuzVnJ582AbcdtjHOf++x+tMklrsow0PTVLVPyX5Ejy1Qv5N1qUP3XdEYeqswBH5E055eetU7uTckaD7zSpgfRgx/QGuqUPcZ10qdpI0fM5605ZOaph6kR66VATgXkarcTVnRt0q5E1Dgc1SJpQtWhAelZcJrRhPSsZxPNrI1YDTrTi6vlPBMqsB6jy1GfpkEfgajg7VI/7i9jnP3JlELn+6QSV+gOWH1KivOxCtZ9n/wDzZbtdy0ap3n7qeC56hW8ph7OQOPfcF/DNXTVK/6Qs3+pWUNKfQAEgn2DBT/PjNeTiloyKXxE5NRtTgyugdGDKwyCDkEU1q8XEDRE1QsalY1CxrxK6NoooZ+w6lAqcQXbspT+7LgvuHoCFfPvg45YnVU1n3dt9stHhD7HOGR8Z2OpyrY74YA474qbT7r7ZZxzFNjnKyJnOxwSGXPfDAjPfFcVRc0eb5f1/XQ9aj70VL5P+v62E1o+XpMt2Pv2eLpcdTs+YqD23KGUn0Y9ela6mq6mqOgSomnR2G9fPsV+zumfmwpKqxXqAwXcPY9T1rFq9P0f5/8ADfie3h9Y+huKalU1App4auVo9rDmfrZzc6RGeUe8O5T0bEMjDI74ZVI9wD2qG6bg0uqnyNV067P3D5lq2eAvmbWDE/70aqB3Lj6GC7frXXTj7sfT9WexRMe8brXF+JrjZHGgI3MWIz0xgqfx+b9K629fg8153rdwbm/OD8qZUDPTBwcj1yD+GK+iyylzVEa4mpy0rIzcUUtHevpzyBtFLRSEdKjgKAT1FOGT9KgPKj1qVGwKvYwJVTdShQDxUbOeMGpBwKLXJbH7Rj6UKvNNBpYgQ1LlDmJym+JkzjcpGaxO1dzo2l2V3a3Et3fRW5jiZkV1JLsMYAx65/SuJlTy5XjznaxXPriuHFLZmsJXTIzTDTzTDXMjGaIZG2OGx/CfxPGB/OnqwZQw6EZoKgsrHPHSmxf6tR/d+X8uK06E9CUVPCwDYb7rDBqBakWspDSvoS7SrFT1BwakWkl/18n+8f50q9ayZrB3SZMtTLUK1MtZyNkTrUoqFamFYSNUPFNuJWgt3kUD5Rkk9FHc++Bk474pwpJovPtpYd23zEZM4zjIxUq19TQfBF5QYltzu252xjJwB07DAA/Dv1qwKrWkrTWySsB8wyCOjDsfbI5x2zVlazne+paJFqQVGtPFZMpEgqVOlRCpE6VDKJlp4qNaeKyYEi1KKhU81KKhgOHWnCm06oYxRTgKQdaeKQCUtOAzRipC4CnAcUgHFOFSxi4pwWkFPFJsYoFSKtNFSKKzbHccoFTKDTFGKlUVm2Fx6j0qdBUaipkHNYyYmyVBUyio0GalBwKxkQ2PzxS5waZmkzUWMpSJM0hNNzmkzRYxlIdmmk00mjdTsYSkKTTSaCaaTTSMnIUmm5ozSE1Rm5C5pM0maSgjmH596AaYDilzRYXMSZpQ1Rg8UoNKxPMSg1kTRJceJJIbtd0cmnlLcZxkF8T9P+2HX8P4q081XvLGK98t2aWKaPPlzQuVdM+/QjIBKsCpwMg4q6bUXr/X9flcXMS2U8jebBO2Z4WwTjG9TyrfiOCcAbg2OlS3VvDe2k1rcJvgnjaORckblIwRkc9DWIbqWw1KFLp98ioczAAedACoLMBgBkZlz0XazEdSq7ucUVIODUl1/r+uxm20U9PupvtFzYXL77i22ssmADLEwO1yBwDlXUgd0JwAwFXyc1jzHZ4rs9vy+bYz+ZjjfteHbn1xvfHpuPqa1M4pVIrSS6r/AIH5oyqPqOLUxjSE5phNQkck5AxqJjTmNRsa0SOKoxjGomNPY1CxrWKOGoxjGozTmNRk5NbRRxTYUtJRXXTiZC0lFITXfTgAE1m2h+3XEt5JykUrxW6H+DaSjMR/eLBgD/dx0y2bV1dJaxhmDMzHakacs7eg/I+wAJOACahsrd7aOQyFQ80hlZE+4hOMhfyyT3JJwM4HfShobwXLBvv/AE/6+Qt+c2cif89MRZ9NxC5/DNSk1BOd95bJ027pM/Qbcf8Aj/6VKTXXSp6jt7qX9f1oITTCaUmmGvRpUikhDTScDJpTVeaXAxXo0qZpFXGTy8Gs6aX3p80vvWfNLmu+nA76NIq30myWCcfwtsb3VuMf99bT+FMkkqDUX/0Kc9whI9iBkH86ieT3rppQ95o9SFP3USNJVVn33i+kaEnPqTwf0P50hk5qGF8tM3Zn4/AAfzBrq5LtL+tP+DY6Ywsmy+HqVGqmrVYjNdSgZTiX4mq7Cazoj0q/CelTKJxVUaUHatKDtWZAeladvXLUR5Vc0oOwq80STwlJBlT74+hB7H3qlB2rRT/ViuCsrqzPIquzuVoJXBNvOczLkg4++ueG+vTPoe2CMyNUV8jBFuI1LSQHdhRksv8AEvvkcgeoWpA6ugdGDKwyCDkEV4dbS8WJq/vIqSRyQM0lvgoTueEjqe5U54J6+hPpkmshvEankadd7DykjPCqyD1UmQbh7j1FbzGslre50/my/fW//Pq7BfLH/TM4+vyscdMFQMHxqyR10HB/Grvz0/r5/eRtBqdxzNdx2i9Qlqgdgfd3GCO/3AenPHMSX/kTG11GaCOcuFib7izg4+6CTyCSpGSeAeNwqGx1NVVLEWklvc5bEc4ESluSwQ87gOfu54x65q1M0rRslxao8TAqyo2/IPXIIGR+f0ryK66SR1OLi+WaVumy/wCH/Esqar3CPayG9tkZslfPiUZ8xeAWAHO5RzxksBtwflxUi0rTioktIEtX7S2yiJgfQ4HIz/CwIyORT2k1gMuIoMRfM2xs+eMgYAP3Tt3nBOAdnzEbq4FFX0f36HbhoJP3X9+hfttX065mWCK9gadv+WPmASAgZIKnkEc5BGRikmlSXW7NbZ1e4gLrchTny4mTOG9CXERHc4OON1QNfWVyotNSgWAykBbe82HzeeNuCVY5xxnI445Gbdjc6YjmwsZrQNDnNvAy5Tnn5R05PPuazlHlu0nt6r1v/Xqe1QjbZGoDTw1QBqdurjaPXw5FqMCXdo0MhZRlWVlPKspDKR2yCAecjjkGsBbx545RIFLxOY2dPuOR1K/yI7EEZOMneuJMJXCalDc3Fvf6ZCHjjMrv5rAqCrjfgHvl2IOB90EHnGe/B0+dcrf9dT1YO2pW1q/uMNFZRF3WRVeQ42pnBwR1PBHQdD14rhpZAznaWKjhd3XA4Gfwrptbn+xactqH3SSZ3NjG4k5Zsdsk9Pf2rlTX1+W0lGnzWMsRNt2DdSZoor0jlbCikopCOgAbAGKmUH0FTrA2BnH0pVhBpqRm4kO38qmRc8U8RccUqrtOau5k46iGPA6U5E5zQWJ4p8YNMRZjkdVwCQPSsG7Qpdyg4zuJ49+a3M9hWRqKbLwnOdyg/Tt/SuTFx9y5rT3KRqM1IaYa4ERNDaYnEjr+I/H/APUadUaOPPkQdcA/5/SrWxmluTrUi1GKkWoZSLEv+vk/3j/OlWkl/wCPiT/eP86Vax6GlP4UTLUy1AtTJWcjeJOtSjpUS1IOlYs1RIKg1Ar9j+dtqeZHubdjA3r37VMKbPE00DKhAcEMmem4EEZ9sgVMXaSZfQS1tjCUaG6Z7dtzbGAbO45yG69++c5q+tZtnFZx3DtFAsFww+aM4DBfYA4x06fzrRXgVFXcuJIKkHaolqQdKxZaJBUiHmoxTx1rNjJhUgqIGnis2BIKlByKhFSKahjJaUU0UoqAHipFqMU5TUsCQUtIKWoYh1OAptOHSpYxwAp4FNHWnipYx4p6jimqPWpBWbC48CpVFMUVKozWTYrkiCpkFRqKlBxWUmS2SjgUoNMBpc1nYzbH570Z5puaTNKxlJj880ZpmeKM07GEmOJpppCcUhNOxjJhupN1JSE0zFsUtSZFNpCadjNsfmjNR0Zp2JbH5pQaZmiiwrkmcUuajpQaViWyQGlBqPNKDSsS5Gf4gPk6U+oL/rdPzdx++1TuX/gSF1zzjdnGQKsWZ+zSNYHhI1Bg94+mPcqePoVySTTr21j1DT7mzlLLHcRNE5Q8gMCDj35qnaSzaroGn32I0u3gS4TGQgkZOmOfl+Yj1wfXmtlrSs+/57fr95En7pLqkckctrqMCM8lqxWREGS8L4DgD1GFfgEny9o+9V+OaOeJJYpFkjdQyOhyGB6EHuKit7hbmBJkBAYZ2t1U9wfQg8EeoqlLY3NvK8+m3Cx72LvayrmJ2PJII+ZGJ7jI5J2kkmptzLllo1/VjKUk1Y0icGmk5qrY3v2y3ZmTypo3aKWLOdjg/gcEYYEgZVlOBmpyalxcXZnJU00YjGo2NOLVGzCqSOOoxrGoWNPZqiY1rFHFUZG5ptDGkreC1OOW4tFJRmu+lEkUmq9zdwWcYkuJVQMdqg9WbsqjqSewHJqSSRIo2kkdUjQFmZjgADqSazopBqOppcxhja28ZEbspCyOx+8ufRRwwyCJDg8HPo0ad9TWnC/vS2RJbo9zem/lRkUR+XAjjDBScsxHbdheDyAo6EkC2TSk0w16FOFxylzMrx/Ne3DjoAkZ+oy38mH61ITUVr8yyyH7zytn8DtH6KKlNd1CnoXLcaaaadUUjbRXpUqY1qRyybRis+eT3qaeTNZ00ld9OB20aZFNJVCaTrUk0lUJXrtpwPUo0yOZwwIbBB4IPeqMb7VZP7jEfh1A/IipZH5qmXxM46BgD+PQ/wBK6VTtKL+R6VOGliSaQiMkHB6A+lOTCqFAwAMCqykO5kOD2X2Hr+P+FSqa66NPmfP939eZq42Vi0hq1GapRmrcXWunkOaoi/D2rQgHSs+HtWjB1rGcTzqxoQjpWnb9qzoO1aVuMYriqnkVzSg61op/qxWfB1FaC8JXm1jyK24jVnsXs5HCwvJbsS/yYJQkktkZyRzkYyevsKvsahc14eJVwg7EKyrKgdDlT+H4H0PtTGNRzWsTyGQbo5D1eNipJ7Z7Nj3zVd5btPvwRuB3jk+Y+4BGB+f514dd9zojBP4RbmKO5haKVdyN74II5BBHIIOCCOQRWZMdUtI28ryr8AEqJW8qT6ZClWz24XGOc9a0FuI5s7G5HVSMEfUHkUxjXk1ZW6XOmm3DRq67P+r/AHEEMizRxXdqdyTBW9AynGG56ED/AA9MXlNYsbzafPMgtJprV285Xi2nyyxJcFSdx5y3AJ+bAHArVilSSNZI3VkYBlZTkEHoQa4asbarY9KnC22w69t/ttjNal9izIY3bGTtPDY98Zwex7HpVG1ltdIu7hJw0SARx252swFuiDGSM4CsXyx6ZGTgrWkpqQNWam0nF7P+v0Paw70sThqUvgVzdpd3un2ccZtVS1hufsyGRiHZDN5abRjoFKncTk7TxyGrcZ/eonRcGexRVhtzINvWufvpcZ5rTvJvlNcd4k1H7PZsqNiST5VweR6n/Pciu7BUHUmorqejGXKrnKatdC71GRw25F+VT7D/AOvk1SpMUlfbwioRUV0OSUm3di0hoFFUSJRRRSEd8qowzgZprxYGFXH4UqcVOo3dRRymPOQJGNvQ5pDB8tX44xSSxfLjpmhaDbuZphYHoaeiEVKQ6NjsDUi4c9K1RDQxEB+tZusw7XilAPIKn0Hp/M1sFdlZ+rhpLIEDhXBPt1H9ajEx5qTHB+8YRqNqlNRtXjoc0R0xgFZXHrg++eP8KeetIy70Zc4yMVaMluSCnrUUbblDYxkdPSpVqWUiwfnXzO+cN/j+PNOWmp/qH/3l/kaVayZcOxMtTLUK1KtZSOiJOvSpBUa08VkzREgqRTUQqQVmzREW1f7TUuoYmLMZIztIOG+mdy/lV0VSvPlgWYcGFw+fRc4Y/wDfJari0p6pMpEq1IvSolqRaxZZIOlPFMWnCs2MlU8VIDUSGpBUMCQU9TzUYNPFZsCUGniogaeDUNAPBp61GKkXpUsZIDTqYKcKhiHinCmCpFFQxj1HNPFNHWnryahgPWpVFMXipFFZsVx6iplGTUa1KvFZSJbJBxTgajBpwNZ2JbJAeKdmowaXNTYybH54ozTM96M0WMZMeTSZpuaQmixjJjt1ITTc0madjGTHZpM00tSZp2MmxxNNzSE0lOxk2OzSZptGcU7Etjs0uc0zdRRYm48HFLupmaM0WFclzRmmA0uaViGx+azNHP2TztJbpZ7fJ94Gz5f5bWTk5Pl7j96tDNV7uxivNjM0kU0efLmicq6Z/mMgEqcqcDIOKqDVnF7Mnm6MGP2S9Mh/1NywDf7MmMAn2ICr9QOu41bzWUru7tpV85aVo2eGdQAZFUgbuOFdSy9sEkEd1W3aztKjrIAJonMbgdM9QfxBBxzjOO1OcHa/9W6P9P8AgmE9CrcH+ztUF50tbrZDNj+GXcFjfHvnYTyeI+gBI0SaZKiTRPFKiyRupVkYZDA9QR3FZ8cr2FzFZzu0sMzFbaVjlgQC3lv3JwpIbuAQ3IBerc681+X/AAPyMZvmXmjQJqJjTiajJqUjhqMaxqFjUjGoGNaxRxVGNJ5opuaXNdVKJzC1Vu7t4pI4IIlluZQzIjvsUKuNxLYOPvAcAnJHbJE8kiRRtJI6oiAszMcBQOpJqhYbp7y7vmR0WTZFEHQoTGoJyVPIO53HOOAOO59OhDqzSnFWcpLRf1/wfkPTTzJIs1/Kt1IhDIvlhY42H8Sryc9OSSRzjAJFXCaM1BcTPEYljRXaR9o3NtA4J9D6V6NNdwblNkpqOaUQwvKwJVFLHHXiosXjc+ZBH/s7C+PxyM/lUcsvnwRRkbXkkVHQnO3HzMp/AH65HY13wWhUYaktvGYraONsF1UbiO7dz+dPNOoxXqUaVlYTd3cjY7QapTP1qxK3WqErda9GnA6KUStNJ1qhM/WrEzVnzNXbTgenRgVpn61RlerErVQlau2nA9SlEikfrVaTDcEZqSRqirthSTVmd0VYUE1IhqMCnp1rthAbLMdXYhVOIVeiFOUTjqsuwitGAdKoQDpWlAvSuSoeZWZfh6CtO3FUIB0rRtxXm1TyK7NCAZq+D8tUoB0q2T8teZWZ5VTcaxqFzT3NQO1eJiGOKGOagc1I7VXdq8SudEEQzxpJgkYdfuuOq/Q1AkpZdr4Eqj5wP5j2qZ2qpMCHEqDLAYK/3h/j6fU+ua8mtrodcFdWZOrVVhP2TUnh6Q3OZI/RZB99fQZGGA6k+YaljkDqGU5FNuYPtMSqr7JEYPG+M7WH9DyDyMgkZ5rkWjs+p6WFVtGaAanBqz7W8M0kkMsRhnjALISGBByAwI6glW64PHIFWt9ZSg07M9mhGzsytqz74LeEcySXUOweu1w7fkqMfw9atPJ71lXlzGNThMjfuraJpWGOjsdiY7kkeaABn6ZxUcuoXbgtDZfIeFM0mwn3IwSBj/gWeCo61sqLcUl/X9Kx69HRDNZ1AW0fBG9gTkgkKoGSxA5wP5kDjOa8zubie6uGluJvNfpuxgYHoOMCt7Xb8MdiSvI7AMZuQCc5+QH7q8Lgj73HJwc8/wAD619PleFVKHO92buXMN4pCOacSPSm7q9UTsJSHpTjzTimaRNiE0U4oRRUiszuk+tWUI45qAYKgVIgPFaHLYuIRipsZqspxUiyYNFhivErHkVX8kI5PNWy4ao2Y9CKpaCuRYLnnmq99DvsZwcgBC3Htz/SrmAeelMkztKsoZSMEHvVS1TQJ63OQ7UxhUroY3ZDjKkg49qjavD2ZtNEJ60opG60CrOcI+Hdf+BD8f8A6+amWoDxKh9cr/X+hqYUpFlhP+Pd/wDeX+RpVpsf+ocf7Sn+dOXrWL6lQ3ZMvWplqBamWs5HQidTTwaiWpBWTNUSA1ItRCng81my0SiorX9zK9sfuj54/wDdPb8Dxx0BWpAaim+S8tXHVi0Z+hXd+eUH60lrdFF4VIKiFSDpWLKJRThUYNPHNZsolWpAaiFPBqGIkBqRTUQp4qGMkBp4NRg04VDAlHNSA1GOlOBqGIkBp4NRg09ahjJFqQGoxT1rNiJBUq8VGtPHWoYXJV5qVaiXipl9aykK49eKkBqPNOBrNktjwacDUYNLmpsZtkmaUGo80uaVjJskzSZpuaM0WMpMdmkzTc0hNFjCTH5puabmkJp2MpMcTSE03NJmnYxbHZpM0wmkzVWIbHkmjNM3elGaLENj91GaZuo3GixFyTNLuqMNS7qVhNj80oPamZozSsQ2S5ozUefWlzmixm2Z+uHy7GO9HDWUyTl/7iA4lOO/7tpOOT6c4qe6P2eZbwfd4Sb/AHOcH22k5J9C3XAqaRI5onilRXjdSrIwyGB6gjuKx7fUreyt30/VJiGgJiaWcEo8ePkd3PA3AhSWwGcOBnFbwTlGyV7fk/8AL9SXeUbLobhNVr22S9tJbaRmVXXG9DhkPZlPZgcEHsQDTIHaGT7LKxZsM0bk53ID0PuMgc9eDnricms0nF3RySbTuippl3JfaPZXcoUST28crBegLKCce3NTsaz9BO3w/YRH78EKwSD+66fIw/BlIz04q6xrWpFKpJLuc9eym0u41jULGns1QseacUcFQXNVbm8MUggghae4IzsUgBAeAzE9Bn6k4OAcGopNQd5Gisrdrh1JVnY7IlI6gvg56EfKGwRg4p1ukenWqiedDIxzLM+F8x8ct+nA7AADgCvQo0+XWX3AqfLrJa9v6/piJZvPIs2oeVK6ENFEq/JEeuRn7zDpu46cBcnMzzymVo4I0coBuLuVAJ7cA8/4j1pjX0ZU+SHmbHy7EJVj6bsY/HtUsMflRhS25zy74+8fX/PTpXo002Em95r0RHm8f/nhFj6yZ/8AQcfrQkM32hZZZY22oygJGV6kH1PpU9FelSp3J5n0CqnlA6qGUk4iy69gxOFb64DDPoKuVBbjfc3EvuI1I6EAZ/mzD8K9GEL2QRdk2TYpshwKmxVeWvWpQJjqynKeTVGU9auy96oS13U4nfSRSmNZ0xq/N3rPm71204nqUUUZTVCU81dl71SlHWu2nE9OkVn60gFKw5oFehTgdQYqRBzTQKmjXmupRsiZPQniFXoVqtEvSr8K9KymcNWRahXpWlAvSqcK1owrwK8+qzy60i5CK0oBVCEVowjpXmVmeVWZeh61YY4qvEKkdq8uuzzpK8hjmoHanu1V3avFrs1hEa7VA7U52qu7V49Y6YRGu1Qs1KzVCzV5dZHTGIjqRmSIkOOcA8N7Ht7ZqeOZJFyrA9j7H0NQBqRs53oQHH5EehrlavuelQRLcW0F1tMqZZM7HUlXTPXawwRnvg81XMV8n7tL7cjcmSWNTIvsu0BfcEg4I6Nnh32qMffJQ/7YwPz6VFLOsyNGEEqMCG3fdI9D6/rVRUlp0PYoO2hQgudPjlkmWSJI0bEce7Llzn94e7M4HB5JAyD8xFQaldf6O819GohUZEH38+hfsT2xyAecngiwYYYCGjihiwu0eVGFIXOdufTPPauO1vUBeXHlREeTGeCD949z/n+tenhMP7arpt3PThd7GdNMZpGkIUE4ACjAAHAAqOg0DivpEklZGtraCE0lKaSmJi5p4cCohS0rgm0T+YpH/wBaioORRSuXzs7wdKnj7VEcDFPQ9Ks5CwTx7Ug6jFNJ4pAcHimhMsKTjmgnFRrJ60pJq7ktC7jmpBhhzVfNSoeKTBHOatD5Oov90BwHAH5fzBqgelbmvKWjgk42qxU/U/8A6jWIa8ivHlqM33jcgcUgp7imDrUoxYknCbv7vzfl1/SphTRTY/lJj7LjH0/zmjoNFhGKkEHmpsAgOvAzgj0NVwamiYK3P3TwfpWUkV5olWplqHBViD2qRTWbN4u5OtSColNSCsmaokFPBqNaeKzZoiUVFd/Ikc5+7A+9h/s4IJ/AEn8MVIpqQVN7O5RKpqRTVCE/ZGETf6ljiNv7pJ+6fQdh+Xpm6KzkrDTJRUgqJakBrJjJAacKjHNSCoYyUGnA1GDTxUMQ8VItRinA1DGSg08GohzUi1DAkWpAc1EDT1NQxEoqReKiHFSKazYXJVNSjioV4qVeazYXJVqUGoQeKeDWbRNyXNKDUYNOzUWIbHg07NRg0ZpWM2yTNLmo80ZpWMmyTNG6o80bqLGMmSZpN1R7qN1OxjJj8+9ITTCaTdTsYyY7dSbqZupCadjJsfupN1MzSE07GbZJupM0zNGaLENj91GaZuo3UWJbJM+tLuqPNLmixLZLmjNRg0oNKxLZJmlzUeaM0rGbZJmkzTM0ZosZSZlXGm3NvERpckaqOUgnZtsbdAY252AA/dwVIGAFySbFhqcV+jrtMVzEQs9u5G+Jvf2PY9CORVwmqGoWEd6IpARHcwNvgmxyh7jsSpxgjIyPzrdSU9J/f/n3/P8AIzlNS0l95HbnyNcvoeizpHcqW6s2PLcD1ACR/Qt7irrNWHLeTS39uGgS21OIuqxSO3lTxkAkLJtx2Vum75CMAEmp2udTuOIbRLRehe6cOwPsiEgjt98HrxxzrKk3ZvTTv8vn8jCtBuzfbv8A1f5Et3qCW8ghSKWecjcIolycepJwq9DjcRnBxk1VMV3fH/ST9mtzz5MMhEh9Nzgjb7qvcfeIJBkRoLMNEheaYndIQNzsxHViOBnjGcAAADAHC5uJv+mCfgz/ANQP1/CtIK3w/eckny/D97/T+r+ZIzx2sUcccXHCRxxgDoOg6AYAP5UiJNJOJJ1RQg+RUctyepOQO3A+p9ahkNpYYnmlZSfkXfIzFiedqgk5Jx0HJxUf2u7u+LODyY/+e90hH5R8Me4+bb2I3Cu6lTb1IUG1dbd3/X/BLVzfWtnt+0zpEGzgucDA7k9hyBk8ZIHUip81j39qILA7pHmkmuIElklxukQyqNpwANuCRgDHJ9TnXFelSgrKwpwiopx8/wBP8x1KKQU4V6VGJixQKiskYWqFlKs5MhU9VLEtj8M4qcCngV6VKGqZLlpYaR8tVpRVxhxVWQcGvTpoKbKEo61RlFaMq1SlXrXZBHfSZmTLWfMvWtSYdaz5lrsgepRZlzL1qlIK0pVqnIvtXdSPSpyKTLTQpqwU5pAntXoUzp5hipViNKFTnpVmNK2bMpzJIkq9CtQRJV6JK5qkjgqzLEK1oRDpVWFKuxLXnVZHm1ZFuEdKvxVTiHSrsVeZWkebVZcj6UjtSKcLUbtXlV5HIldjHaq7vTpHqu7149ZnTCI12qBmpzNUDNXl1TpjERmqFmoZqhZq82qjpjElD0u+q++kL1z8p6NCJM0lV5JsCo3lx3rL1LUFtoGYkbzwo9TW1Ki5yUUexQiUtd1QoptomBZx8/sPT8a5psU+eVpZGkdiztySahJr6nD0FRgoo9FLlVhe1ITRmkrYLhRRSUCFp6jJ4qOpYm2uD2qWVG19S1/Z9xJF5ixMyd2HSiuw03xpDZeFJtH+wo5kdm80ucjKkdM470Vye1q3fum0oxv7o3JwKeDUYIPenjFegjz2O3E9acpJqImnqcAYpiJM4pQ3bNNLZWotxzUjLK4PWpFXHSq6HBFPZ8EUx2Qt7bm4s5YxyxXIAPUjkfrXJ9q6vzzmubvIxFdyKBhScjAwMH0/l+FcOLjtI0htYqsKi71M3SoW61yxM5IeKa3EqH1BX+v9DSikl4j3f3Tu/Lr+lHUS3JRUimohT1NQy4lqM7kYH+EZH509TUMLDJUnAYY/w/WpFyDgjBrJouGjaLCmpB1qBTUwNZM3Q8GpBUQqQVDNESKalU1CKkWs2Uh7xpLE8bjKOCrD1Bot5WDtBKcuvKseN68c/XJwfz4yKUU2aJnXfEQs6A+Wx6Z9D7Hv/iBU+TGWwaetV4JlmjDqCOSCD1BBwR+BBqwDWUlbQdyQcU8VGDTxWbAkWng1GDTxzUMLjwaeKYKcDUMLkoNOFRrUgqGFyQDNSCogakFZsLki81KvFRDipBUMVyReTUqmolNPBrJiuS5pwNRg0oNS0S2Sg04GogacDU2IbJM0ZpmaM0rGbZJmjdUeaN1FjKTH5o3VHuo3UWMZMfmk3VHupC1OxjJkham7qYTSbqdjGTJN1IWqPdSFqdjJsk3Um73qPdRup2M2yTdRmo91GaLENkm6l3VHupc0WJbJAaXNR5pc0rE3JM0oNRg0uaViWyTdRmo80uaViGx+aTNNzSZosYyY4tUbyBFLMQqqMkk4AFBNU8/aLhieYoiAo7M46n3A4A9wfQVcY3MZGPc3cuo6hAzQ3FnbBXjhlnRl3SFgAwA+4cDA3FSfMIA6g6rWwb/XTTTD0ZgB+IUAH8c1JcxR3NvLBMu6KVCjrnGVIwRWe1tqH+r/ALT/AHX9/wAhfO/76+5/4509+a6+ZSSS0t/X/DkVJqSVny2/r/hyWe6tLBUjYqm7PlxRqSzeu1FGT1ycD3qH7XNefu7SOeJD964liKbfUKrclvQkbfc42mW2tY7bcwZ3kfG+SRtzN/gOScDAGTgCp81pTUU9NX/XQ5G4LZXfn/l/wSG3sYLeQygNJcMMNPIdzkdSM9hnnaMAdgKs03NKK76abd2Zybk7sp6n+8Nnat/q7m42SD1UIz4+h2AEdwSK0BWdaf6XevfdYVXyrc9mU4LOPYkKB7JkHDVpCvTpxtZDq6JQ7fn/AFZfIcBT1FIBUiivRpI52xVFSqtIoqVRXpUjGTGMvFUneMzNEGHmKMlTwcevuPetIpkVUubdZUwcgg5Vh1U+ortje2g6clfUoSrVKVOoq8XIcRTDbJ2IB2v9D6+3Xg9RzVFJTKitIoXzBujI7g8gfXHb8u+OiFaF0u5307lCZOtZ8yda2ZkrPmjrvgz0KMzIlSqjpWpLHVV4/auynI9KnUM8x0COrZipRF7V3Qmbe0IFj6VYjjp6RVYjjq3MynUCKOrkSdKZHHVuNK5qkziqTJolq3GtQxrVpFrzqszgqSJ4xVtKrIKsJxXm1ZHFPUn3YWoHanO3FVnavMrMmERrtUDtSu1QO1eVVZ1QiIzVAzUrtULNXnVTpjERmqB2pXaq7vXBUR0QiSF6ieSomkqvJLURgenQgOuLlYkZ3YADqTXKXt011IXb6ADsKtale+c/lI2Yx1x3P+FZxGFzmvewWG9nHnluz26FPlV2QtSUrHk02u81YtJRRSEFFFJQAtL3602lzUgO3EdzRTDRU8wzuguKcKb5gI6UoYVujluOwaORTlOaDyKbYrjdxx1pC1KV+XrTAMdaQ0yQPk4oZ+aaAAaRqQ7huzVHUISyiYfw8N9P8/zq0oO6pXhEsDRkj5hjJGaipDni0VGVmc8aicVMylGKMMMpwR71G44ryloVNDFpXXfGy5xkYzSL1ock4QHk/wAu9PqZjkbeitjGQDipAaaAAAAMAUCkxpkqmrCSZAD8jse4qqpqVTWckaKzLQBHPUeoqVTVaNyOhqwrA9eD7VjJGik1uSinrUY6e3rTxWbNYyT1RIKkBqIGpAazZaZKpqQGolNSA1myrkZjkikeWDDBzukjPVjgDIOeDgDrwcDpyatRSLKgdDlT+H4ex9qYDTHtY3cyoWhmPWSM4J+o6Nx6g47Um09wLgNPFUFst/8Arrq5k9P3mzH/AHxtz+OaeLN4/wDUXc8Y67XbzAT77stj2BH4dahxj3/r+vILl9aeDWaBqqTfes5YgucbWjJPpnLYHfPPpjvU8d2yusd1CYWY4Vgd0bH03Y47D5gMk4Gah0301C5eFPFMFOBrFjJAaeDUa1IKhiHrUqmogakWs2FyRealFRA04Gs2FyUGng1FmnA1LRLZKDTs1EDTgalolskDU7NRZpc1NjNskzS7qjzRmlYybH5o3UzdSZp2MpMfupC1MzSFqdjGTHlqTdTM03NOxjJkmaTdUe6kLU7GLY/dRuqPdRmnYzbH7qM1HuozRYzbJN1GaZmjNFiGyTdSg1HmlzSsK5JmnA1EDTgaViWyTNLmo80uaViGx+aM0zOKM0rENj80hNMJqKWZYlyQSScKo6sfQU1G5kwuZjFESgBkY7UB7sf6dz7A0kaLDEsakkKOp6n1J9zUao7OJJirMPuqvRP8T2z+gyaczVpaysjGb6Cs1RFqGamZq4xOSTHUuaZmnCu2lAgcKqao7iwaKJ2Wa4IgjZT8yljgsPXaMt9FPTrVoVUtv9L1Ced/mjt28qEdRux87j3+bZ7bW55Ir0aMepVPR8z6al+KNIo1jjRURQFVVGAAOgAqVRTVqRRXfTRzyY9RUqjimKKmUV6FMwkxyipVFNUVIBXbTZjJjgM1G8dSilwCK7YSI5rMzLm2jnieKVAyMMEGqd1biWJkORnuOo9x71syR8VTljrdcrvdbnVSqvQ526yYzC4AkYheP4gTgkfh+X05NbYcFG5ZDjnuOx/z3zW5NCCRkA4OR7VmzR+VOWPKyEDJ/hPb8P6n3qo3hNTb8vl/w56lKqmrGXJFnNV3i61qyRVWaKvUpzOyFUzjFQIvarpho8quuNQ29qVli9qnWOpViqZY6p1DKVQZHHVlEpVjqdErmqVDmnMVFqwgpirUqiuGrM5pMkWpVNRCn54rz6kjBg7VXdqc7VA7V51VmkIjGaoHanMahZq86qdMYjGaoHanu1VpGrgqHTCI13qtI9LI9VJZK5XG52U4CvJWXf3uxTHGxEmcE46DFPvbvyIsDPmOCF9vesUt6knPPNd2Dw3M+eWx7OEoaczBsdjUbEmhmGaYWJr17Ho3EPWm0UUmK4UUlFIQUtFFACUdqKSoYCiikoqLAdmJBgfSnhxVVTwCamGfSuyx56lcnWQCpd+T7VVWrClSOalo0iSZHrTW68fypBijNIqwEjdwTinjB7VEcZqRcHnNA7C7QacFx1FAAB4qRRnrQUjG1eHbOsyj5XGCfcf/AFv5VmNXT3dutzbvHxnqp9DXMsCCQQQRwQe1ediafLO/c03RD0ahMtMxOML8o/HBNK3WkT/XN7qMfmax6GZLRS0VBIA1IpqKnA0mjSLLCmp0NVFNTqazkjVMtI2DUo4JFVlap1bPX86xkitnclBqQGoh608VkzSMk9iUGpFNRLUgqGi7koNSA1EpqQVmwuSA1IKiBpwNZsZMDTiqujI6hkYYZSMgio1qQVDAgFrc/wCrW+dIR90qgMn0LNkEfhnpyecuFlP/ANBO7/75i/8AiKsA08Ghzf8ASQFcaXanlhKzD7rtO7MnrtYnK574xnvTxpGmH/mHWn/fhf8ACrAqRTUOpPuxaFZdIsBzFbJA3963zEx9spg49qeNNVOYLu8hfu3nmTj0xJuH44zVoGnA1m6k+4aENtcSidrW5KGZVDq6KVWRc4OASSCD1GT1U55wLoNVp4EuIwrFlZTuR1+8jeo/zggkHIJFJp1w93ptpcyBQ80KSMF6AkAnFRJXXMhF0GnA1GDTs1kxNkgNKDUYNLmpsQ2SZpc0zNGaVjJsfmjNMzRmixnJj91ITTM0ZosYyY7dSbqZuoJp2MJMcTTc03NJuqrGMmOzSbqbmkJp2Mmx+6k3etMzRmixm2PzRmmZozTsQ2SZopmaUGlYm48GnZqOnA0rEj80oNMzS5pWJbH5pc0wGlzU2JY7NGabmmPKsaF3OAKaRDYssqxLk5JJwqjqx9BUUUW3Ekm1pyPmcfyHt7f1pI1Yu00gw7cKDzsX0/qf64FPLVe2iMpOwpao2bmkY1GzU0jmmxSaTNNzSiuinExY4U4UwU9a7acSWRXdz9ktHmCb3GFRM43uThVz2ySBntmpLG2+yWiQl97jLO+Mb3JyzY7ZJJx2zVWEfbNSebrDbZjj9GkP329OBhQeoPmA1pqK9CCsrBU92PJ83+n9efkOUVKopiiplFdcDlkx6ipVFMUVKtdcGYyY9RTxTRThXTGRix4paZS5rohUJFPIqvLHzU+aaea6oVBxdjNlirMvYS0Y+UlNw3gDkr7ev09M1vSR5FU5Ivat780XE7aNWzuYzRhwGUgqRkEd6haKr0kX2Z3Y/wCpY5P+wfX6d/Y5PfgaLnpXTSrX0e53KpYzTF7UeVV8xUghrrVQv2pUEftUgjqwIvaniOh1CXVIFjqVUqQJTgtYTqGTncYBingUuKK5JzJuFDHiimO1cdSQkrsjc1AxqRzUDmuCozoihjGoHanuaryNXDUZ0QRHI1VZHqSR6pyvXHJHZTgMlk61QurhYYmkYjjoM9T6VNI4ALMQAOSTXP3k7XExccIOF+nrTo0PaSt0PUwtDnfkNe4MrF5Dlz6dB7CopHBGBUZBFJk17EUkrI9lWSshOtKelHb3pKoQlJS0VLQhKWkopAFFLSUhhSUtFSwEoooqAOqjGQKsAjFQJgAc1IDXYcCRIDTwajFO3YoZohxyORSgk9aZvGKTzfepZRN+NPU4FU/MOetTKx7mpGmiwrY5qVZBjkVWVgehp4poLk6vk8VjatbeXN56gbHPPs1bCACmzxxzQtG/3W9DWdWn7SNioyscswqM8OjfVT+P/wBcCrE0TRSNG2Ny+lVpB8pwM4IOPoc15iVnZja1LApaapBAIOQadUGbEIoFLimmgEx6mpVaoAakU1LRrFlpWqVWqqrVMjVlJGqZaVqmU1VVqmVqxkhyV9VuWAaeDUKmpFasmi4yuTA1IpqFTUgNZsq5KDUgNQg1IKhjJQaeDUQNPBrNjJRUi1EDTwahhcmBp4NRA04GoaAmBpwqIGng1DQiUGqnlXVozCzjhlidmfZLKUKMTlsEK2QSSeehzyQQBZU08GknYTKoGqR/vAbaYt1hYlAh9nAOQPdckknIGFC/bL48DTHDLy5aZNrAddhzkn03BR6kVbBpwNJzXWKIY22uorqMvEWwDtZWUqyn0KkAjgg89iDU2ao3dq0mZ7dvLvFXEbbiFYjoHA+8vJ6jIycYPNT2tyl3bRzoGAcZKtwynupHYg5BHYiplFW5okNlgGjNNzS5qLGTY7NNzSZozRYykxSaTNNzSZp2MJMdmkzSE03NOxjJjs0maaTSZp2MZMdmjNNpM07GTY7NGabQDRYhsXNLmm5ooIbH5pc0ylBpWJH5pRTaXNIQ+lBpmaZJPHFje3J6KBkn6Acmla4mTZpc4qr507fcttvr5rgfljNHlTP/AKy4wPSJdufqSSfyxT5e5LLW7NVs+dcBv4ISQPdsYz+AJH1J9Kr3VtB5BBjDFmVNzkswBIHBOcdatjCqFUAADAA7U7JK6M27Di3vTC1IWppNCRhJgzVGTzQTSVpGJhJjqUU0U8V1QiZscKqyu9zc/ZImZYwMzyIcFemEB7Eg5yOQB2LKaJbpjKba1XfP/ExU7I/dj0zgg7c5OR0ByLNtbJbRlVLMzHc7tyzt6n9PYAADAAFd1ONtWV8C5nv0/wA/8iaKNIo1jjVVRQFVVGAAOwFTKKYBUqiumByyY9RUq0xRUgrpizGRIKkWoxTx0rZSMmSCnVGDTga1UzNofmjNNzRmto1BWHZppNITTc1vCoOw4nionjzTiaM11wqFLQzL+L90obiMuPMbsqjk59jjB9jnoKe0PNW7pGe0mEcayOUbajdGOOh9qZboht49jtIoXbuf7xxxz7+vvW0Klqj81/X9f8A6FU9wqGH2pPK9qvGLmkMXtXUqg1VKXlUbParZjpClDqD9oVdlJtqcrTGWspVClIhIpKeRTCawlMtDWOKhY09jUTGuWcjSKI2NQuakY1Xc1x1JHRFEcjVUlappGxVKV+tcU2dlOJFK/Wqbtk1JK+aydQuygMUZ+Y/eIPK1koOTsj0aFJzaSIL24+0fIh/dg5z/AHj/AIVmuwBxUs0mF+U1W5JPc16VOmoKyPepwUI8qGmilxRjitChM0UmKKLgFJRRUiCiiikxhRmiik7gJRRRUgFFFFTYDrMDA57VIOOai3YAPelDFuprsSOFMlLYFNLcUfjTGcDvTsXcUscVCZfahm5PNQMx7UOIuYtLJntUgYkVTjyTV2MYFQx3JYuuKmyRUS8HrSluaATJhIcUhY1EGxSh8nFOxSZW1CAyxeYo+ZBk+4rHPWunUACsfUrTyHEiACN+wHQ1xYql9tFp30KEB/dKP7vy/lxU4qpbvuZsjBPOM9O2P0H51aWuGa1FJC4pCKdQRUmZHSg0EUlMuLJlaplaqqmpVaokjVMtq1Sq1VlapVNYyRomWkNSqarK2DUoODWTQJ2k/wCv66E4NSA1ADT1NZtGlywrVIDVcGpA1ZtDuThqeDUANPBrNodywGxTw1QBqeDUNATg1IDUANSA1DQEwOKepqEGng1DQXJgaeDUSmnA1DRNyUGnZqNTTgahktkmapaUd0NxJ033U3yj7q7XK8DtnbuPqWJ71PM8kcEjxR+bIqkpHu27jjgZ7Z9ai0xY006Axyearr5hl27fMLfMWx2ySTjtmqXwP5GbZczS54ptFZGUmLmg0lFMxkwNJRSUGEmFIaKQ0zGTCkopKZjJhmikopmbCikpaZDHA5opvSikSx2aM02lpCH5oLBVLMQABkk9qaDTZnCxMCocsMBD/EfShK7JE/ezchzEnYBRuPuc9PpjP8qkjijiztXk9WJyT9SeTSRqY4kRmLFVALHv707ND7ITHZozTc0E0rEMiuDmS3HYycj1wrEfqBUhNQMfMulH8MQyf949P0z+YqQmqa2M5Ck0wmgmmE00jnkxc0opopw61vCJkxwqqzteyNDCzJApKyyqcFiOqKf5t26DnJVHdrueS2iYpHGQs0inDZIB2L6cEEt2B455W7FGkaKiKqooAVVGAAOwFdkFyjfua9RbeCK3iWKCJIo16IihQPwFTgU1RTwK3ic8m27seoqQUwVItdEWYskFPWmCnA1qpGTJAaeDUYNLmqUiGiXNGajzRn3qlMmxLmk3VHmgtWimHKP3Um6mbqTNbxqDsPzRmmZpc10QqDsSA1X087rbz+gnYyqvZQenHY45PuTTL5WeylVQWBHzKBksufmA9yMgfWrKSK6BlYMrDIIOQRW0at5+g7Wh6kuR3FIcUzdQWrpVYzsKQKjbFDNUTNT9qXGLBiKhdhQ71AzVLqG8IgzVEzUFqjJrOUzojEGNRMacxqNjXPORrFEbmq0jVK7VVleuScjppxIJXqjK9TTPVCeYRozseAKwep6FKBXvLkQR5GCx6A1izOXJLHLHvS3Fw08pduOwA7CoC3vXbRpciu9z38PRVOOu408imHg5FOx3zQoz1P4VudFyPoc0uM0MABxTckUmO4EelNpSaSpAKKKSkIKWkpaBiUUUVIBSUtFIBKKKKkDpsnil3HrSDoKeAK7UzzhpYjrTWyeacy9qt2NibyR0Ekce1GfMjbQcDOPrTuFn1KSpuoMfODmrDx+W7Dg4OMjvURBJ71DZolYekeCKnAwKiRTinnNShjlyxoIINIuacQTTIuMfpToycjijYTxinIuDVBqWVU9TRKqSxNG4yGGKYC2OaMkdBzUvXQtM5mW1e2vnGeAT+INTqa1b6ye6iDKB5q8rnv7Vjqa8uvTcJeRtfmRMKWmg06uUzaGkU0ipCKaRTTEhop6mmUoNNmkWTo1TK1VVNTKaykjRMtK1TA9PpVeJuG6ZxkcVIGzjjGKxaC7cvQsKaeDUCmpFNZtGtycGnhqgBp4NQ0O5ODUgaoAacGrNodywDTwagBp4aoaGWAakU1XDU9WqGguWA1SKarhqkDVm0FycGpAagDU8Gs2hMmBp+ahBzTwahohlbVpZV06SO3OLif8AcxfMVIZuNwI5+UZbjspqzZFjZQ77b7KwUAw5BCY4wCOMen9KzHuIbbXEjvmbfOT9jYt8gwqgrjPD5Lc45DYz2rYBq5rlglbfW/8AX9XIY/NFNpaxMWKKKO9FIxkFIaWkpmEhKSlNJTMWIaSlNJigyYlFLSUzNiUUUUyAzRSGigQ7NFNzS0rCGvIQ2xFDP1wTgAepP+f50qRhW3sS0hHLH+g7D/DvUVscxmT/AJ6MWz6jt+mKmzVPTQTHZpc4pmaM1NiWOzSZpu6kzTsZsjtzmAMfvOSzeoJ7H6dPwqQmoFPl3DJ/C4Lj2Pf+YP508mqa1uZTHE03NJmlHNUkc8hwqGadxIILcBrhhnn7sa/3m/XA6kjsASFmnWBAzAszHaiL9529B/nAAJOACaLOBoY3aUgzTOZJCvTPQAfRQozgZxnvXTCNldgkkuZkttbpbQCNCTyWLN1ZiSST9SSeOKsqKYKkWt1q7mEm27seKeKYKeK1izJkgp61GKeDxWqkZskFKDTM0uarmIsSZpc1HmjNPnFYlzSbqj3UbqfOLlJN1JuqPNG6rUx8pJmjNR7qM+9axmFiTNKDUeaUGto1AsLNOsELSMCQo6DqT2A9z0pLWMwWqRsRuA5C9ATzgew6D2xUGftF2VPMUOMjsX4I/IYPp83qKs7q0jUu7jasrD91IWphamFq2VUlRHM1RM9IzVCzVSqmsYgz1EzUjNUZaq9obxiKTTSaQmmk0OZokDHFROacxqB2rCUzWKIpGqlM9TyvWfM9YNnbSgQyvzWBfXJnk2j7injnr71a1S7KqYYyNxHzewrJVvU104el9tnu4OhZc7Gv0NRg89eamIO0nGV9cVXYc11HoIdtyOtMxhsUgbn2qQDJyKBlyx0i71Iv9lQOYwCcsBx+NUJEKMVPUVs6Tr+oaKJjp9w0BlAV9vcA5rJlzI7MTkk5rNc19dhuxBSU4jFGOKYIbSUtJUjCiiigQUUuKMUWASiloxRYYlFLRSsB0itxTg1Rg8U9VyOtdKPNJBzzTgOtCAAU4ikzReYgPY00+tKRSZ9akokTHrTs0wVIBjrUsBRjNPGKZkClB3EYqkZSdiyJdinA5NQB+cmlIPTmm7CD04p2DnuSq46VIoGc1BGhY5qYlulS0HOSZAxWNq1sI5RcJ92Q4Yeh/wDr1rAHvSvCssLxSD5WGDWdWnzxsXCZzSmpBTZomt7h4W6qcZ9R2NKpryJKzszdq46kIpRSkVJm0REUlSEUwimCYoNSKaip4NDRqmWoW+cZ6Hg1ICQeeKhQIYgfusDgnt7f59qkZsysQeMmsHuEZXkTKalU1XU1KprNo2uTg04GogaeDUNDuSg08GoQaeDUNDuTA08GoAaeGqGh3Jw1SBqrhqeDUNBcsq1SBqrK1SK1ZtBcsBqkDVXVqkU1m0IsA08GoFapAaholjpoUuIwrEqyncjr95G9R/nBBIOQSKi0++F0jxyFRdQHZPGARtb1APO09Qe4/GplPNMng87a6P5c6Z8uTGcZ6gjupwMj6dCAQk1blZDLdOqrbXPnbkdfLnjx5kec4z0IPdTg4P16EECwKzkmnZmUh1LSUtSYyCkpaKRjJCYpDTu1GKZjJDMUlPIptMxaG0lOpKZDQlNJpxppFMiwZpM0UhpiYuaiuGPklVJDP8oI6jPf8Ov4U+oZD/pEOfu84/3scfpuqorUROMKAqjAHAA7UuaZmk3UrEsfmkzTC1JuosSx+aM0zdSbqdjJjM7ro5/gQY/E8/8AoIp+ahbcspkVdwIAIBweM/40qy5bayshPQN3/EcVbRlMlps06wIGYFmY7URfvOfQf545JwAaUVVi/wBK1BpesVvmOP0Ln7zfgPlB6g7xV049WZxinq9kWLeBg5nnIadhjj7sa/3V/TJ6kjsAALYpgp4rVO5lNtu7HipFqMVIK0TMWSCnCoxTwa0TM2PFOBqMGlBquYlolzRmo80Zp8wrEuaM1FmjdRzBYkzSbqZupM0+YOUk3Um6mZozVKQWJM0ZpmaM1amFiTNO3VFml3VopisR2zeSzW55Iy4YfxAknJ9DnPse3cCyWqnancru3+tLkPntg8D6Y6euc96nLVUamhU17w8tTGamlqjZq1VQFEGaomahmqFmrSMzaMRS1MJpC1NzWqmapDs0hNJmmE0OZSQjNVeRqkdqqSvWTmbQiQTPWXeXAhjLnn0HrVueSufvZvOl4+6vArShT9pK3Q9fCUOeWuxSkLOxZjlj1NR47VOy1GRzXqHtpALiRIWhDfIxyRj/AD6VXYZOamK5571EyHrSsVdkR609G4x3ppU96BnIxSGaenWEmoXAhiwWIPfFaPiDwte+HJ/Iv1VZNqthWDcHp0qhpWpSabcCeBsSAYzjPatHxH4nv/El0bm/uDNLgLkjHAzj+dT1OeXPzaM5mQc0nHIpZB81N5zSOlDSKSn7SaTb60hjcUUtHNACYopaSgApcUlLQAlFBooA6EDpUi8UzHAqaMcVqeetXYkFPHSm7ak7e9Tc1Gbc0FKkAPegqTQJkQ4/CpA25SaYVweachGCKLEOVhGORinwnoPeo8Z6Cp4Vo2MHK70OhtNHs59Aur+S8CTxSIiW/GXB6nrnisZlyDjtUqhguM8UgBzjFNK5DqclkyOMY4AqTbxTxEe1OMZzV8oufoRZOKVeak2YpjDHSoaNIyKOr2hmtxOgG+LOfdf/AK3+NYamutU5Fc3qFn9juPlH7p+U5z9RXnYqn9tHXSnfRkQNOqNTTxXCzRoDTSKfSEUiBmKBSkUlUUieE5JT+9x+Pb/PvTlNQCrGd4L/AMQ5b39/8+tRJFXs7kimpVNV1NSqayaNUycGpAahU08Gs2h3JQacDUYpwNQ0FyQGng1EDTgalodyUGnhqhBp4NS0FycNT1aoA1PDVDQ7lhWqVWqsGqRWrNoVyyrVIpqurVIprJoRYU1IpqupqVTWbRLG3UDyx+ZAQt1GCYnPTPo3qpwMj8RyARNb3CXCFlDKyna6N95G9D+nsQQRkEGgGqcjixv3uHyLaZAHYKcI6/xNj1U8scABBk9KEuZcvXoQ0aYpwqvbXVvdxmS2njmQHBaNwwz6ZFTismmtGYyQ6jtRSipMZITtRTqSlcykhpFNIp5FGKZk0R0lPIptUZNDDSU4009KaJsMNIacaaelWiWJUFwfkUjqHXB/ECpahuOIS3ZSGP0Bz/SqjuSSk0maQmm5p2IY7NJmm5pM07ENjs0mabmkzTsZSY/NNZQ6FT37jtSZpSwVcsQB3JNNIye5DPcvFZM6hfOyI1B+7vYhRnvjJB9cVYtoFtrdIUJIUfebqx7k+pJ5J9TVaSB5QkyYEqSeaivwPulcH04J+h9cYNm2nW4hEigjkqQ3UEHBB+hBFbW93QJ/Bp8ywKeKjFPFCOZkgNSKaiFOBqrmbRKDTs1GDSg07ktEmaXNR5pc0+Ymw/NGaZuozRzBYfmkzTM0bqfMFh+aM0zNFPmHYfmjNMpc0+YVh+aUGmZpc0+cVh+aXNR5ozT5xWI5D5NwjjpIdrqO5xwf0x9DzwKmLVWkOLuEtypDBfZv/wBQP059akLVSmW1ohzNUTNSM1RM1aRmXGIrNUTNQzVGWraMzVRHZpKbmjNbKZdh1MZqCaidqTmUkMkaqUz8VPK9Z9xIFBJPFSnc66ULspXs2EKjq3FZLDirEkhlkLZ69KikQgV7VCn7OFup9HQpezhbqQHFMIpxBppz2rc3IyetMNSEVEQaQwKZ703bzSc54zR81IBRkUA00n3pjHtmoaHYkYk0wCm5oUn1pWKJNpxxTSMDNPAJXikPAosFyM0BaccdabRYBSvvTSMUtIadgEooopAFFJRSA6LJAH0qWM80wY9KcnBzitTzk7MtA1Ki5qFTmr1soLrUs0uJ9nYoCKY0RUe9eq+CPDWl6rpcst7PAjL0D9eh56iuE16KCC6aOBlKhiMrxnmoUruwLVXOdfgn1pg4NTSD5ulMGD2rVI55vUAOatQj5c1AKswsAMYoaMW9dycelTRwEgZPJpkQBbrWvYx72VSuQa1jExnK+jIktspuFRyWxAOK7zR/DU91CwjiDDPXFLqXhW5tYi0kAX3xVqy0Y7Nq554YemetRunvW3fWy27spALe3asaUZrKSuaRVtyHocVFc26XUDROByODjoexqUAmngY61hKN9GdMH2OQkjeCZ4nGGU4NKDXWa3ZadeaPDLAkqanDkOeqSpycY9RxjHvntjkFNeTWpuDO2L5lcmopAadWAmhppMU7FBFAhoqeHaBuJOQefTB/z1qDFSRttbn7p4P0pS1QSV1YeMBiAcjPB9alU1EVKNg/gfWnqalmkXdE6mnioVNSqayaKJQadUYNPFQxjxThTBThUhccDTgaYKcKkB4NSA1EKcDUtDJgakBqAGpFNQ0BYVqlU1WVsVKrVk0BYU1IDUCmpVNZtCJ1NQ31jFqFr5MqocMrqXQMAwORkdx2PTIJFPU1KprO7i7olhZXP2q1SYrsY5V0znYwOGXPfBBGe+Ksis2E/ZNReE8Q3OZI/QSD7y/iPmA6k7zWiDUVEk9NjOSHilpBTqyZk4hRilFFIycRCKTFPxmk6UzFxGEUwipSKYRTTM2iM009KkIphFUjNojNMPSpDTDVozYymnpTqa1WiGV1YQKI2ztUYDY4x7+lSE0tQmMp/q2wP7p6fh6fy9qvczY/NJmmZm/55p/32f8AChZFLYOVb0b/ADzTsQx2eaKSloMWxMgAknAHc0KC7hyMAfdB/nTHIchFOWDAn2wQeamFVsQ9EPFVtJ/5BluB/qwuIj/ejBwhPuVwfx6DpVkVV0791G9oeGt2KqP+mZ5THqMYXPqp64zVr4WJawa9P1NAU4VGDTxU3MWSA04GogadmnchokzS5qMGlzRcmxJuoz71HmlzRzCsP3UbqjzRmjmCxJmjNR5ozT5gsSZozTM0tHMFh+aXNMBpQaXOKw/NGabmjNLnFYdmjNNzTS1HOFglUSxshJAI6jqPce9RRyl1YNgOrbWx/nuMH8aJpdiEgZboq/3j6VGo2ZJO526t/ntVqZqo6akjNUTNQWqNmrWMy4xAtTc00mjNdEZGiQ7NGabmkJq+cdgZqhdqczVWkbilzmsIkUr8GsfUJvl8sdT1+lX55AASTgVhSyGSQse56elejgKXPPmeyPXwNG8uZ9AX7opJDkU0Gm5r2T17jGFNNSUygLkZphHNTHJGKZikMhx6daQ5/GpSOacuzy2BHz9jQDbRWYdKjK981M6lTz36VFzSY0N25o24OKU0hJzU2KOp8HaFZ67qcVrfXotIXbDSHHHBPcj0rH1i3is76WCGTzER2UPxyASKoLMyD5WIPtTGYtyTk1KTve4mrtMQk5pM4opKLlDgfWgnNJmincBKKKKkAooooA6X0o3EUnQZzSd61TPNkiWN2z0rXs43kI2KWYDgAZrKt1DSAE8Zr0nQNS0Xwhr8NyLlNQh2EEom3BKj19yfyqZMhya0MODWdQ0yJo0leIdx0rIu7priTcWBJ71reNtettd16e8tovLikxtXjjgelcyr9qSXUtNLYmfkZ71DuqQnK8VHjHWrTM5oehJqdCQKhXrxUqnFUc00W4mxXR6Nta4jDEfSuZhUtz0963dPu4bYq33nFaxkrWOdxu7t2Pd/CUMC2DEAZLGpfFnkrpL5C7s8etea6X4laAMTK4PoGqTVPETXtqVMjkg9Cax9i/ac7Z6FKulT5LHN6wAbiQj3rnZeDWvezCSRmGcHtWTNg1pORCi27kQyOe1ITSM7bQCSVHQZpobIrmbN4oduPrWFqmnrb/6RCMRscMoH3T6/StpsA0kkaTRGORQysMEGsqkFONjeD5TllNPBp97amyn2ZLIwypI/T61EprypxcXZnRurokopAaWoJsJQKWigESRn+An5W9ex9aUZBweCKjFSn5lD9+h+v+f61DBaP1HqalU1CpqRTUM0JgaeKiBqQGs2BIKUU0U4VDAcKWkFLSAUGnimU4VLGPU08Gox1p4qWBKDUimoQakBrNoZYU1KpqupqVTWbQE6mplNV1NSqaxaFYikPnarbxH5VgUzgnguxBQY9QAWz6ZT1rRBrOuonbyp4FzNC2QM43qeGX8RyBkDcFz0q5BNHcQRzRNujkUOpxjIIyKU1eKaE0WBTxUYNPFYMzcRwpaBSipM3EOlIRTqKRjKJGRTSKlIphFUmYyiMNMIqQimkZqkYyRCwphFTEUwirTMmiEimGpiKYRVpmTIiKaRUhFNIqkzJjMU1lDKQRkVIRSbapMzZXLeSQGYlT0J6g+nvRtaTltyL/dB5P1I/pT5VBeHIz8/f6GpMVVyJMYqhRgDinijFLSuZMUVWvLdXjedZzbTKhxODwoH94HhgOevTJxjrVmmXEK3NrLbuSElQoxXrgjHFVGVncUXaSY62laa2ileMxO6BmjbqpI6H6VMDVWxna50+2uHADyxK7BemSAeKsZpSdm0TNWk0SZozTM0uanmIsPzS5qPNLmi4rD81Rmv51mnEFqs0VuB5pDkPuxuKqu07jtKnqAdwHrTpr+KGfyNssk20MEjiZupIGTjAyQepFOtIWhR2lIM0rmSQr0z0AH0AAzgZxnvVr3VeSNYwUVzTXoWUkWRFdGVkYAqynII9RTs1n6cfLW4th923mKKe20gOAB2ADhf+A/hV7NTJ2djOcOWVh2aM03NLmp5iLDs0oNMzS0nMLDwaWm0ozUuYrC7qN1JRip5g5GBao5JRGjOckDsOp9hTyKry/LPGzcr93n+E9j/ADH5eppxd2aRp6goIYu5Bc+nRR6D/PNBanNUTVaky1FiM1RlqGJphNbxkWoi5opmaM1spFWH5ppNITTGanzjSGu1VZXqSRqpzSBQSTgDqTVwd2dNOBQ1C4wPLHVuv0qjEnmyqvcmop7jzpmcZA7A01JdpBGc+tfUYal7Kko9T6GhS5KaXU6PXvDU2hQWss7f8fCsyjI7EjsT6Vzx69Kllu5JwBI7PjpuOcVEDxXQr9S9twxThHnoCaBya2tBtIrq8CSuqpg5J+lBM58qMNoyOoNM2ZrvfG+h6bpV1s02dZ4vLUl1QqMnOep+lclpd8mm6jFcvEJhGwbYQMHBB7/Sh7aEU6rkR6Zpq310ySOI0RS8hOBwOvXvT9e0600+4gFldidJIhIeRlD/AHTTNY1AanqlzeLEIlmkLhFwAue3AAqgeaz5XzXudEWmiFgWAzmoyO1TlC3A6/WoCwFaDIzx2php7MDTKTGhKM0ZpKllBRRRUgFFFFIAoozRSAKKKKAOhDdjRmm7qAwNao4GSLIVPympvPkPVyfxquOnvTw3NMycSYuzLknJoQkmmCnK4U80FJJFkU05pN4NSKM9alDkrggNWI1B68mmKQpp4bPbimYSikyYSYHGB9KkilK4Oec1VYYOaWNuauMrHLKm76m1DeMMjdVn7WxUgt161io+3rU/mU5TNqcbFqWUknmqrnNBfOCKYzYrKUrnRFEbn0pp46U5EMsgVBlmOADTZA0chRhyKg1Q3JNPXcaQDNa/h67tNP1WC5vYPPhRstHgHIwfWkEnZGNc263MDROOvQkdD61zUsMltKYpBhh+RHqK7XUriO4vZJYY/LjZiVX0BJNZd5aLeQlSBvGdjeh/wrGvRU1dbmsJcrt0OeBp4NRsjwyNHIpV1OCDTga8xqxvYfS0gNLUCsLUkXOU/vdPrUdS7EwpDYyM81LJla1hBUimkcHIY/xfzoBqXqXF8yuTCpFNQqalFZsokFPFMU04VDAeKWkFKKkBcU4UlLUgLTxTKcKTAeKkU1GKcDUMomU4qVTUCmpFNZtDsWFNSqagU1KprKSCxYU1X0k/6G//AF8z/wDo16gE9zcySLaGGOONtplkUvuYdQFBHHOM56gjHertrCttbpChJCDG5urHuT6knkn1NKS5Y2e4WLampBUKmpFNczRLiSinUwGnA1DM3EdRRRSMpRCmkU+koMJRIyKaRUhFIRVXMJRISKaRUpFIRVJmEokBFMK1OVppWqTMZIgK00rU5WmlapMxkiHbSFalK0m2quZNFV1zcRg9ArN+PA/qakxTpkJTcoy6Hco9fb8RkfjSqQ6BlOVYZBqr6ENDMUYqTFG2lchojxS4p+KTFFyeUo6T/wAgax/694//AEEVdxVTSxmxEg+7LJJKh9VZ2ZT+IINXMe9XUfvv1Lqx/eS9WJRS4pcVBnyiUyaVIIZJpTtjjUsxxnAAyahlvYo5TDGrzzjrFEASvf5icBeORkjPbNRpaTXBWS7mkA3hxbjbtXDZXJAzkYBPzYzntVqPWWiNFR6y0X9f12H2UcmZ7iaNo5JnyEYglFAwBkEjsWx2LH6m3RVLWUV9FvNyhtkTSAMMjKjcMjvyBxS+OaT6iUPaTSelxLV1GrX8KMG4jlfnJViCuPbhFP41fxTYYIoIhFDEkca9FQAAfgKkAqZyTegppSd0GKXFKBSgVDZHIAFKBSgU4CpuP2YmKXFLilxSuUqY2inYpDQWqY01DKgkQqeM9x1HvUxpjVSLVMpmaUR73jAC/fJPXHUgenf8OlRuZDmUZwOiY5Ix6ev+eOattVacnARThm4yOw7n/PfFbRfkaKA0kEZByD3FMIqTAAwBgDoKaatCcCPFFPxTcU7k8gw5qNqlaoXNWjSNIgkPFY2qz7U8tTy3X6VqTuFUkkADqTXM3dyJ7lm/h6L9K9fLaHPV5nsj0sJRvK76EHSlFHBpu7Br6M9YkB96dupgOadiglj1at3QbyG1uxJOFKAH5W6HisACpAcdKRz1I82h3/jvxHp+ssrWNpb26CNFxF3Izk9B6/pXnxBZuP5VICWGM0Y8sYHWjpYVOPLqQsABzURNSPzk1EaDoTGs3Iwart35qRjULUi0NNJRRSbKEoooqGMKKKKQBSZpaSkwCjNFFIAooooA3uw/pSjHSpJoWhC7scjPFR1scLHUq5zTckU5SaZO5KM4pdpzmkU1JU3K5UMBIIq4h+XmqpHOfSnrLx7UEpE7njNEb471GWzSqBgknn0oTIlHUnLZ709WIHoagUing8UXJ5blhH9etShvlqmGIqVSTQwjEsB+OtQvLSEkVE57VBsOMzLyDShieTUWKcHzxVAiRXOetShzVcCpV4HPWkXYkL5FOU8VEeBT4zzzTsJsiv8AT1vY8jCyqPlb+h9q51leGRo5FKupwQa9S8NeEr3xKkxtDGPK67ziuT8RaGYriRRgXMTFWA6Njt9feuTEUVPWO5VKp32ObBp4NQglSVYEEHBB7VIDXmtHTYkqbaPIB3A9wP5/0qAGpU+YFO/UfX/P9KzZE1s+wgp4pgpwpM0JVNSKahBqQGoaGTA08VEDUims2OxIKeKjBp4qGFh1KKaKcKkLDhSikpRSHYcKeKYKcKlhYeKkBqIGpFNQyrEymkuLj7LZz3G3d5UbPtzjOBnFIpqC6PmzW1sP4pBI3qFTDZ/762D6E/USopy1HYvWUP2a0ih3b2RQGfGN7d2PuTk/jVtTVdTUqmsJau7HYsKakBqBTUqmsmhWJwacDUSmng1k0Q4kgNOpgpwqTOURaKKWkYyiNIpCKfijFFznlEjxTSKlxxSYp3MJRISKaRU22kK1VzCUSErTStTbaQrVJmEokG2k21NtFIVp3MnEhK1Bbj9yR2DsB7AMQKuFar2w/dN/10f/ANCNWnoS4i4pMVKVqG4nhtUDzSBATtXPVj6AdSfYcmhXeiJ5G9EGKpXY+2b7KPlTgXDdlU9V+rDj2Bz6ZkL3l1/qk+ywn/lpKMyEf7K/w8dC3IIwVqeC2W3QqpLMx3O7fedvU/5wAABgACtF7mvUpQ5Neo7FFOIpMVFzPkG1Q8s393PulmFrFiNVjcpucZ3HcuCQMheuMhsjip9SEv8AZd35G/zfJfZszu3bTjGO+amh8ryI/I2eVtGzZjbtxxjHbFaRfLHmRpGPLHmQkUMUEQihjSONeiooAH4CpKKWobvqQ431YmKp3o33VhF1BmLsnX5VRuSPQNs59cd8VdxVS0H2i8ubo8qrGCI9tq/e+h37gfXYvpmqhpeRcIWuy4BTgKMU4CsrkcggFOAoApwFK5XIAFOxQKWpuUqYlLRRSLVMSkNKaaTTRoqY01Exp7Go2NWkUqYxjVab5WSTspw30P8A9fB/CrDVXlIYGPaWLDkZxx7mto7j5BTTaQCZQAdj+5O39OaN7/e8shR1B6/Xj/P9asTyBikNPyCAQcg+lMNNDVMjaq0hxU7mqVxKsaM7HAUZJ9q2gruxvCmZWr3OyMRKfmfr7D/P9awmwadPM09w8rcFj09Khc819dhKHsaaj16nqU4KEbDtxFKG71CSelAY5rpKsWgeKcDnpVcN61KuTSE2TqM8VbgtjISuDVaHllFdXomn/aJPoP6UpMycjDFqUXJBzVaVCDyMV6jeeCLpLQ3WF8ojIORXFalYLZvhzuYjoBwKFJGXNJysjmmXAqFuKtTcsSfWqzrVG8WVn6VEanZc1Cy4PtSNUxhptPNIRUtFjaKXFJUtDCiiikAUUUUgCiiiiwCUUuKKQG7ngcn8aXdgU3rik7VscUhc5NSIai707OBxTJLCsMH1qTcMVUU1IzYFSxpkxbimA81Dvo3d6LCbL6KxRnxwMc0zJLEZNMDfICDTN5U570khNos8j/61PV81BG2SealHBFINOhIH7Ctnw3Jpq6xAdXDGyz+9C9cViErSLJk0EyV1Y29fk05tZuTpKstlu/dBuuKy+TUWckU8tgYoNF5iOcKcVXWYq3WnzOFUjuelVUHPWqSIlK2ho78Ypd+e9VPOx2qYSAoKGi07ljJIpyOQ3J4qFJBjmm+YCeKEgdjrNE8WX2hJILKcxeZw2Bmsa9u3uZnldizMSSTWaWJpd/QUrEJWIb20W4HmR8Sjr/tVlAkHBGCOoNbozj3qC4043KmSEDzB+G6uTE4dS96O5vSqNaPYzQakUkEEHmoASrFWBBBwQe1SA15jR1WJ2xkMOjc/Q0CkjO4FO/UfX/P9KBWYo6aDxUgNRCnipZZKDUgNQg08GoaGTg04GogaeDUNBYlBp1Rg04GoYWHilFNBpc1Ix4NOBpgpRSY7Egp4qIGng1LHYlU1C5/4m1v/ANcJf/Qo6kBqK5DIUuo1LPCGyoGS6EcqPfIBH0xxk0o7jsaCmpVNVY5FdFdWDKwyCDkEVMrVhJFWLKmpVNVlYVKrYrJoLFlTUgNV1NSBqyaJaJwaeDUQNPBqGiXEkFLTQacDUMxlEWlpKWkYygGKTFOoxRcxlAZjik21JikxRcwlAiIpNtS4pCtO5i4ERSmlamINNIqrmTpleVxFGzsCQB0HU+w96ZBEYraKNiNyIFOPYU+Ub7qGM/dw0mPUjAH/AKFn6gVHczuJBb24Vrhhn5uVjX+8364HUkdgCRortWRHs7kVxM4kFvbhWuGGfm+7Gv8Aeb9cDqSOwBISCxht5DKA0k5GGmkO5yPTPYZ52jA9BViC2S2jKqWZmO53blnb1P8AnAAAGAAKfiq57aRBxtoiMikIqTFNIqbkcgzFJinkUmKq4uQZiqOmYjgktf8An1kMQ9AuAyAfRGUc9wevWrN5P9ltXm272GFRM43MThVz2ySBntmi0tha2qRF97DLO+MbmJyzY7ZJJx2zWidoO5ah7pJxS8UvFGBUXJ5CrqEskNhI0TbZmxHG2MhXYhVJ9gSM1PDDHbwRwxLtjjUIoznAAwKrEfadWC/8s7RQ3HeRgR+BC54/6aA9hV7FVLSKj8/6/rqW4WSQAU4YpMU4VmJQDFLiilFSUqYtFFGaRoqYUGkzTSadi1TFJqNjSk0xjVJFqAjGoyaUmo5JFQZYgDoPc1okPkGSPtAwMsxwB6mmIhUlmbc56nGOOw/WljTnzHA8xuvfb7U+r20FyDcUhGQR6+lPprDggHHvQg9mQocAr1C8AgdaRzTSZIlPCbVGc88/4frmmu3GcY9q0tqVCBFI1c5rl0WZbdDx958foP8APtWxe3KwQs7EcdB6n0rlJXaV2d2JY9TXt5VhuaXtXsvzOqlT1uRDpTWGee9OOQaTPNfQ2OgZTePSpDg9KjYZNIQoGDUqHGKhHHX9aepwaCWXrcjeuema9G8JzQRSl5cBcd/pXmkMgjIbqa17LUmSTJLfTNTJNmEon0vq3izSZPDEsMUoMhhChNvSvBtfWQyCZo2VHHysVxnFVBrTeYM7sEYxk0zXPFFxqlla2cw/d2+7y+T/ABHJ6mpiuXRA/e3MCYDPBqswpXkqMvnNamkVYawqJh1qRmyKjJpGiI2GOlMIxTy3PFR96C0FJiiipZQlFFFSAUVIYiIRJuHJxjvUdIAooopXAKKSikBsh+KcG4qMcU8etbnFJDs0oODmmVKw+UcUmKw3PNBc4puaaaAHhhmpByOKgHXNPDkUmKxaUkCmFstzTVYtgGnbMmhCkSxA1MCVHNIoCLSO2RjtSC1kIXJ7cU5CT1HFaOh6NPruoJZW7KjsQAWBxyQO31qpeWrWV7LbMwZonKEjpkUWJjrsJkjtxSSSbelNDkDHamNIG+tCRd0MbLkmpYbZ5uI0ZiP7opuQBxXR+EvFJ8L3stylsk7SR7MOxAHIPb6VWpjLQ5xoWV8MuD6U8DgcU+7uzc3EkpABdicD3piNkUNM3SinZC80i5BoJ2804HjOKB2HB/WnRjJyelRbualztSkFh5PPFdB4W1u00e8aa6toblSANske4dQemRXMFueKcjd6mUebQdibXI49QvprqBFR3csFUYBHYViAkEgjBHBBrbQksDVS/szIxniyX/iX1+lceIw91zR3N4T1sytDJtbnof096cx+c8Y9qigZWJVlyT93BxzU3yumVbJX14OK8tqzKulO4CniogaeDSZsSA08GowacDUNDJQaeDUQNPBqGhkoNPBqEGng1DQEoNLmowaUGpsOxKDTgaiBpwNJoCQGng1EDS7qmxRMGpwaoAacHqXEY0N9lu/SCb8lkz/7Nn6ZHq1Xg4qqQroVcBlYYIIyCKitpGjka2kYsVG5GJ+8uenuRwD17HvQ1zK/UDTV6lV/eqavUqvWEolF1XxUyt6VSV6lV8VlKIWLqtUgNVFkzUytWLQmiwDTwahBp4NZtEOJKDThUYNPBqWZOA8UUgpRUmUoC4pMUtLSMnAbikxTqMUzJ0xmKQinkU3FO5k6Zi6xu8ud97okKRO7RuVKx+ZmQ5HP3U7c8cdav29rBaRlIIlQE7mI6s3dmPUk9yeTQY0mu7lHRXjaJEYMMg/eyD+BHHvUWmu/ky2srM8lpJ5JdjkuMBlJPc7WXJ9c9q6HJuFl0/4H9fMnk92xZIppFSGmmskzN0yMikIp+KaapE8gzFJinEUmKoXIZ8I+2XjXJ/1UDNFEOzN0Z/qCGUf8C6huLvFVLb/Rb6a0P3Jd1xD+J/eD8GIbJ/v4H3au/hWlR66bdP6/PzKlDUbSO6Rxs8jBUUEszHAAHcmn1R1L99FHZDlrlgrD/pmOXz3AK5XPqy9M5pRXNKwo07sXS43FhFJKjLPMPNlDDBDtyRzzx90Z6AAdqu4o5pcGlKXM2ynG7uFFGKMVI1TFpaTpRmkWqYtJmkJppNOxooDiaYTSE00mmkUoCk0wmmSSpHjewBPQZ5P0HeoWMkxUBSkeeSWwxH4dO3cVoog0thzygMUX5n/ujt9fSkVCH3u25sYGBgD6fkKcqqihVUKo6AClqvQOTuJRS0lBXIIaaxpTUbGmkNQIJmBkVCePvfXH+c/hUMr4FOlfMmD0Az9f8/56VjavemKMRRth36kdhXbh6Eqs1CI4Q1Zn6rd+fP5ak7E6+5rNJNDNim7q+vo0lSgoR6HRayAmombFSHpxUbfrWghQcimmlzxSbh1oAMU8NioixNG6glomDc1Mjkd6qB8VIr0XJcS4ZTjOajeUt35qLdUZbFJsSj0HO/FR7uaYzdqZupXNFEkMnqc0+ELLKqM4QE4Lt0H1qvmjNFyrD5AFbAIb3FR0E0ZouOwUlGaKkYUUUUgCiiikAUUUUgEooopAa4pQTmgDAo9zW5yMUk9qeshAwTkelRE0uKBXsOOO1NPSlpR0oFcQUtIDil60CHKanVwF4qEcHnpUqj0qSWyRWY/SnFjTQOM8inhc0GbZJBPPE26F3Rh3U4NMdndizEknqTV2ztfNOFzVyTRZIuWzjtwatIy50Y2CFpnPar1zbGLIOT+FUyCKnctiZ7CmscUtMJyatId9ABqdD8tQAc4qyi4jpSZpTWomdxp3NIoAHvTxgDNQagF9aSR+cA0jSY7VA8mWzQD0JAeakU8VEj5qZTSZSHoSDUy5PJqJetTA5xTGVbq18x/OCMeMMB1I9R71UkUbQ6tu9T3Pv/n+ea6FtQDaX9hECj96JPMyc8DGMdKybq3LjeoJx1AHP1Hv/OuHE4bm/eQ3Ki3dO5TU08GoSGRtrU9WrzGjrTuromFPFRA08GoYyQGnA1GDThUMZIDTgajFKDUtASg04GogacGpNAShqdmoQaXdU2GS7qUGog1O3UrDJA1ODVCDS7qVhk4akkRZlAJIYHKsvVT6iow1O3VNrbDH2s7SRlZMCZDtkA6bsA8e3II+vrVlXrNVtmpNn/lpCMe20nP/AKGP1q4GpTjroNFtXqVXqmHqRXrFxGXkkqZZKoK9TLJWMoDNBZKmVgazkk96nWSsZQFYvBqeGqqslSK9ZOJPKWAacDUIanhqhohxJc0ZpgalzU2IcB+aM03NGaLGTgLmkpM0madjNwK9v/r7v/rqP/QFqmsKJ4jZoS43W5e5XzG2liUWM7ScZxG4yB256irdv/r7v/rqP/QFqvZ/v9QvLxf9Wdtun+15Zbc3t8zMuP8AZz0Nbx0u/L/L/h/kZxhoXjTTSmkrNEumNNNNONJTIcBuKTFOpKYuQz7gfZ9RiupfmiKiBSOsbMw59wx2D2IHYki9iiREljaORA6MCrKwyCD2Iql/Y+nrzFapbt/etswsR6ZTBx7dK1vGS94ORPcdNfxRymCNXuLhesUIBK9/mJwF45G4jPbNFpbyrLNc3IQTy7V2oxYIi9FzgZ5LHOB97HYVYhgit4ligiSKNeiIoUD8BT6TkkrR/r+v6Y+TsJRS0lSCgFFJRmgtQDNJmkJppNOxagOJppNNLU0mqsUoDiaiklEYGckk4AAzk0kkoTA5JPQAZJqIB3kDvgAA4Xr+P1/zmrUerE10Q6Jdu52GHc5P9B+Ap+aTNFMpQsrBRRRQPlCkJozTSaEUoCMaglkCqSe1OdsVQubhVUyO2EX9a2pwcnZBJWRFd3It4WdyN2PXqfSuZnczSNIx+Zjzip7y4NzKXJO3+EHtVVsYr63AYRYeF5fE/wCrERXUhZc03bipaQjNd5ZERgVGwqwUBFRMnNAER4703I7mnkd6jIoEOeMqqkkfN0Gc4pme1J1oqR2DPNPDDPXio6KQWJt3rSMc96j3cUhoCwrD0ptKTmkzUspCUtJRQAGiiikAUUUUrgFFFPQoJFLglMjIBwSKAGUU+UoZXMalUJO1SckDsM0ykAUUUlIAooooA2A4x1o3Aimumw4701a3Rx2T1HmgsM03PrSdaYWJA1KCM0wcUFuaBWH5G6nqRUNSCmJokBGalQgkc1CoqQYGMdamxmyZnDdOlOU8j0qEU9Tg0JESOz8J/ZEuke62+WHH3vqK9Q8b614fOjW5sPIeaOQNiNMcAdDx9K8Lt7ySMfK2AD0FXX1OeaJkkckY4yaHG7TZhSvBvzLXibWF1e9SQRLGEiWMAADoPYCuePJwKsS5f5sc1XIxVJGrlfcY3BNMOBUjbdnA+bvk1XJJPWmikiRSM5NTb+MDpVfOMYpVYqDmpaNIaEpkA+tNMuTioWfJ6U1i2Mg0rGlyVpVHekUqzVBjJweasRADHFS0VoyVRg5qdBmo1HPSrCIAKQyRRS45zS4AWmM3OBTKsSYGcilx1pqnIqTiqCxBNZrcLkHa3r/n/P6YySGjkZG4KnFdTYWj3c6wxKWdiAAATyTjtVfXtAltLl45VMdzGdrqQRn8DjmuHE4ZSfNDcunOzMENUgNVzlHKsCCPUYqRWrynE6kTg04GoQ1SA1DQyQGlzTAaXNTYB9LmmZozSsBIDS7qjzS5pWAkzSg1HmlzSsMkDU7NRZpc0rDJQ1Lmos0u6lYdwuFZow0YzJGd6D1Pp+IJHtmpo5lkjV0OVYBgfUGow1QxHyJ3iPCOd8Z9zyw/PJ/H2otdWGaAanhqqhqeHrJxKLavUqyVSDVIr1m4jLyvUqye9UVf3qRZKzcBl9ZMd6mWWs5ZKmWSsnALGistTCXIrMWX3qVZaxdMLGiHBp26qKy471KJazcCXEt7qN1VxKKfvqeUhxJd1UZNTRpGhs42uplJVthwiHoQz9Bg4yBluc7TTr1JZrKaKCTZI6lQ2SCPoR0PoecHnB6U3T50msYnjiWJMbVRfu4Bx8vqpxkHjIINXGKUeZ6kOJXisnu5bg3srMPMG63jbERO1evduDggnaeu0dtJESKNY40VEUBVVRgADoAKr2pzE5PUyvk+uGIH6AD8KnzTm23YxjH3bi5pM0maM1FgcBaSkzRmmQ4BSUtJQLkCiikoDkCkpaSmHIJSZoJpCaY1AM0hNITTSapIpQFJphakJppNUkPlFJqGSbaSiqzvjIUD+vQU3fJIW2FVQHGcZJ9fp39aVECA4JJJyST1NaJJbk2cvhBI9nLMXfGCx/oO1OzSZooLUEtELRSUZpFKIuaM0maaWxTsUoik1Ez0jyAVWlmABq4xuVyjbiXA54TqTXO3979pfA/1YPHvUt/ffaCY0yFB5Oev/wBas1jX1GXYD2aVWotenkcs/i3EY8VGTTjTDmvWAaTSg00jNABB9aBj+1RtjNOYnFRGgLjHNRsRinsajNADaQ0fhRSGFJS0lSwCiiikMKSlpDSYBRRRUgFFFFIAoopKLgLRSUUgCiiigAoopaAEooopDNiZw7kimCo85/GlDGuhM4+WysONJ0FNJNNyTTGkSbqUDn1pgzinjIpisPGMU8fUVGBTxxQQyUcClHJqME09TgHI57UENEgOKcKjGacppkNFhDgVNGdzAZqsrVIj7Tmgzkmei+CfCMXiG3maS7t4dpH+s78H39q5XxNYwadd+RBPFMAT88YOOpH9Kj0/xFqGmIVtLl4geu0kf561m3t3JdSb5G3Gs1F3uwpytGzWpVzTSmRxig8DNIpPetDREeeeaUn3pxUZprLRcsY5OakRCQKaIyx71ZRAABUtlpXGeXg9qf0pWHYUjDAGKncZMh6VODVWM96fvPrSsWiYvzilAzUC5LCpxwKZS1J4ky2K6TUvD0NhoVtqC6hazPMq5gQ/Omc9fy/WuYRyDVl7yaWMRvKzIOgJ4FMlp3uT2t5JZyrLExVwQQVPQijUNRn1C4e4uJXkldssznJJqkz1GWPrR5lpa3GXMSzphiRjoQelZbo8TYYdehHQ1qMTioGCkEHkHqPWuXEYVVPejuOM3F6FNWqUNUMiNE5GDt7GhWryJwcXZnWmmrosg04GoFapA1ZNDJc0U0GnVIBS5pKKBC5pc02igB+aXNR5pQaVhkmaM03NGaVhj80MFkQq4yDTM0uaVihBKbfieTMfaVsDHs3b6H8OvWwGqENUSn7PJs6QtgJ/sn09h0x+XoKbVxpl4NTw9VgacGrNxKRaDU8PVXfTg9Q4lFxZKkElUg9SBzWbgMvCSpBJVASVIJPeocAL6ye9SCX3qgJKeJKzcANAS1IsvvWeJPemy3qQbQQ7u33UQZLf4DpycAZGTUeyvohNFu/upIrJxA2LiX93CcZ+c8A49B1PXgE1ZgWO3gjgiXbHGoRVznAAwKy4Q8sq3FwMMP8AVxZyI/c+rEd+3QdybgkqZQsuVE2J7Vv3Lf8AXST/ANDNT7qz7aTER/33/wDQjVkSVEo6szpx9xehPmjNRB6cGqLDcR+aM0zNLmlYnkHZopM0ZoFyC0lGaTNAcgZpCaM00mnYOQUmmk0hNNJqkh8oE00mkJqKSVY8Fs8nAwCf5VaQmktWPZgoJJAA6k1A1wpB8sGQ9to4P49Kad8zEEFIuDggZb/63tUhNXZIi0pbaIRF8uNVzkgcn1PrS5pM0mRTNFGysh1GaZvFNMnvRYrlJc00uKhMg9ajaaqUBqJO0mKheaq7ze9VpbgKCScAd61jSuOxPNcBVJJwB3rEvdQ80mOM/L3PrVW8v2uGKqcRj9aqbsmvo8Blyp2qVN+xzVal9ESM1N3ZphJPekyfWvXMLDi2KYW59qRjUeTmkMkyM0+Mb2wKgzT0k8s5BoE720Ol1rwXq2iaNa6rexIltd4MRDAk8Z6Vy0n3j2rc1Txbq2r6bb2F7evLbW/+qjJ4XjHFYDPk0dCYX6kbZHrTCacSfrTaTNkJRmiipuAuaSiilcYUUUlJgLRSUtMBKKtWMVtNdKl3MYYSDlwM4qu4UMdpyueD61LQDaKKKQBSUtBqWAlFFFAwoooqQCiiigAoooouBeDdKcKiU9OKeGroRztCnNCDnmjPrSjrVEj8elIOaKcBiqJJAOKU9aAeKTNMgcM4p6rmmKak3YFIlgacM4pualiQyuFXGT6mmSxoJBp4NNf5TijPFBLQ8txTc0hambsUCUR7P2pmabuyaQnFBaiOU80pbJxTUHPWpQo5qWWo3BGKds0GY7ulJn17U3qcGkht2JUbeM4p+0laauxbfgN5u7seMU4MdtJhGw9BhTSEH1oByBSn3oNPIcrEGtWLS5H0htR8+AIrFTGZPn4x/D+NY+7B4qdLmUReWJGCE5254oDW+hIWz0pQ1RK1PB5oKuPJzRTdwozQMRziqpbnrU7tk4qnMSp4qoozkyfcG61G9vuG6PG7PTpmo1l4681NCxcc1lWoRqLUaqNbFUMQcHgjgipQ1dHpGgwa9ci2luo7WRkPlzSnCBuwY9gTxnnGc4PSsnWdDu9C1CS0neGbbkrLBIHR1z94Y7d+eRkZxXjVaMqbszqp14y0ejKoanhqrK9SBq53E3LANLUQanBqiwh9FJmlpCCiiigApc0lKKBhmlzSUmaQ0OzQcMpVgCCMEHvTc0ZosNDVZ4ZVjZt0bZCE9QeuCe/Gefbvmpw1VpkYjzIifNRTt6c+xz2OBR9pVf8AWo8Q/vPjH5gkD8abjfVDTLe6nBqhBpQ1RYu5YDU4PVfNKGqXEZZD1IHqoGp4apcSi0HqQSVRe4jhXdLIqKTjLNgZpglluOIy0Mf98jDn6KRx9T+XQ1Ps29QuaMlysKAkFiThVXqx9BRArBzNKQZiMcdEH90f1Pf8gKkMEULb1Ul8Y3uxZsemTzj2qwHqHFLRAXRJTxJ71SElPElZOAWLUEn7oH+9lvpk5qcSVnwviJP90VKJKmUNTOmvcXoXRJTxJVISU4Se9Q4F2Lokpwl96pCSlElRyByl3zPejzfeqfmUvmUcgcpb833pDLVQyUeZRyByloy00yVWMlN833pqArFkye9MMnvVcye9RNcAjCHc3bHIH1q1TJk1HcsSXAXgfM+OFHemDdv3u+SAQMDA/wA8VCpVFwPxPc+9BkqlHsSoN6yJy9IXquZKaXpqBdiwXHrTTIKrmSmGSqUB2LBkpjS+9VzJUTS1ooDsWGlqF5veq7zVTnuwMhTlv5V0UsPKpLlihSairssz3axKSzfQdzWNdXD3DDdwo6LSSMzsWY5PvURIr6DC4GNH3nrI5J1XLRbDNtGMU+k4ruMhtJmnYxSbec0wGE1HmpyoNRFcdKQhnWmk5p+B0ppA9aYyMk4ppNPI4xTSvvSGhKQilxR2pDG0UtJSaASiloqWhgBk4FOeJ4/voVPuKdAypOjuAyhgSD3rc8U61Y6zcW72OmW1gsabWWAnDHJOTnvz+lK2hLk+ZJLQ56iiilcoKWkooAXNJRRSYBSUtFKwCUtJRSAKKKKVhhRRRSsAGiiikBYXoPpTxTVGQKcAa6UjFj804DNNA9akA4q0ZscowKf1pg6UoqiGPzik60gJJpwFAhw4FLmmZ5p1BLQ8dakHSo0qQDiglgF7UKMkU7nFCjFAtxrqcZqLBJqy2cYHeo9vHvQmMhX71PKZYYp4iB5p3CUmykrjGXatCnINNkcGmLJt4qdyrD9xAxT0AZxTA4brRyCMUyHqjqryw0mLw9a3MN1I987uJYjHhVUdCD3rmwuW4NM898YJOKcj5PNFhR0STLCrgUMKbv8AQ0jN6GpN0J3FP7VHngU7OV96dhoeGxT9/FV93NLu96dhlhWzmk354qITskZi4IJznHNIDxRYSZL1qrOPSpt1Qz9BVRJmRIPm+tW4hhfc1Xh6irBbihkxXUsQ3bxv8pxj0NSS3RmGXOSPXmswMQc5pfNbPWo5ECaJHRHPC7T6r/h/+qomjkjySp2/3hyKkRsdTU6EE8/hXFWwUZaw0/I2p1JR9CoHqQPT5LdH5U7W9hx+VV2DxEB1Iz09686pQnD4kdcKikWA1ODVWD08PWDiWWA1LmoQ1ODVFgsSUUzNLmiwrDs0U3NGaQxaM0maKYC5ozSUUFEf2W37woR2BGQPoOg/Cl+zR/3pv+/z/wCNPzijNPml3HoNFtAPup5fr5ZKZ+uMZpfIA5jlmQ+u8t/6FkU7NKDSu+49Bohk/wCfub8k/wDiacLZTy8szN3Pmlf0GB+lLmnBqV2MWKGKJtyoN5GC55Y/Unk1OGqDdShqhq+40WA9OD1XDU4NUOJRZD+9O34Un2qsGp2/ipcSZu0G0WlbaAB2p4eqoelD1LiWlZWRbElOElVA9O31PIVYtiT3pfMqp5nvS+ZU8gWLXmUvme9VPMo8yjkHYteZR5nvVXzKaZSenHvRyESkoloygck8UwzE/dGPc8VX3DOScn1NHmU1AnllLfT+v6/zJuGxvO8j16flSmSq/mUnmVXKEYRjsifzPekMlVzJ700yU1AqxYMlMMlVzJTDL71SgFiwZKY0tVmlqF5wOprWNJt2QnZFppfeq8lyF6mq7TbhwarPnJNelQy6T1qaHPPEJfCSSXLvwOBUPNJ35pQea9elShTVoqxyyk5O7EYVA2VPtU7dajIz2rQSI88UZNIRtPtTc5+tAD93NG6mmmigZJk1G4p4oY8UgK5znrTcHvUpAz0ppGaoRGTSqMmhqReOaRR1lj4S+1eFrrWmukRYJUi8oqSW3DrXJyDDkDtVhbyVYjGJG2HkrnjNVWO45NIiCkm7iUlFFI1CiiipYBSUUoGaQBSV2N/4WsrXwPa60t7C1zKwDQCYFl+91XHHQd+9ceetJomM1K9gopVG44Fdzpfw81PVPDEutw26m1iBLMZADxjPH40JCnUUNWcLSVYu4fImKYxxVehoqLUldBRRSVLGFFFFIApaKSgYUUUUgCiiikBbQ4p9AXgUba6Uc7Yo5NSD0pqKfSngVaRDYdKM84oIzShcU7Ei5ozTT7U4Ln1oAUHmnjBppXAzTQSGoFuT4xTlaog3ryKkB6EetBm0SE44NKDu6VJfTW80iG2i8tVXDD1OfqarITRYCUk0YAX603NBfjrUlKwofaaa2GGaaeDTNxPelYaYxycVHk5xT2+Y0gXmmkVcUE1MHx1FRIOeaccU7EskY7ulKvAqMNxxUitkc9qBJEitgUjPz0qEtzxQGPeixZLn5acpOKiB4p4PFA0GcmlNNUjNOJoGIud2anyKLWEzzLGuAWYKMnA5NW9R0+XTL2W0n2+bE21trbhn2NMLop8YOaY/IpW60dRiqtYi9xiDDZp/vTwnFKV9qkrl0K/ekp7Kc03GDTItYcOOalUnioWNPiyXAJxnvUlLRlhanjfCn0YYI9ag6cdacCcVm0aDHsoj9wlD+Yqs1vMnbcP9nmr4PFNJx1rmnhaculjWNWSM/fg4PBHanh6ssqycMAfrTDaK33SVP51yTwUl8LubKqnuRh6cGpWspVyVZWHbsTTDDOmMxk/Tn+Vck6UofEivaQ7km6l3VXD04P71nylk2aM1Fvpd1KwEmaM0zdRuosA/NLmo80uaVhj80ZpmaM0WGSZpd1R5o3UWGSg0oaot1G6lYom3U4NUG6l3UuUZOHpytzVfdTlbkn0BqXEVT4GTB6cHqtvpd9HKaotb6A9Vt/vRvpcpRb8yjfVXfShyTjvS5A0WrLO+jfVYydgeKPM96OQj35a7fmWN/vR5lVvMpPMo5BqKRZMnvSeZVbzKQyU+QZZ8ymmSqxk96aZapQJLJkphl96rh2Y4UEn0AqZLSVz87Kg+uTW1PDzn8KM51YQ+JiNLUZkLdMmr62UKKP42Hdv8KQwgjgYrvpZd1mzlnjFtBGaztnmo3fK4FaElvu6iqz27IDkcV6NKjTp/CjllVlP4imQRS5yvNPZMdqjIINasExhHehwqEYbdkZPGMU881EVwfSkUhM8+1ORgsitjO0g4PemkYpOaLlIdcv588koRUDsW2L0HsKqspzVgnoKYwB9KYWIOcUA+5pWB7UzJzQIfv/OgtkUgpe1IY0im4z0NOGD160uAf/rUxEJNNJq/ZabdandC3s4HmmIJCIMniq13azWdzJb3CGOWNiro3VSO1TfWxSIKKKKTGFFJRU3GFFFFIAooopAPMjFdpY4+tMoooCwqsVbIrpbTxjfWmkvp8ckggcEMokYA9O2cdq5milcidOM9JEs0plkLmoqKKLlpWVkFFFFABSV08Og6Y/gibV31KBdQWTatp5vzkZHO3b7+tcyaTQlJMSiiikUFFFFABRS0UWAvAinbs1CrE08HmulM5miZTkU/FESljxV/7DIQCEJBrSKuYTmovUoqufwpCasywOg5XGPWqz5HcUBGV9hO9Sp1qEEk1KpPakxyJSuelMMZ604SYHOKjeYk4FCIVxufmqRRTUXuRUgOAMYp3KYmKUHFG4imbsmgVh5fPApM5pOhpM0BYaz8mm7qax+agnFBaQu40oOaZShjRYB4PNPOKYGNBY0MQ7OMUBuT71GGOetLnBoKsSFCEVyODnH4UqmmAk04daQWH5xUiKZGCjqeBUQPIqaCcwTJKpwyMGH1FAm7D5raa3cJKu0kZHINR9BWjrOvXmu3S3N4yNIq7QUQLxknoPqayyxPehIfNoSq5U5HWnGdpDk9ahBpw4NVYze9yTGeacoFRgmpA3HBoZcEOzilzTCTmlzx1qDQax61GfvUM57U3PegTQ8DPAp6rjrU2kzQR3qvdKGiAOQR14rS8SXun3usTTaXbrb2jbdkYXbjjnjJ71LuTF3drGWCM8U/dV/RNEvNcmljs1jLRrvbfIFwM+9UHXaxXjg44oLvqKGpj0D3NMPzetIokj9T1qUPio16CkJqCidZM0AkmoRxzUgbigTY59rEBlDY6ZGaja3hcE7NpPdTj/61KXyKkjUHFZSo05boEuxX+wBj8khA9xmk/s6fOAyEdua0QAuKUPzWDwlN90XzTXUy2sblTgJu9wajMcoJGwkjg45wfwrdB+XNN3ZJNQ8CntIftZowS2CQeCKN1bZAVRhQB24qDyoR1RSfVuT+ZrN4GfRoaxD7fiZm6jdV77JCwIwQfUH/ACKjaxQ42yEfUZrJ4Wouhoq66oq7qN1Smyk3YV0I98imNazoSNoPvuFZOlJbopV6fcTdRupDBMBnZn6EE03y5B95Co9W4H61LVty1Vh3Q/dS76ixhsM6jjOc5/lmnbdv33UD2Oc/lSsi/aR7j99PVsI57YA/HP8A9aofMi/uuffcB/SjzwFKqgA65PJ/w/SlysUpSkrJdiZd7DKqxHsKF3sMqrEewquZWY5ZiT7mhpWY5ZiT7mjlZpefl/X9eRaKsv3iF7DPejcq8Nkn2PSqm+jf70cgJSfxP9C35ij7oz7mk85j/Fx6DpVXf70eZ70cg1CPXX1LG+jfVVpVXksAPc1GbuJTjfn6c1caUpbIpzS3Ze30hkrOa+H8KnPvUbXcpzjArohgasuljKWIgjTMlMaYDqazvMdm5YkVI75XA610wy5faZhLFdkXUfzDwcfhVuKGLOTlvrWRFIVI9a04pQ4GD81dEcNSh0MJ1ZyW5cLALtUAY7AU0SEc1E2eoBzTS3HH5GuqPY4Ztp6lwS5pd2apo+D1qwp3Ac02hRlclzg81Kqb1yRxTFXdxiun0DQJ9VdYIYGkZ84ArJuxblY5aSwSQHaSDWXPbNE5B9a9E1rwxdaIyrdwmIsMjJ6/SuVuEhmBU4HoaFIuMrnNPwajJzWhdWLxsSqlk65HNZ7KRVGsWHal7UzmkyRTLFNNIoye9Hbii4xjDio2FWQpI4FRMvJ4piIaTdzz0pWFMJ9DSAcx5pu7mmk0maB2NHTNXudJuhc2jBJQpUEgHg9etVL27kvbuW5mIMkjFmOMZJqDNJUtK9x2DNKGK5x3GKbmipGFFFFJgFFFFIAooopAFFJRSAWiiigApKKKACiiigBc8YpKKKACiiikMKKKKAFopKKAJ1PAqRe1QKakVua3MpI2NNj3v17ivcfB3gnS9U0Ga5u7iQMItwCsBtOW5P5V4LaXIhOTn8K6K38TzwW5jS5lVWGCFbAIreDurJ2PKxFOTqKVron8YWsNjrN3bW774onKqxOcjNci7Ve1C8NxMzlid3OTWYzUVJK+h04eDUdR4btUqNxiq4qaNSRms0zaSRPimkAEEc0uDimO22mZpDy/btSZOQKi3kj0p68cmmVyj3PNR5p2ajPWhDSJFbil3cVFmkz2zTCwuRnNKcdqjzS5pDsPzSfypopSDincLCg8YpwNRDrUijNS2FhegpCadg9KjamgJFNOzg1GgqXaR2pMdxy80GnKCOtNc80XC1xQcUE80zPNIW5qkyWiQHFODZNRUqmquRYsrwvFJux0po5XrTWOO9QWtCVTlqc5/GokPehmz3pFCEik4xTS2aM4FAbDlbBpwYk5NQ5p68igWpdguXiB28Z9qQt3PeoV6cGn59qQ0tR+eKTqaB0qRF+apZQ7OBmmH1qRhxTG6VKBhzj60m45wabkmlTrTESLVqPgZp2naddanP5NpA80mM7UGTii5gltJHhmQpIhwynqD6VDkr2LSe4M3NIzY+tRo24e9S7QTSGOaQhKYJDSPk859qaBhsUASMSeT0qEsNxFTsvUnoKgZhnFFw5RWbApgO6g/N3oBANMTHA4NRTSelSMQMVWkkG6ghj4iTUpQVBFIA45qd34pMpDXjRuSoJ9xR9nhKcovPoMUwtk5PSnREszHPFRKKe6NYtkEkMKkgJ+pqJoUIyAR9DU0n3m5qPaWUmj2cGtkDlK+5CYwOcmockvgdKnJzxQIgByRmmqFPsJ1Z9yLaaYS2euPwq0FyCCcGhRkbGX8atUKX8pHtp9WUfMYPjrTWkbPf8ACrbIisc4qrIMmrVOC2RLqSb3KkgHOKbH3NSSRnnFQYIPNN6GkdUWQM0uBnmoo37GnF8GquQ07kuABxmlDE4qISc/ep4I6g0XCxIODU0UhVsioQRgUqsAcZpbgzVim3YYdfSpGAk56VnRPtI5q/HIGHqaWxjLXcUoNvB5pY3I4pdoJ4OKVojjIquYyceqNC2b5sYr0fwV4ii0S7jkeMPhSCN2OuK8rinK8AkGrkd2VXIYg1lJX0KXdHp3jjxVba3d2zSQMLeNSCqONx9ea8suZFMzsgITccA+lTNcmSPaWJx61Tkw31oWisWo3d2SR3GODyDVW7shjehJB7U4Jhs5rqfCWkwavqYtri7gtoypJkmOFGB0qZT5Vc1ijgZIzGeajY4Fdj4m022s9Qube3linjjbAkj6MPUVx9whTpyPWmpcyuaxIt/NKGFVmbmgSD1qh2O58EDQPtc7a6J2h2fKIZFQ7sjrk/WuW1JojezeSCI9x2gnPGeKqCbA+9TXkB700ZcnvXGM3tzTCaC3vTCadzSwpNNzRmkqWyhc0maKKVwCiiilcAooopAFFFPSF5AdilselIG7DKM0543T7ykU2kAlFLRQAClrZ8M2ltd6mEupESLByXHHSus+IuhaJpMuNIubeeMoh3RA9TnPUn0o0Mp1lGSi+p5xRS0UGwlFFFIAxRiiigAooooAKKKKGAUUlFQBLTxTAacvWukhkik1IGOMVB34pwJppkNEpYkUlMzSii4rD0HzCtrS7I3LhFBJJA4HvWNH94V0Wi6munTrIc5Vgwx7HNNHLiXLl9019f8ABl7oFqs92jqr/d3Iy549x71xlxxJ7V6H418fTeKbOKFy4SI5AJHoB2A9K85mbc5OapXtdioCDk1J0FRRnBp568GqN2hxOKbSZzTsYAoAaRTCakOajIOelDGhB1zTx0poBzSnrSBkgoao8mlGTTFYMVKtMVTmuh0HwzqHiCYW9hAZZSCQB6DrUuyJlK2hhcmoyOa1tW0m40i4NvdIUlAyVI56ZrLbrTTuNXHwruYD3xXpuhfD+y1TwhdavLqIilgZwIuOdqk+vevMYyUINaMWp3KQ+WszhT1ANRUjJ7E3alcgmwsjKvIBxUJ60hJLE0lXbQu4GmZ5pxphPpQmMfk4pVOTUQJqSM8iqIaLK8KKiapM5AqJutSh+QqtxQxpgNDNR1KS0DNNL80wtzxTTnOc0DsTA5qVTgCoFNSZosJuxZU8U+oI85xVgVLQJ3DNTRk5qLHNSw4GaTFzEjDtmo2HSpGIpNw21Bd7karz1pSMGmggHg0u4MetAI6Hwv4juvDV8b2zVPO2lfnGRzWZqV9Jf3s91KRvlYs31NVQSQdoJx1wKhdsj0qFBX5uo3J2sSxN8wParOcMfeqcLcfjVhXG6mwTHu3GasfYL5NPi1CSyuUspW2R3LRMI3bngNjBPyn8j6VUklXGB1r0rVmsf+EPmuorfZ52jWNuLloGCzTq0G9Vlztb5UVdgyQYZThMEyQ3YtI83d+GFVtxya2/Dujf8JBc3lokmy4WOLyCWwm97iGIbuCduJSeOeB9Drr4W0tbjSLeV7t31eWC2hdJVUW7vBbyM7DYfMG654UFDhPvHOQXGzjN9O3E+lblxMJvBmgx3dxMLePUrxMgbzEmy2J2qSB1ZjjIBJPIzmuq1BrbUPEvizSf7SdLO3geFGuIEQWwF9ABDGdxHljaAgZkQEnOwFmqrk2PODJ8pqk8xBOBXpvhUWun20Ml5cTaXZRaldm+tJpxG9zFGbVfIlyB5mxZJWKbSWw6hQX4w38JWY0GTUTFqS28FtBcyaoqiS3l8xo1eKNdqjehlIOZDkxMCFz8opC5TilmO4E+taltG1xJsUEkjPAzXVeIY7K/8ealYXD3l3pmnyzrlmS0WwQS7dgfbKTAgACqAOWwqgthoNI1Hwvp+rS3cVzq0ECOy28T20U7FNuAztvQBic8BSBxyetJyuCjqYN9ZS2hKyoyEYOGBB/Wq8bjYcCvUvE2ljxdqlrcTQ39gb6Ox8q+nAaCczeUPLjUIuWUSs3DniJuB1XmtDstBd4tS+w3jWc9tqUX2Wa6jdleG2Em/f5QHIkwBtyrKGyfu0r6FrRnFs+GPHNORt0ZxxXQ6foum3izG6g1OCe4lxY25ba7qVVxsJj2zvtdW2bot2UCljIAulp2k26afquj2Nvcz6vdaXZOJWuEEbmee0dUCFQVIMiruLkHBOBnAdwOHlCoAeSar7tzgCvTYfAWi6l9kntry5Npeo0UDJIzASfaLeESbpIIy6j7QcqFHMZG/JO3jNU0QWd/P9jEsluttBd5YbjFHLHG4DEAA4MqruwATjgZxVxkieVszeCOegob5RweK77QdBsJPt2gxm5S/vdPsDJeNIrRBZ7i0fAi2g5XzAMlznaeBnjm/Etho1pb2d1o1288MzyRuCZJFVkCHiR4YgSQ4yoU7cAk/MAKjK+hlJWOcdsnmq7OVJqR3GTmoHI7VoJIaZQeo5qNirj3qJ+DmlDDFS2bKNgRttDZY5oyA2aTcd2am5YhpyOVpDzzTaSYWLAkyR3p27mq6mp4yD1q0yWizHJxzVlJivQVR6dDT1YjrRczcDXWUEj3qdJdnuKzIpVGM1YD9weKkyaaNNLQztiMEv6Dmkms7i3szcyAKofYUIIbP0qfw/rx0TUkvFXcyAgDjuMdwaZrWq/21qNzeSH553Lnp3+mKdiEm23czhdZGcUxpSeRUEimM8dPaoi+O9TZXNFdotCUirEOovCTtx0rNEgpS2KHFMakzSe+aVtxxk9ahmjSYZUH3FUN+BTknZDwxxS5bGqZn3MQjOQTyeh7VXrYu41uIi8eN3VhWQwKsQe1O5aYZozTaSi5Q40hooobASiiipuAUUUUAFFFJmlcBaKSlzRcAr0L4Zabol/rLJrUzR2+w8iQJzj1Jrz2pEmdPusV+lOLXUiceZWOo8dRaZb67dwaXvNskmIyzhsjnuDXJ095Gf7xJPvUdE2m9ApQ5I2ClpKKk0JYp3hbdGcH6VLcX01yuJCCPYVVpaCeSLd2tTQ0rSptVufIhBLkgAAE9Tjt9ak1jQ7nRZjFdKyyK20qyFSPzq54W8SP4cv1u4w29WVhjHUEHuD6U/xd4ol8T6lJeSli7uWO7HoB2A9KtJW1M25cysc5QaM0ruznLEk+5zWZsNooooAKKKKACjFFFFgDFFFFKwDxxSg+lFFbEi5PanDtRRQSxecU5QaKKolkgJHNSCRwc5NFFUiGhTK5H3qictmiimKKsNBIpdx9aKKLlD05qU8UUUXJe4h56UwdaKKYBjFBBoooAbg0pJH+FFFAyRGwR611vhXxdd+GbtbmzMYkCsuWXI5xRRRvuZVIq9zP8Qa1NrV2LifYZMYLgYLfWsTHzUUUIpC44pyk49KKKoYlKBk+3eiikMGGOAcj1qPOCcD9KKKQdRO/SplXpgUUUxSJRkDGKjII6iiikQtyPoaVhntRRQa9BhHtS7QecUUU0K4oHPSpVXpRRQxMnUAHj86lHSiioYCkcZp0ZwetFFJk9RSxJokbYOtFFSjR6FUyHt170sbkvknvRRTEW47p7ZZFQIfMGG3Lk9c8elVSxORmiipE3qKshUYBqxESwyTRRSZUXqIuXm29qfI4RuMUUVDNlsRxTSwO0kUrxsyshKEg7WBVhx2IJBHcE1Kut6rCb3ytTvE+25+1bZ2H2jOc7+fmzubrnqfWiinYhtkEmsahNp8WnSXty1jExeO2aZjGjc8hc4B+Zufc+tAvrmR7mWW5mL3WftDtISZcsGO8/wAXzANz3ANFFNjiW4te1vTCZLLVdQtTMqIzw3Dx71QbVGQeQo4A7DgU1tek/smWyhsbOGSWJYJ7qJGEk0asrBWG7YOUQllUMSuSTlslFKw3uVrXWdXtL+a+tdTvYLybd5txFOyySZOTuYHJyQCc96gvL+91G7e5vbme5uHxvmmcu7YGBknk8DH4UUU0Ztk+panLqMyTTBFdIIYMJkDbHGsa/jhAT756U2613Vb2+hv7rVLye8hx5VxLOzSR4ORtYnIweRjvRRSsUmRxa7q0TXvl6pexi/z9r2zuPtGc58zn587m656n1qxDrGrNpX9l/wBp3p03/n089vJ+9u+5nH3uenXmiiqsNEl5rGrX4l+16leT+bxJ5s7Nv+51yef9XH/3wvoKmtNb1aytbu3g1G6SK9gW3uR5h/eRqAFU+wA2j/ZyvQkEootoRzMik1nVE0f+yxqd5/Z5/wCXUzt5XXd9zOPvc9OvNUdS1LU9WmFzqV7dXkqpsWS5laRguScAsScZJ496KKqOgbszH3c5NRhuDuIFFFWUkQv1I60wUUVDNEOYdxSDFFFSxonlEJEflE5wd351GyjGR+NFFESpO7uNA4yKejc4xRRVohkgbnmnh8iiikJkoJAzViGbgKSKKKRjImbP/wCqo/MKng0UUXIsrhvL9eaiZTRRQhrcVIZJMiNGcjqAKaWPTPNFFO4DCc9+abuwTmiigtCpMVY88elRXMSyL5sfXHIFFFSy47lKiiikaBRRRQAUUUUgD8aSiikAUUUUAGaKKKQwpaKKACkoooAKWiimAUlFFAgzS0UUAJRRRSGFLRRQAlFFFABRRRTEFFFF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Picture 5" descr="satellite_down2-710x102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412776"/>
            <a:ext cx="3551738" cy="5122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188640"/>
            <a:ext cx="6711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Τα όργανα και οι μετρήσεις βαρύτητας</a:t>
            </a:r>
          </a:p>
          <a:p>
            <a:pPr algn="ctr">
              <a:lnSpc>
                <a:spcPct val="150000"/>
              </a:lnSpc>
            </a:pP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Μετρήσεις σε θάλασσα – αέρα – διάστημα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/>
                </a:solidFill>
              </a:rPr>
              <a:t>Μαθηματική Τεκμηρίωση</a:t>
            </a:r>
            <a:br>
              <a:rPr lang="el-GR" dirty="0" smtClean="0">
                <a:solidFill>
                  <a:prstClr val="black"/>
                </a:solidFill>
              </a:rPr>
            </a:br>
            <a:r>
              <a:rPr lang="el-GR" sz="1000" dirty="0" smtClean="0">
                <a:solidFill>
                  <a:prstClr val="black"/>
                </a:solidFill>
                <a:latin typeface="MgOpen Cosmetica" charset="0"/>
              </a:rPr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2160240"/>
          </a:xfrm>
        </p:spPr>
        <p:txBody>
          <a:bodyPr>
            <a:normAutofit/>
          </a:bodyPr>
          <a:lstStyle/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Γεωδαισία – πεδίο βαρύτητας</a:t>
            </a:r>
            <a:r>
              <a:rPr lang="en-US" sz="2400" dirty="0" smtClean="0"/>
              <a:t>: </a:t>
            </a:r>
            <a:r>
              <a:rPr lang="en-US" sz="2400" dirty="0"/>
              <a:t>πρόβλημα συνοριακών τιμών (boundary value problem</a:t>
            </a:r>
            <a:r>
              <a:rPr lang="en-US" sz="2400" dirty="0" smtClean="0"/>
              <a:t>)</a:t>
            </a:r>
            <a:r>
              <a:rPr lang="el-GR" sz="2400" dirty="0" smtClean="0"/>
              <a:t>,</a:t>
            </a:r>
            <a:endParaRPr lang="en-US" sz="2400" dirty="0"/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Ζητούμενο</a:t>
            </a:r>
            <a:r>
              <a:rPr lang="en-US" sz="2400" dirty="0" smtClean="0"/>
              <a:t>: </a:t>
            </a:r>
            <a:r>
              <a:rPr lang="en-US" sz="2400" dirty="0"/>
              <a:t>από </a:t>
            </a:r>
            <a:r>
              <a:rPr lang="el-GR" sz="2400" dirty="0" smtClean="0"/>
              <a:t>μετρήσεις στην επιφάνεια </a:t>
            </a:r>
            <a:r>
              <a:rPr lang="en-US" sz="2400" dirty="0" smtClean="0"/>
              <a:t>και </a:t>
            </a:r>
            <a:r>
              <a:rPr lang="en-US" sz="2400" dirty="0"/>
              <a:t>έξω από αυτήν να προσδιοριστεί το σχήμα και το μέγεθος της </a:t>
            </a:r>
            <a:r>
              <a:rPr lang="en-US" sz="2400" dirty="0" smtClean="0"/>
              <a:t>επιφάνειας</a:t>
            </a:r>
            <a:r>
              <a:rPr lang="el-GR" sz="2400" dirty="0" smtClean="0"/>
              <a:t>.</a:t>
            </a:r>
            <a:endParaRPr lang="en-US" sz="2400" dirty="0"/>
          </a:p>
          <a:p>
            <a:endParaRPr lang="el-GR" sz="2400" dirty="0"/>
          </a:p>
        </p:txBody>
      </p:sp>
      <p:sp>
        <p:nvSpPr>
          <p:cNvPr id="5" name="Rectangle 4"/>
          <p:cNvSpPr/>
          <p:nvPr/>
        </p:nvSpPr>
        <p:spPr>
          <a:xfrm>
            <a:off x="755576" y="3952204"/>
            <a:ext cx="3024336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Γεωδαιτικό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πρόβλημα συνοριακών τιμών</a:t>
            </a: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 flipV="1">
            <a:off x="3779912" y="3861048"/>
            <a:ext cx="864096" cy="5509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716016" y="3516414"/>
            <a:ext cx="2687018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Γεωμετρικό (σχήμα)</a:t>
            </a:r>
            <a:endParaRPr lang="en-US" sz="2400" dirty="0">
              <a:latin typeface="+mn-lt"/>
            </a:endParaRPr>
          </a:p>
        </p:txBody>
      </p:sp>
      <p:cxnSp>
        <p:nvCxnSpPr>
          <p:cNvPr id="11" name="Straight Arrow Connector 10"/>
          <p:cNvCxnSpPr>
            <a:stCxn id="5" idx="3"/>
            <a:endCxn id="7" idx="1"/>
          </p:cNvCxnSpPr>
          <p:nvPr/>
        </p:nvCxnSpPr>
        <p:spPr>
          <a:xfrm>
            <a:off x="3779912" y="4412010"/>
            <a:ext cx="936104" cy="11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716016" y="4170084"/>
            <a:ext cx="3522503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Φυσικό (πεδίο βαρύτητας)</a:t>
            </a:r>
            <a:endParaRPr lang="en-US" sz="2400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3779912" y="4412010"/>
            <a:ext cx="888104" cy="7017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644008" y="4871815"/>
            <a:ext cx="4437818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Σύστημα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αναφοράς (περιστροφή)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144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059" y="188640"/>
            <a:ext cx="7808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Γεωδαιτικό πρόβλημα συνοριακών τιμών (1)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849694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Στόχος 1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</a:rPr>
              <a:t>ος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προσδιορισμός του γήινου πεδίου και των μεταβολών του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Στόχος 2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προσδιορισμός ενός </a:t>
            </a:r>
            <a:r>
              <a:rPr lang="el-GR" b="1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μοντέλου γης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από μετρήσεις σε αυτή και έξω από αυτή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Εισαγωγή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τριών επιφανειών αναφοράς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4" name="Ομάδα 2"/>
          <p:cNvGrpSpPr/>
          <p:nvPr/>
        </p:nvGrpSpPr>
        <p:grpSpPr>
          <a:xfrm>
            <a:off x="1835696" y="3717032"/>
            <a:ext cx="5122749" cy="2880320"/>
            <a:chOff x="848507" y="1844824"/>
            <a:chExt cx="7494542" cy="37724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48507" y="1844824"/>
              <a:ext cx="7478169" cy="377242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94778" y="2073456"/>
              <a:ext cx="2448271" cy="73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 smtClean="0">
                  <a:solidFill>
                    <a:srgbClr val="034D0F"/>
                  </a:solidFill>
                  <a:latin typeface="+mn-lt"/>
                </a:rPr>
                <a:t>Φυσική γήινη επιφάνεια</a:t>
              </a:r>
              <a:endParaRPr lang="el-GR" sz="1200" b="1" dirty="0">
                <a:solidFill>
                  <a:srgbClr val="034D0F"/>
                </a:solidFill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5177" y="3216616"/>
              <a:ext cx="2088233" cy="73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 smtClean="0">
                  <a:solidFill>
                    <a:srgbClr val="820000"/>
                  </a:solidFill>
                </a:rPr>
                <a:t>Ελλειψοειδές μοντέλο</a:t>
              </a:r>
              <a:endParaRPr lang="el-GR" sz="1200" b="1" dirty="0">
                <a:solidFill>
                  <a:srgbClr val="820000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9823" y="4296902"/>
              <a:ext cx="1389655" cy="73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b="1" dirty="0" smtClean="0">
                  <a:solidFill>
                    <a:srgbClr val="333399"/>
                  </a:solidFill>
                  <a:latin typeface="+mn-lt"/>
                </a:rPr>
                <a:t>Επιφάνεια γεωειδούς</a:t>
              </a:r>
              <a:endParaRPr lang="el-GR" sz="1200" b="1" dirty="0">
                <a:solidFill>
                  <a:srgbClr val="333399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059" y="188640"/>
            <a:ext cx="7808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Γεωδαιτικό πρόβλημα συνοριακών τιμών (2)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Γεωειδές και φυσική επιφάνεια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συνοριακές επιφάνειες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Γεωδαιτικό πρόβλημα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από μετρήσεις στις συνοριακές επιφάνειες να προσεγγιστεί η μορφή των επιφανειών αυτών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Δύο λύσεις αναλόγως των συνοριακών επιφανειών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Κλασική λύση του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Stokes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μοντέρνα λύση του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Molodensky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Οι μετρήσεις βαρύτητας ανάγονται (1</a:t>
            </a:r>
            <a:r>
              <a:rPr lang="el-GR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λύση) στη συνοριακή επιφάνεια (γεωειδές) μέσω αναγωγών και διορθώσεων (αναγωγές ελευθέρου αέρα και τοπογραφικές αναγωγές)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059" y="188640"/>
            <a:ext cx="7808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Γεωδαιτικό πρόβλημα συνοριακών τιμών (3)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052736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Τρία βασικά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ερωτήματα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για την επίλυση του προβλήματος</a:t>
            </a:r>
          </a:p>
          <a:p>
            <a:pPr marL="714375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Υπάρχει ανάγκη αναφοράς όλων των μετρήσεων στη συνοριακή επιφάνεια;</a:t>
            </a:r>
          </a:p>
          <a:p>
            <a:pPr marL="714375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πρωτογενής μέτρηση της βαρύτητας αρκεί για τη λύση;</a:t>
            </a:r>
          </a:p>
          <a:p>
            <a:pPr marL="714375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Υπάρχει η ανάγκη εισαγωγής μίας μαθηματικής επιφάνειας -  μοντέλου;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Απαντήσεις</a:t>
            </a:r>
          </a:p>
          <a:p>
            <a:pPr marL="714375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Εξίσωση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Laplace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απαίτηση μετρήσεων στη συνοριακή επιφάνεια (βλ. «Υπολογισμοί δυναμικού έλξης»)</a:t>
            </a:r>
          </a:p>
          <a:p>
            <a:pPr marL="714375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παρουσία της φυγόκεντρου δύναμης εκτός από τη δύναμη έλξης οδηγεί σε δυσκολία επίλυσης του προβλήματος (βλ. «Υπολογισμοί δυναμικού»)</a:t>
            </a:r>
          </a:p>
          <a:p>
            <a:pPr marL="714375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εισαγωγή της επιφάνειας – μοντέλου (επιφάνεια κανονικής βαρύτητας) οδηγεί στην επίλυση του δεύτερου ζητήματος (βλ. «Σφαιρικές αρμονικές»)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059" y="188640"/>
            <a:ext cx="7808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Γεωδαιτικό πρόβλημα συνοριακών τιμών (4)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052736"/>
            <a:ext cx="849694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Σύγχρονη αντιμετώπιση: 2</a:t>
            </a:r>
            <a:r>
              <a:rPr lang="el-GR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λύση του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Molodensky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Από μετρήσεις στη φυσική επιφάνεια να προσεγγιστεί η επιφάνεια αυτή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Διαφορετική επιφάνεια αναφοράς (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τελουροειδές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Καμία υπόθεση για την κατανομή των μαζών στο εσωτερικό της Γης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Διαφορετικά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συστήματα υψών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επιφάνεια αναφοράς (βλ. παρουσίαση 2)</a:t>
            </a:r>
          </a:p>
          <a:p>
            <a:pPr marL="638175" lvl="1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Γεωειδές  ορθομετρικά υψόμετρα</a:t>
            </a:r>
          </a:p>
          <a:p>
            <a:pPr marL="638175" lvl="1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Τελουροειδές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κανονικά υψόμετρα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832" y="548680"/>
            <a:ext cx="2895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Βασικές έννοιες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17ος αιώνας 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Descartes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συντεταγμένες για την περιγραφή σημείων του χώρου με αριθμούς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Επίλυση καθαρά γεωμετρικών προβλημάτων με αλγεβρικούς τρόπους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Σύνδεση γεωμετρικών με «αριθμητικές» μεθόδους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αναλυτική γεωμετρία</a:t>
            </a:r>
          </a:p>
        </p:txBody>
      </p:sp>
      <p:pic>
        <p:nvPicPr>
          <p:cNvPr id="4" name="Picture 3" descr="800px-Frans_Hals_-_Portret_van_René_Descar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4293096"/>
            <a:ext cx="1389833" cy="1700808"/>
          </a:xfrm>
          <a:prstGeom prst="rect">
            <a:avLst/>
          </a:prstGeom>
        </p:spPr>
      </p:pic>
      <p:pic>
        <p:nvPicPr>
          <p:cNvPr id="7" name="Picture 6" descr="620px-Coord_system_CA_0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4056167"/>
            <a:ext cx="2304677" cy="22303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548680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Συστήματα συντεταγμένων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55679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Σύστημα συντεταγμένων και σύστημα αναφοράς είναι έννοιες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ενγένει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διαφορετικές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Σχετίζονται και σχεδόν ταυτίζονται στο πλαίσιο της Ευκλείδειας Γεωμετρίας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Σύστημα συντεταγμένων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μία απεικόνιση (συνάρτηση), η οποία σε κάθε σημείο ενός γεωμετρικού χώρου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διαστάσεων αντιστοιχεί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πραγματικούς αριθμούς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Απαραίτητος ο </a:t>
            </a:r>
            <a:r>
              <a:rPr lang="el-GR" u="sng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αμφιμονοσήμαντος</a:t>
            </a:r>
            <a:r>
              <a:rPr lang="el-GR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χαρακτήρας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της απεικόνισης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548680"/>
            <a:ext cx="5990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Περιεχόμενα της παρουσίασης (2)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Συστήματα αναφοράς στη Γεωδαισία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Πεδίο έλξης – Πεδίο βαρύτητας – Υπολογισμοί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Γεωμετρία του πεδίου –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Ισοδυναμικές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επιφάνειες και κατακόρυφες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Σύνδεση με την υψομετρία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Βαθμίδες και καμπυλότητα του πεδίου βαρύτητας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Εισαγωγή στις σύγχρονες δορυφορικές αποστολές μελέτης του πεδίου βαρύτητας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Συστήματα συντεταγμένων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Σύστημα συντεταγμένων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σκοπός η περιγραφή του χώρου με αριθμούς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Εκτέλεση αριθμητικών υπολογισμών σχετικά με φυσικά φαινόμενα που συμβαίνουν μέσα στο χώρο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Φυσικά φαινόμενα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περιγραφή μέσω </a:t>
            </a:r>
            <a:r>
              <a:rPr lang="el-GR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αριθμητικών μέσων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Βαθμωτά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φυσικά φαινόμενα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σε κάθε σημείο αντιστοιχεί ένας πραγματικός αριθμός (π.χ., θερμοκρασία, δυναμικό βαρύτητας, κ.α.)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Διανυσματικά φυσικά φαινόμενα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εκτός από μέγεθος έχουν και διεύθυνση και φορά  περιγραφή μέσω </a:t>
            </a:r>
            <a:r>
              <a:rPr lang="el-GR" b="1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διανυσμάτων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(π.χ., ταχύτητα, επιτάχυνση της βαρύτητας, κ.α.)</a:t>
            </a:r>
            <a:endParaRPr lang="el-GR" b="1" u="sng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Διανύσματα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Συμβολίζεται με βέλος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Κάθε διάνυσμα εκφράζεται ως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γραμμικός συνδυασμός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μίας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τοπικής διανυσματικής βάσης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(μοναδιαία διανύσματα) και των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συνιστωσών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ως προς κάθε βάση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Τα διανύσματα βάσης δε βρίσκονται στο ίδιο επίπεδο (γραμμικά ανεξάρτητα) 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αμφιμονοσήμαντη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αντιστοιχία διανυσμάτων και συνιστωσών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31840" y="1340768"/>
          <a:ext cx="165100" cy="228600"/>
        </p:xfrm>
        <a:graphic>
          <a:graphicData uri="http://schemas.openxmlformats.org/presentationml/2006/ole">
            <p:oleObj spid="_x0000_s131074" name="Equation" r:id="rId3" imgW="164880" imgH="22860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27784" y="3573016"/>
          <a:ext cx="3810000" cy="1003300"/>
        </p:xfrm>
        <a:graphic>
          <a:graphicData uri="http://schemas.openxmlformats.org/presentationml/2006/ole">
            <p:oleObj spid="_x0000_s131075" name="Equation" r:id="rId4" imgW="3809880" imgH="1002960" progId="Equation.3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>
            <a:off x="4499992" y="3501008"/>
            <a:ext cx="1152128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5436096" y="3429000"/>
            <a:ext cx="648072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067944" y="4509120"/>
            <a:ext cx="576064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11760" y="48691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Διάνυσμα βάσης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084168" y="3501008"/>
            <a:ext cx="504056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88224" y="3284984"/>
            <a:ext cx="209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Συνιστώσες βάσης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Διανύσματα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Άθροιση διανυσμάτων  παράλληλη μετάθεση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παράλληλη μετάθεση είναι ιδιότητα του 5</a:t>
            </a:r>
            <a:r>
              <a:rPr lang="el-GR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ου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αξιώματος του Ευκλείδη  «από δοσμένο σημείο διέρχεται μόνο μία ευθεία παράλληλη προς δοσμένη ευθεία»</a:t>
            </a:r>
          </a:p>
        </p:txBody>
      </p:sp>
      <p:pic>
        <p:nvPicPr>
          <p:cNvPr id="13" name="Picture 12" descr="διανύσματ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844824"/>
            <a:ext cx="4572976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Ορισμός συστήματος αναφοράς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Επιλογή σημείου αρχής Ο και ορισμός διανυσματικής βάσης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Διάνυσμα θέσης οποιουδήποτε σημείου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7" name="Picture 6" descr="σύστημα αναφορά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636912"/>
            <a:ext cx="3886750" cy="24414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55576" y="5229200"/>
          <a:ext cx="774700" cy="1003300"/>
        </p:xfrm>
        <a:graphic>
          <a:graphicData uri="http://schemas.openxmlformats.org/presentationml/2006/ole">
            <p:oleObj spid="_x0000_s132098" name="Equation" r:id="rId4" imgW="774360" imgH="100296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67744" y="530120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Διάνυσμα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καρτεσιανών συντεταγμένων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l-GR" dirty="0" smtClean="0">
                <a:latin typeface="Arial" pitchFamily="34" charset="0"/>
                <a:cs typeface="Arial" pitchFamily="34" charset="0"/>
              </a:rPr>
              <a:t>ως προς τη διανυσματική βάση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948264" y="5517232"/>
          <a:ext cx="1384300" cy="292100"/>
        </p:xfrm>
        <a:graphic>
          <a:graphicData uri="http://schemas.openxmlformats.org/presentationml/2006/ole">
            <p:oleObj spid="_x0000_s132099" name="Equation" r:id="rId5" imgW="1384200" imgH="29196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372200" y="3356992"/>
          <a:ext cx="609600" cy="228600"/>
        </p:xfrm>
        <a:graphic>
          <a:graphicData uri="http://schemas.openxmlformats.org/presentationml/2006/ole">
            <p:oleObj spid="_x0000_s132100" name="Equation" r:id="rId6" imgW="609480" imgH="228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Εσωτερικό γινόμενο διανυσμάτων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μαθηματική έκφραση της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γωνίας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και της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απόστασης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στη γεωμετρία καλύπτεται από την έννοια του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εσωτερικού γινομένου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απόσταση μεταξύ δύο σημείων Α και Β προκύπτει από τη διανυσματική διαφορά των διανυσμάτων θέσης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μήκος ενός διανύσματος προκύπτει από τον ορισμό του εσωτερικού γινομένου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771800" y="2204864"/>
          <a:ext cx="3149600" cy="622300"/>
        </p:xfrm>
        <a:graphic>
          <a:graphicData uri="http://schemas.openxmlformats.org/presentationml/2006/ole">
            <p:oleObj spid="_x0000_s133122" name="Equation" r:id="rId3" imgW="3149280" imgH="62208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843808" y="3861048"/>
          <a:ext cx="3263900" cy="342900"/>
        </p:xfrm>
        <a:graphic>
          <a:graphicData uri="http://schemas.openxmlformats.org/presentationml/2006/ole">
            <p:oleObj spid="_x0000_s133123" name="Equation" r:id="rId4" imgW="3263760" imgH="342720" progId="Equation.3">
              <p:embed/>
            </p:oleObj>
          </a:graphicData>
        </a:graphic>
      </p:graphicFrame>
      <p:pic>
        <p:nvPicPr>
          <p:cNvPr id="14" name="Picture 13" descr="εσωτερικό γινόμεν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5157192"/>
            <a:ext cx="2606040" cy="1138428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915816" y="5589240"/>
          <a:ext cx="977900" cy="342900"/>
        </p:xfrm>
        <a:graphic>
          <a:graphicData uri="http://schemas.openxmlformats.org/presentationml/2006/ole">
            <p:oleObj spid="_x0000_s133124" name="Equation" r:id="rId6" imgW="977760" imgH="3427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latin typeface="Arial" pitchFamily="34" charset="0"/>
                <a:cs typeface="Arial" pitchFamily="34" charset="0"/>
              </a:rPr>
              <a:t>Ορθοκανονικές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 βάσεις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Στη Γεωδαισία τα συστήματα αναφοράς που χρησιμοποιούνται είναι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ορθοκανονικά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άξονες σχηματίζουν ορθές γωνίες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εσωτερικό γινόμενο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διανυσμάτων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ορθοκανονικής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βάσης είναι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μηδενικό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εσωτερικό γινόμενο δύο διανυσμάτων σε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ορθοκανονικές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βάσεις τριών διαστάσεων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004048" y="3501008"/>
          <a:ext cx="2120900" cy="317500"/>
        </p:xfrm>
        <a:graphic>
          <a:graphicData uri="http://schemas.openxmlformats.org/presentationml/2006/ole">
            <p:oleObj spid="_x0000_s134146" name="Equation" r:id="rId3" imgW="2120760" imgH="31716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27584" y="5445224"/>
          <a:ext cx="1778000" cy="292100"/>
        </p:xfrm>
        <a:graphic>
          <a:graphicData uri="http://schemas.openxmlformats.org/presentationml/2006/ole">
            <p:oleObj spid="_x0000_s134147" name="Equation" r:id="rId4" imgW="1777680" imgH="291960" progId="Equation.3">
              <p:embed/>
            </p:oleObj>
          </a:graphicData>
        </a:graphic>
      </p:graphicFrame>
      <p:graphicFrame>
        <p:nvGraphicFramePr>
          <p:cNvPr id="141318" name="Object 6"/>
          <p:cNvGraphicFramePr>
            <a:graphicFrameLocks noChangeAspect="1"/>
          </p:cNvGraphicFramePr>
          <p:nvPr/>
        </p:nvGraphicFramePr>
        <p:xfrm>
          <a:off x="852488" y="5949628"/>
          <a:ext cx="1727200" cy="292100"/>
        </p:xfrm>
        <a:graphic>
          <a:graphicData uri="http://schemas.openxmlformats.org/presentationml/2006/ole">
            <p:oleObj spid="_x0000_s134148" name="Equation" r:id="rId5" imgW="1726920" imgH="29196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275856" y="5301208"/>
          <a:ext cx="4343400" cy="1003300"/>
        </p:xfrm>
        <a:graphic>
          <a:graphicData uri="http://schemas.openxmlformats.org/presentationml/2006/ole">
            <p:oleObj spid="_x0000_s134149" name="Equation" r:id="rId6" imgW="4343400" imgH="1002960" progId="Equation.3">
              <p:embed/>
            </p:oleObj>
          </a:graphicData>
        </a:graphic>
      </p:graphicFrame>
      <p:pic>
        <p:nvPicPr>
          <p:cNvPr id="9" name="Picture 8" descr="ορθοκανονικές_βάσεις.jpg"/>
          <p:cNvPicPr>
            <a:picLocks noChangeAspect="1"/>
          </p:cNvPicPr>
          <p:nvPr/>
        </p:nvPicPr>
        <p:blipFill>
          <a:blip r:embed="rId7" cstate="print"/>
          <a:srcRect l="6250" t="3947" r="3125" b="5271"/>
          <a:stretch>
            <a:fillRect/>
          </a:stretch>
        </p:blipFill>
        <p:spPr>
          <a:xfrm>
            <a:off x="1907704" y="2852936"/>
            <a:ext cx="2269817" cy="1800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Εξωτερικό γινόμενο - Εμβαδόν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εξωτερικό γινόμενο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διανυσμάτων συνδέεται με το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εμβαδόν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του παραλληλογράμμου που σχηματίζουν τα διανύσματα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v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εξωτερικό γινόμενο είναι ένα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διάνυσμα κάθετο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στο επίπεδο των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v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μέγεθος ίσο με το εμβαδόν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του παραλληλογράμμου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275856" y="2132856"/>
          <a:ext cx="1930400" cy="317500"/>
        </p:xfrm>
        <a:graphic>
          <a:graphicData uri="http://schemas.openxmlformats.org/presentationml/2006/ole">
            <p:oleObj spid="_x0000_s135170" name="Equation" r:id="rId3" imgW="1930320" imgH="317160" progId="Equation.3">
              <p:embed/>
            </p:oleObj>
          </a:graphicData>
        </a:graphic>
      </p:graphicFrame>
      <p:pic>
        <p:nvPicPr>
          <p:cNvPr id="7" name="Picture 6" descr="εξωτερικό_γινόμεν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0855" y="2924944"/>
            <a:ext cx="3198623" cy="1584176"/>
          </a:xfrm>
          <a:prstGeom prst="rect">
            <a:avLst/>
          </a:prstGeom>
        </p:spPr>
      </p:pic>
      <p:pic>
        <p:nvPicPr>
          <p:cNvPr id="8" name="Picture 7" descr="εξωτερικό_γινόμενο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2276872"/>
            <a:ext cx="1737352" cy="23666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Μικτό γινόμενο - Όγκος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μικτό γινόμενο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διανυσμάτων συνδέεται με τον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όγκο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του παραλληλεπιπέδου που σχηματίζουν τα διανύσματα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u, v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483768" y="2204864"/>
          <a:ext cx="3632200" cy="317500"/>
        </p:xfrm>
        <a:graphic>
          <a:graphicData uri="http://schemas.openxmlformats.org/presentationml/2006/ole">
            <p:oleObj spid="_x0000_s136194" name="Equation" r:id="rId3" imgW="3632040" imgH="317160" progId="Equation.3">
              <p:embed/>
            </p:oleObj>
          </a:graphicData>
        </a:graphic>
      </p:graphicFrame>
      <p:pic>
        <p:nvPicPr>
          <p:cNvPr id="8" name="Picture 7" descr="μικτό_γινόμεν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7040" y="2924944"/>
            <a:ext cx="3381524" cy="2748900"/>
          </a:xfrm>
          <a:prstGeom prst="rect">
            <a:avLst/>
          </a:prstGeom>
        </p:spPr>
      </p:pic>
      <p:pic>
        <p:nvPicPr>
          <p:cNvPr id="9" name="Picture 8" descr="μικτό_γινόμενο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068960"/>
            <a:ext cx="2622438" cy="24905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Συστήματα αναφοράς στη Γεωδαισία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Ορισμός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 αρχή συστήματος, προσανατολισμός αξόνων, μαθηματικό και φυσικό υπόβαθρο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Υλοποίηση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 Σύνολο προτύπων σημείων (στον ουρανό ή στη γη) και περιγράφεται με ένα κατάλογο θέσεων ή/και κινήσεων σε συγκεκριμένη εποχή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Συμβατικό σύστημα αναφοράς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 Σύστημα αναφοράς, όπου όλα τα μοντέλα, οι αριθμητικές σταθερές και οι αλγόριθμοι ορίζονται επακριβώς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IERS Conventions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Συμβάσεις της Διεθνούς Υπηρεσίας για την Περιστροφή της Γης και τα Συστήματα Αναφοράς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http://www.iers.org)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Συστήματα Αναφοράς </a:t>
            </a:r>
            <a:r>
              <a:rPr lang="el-GR" dirty="0" smtClean="0"/>
              <a:t>Χώρου </a:t>
            </a:r>
            <a:br>
              <a:rPr lang="el-GR" dirty="0" smtClean="0"/>
            </a:br>
            <a:r>
              <a:rPr lang="el-GR" sz="3000" b="0" dirty="0" smtClean="0"/>
              <a:t>(1 από 5) 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l-GR" sz="2400" dirty="0"/>
              <a:t>Δύο κατηγορίες συστημάτων αναφοράς </a:t>
            </a:r>
            <a:r>
              <a:rPr lang="el-GR" sz="2400" dirty="0" smtClean="0"/>
              <a:t>χώρου</a:t>
            </a:r>
            <a:endParaRPr lang="el-GR" sz="2400" dirty="0"/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Συστήματα </a:t>
            </a:r>
            <a:r>
              <a:rPr lang="el-GR" sz="2400" dirty="0"/>
              <a:t>με κέντρο αναφοράς το κέντρο του ηλιακού συστήματος: Αδρανειακά συστήματα αναφοράς: Νόμος της Παγκόσμιας Έλξης. Κατάλληλα για την περιγραφή των κινήσεων της Γης και των πλανητών. Εφαρμογή στην Ουράνια Μηχανική, στη Γεωδαιτική Αστρονομία και τη Γεωδαισία Δορυφόρων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Συστήματα </a:t>
            </a:r>
            <a:r>
              <a:rPr lang="el-GR" sz="2400" dirty="0"/>
              <a:t>με κέντρο αναφοράς τη Γη: </a:t>
            </a:r>
            <a:r>
              <a:rPr lang="el-GR" sz="2400" b="1" dirty="0"/>
              <a:t>Συστήματα ECEF (</a:t>
            </a:r>
            <a:r>
              <a:rPr lang="el-GR" sz="2400" b="1" dirty="0" err="1"/>
              <a:t>Earth</a:t>
            </a:r>
            <a:r>
              <a:rPr lang="el-GR" sz="2400" b="1" dirty="0"/>
              <a:t> </a:t>
            </a:r>
            <a:r>
              <a:rPr lang="el-GR" sz="2400" b="1" dirty="0" err="1"/>
              <a:t>Centered</a:t>
            </a:r>
            <a:r>
              <a:rPr lang="el-GR" sz="2400" b="1" dirty="0"/>
              <a:t> </a:t>
            </a:r>
            <a:r>
              <a:rPr lang="el-GR" sz="2400" b="1" dirty="0" err="1"/>
              <a:t>Earth</a:t>
            </a:r>
            <a:r>
              <a:rPr lang="el-GR" sz="2400" b="1" dirty="0"/>
              <a:t> </a:t>
            </a:r>
            <a:r>
              <a:rPr lang="el-GR" sz="2400" b="1" dirty="0" err="1"/>
              <a:t>Fixed</a:t>
            </a:r>
            <a:r>
              <a:rPr lang="el-GR" sz="2400" b="1" dirty="0"/>
              <a:t>): </a:t>
            </a:r>
            <a:r>
              <a:rPr lang="el-GR" sz="2400" dirty="0"/>
              <a:t>Κατάλληλα για την περιγραφή των κινήσεων πάνω στην επιφάνεια της Γης. Σταθερά για μία μόνο εποχή, την </a:t>
            </a:r>
            <a:r>
              <a:rPr lang="el-GR" sz="2400" b="1" dirty="0"/>
              <a:t>εποχή αναφοράς.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  <p:cxnSp>
        <p:nvCxnSpPr>
          <p:cNvPr id="5" name="Straight Connector 4"/>
          <p:cNvCxnSpPr/>
          <p:nvPr/>
        </p:nvCxnSpPr>
        <p:spPr>
          <a:xfrm>
            <a:off x="539552" y="1700808"/>
            <a:ext cx="59766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905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7744" y="548680"/>
            <a:ext cx="439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Στόχοι της παρουσίασης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Κατανόηση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της σύνδεσης του πεδίου βαρύτητας με την υψομετρία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Αντίληψη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των μεθοδολογιών προσέγγισης του πεδίου βαρύτητας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Διαπίστωση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της χρήσης του γεωειδούς στα σύγχρονα γεωδαιτικά και τοπογραφικά προβλήματα και η σύνδεσή του με την υψομετρία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Ανάλυση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των σύγχρονων εξελίξεων στον τομέα της προσέγγισης του πεδίου βαρύτητας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παρουσίαση των νέων δορυφορικών αποστολών και των γεωδυναμικών μοντέλων που δημιουργήθηκαν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Συστήματα Αναφοράς </a:t>
            </a:r>
            <a:r>
              <a:rPr lang="el-GR" dirty="0" smtClean="0"/>
              <a:t>Χώρου </a:t>
            </a:r>
            <a:br>
              <a:rPr lang="el-GR" dirty="0" smtClean="0"/>
            </a:br>
            <a:r>
              <a:rPr lang="el-GR" sz="3000" b="0" dirty="0" smtClean="0"/>
              <a:t>(2 από 5) 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l-GR" sz="2600" b="1" dirty="0" smtClean="0"/>
              <a:t>Αδρανειακά Συστήματα Αναφοράς</a:t>
            </a:r>
            <a:endParaRPr lang="el-GR" sz="2600" b="1" dirty="0"/>
          </a:p>
          <a:p>
            <a:pPr marL="0" indent="0">
              <a:spcBef>
                <a:spcPts val="1800"/>
              </a:spcBef>
              <a:buNone/>
            </a:pPr>
            <a:r>
              <a:rPr lang="el-GR" sz="2400" dirty="0"/>
              <a:t>Ονομάζονται και Ουράνια Συστήματα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l-GR" sz="2400" dirty="0"/>
              <a:t>Βασικό μοντέλο είναι το </a:t>
            </a:r>
            <a:r>
              <a:rPr lang="el-GR" sz="2400" b="1" dirty="0"/>
              <a:t>Διεθνές Ουράνιο Σύστημα Αναφοράς (</a:t>
            </a:r>
            <a:r>
              <a:rPr lang="el-GR" sz="2400" b="1" dirty="0" err="1"/>
              <a:t>International</a:t>
            </a:r>
            <a:r>
              <a:rPr lang="el-GR" sz="2400" b="1" dirty="0"/>
              <a:t> </a:t>
            </a:r>
            <a:r>
              <a:rPr lang="el-GR" sz="2400" b="1" dirty="0" err="1"/>
              <a:t>Celestial</a:t>
            </a:r>
            <a:r>
              <a:rPr lang="el-GR" sz="2400" b="1" dirty="0"/>
              <a:t> </a:t>
            </a:r>
            <a:r>
              <a:rPr lang="el-GR" sz="2400" b="1" dirty="0" err="1"/>
              <a:t>Reference</a:t>
            </a:r>
            <a:r>
              <a:rPr lang="el-GR" sz="2400" b="1" dirty="0"/>
              <a:t> </a:t>
            </a:r>
            <a:r>
              <a:rPr lang="el-GR" sz="2400" b="1" dirty="0" err="1"/>
              <a:t>System</a:t>
            </a:r>
            <a:r>
              <a:rPr lang="el-GR" sz="2400" b="1" dirty="0"/>
              <a:t> - ICRS)</a:t>
            </a:r>
            <a:r>
              <a:rPr lang="el-GR" sz="2400" dirty="0"/>
              <a:t>, όπως αυτό υλοποιείται με τη βοήθεια του Πλαισίου Αναφοράς (ICRF)</a:t>
            </a:r>
          </a:p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05064"/>
            <a:ext cx="4541912" cy="258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  <p:cxnSp>
        <p:nvCxnSpPr>
          <p:cNvPr id="6" name="Straight Connector 5"/>
          <p:cNvCxnSpPr/>
          <p:nvPr/>
        </p:nvCxnSpPr>
        <p:spPr>
          <a:xfrm>
            <a:off x="539552" y="1700808"/>
            <a:ext cx="59766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3159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  <p:pic>
        <p:nvPicPr>
          <p:cNvPr id="5" name="VID_20170927_15323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71600" y="728700"/>
            <a:ext cx="7416824" cy="55626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15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Συστήματα Αναφοράς Χώρου</a:t>
            </a:r>
            <a:br>
              <a:rPr lang="el-GR" dirty="0" smtClean="0"/>
            </a:br>
            <a:r>
              <a:rPr lang="el-GR" sz="3000" b="0" dirty="0" smtClean="0"/>
              <a:t>(3 από 5</a:t>
            </a:r>
            <a:r>
              <a:rPr lang="en-US" sz="3000" b="0" dirty="0" smtClean="0"/>
              <a:t>)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808312"/>
          </a:xfrm>
        </p:spPr>
        <p:txBody>
          <a:bodyPr>
            <a:normAutofit/>
          </a:bodyPr>
          <a:lstStyle/>
          <a:p>
            <a:pPr marL="0" indent="0" defTabSz="877888">
              <a:spcBef>
                <a:spcPts val="1800"/>
              </a:spcBef>
              <a:buNone/>
            </a:pPr>
            <a:r>
              <a:rPr lang="el-GR" sz="2600" b="1" dirty="0" smtClean="0"/>
              <a:t>Συστήματα </a:t>
            </a:r>
            <a:r>
              <a:rPr lang="el-GR" sz="2600" b="1" dirty="0"/>
              <a:t>ECEF (</a:t>
            </a:r>
            <a:r>
              <a:rPr lang="el-GR" sz="2600" b="1" dirty="0" err="1"/>
              <a:t>Earth</a:t>
            </a:r>
            <a:r>
              <a:rPr lang="el-GR" sz="2600" b="1" dirty="0"/>
              <a:t> </a:t>
            </a:r>
            <a:r>
              <a:rPr lang="el-GR" sz="2600" b="1" dirty="0" err="1"/>
              <a:t>Centered</a:t>
            </a:r>
            <a:r>
              <a:rPr lang="el-GR" sz="2600" b="1" dirty="0"/>
              <a:t> - </a:t>
            </a:r>
            <a:r>
              <a:rPr lang="el-GR" sz="2600" b="1" dirty="0" err="1"/>
              <a:t>Earth</a:t>
            </a:r>
            <a:r>
              <a:rPr lang="el-GR" sz="2600" b="1" dirty="0"/>
              <a:t> </a:t>
            </a:r>
            <a:r>
              <a:rPr lang="el-GR" sz="2600" b="1" dirty="0" err="1"/>
              <a:t>Fixed</a:t>
            </a:r>
            <a:r>
              <a:rPr lang="el-GR" sz="2600" b="1" dirty="0" smtClean="0"/>
              <a:t>)</a:t>
            </a:r>
            <a:endParaRPr lang="el-GR" sz="2600" b="1" dirty="0"/>
          </a:p>
          <a:p>
            <a:pPr marL="0" indent="0">
              <a:spcBef>
                <a:spcPts val="1800"/>
              </a:spcBef>
              <a:buNone/>
            </a:pPr>
            <a:r>
              <a:rPr lang="el-GR" sz="2400" dirty="0"/>
              <a:t>Ονομάζονται και </a:t>
            </a:r>
            <a:r>
              <a:rPr lang="el-GR" sz="2400" b="1" dirty="0"/>
              <a:t>Επίγεια Συστήματα Αναφοράς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l-GR" sz="2400" dirty="0"/>
              <a:t>Βασικό παγκόσμιο μοντέλο είναι το </a:t>
            </a:r>
            <a:r>
              <a:rPr lang="el-GR" sz="2400" b="1" dirty="0"/>
              <a:t>Διεθνές Επίγειο Σύστημα Αναφοράς (</a:t>
            </a:r>
            <a:r>
              <a:rPr lang="el-GR" sz="2400" b="1" dirty="0" err="1"/>
              <a:t>International</a:t>
            </a:r>
            <a:r>
              <a:rPr lang="el-GR" sz="2400" b="1" dirty="0"/>
              <a:t> </a:t>
            </a:r>
            <a:r>
              <a:rPr lang="el-GR" sz="2400" b="1" dirty="0" err="1"/>
              <a:t>Terrestrial</a:t>
            </a:r>
            <a:r>
              <a:rPr lang="el-GR" sz="2400" b="1" dirty="0"/>
              <a:t> </a:t>
            </a:r>
            <a:r>
              <a:rPr lang="el-GR" sz="2400" b="1" dirty="0" err="1"/>
              <a:t>Reference</a:t>
            </a:r>
            <a:r>
              <a:rPr lang="el-GR" sz="2400" b="1" dirty="0"/>
              <a:t> </a:t>
            </a:r>
            <a:r>
              <a:rPr lang="el-GR" sz="2400" b="1" dirty="0" err="1"/>
              <a:t>System</a:t>
            </a:r>
            <a:r>
              <a:rPr lang="el-GR" sz="2400" b="1" dirty="0"/>
              <a:t> - ITRS), </a:t>
            </a:r>
            <a:r>
              <a:rPr lang="el-GR" sz="2400" dirty="0"/>
              <a:t>όπως αυτό υλοποιείται με τη βοήθεια του Πλαισίου Αναφοράς (ITRF)</a:t>
            </a:r>
          </a:p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96" y="3789040"/>
            <a:ext cx="5785781" cy="28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  <p:cxnSp>
        <p:nvCxnSpPr>
          <p:cNvPr id="6" name="Straight Connector 5"/>
          <p:cNvCxnSpPr/>
          <p:nvPr/>
        </p:nvCxnSpPr>
        <p:spPr>
          <a:xfrm>
            <a:off x="539552" y="1700808"/>
            <a:ext cx="59766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9419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Συστήματα Αναφοράς Χώρου</a:t>
            </a:r>
            <a:br>
              <a:rPr lang="el-GR" dirty="0"/>
            </a:br>
            <a:r>
              <a:rPr lang="el-GR" sz="3000" b="0" dirty="0" smtClean="0"/>
              <a:t>(4 </a:t>
            </a:r>
            <a:r>
              <a:rPr lang="el-GR" sz="3000" b="0" dirty="0"/>
              <a:t>από </a:t>
            </a:r>
            <a:r>
              <a:rPr lang="el-GR" sz="3000" b="0" dirty="0" smtClean="0"/>
              <a:t>5</a:t>
            </a:r>
            <a:r>
              <a:rPr lang="en-US" sz="3000" b="0" dirty="0" smtClean="0"/>
              <a:t>)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168352"/>
          </a:xfrm>
        </p:spPr>
        <p:txBody>
          <a:bodyPr/>
          <a:lstStyle/>
          <a:p>
            <a:pPr marL="0" lvl="0" indent="0">
              <a:spcBef>
                <a:spcPts val="1800"/>
              </a:spcBef>
              <a:buNone/>
            </a:pPr>
            <a:r>
              <a:rPr lang="el-GR" sz="2600" b="1" dirty="0" smtClean="0">
                <a:solidFill>
                  <a:prstClr val="black"/>
                </a:solidFill>
              </a:rPr>
              <a:t>Συστήματα </a:t>
            </a:r>
            <a:r>
              <a:rPr lang="en-US" sz="2600" b="1" dirty="0" smtClean="0">
                <a:solidFill>
                  <a:prstClr val="black"/>
                </a:solidFill>
              </a:rPr>
              <a:t>ECEF</a:t>
            </a:r>
            <a:r>
              <a:rPr lang="el-GR" sz="2600" b="1" dirty="0" smtClean="0">
                <a:solidFill>
                  <a:prstClr val="black"/>
                </a:solidFill>
              </a:rPr>
              <a:t> (</a:t>
            </a:r>
            <a:r>
              <a:rPr lang="el-GR" sz="2600" b="1" dirty="0" err="1" smtClean="0">
                <a:solidFill>
                  <a:prstClr val="black"/>
                </a:solidFill>
              </a:rPr>
              <a:t>Earth</a:t>
            </a:r>
            <a:r>
              <a:rPr lang="el-GR" sz="2600" b="1" dirty="0" smtClean="0">
                <a:solidFill>
                  <a:prstClr val="black"/>
                </a:solidFill>
              </a:rPr>
              <a:t> </a:t>
            </a:r>
            <a:r>
              <a:rPr lang="el-GR" sz="2600" b="1" dirty="0" err="1">
                <a:solidFill>
                  <a:prstClr val="black"/>
                </a:solidFill>
              </a:rPr>
              <a:t>Centered</a:t>
            </a:r>
            <a:r>
              <a:rPr lang="el-GR" sz="2600" b="1" dirty="0">
                <a:solidFill>
                  <a:prstClr val="black"/>
                </a:solidFill>
              </a:rPr>
              <a:t> - </a:t>
            </a:r>
            <a:r>
              <a:rPr lang="el-GR" sz="2600" b="1" dirty="0" err="1">
                <a:solidFill>
                  <a:prstClr val="black"/>
                </a:solidFill>
              </a:rPr>
              <a:t>Earth</a:t>
            </a:r>
            <a:r>
              <a:rPr lang="el-GR" sz="2600" b="1" dirty="0">
                <a:solidFill>
                  <a:prstClr val="black"/>
                </a:solidFill>
              </a:rPr>
              <a:t> </a:t>
            </a:r>
            <a:r>
              <a:rPr lang="el-GR" sz="2600" b="1" dirty="0" err="1">
                <a:solidFill>
                  <a:prstClr val="black"/>
                </a:solidFill>
              </a:rPr>
              <a:t>Fixed</a:t>
            </a:r>
            <a:r>
              <a:rPr lang="el-GR" sz="2600" b="1" dirty="0">
                <a:solidFill>
                  <a:prstClr val="black"/>
                </a:solidFill>
              </a:rPr>
              <a:t>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l-GR" sz="2400" dirty="0"/>
              <a:t>Αφετηρία το </a:t>
            </a:r>
            <a:r>
              <a:rPr lang="el-GR" sz="2400" dirty="0" err="1"/>
              <a:t>γεώκεντρο</a:t>
            </a:r>
            <a:endParaRPr lang="el-GR" sz="2400" dirty="0"/>
          </a:p>
          <a:p>
            <a:pPr marL="0" indent="0">
              <a:spcBef>
                <a:spcPts val="1200"/>
              </a:spcBef>
              <a:buNone/>
            </a:pPr>
            <a:r>
              <a:rPr lang="el-GR" sz="2400" dirty="0"/>
              <a:t>Άξονας Ζ: Προς ένα μέσο πόλο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l-GR" sz="2400" dirty="0" err="1"/>
              <a:t>Αξονας</a:t>
            </a:r>
            <a:r>
              <a:rPr lang="el-GR" sz="2400" dirty="0"/>
              <a:t> Χ: Προς το σημείο τομής ισημερινού και μεσημβρινού του </a:t>
            </a:r>
            <a:r>
              <a:rPr lang="el-GR" sz="2400" dirty="0" err="1"/>
              <a:t>Greenwich</a:t>
            </a:r>
            <a:endParaRPr lang="el-GR" sz="2400" dirty="0"/>
          </a:p>
          <a:p>
            <a:pPr marL="0" indent="0">
              <a:spcBef>
                <a:spcPts val="1200"/>
              </a:spcBef>
              <a:buNone/>
            </a:pPr>
            <a:r>
              <a:rPr lang="el-GR" sz="2400" dirty="0"/>
              <a:t>Σύστημα μεταβαλλόμενο με το χρόνο</a:t>
            </a:r>
          </a:p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72" y="4038983"/>
            <a:ext cx="3312368" cy="25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1920" y="6175507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ight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hand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cartesian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Dr Joe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Kiff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CC-BY-SA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1700808"/>
            <a:ext cx="59766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56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Συστήματα Αναφοράς Χώρου</a:t>
            </a:r>
            <a:br>
              <a:rPr lang="el-GR" dirty="0"/>
            </a:br>
            <a:r>
              <a:rPr lang="el-GR" sz="3000" b="0" dirty="0" smtClean="0"/>
              <a:t>(5 </a:t>
            </a:r>
            <a:r>
              <a:rPr lang="el-GR" sz="3000" b="0" dirty="0"/>
              <a:t>από </a:t>
            </a:r>
            <a:r>
              <a:rPr lang="el-GR" sz="3000" b="0" dirty="0" smtClean="0"/>
              <a:t>5</a:t>
            </a:r>
            <a:r>
              <a:rPr lang="en-US" sz="3000" b="0" dirty="0" smtClean="0"/>
              <a:t>)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25000" lnSpcReduction="20000"/>
          </a:bodyPr>
          <a:lstStyle/>
          <a:p>
            <a:pPr marL="0" lv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el-GR" sz="10400" b="1" dirty="0" smtClean="0">
                <a:solidFill>
                  <a:prstClr val="black"/>
                </a:solidFill>
              </a:rPr>
              <a:t>Συστήματα </a:t>
            </a:r>
            <a:r>
              <a:rPr lang="el-GR" sz="10400" b="1" dirty="0">
                <a:solidFill>
                  <a:prstClr val="black"/>
                </a:solidFill>
              </a:rPr>
              <a:t>ECEF (</a:t>
            </a:r>
            <a:r>
              <a:rPr lang="el-GR" sz="10400" b="1" dirty="0" err="1">
                <a:solidFill>
                  <a:prstClr val="black"/>
                </a:solidFill>
              </a:rPr>
              <a:t>Earth</a:t>
            </a:r>
            <a:r>
              <a:rPr lang="el-GR" sz="10400" b="1" dirty="0">
                <a:solidFill>
                  <a:prstClr val="black"/>
                </a:solidFill>
              </a:rPr>
              <a:t> </a:t>
            </a:r>
            <a:r>
              <a:rPr lang="el-GR" sz="10400" b="1" dirty="0" err="1">
                <a:solidFill>
                  <a:prstClr val="black"/>
                </a:solidFill>
              </a:rPr>
              <a:t>Centered</a:t>
            </a:r>
            <a:r>
              <a:rPr lang="el-GR" sz="10400" b="1" dirty="0">
                <a:solidFill>
                  <a:prstClr val="black"/>
                </a:solidFill>
              </a:rPr>
              <a:t> - </a:t>
            </a:r>
            <a:r>
              <a:rPr lang="el-GR" sz="10400" b="1" dirty="0" err="1">
                <a:solidFill>
                  <a:prstClr val="black"/>
                </a:solidFill>
              </a:rPr>
              <a:t>Earth</a:t>
            </a:r>
            <a:r>
              <a:rPr lang="el-GR" sz="10400" b="1" dirty="0">
                <a:solidFill>
                  <a:prstClr val="black"/>
                </a:solidFill>
              </a:rPr>
              <a:t> </a:t>
            </a:r>
            <a:r>
              <a:rPr lang="el-GR" sz="10400" b="1" dirty="0" err="1">
                <a:solidFill>
                  <a:prstClr val="black"/>
                </a:solidFill>
              </a:rPr>
              <a:t>Fixed</a:t>
            </a:r>
            <a:r>
              <a:rPr lang="el-GR" sz="10400" b="1" dirty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r>
              <a:rPr lang="el-GR" sz="9600" dirty="0" err="1"/>
              <a:t>ITRFyy</a:t>
            </a:r>
            <a:r>
              <a:rPr lang="el-GR" sz="9600" dirty="0"/>
              <a:t>, όπου </a:t>
            </a:r>
            <a:r>
              <a:rPr lang="el-GR" sz="9600" dirty="0" err="1"/>
              <a:t>yy</a:t>
            </a:r>
            <a:r>
              <a:rPr lang="el-GR" sz="9600" dirty="0"/>
              <a:t> η εποχή της λύσης του συστήματος, πχ. ITRF05</a:t>
            </a:r>
          </a:p>
          <a:p>
            <a:pPr marL="0" indent="0">
              <a:buNone/>
            </a:pPr>
            <a:r>
              <a:rPr lang="en-US" sz="4800" dirty="0"/>
              <a:t>DATA SET EXPRESSED IN ITRF2000 </a:t>
            </a:r>
            <a:r>
              <a:rPr lang="en-US" sz="4800" dirty="0" smtClean="0"/>
              <a:t>FRAME</a:t>
            </a:r>
          </a:p>
          <a:p>
            <a:pPr marL="0" indent="0">
              <a:buNone/>
            </a:pPr>
            <a:r>
              <a:rPr lang="en-US" sz="4800" dirty="0" smtClean="0"/>
              <a:t>STATION </a:t>
            </a:r>
            <a:r>
              <a:rPr lang="en-US" sz="4800" dirty="0"/>
              <a:t>POSITIONS AND VELOCITIES AT EPOCH 2008/10/10</a:t>
            </a:r>
          </a:p>
          <a:p>
            <a:pPr marL="0" indent="0">
              <a:buNone/>
            </a:pPr>
            <a:r>
              <a:rPr lang="en-US" sz="4800" dirty="0"/>
              <a:t>DOMES NB 	SITE NAME 	ID </a:t>
            </a:r>
            <a:r>
              <a:rPr lang="en-US" sz="4800" dirty="0" smtClean="0"/>
              <a:t>  SOLN   X/</a:t>
            </a:r>
            <a:r>
              <a:rPr lang="en-US" sz="4800" dirty="0" err="1" smtClean="0"/>
              <a:t>Vx</a:t>
            </a:r>
            <a:r>
              <a:rPr lang="en-US" sz="4800" dirty="0" smtClean="0"/>
              <a:t>   Y/</a:t>
            </a:r>
            <a:r>
              <a:rPr lang="en-US" sz="4800" dirty="0" err="1" smtClean="0"/>
              <a:t>Vy</a:t>
            </a:r>
            <a:r>
              <a:rPr lang="en-US" sz="4800" dirty="0" smtClean="0"/>
              <a:t> </a:t>
            </a:r>
            <a:r>
              <a:rPr lang="en-US" sz="4800" dirty="0"/>
              <a:t>	</a:t>
            </a:r>
            <a:r>
              <a:rPr lang="en-US" sz="4800" dirty="0" smtClean="0"/>
              <a:t>Z/</a:t>
            </a:r>
            <a:r>
              <a:rPr lang="en-US" sz="4800" dirty="0" err="1" smtClean="0"/>
              <a:t>Vz</a:t>
            </a:r>
            <a:r>
              <a:rPr lang="en-US" sz="4800" dirty="0" smtClean="0"/>
              <a:t> 	SIGMA </a:t>
            </a:r>
            <a:r>
              <a:rPr lang="en-US" sz="4800" dirty="0"/>
              <a:t>x/</a:t>
            </a:r>
            <a:r>
              <a:rPr lang="en-US" sz="4800" dirty="0" err="1"/>
              <a:t>vx</a:t>
            </a:r>
            <a:r>
              <a:rPr lang="en-US" sz="4800" dirty="0"/>
              <a:t> </a:t>
            </a:r>
            <a:r>
              <a:rPr lang="en-US" sz="4800" dirty="0" smtClean="0"/>
              <a:t>	SIGMA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y/</a:t>
            </a:r>
            <a:r>
              <a:rPr lang="en-US" sz="4800" dirty="0" err="1"/>
              <a:t>vy</a:t>
            </a:r>
            <a:r>
              <a:rPr lang="en-US" sz="4800" dirty="0"/>
              <a:t> 	SIGMA z/</a:t>
            </a:r>
            <a:r>
              <a:rPr lang="en-US" sz="4800" dirty="0" err="1"/>
              <a:t>vz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m-m/y 	m-m/y 	m-m/y 	m-m/y 	m-m/y 	m-m/y</a:t>
            </a:r>
          </a:p>
          <a:p>
            <a:pPr marL="0" indent="0">
              <a:buNone/>
            </a:pPr>
            <a:r>
              <a:rPr lang="en-US" sz="4800" dirty="0"/>
              <a:t>12602M002 	</a:t>
            </a:r>
            <a:r>
              <a:rPr lang="en-US" sz="4800" dirty="0" err="1"/>
              <a:t>Dionysos</a:t>
            </a:r>
            <a:r>
              <a:rPr lang="en-US" sz="4800" dirty="0"/>
              <a:t> 	7515 	1 	4595216.536	2039435.451	3912629.377	0.028</a:t>
            </a:r>
          </a:p>
          <a:p>
            <a:pPr marL="0" indent="0">
              <a:buNone/>
            </a:pPr>
            <a:r>
              <a:rPr lang="en-US" sz="4800" dirty="0"/>
              <a:t>0.030	0.027</a:t>
            </a:r>
          </a:p>
          <a:p>
            <a:pPr marL="0" indent="0">
              <a:buNone/>
            </a:pPr>
            <a:r>
              <a:rPr lang="en-US" sz="4800" dirty="0"/>
              <a:t>0.0059	0.0065	-0.0085	0.0016	0.0015	0.0016</a:t>
            </a:r>
          </a:p>
          <a:p>
            <a:pPr marL="0" indent="0">
              <a:buNone/>
            </a:pPr>
            <a:r>
              <a:rPr lang="en-US" sz="4800" dirty="0"/>
              <a:t>12602S001 	</a:t>
            </a:r>
            <a:r>
              <a:rPr lang="en-US" sz="4800" dirty="0" err="1"/>
              <a:t>Dionysos</a:t>
            </a:r>
            <a:r>
              <a:rPr lang="en-US" sz="4800" dirty="0"/>
              <a:t> 	7940 	1 	4595217.127	2039465.208	3912614.623	3.714</a:t>
            </a:r>
          </a:p>
          <a:p>
            <a:pPr marL="0" indent="0">
              <a:buNone/>
            </a:pPr>
            <a:r>
              <a:rPr lang="en-US" sz="4800" dirty="0"/>
              <a:t>2.435	4.874</a:t>
            </a:r>
          </a:p>
          <a:p>
            <a:pPr marL="0" indent="0">
              <a:buNone/>
            </a:pPr>
            <a:r>
              <a:rPr lang="en-US" sz="4800" dirty="0"/>
              <a:t>0.0059	0.0065	-0.0085	0.0016	0.0015	0.0016</a:t>
            </a:r>
          </a:p>
          <a:p>
            <a:pPr marL="0" indent="0">
              <a:buNone/>
            </a:pPr>
            <a:r>
              <a:rPr lang="en-US" sz="4800" dirty="0"/>
              <a:t>12602S011 	</a:t>
            </a:r>
            <a:r>
              <a:rPr lang="en-US" sz="4800" dirty="0" err="1"/>
              <a:t>Dionysos</a:t>
            </a:r>
            <a:r>
              <a:rPr lang="en-US" sz="4800" dirty="0"/>
              <a:t> 	DIOA 	1 	4595215.309	2039475.479	3912614.968	0.023</a:t>
            </a:r>
          </a:p>
          <a:p>
            <a:pPr marL="0" indent="0">
              <a:buNone/>
            </a:pPr>
            <a:r>
              <a:rPr lang="en-US" sz="4800" dirty="0"/>
              <a:t>0.025	0.022</a:t>
            </a:r>
          </a:p>
          <a:p>
            <a:pPr marL="0" indent="0">
              <a:buNone/>
            </a:pPr>
            <a:r>
              <a:rPr lang="en-US" sz="4800" dirty="0"/>
              <a:t>0.0059	0.0065	-0.0085	0.0016	0.0015	0.0016</a:t>
            </a:r>
          </a:p>
          <a:p>
            <a:endParaRPr lang="el-GR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  <p:cxnSp>
        <p:nvCxnSpPr>
          <p:cNvPr id="5" name="Straight Connector 4"/>
          <p:cNvCxnSpPr/>
          <p:nvPr/>
        </p:nvCxnSpPr>
        <p:spPr>
          <a:xfrm>
            <a:off x="539552" y="1700808"/>
            <a:ext cx="59766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2978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Συστήματα Αναφοράς Χώρου</a:t>
            </a:r>
            <a:br>
              <a:rPr lang="el-GR" dirty="0"/>
            </a:br>
            <a:r>
              <a:rPr lang="el-GR" sz="3000" b="0" dirty="0" smtClean="0"/>
              <a:t>(5 </a:t>
            </a:r>
            <a:r>
              <a:rPr lang="el-GR" sz="3000" b="0" dirty="0"/>
              <a:t>από </a:t>
            </a:r>
            <a:r>
              <a:rPr lang="el-GR" sz="3000" b="0" dirty="0" smtClean="0"/>
              <a:t>5</a:t>
            </a:r>
            <a:r>
              <a:rPr lang="en-US" sz="3000" b="0" dirty="0" smtClean="0"/>
              <a:t>)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pPr marL="0" lv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el-GR" sz="2600" b="1" dirty="0" smtClean="0">
                <a:solidFill>
                  <a:srgbClr val="000000"/>
                </a:solidFill>
              </a:rPr>
              <a:t>Συστήματα </a:t>
            </a:r>
            <a:r>
              <a:rPr lang="el-GR" sz="2600" b="1" dirty="0">
                <a:solidFill>
                  <a:srgbClr val="000000"/>
                </a:solidFill>
              </a:rPr>
              <a:t>ECEF (</a:t>
            </a:r>
            <a:r>
              <a:rPr lang="el-GR" sz="2600" b="1" dirty="0" err="1">
                <a:solidFill>
                  <a:srgbClr val="000000"/>
                </a:solidFill>
              </a:rPr>
              <a:t>Earth</a:t>
            </a:r>
            <a:r>
              <a:rPr lang="el-GR" sz="2600" b="1" dirty="0">
                <a:solidFill>
                  <a:srgbClr val="000000"/>
                </a:solidFill>
              </a:rPr>
              <a:t> </a:t>
            </a:r>
            <a:r>
              <a:rPr lang="el-GR" sz="2600" b="1" dirty="0" err="1">
                <a:solidFill>
                  <a:srgbClr val="000000"/>
                </a:solidFill>
              </a:rPr>
              <a:t>Centered</a:t>
            </a:r>
            <a:r>
              <a:rPr lang="el-GR" sz="2600" b="1" dirty="0">
                <a:solidFill>
                  <a:srgbClr val="000000"/>
                </a:solidFill>
              </a:rPr>
              <a:t> - </a:t>
            </a:r>
            <a:r>
              <a:rPr lang="el-GR" sz="2600" b="1" dirty="0" err="1">
                <a:solidFill>
                  <a:srgbClr val="000000"/>
                </a:solidFill>
              </a:rPr>
              <a:t>Earth</a:t>
            </a:r>
            <a:r>
              <a:rPr lang="el-GR" sz="2600" b="1" dirty="0">
                <a:solidFill>
                  <a:srgbClr val="000000"/>
                </a:solidFill>
              </a:rPr>
              <a:t> </a:t>
            </a:r>
            <a:r>
              <a:rPr lang="el-GR" sz="2600" b="1" dirty="0" err="1">
                <a:solidFill>
                  <a:srgbClr val="000000"/>
                </a:solidFill>
              </a:rPr>
              <a:t>Fixed</a:t>
            </a:r>
            <a:r>
              <a:rPr lang="el-GR" sz="2600" b="1" dirty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r>
              <a:rPr lang="el-GR" sz="2400" dirty="0" err="1"/>
              <a:t>ITRFyy</a:t>
            </a:r>
            <a:r>
              <a:rPr lang="el-GR" sz="2400" dirty="0"/>
              <a:t>, όπου </a:t>
            </a:r>
            <a:r>
              <a:rPr lang="el-GR" sz="2400" dirty="0" err="1"/>
              <a:t>yy</a:t>
            </a:r>
            <a:r>
              <a:rPr lang="el-GR" sz="2400" dirty="0"/>
              <a:t> η εποχή της λύσης του συστήματος, πχ. ITRF05</a:t>
            </a:r>
          </a:p>
          <a:p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  <p:cxnSp>
        <p:nvCxnSpPr>
          <p:cNvPr id="5" name="Straight Connector 4"/>
          <p:cNvCxnSpPr/>
          <p:nvPr/>
        </p:nvCxnSpPr>
        <p:spPr>
          <a:xfrm>
            <a:off x="539552" y="1700808"/>
            <a:ext cx="59766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3292729"/>
              </p:ext>
            </p:extLst>
          </p:nvPr>
        </p:nvGraphicFramePr>
        <p:xfrm>
          <a:off x="2" y="2425185"/>
          <a:ext cx="9143999" cy="3601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615"/>
                <a:gridCol w="2068287"/>
                <a:gridCol w="792088"/>
                <a:gridCol w="1440160"/>
                <a:gridCol w="1512168"/>
                <a:gridCol w="1691681"/>
              </a:tblGrid>
              <a:tr h="370840">
                <a:tc gridSpan="6">
                  <a:txBody>
                    <a:bodyPr/>
                    <a:lstStyle/>
                    <a:p>
                      <a:r>
                        <a:rPr lang="en-US" sz="1800" dirty="0" smtClean="0"/>
                        <a:t>DATA SET EXPRESSED IN ITRF2000 FRAME</a:t>
                      </a:r>
                    </a:p>
                    <a:p>
                      <a:r>
                        <a:rPr lang="en-US" sz="1800" dirty="0" smtClean="0"/>
                        <a:t>STATION POSITIONS AND VELOCITIES AT EPOCH 2008/10/10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DOMES NB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SITE NAME ID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SOLN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X (m)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Y(m)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Z(m)</a:t>
                      </a:r>
                      <a:endParaRPr lang="el-GR" b="1" dirty="0"/>
                    </a:p>
                  </a:txBody>
                  <a:tcPr/>
                </a:tc>
              </a:tr>
              <a:tr h="37602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12602M002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Dionysos</a:t>
                      </a:r>
                      <a:r>
                        <a:rPr lang="en-US" sz="1800" dirty="0" smtClean="0"/>
                        <a:t> 7515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4595216.536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2039435.451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3912629.377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12602S001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Dionysos</a:t>
                      </a:r>
                      <a:r>
                        <a:rPr lang="en-US" sz="1800" dirty="0" smtClean="0"/>
                        <a:t> 	7940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4595217.127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2039465.208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2039465.208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12602S011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Dionysos</a:t>
                      </a:r>
                      <a:r>
                        <a:rPr lang="en-US" sz="1800" dirty="0" smtClean="0"/>
                        <a:t> 	DIOA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4595215.309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2039475.479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2039475.479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DOMES NB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SITE NAME ID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SOLN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vX</a:t>
                      </a:r>
                      <a:r>
                        <a:rPr lang="en-US" sz="1800" b="1" dirty="0" smtClean="0"/>
                        <a:t>(m/year)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vY</a:t>
                      </a:r>
                      <a:r>
                        <a:rPr lang="en-US" sz="1800" b="1" dirty="0" smtClean="0"/>
                        <a:t>(m/year)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vZ</a:t>
                      </a:r>
                      <a:r>
                        <a:rPr lang="en-US" sz="1800" b="1" dirty="0" smtClean="0"/>
                        <a:t>(m/year)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12602M002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Dionysos</a:t>
                      </a:r>
                      <a:r>
                        <a:rPr lang="en-US" sz="1800" dirty="0" smtClean="0"/>
                        <a:t> 7515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0.0059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0.0065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-0.0085</a:t>
                      </a:r>
                      <a:endParaRPr lang="el-GR" dirty="0"/>
                    </a:p>
                  </a:txBody>
                  <a:tcPr/>
                </a:tc>
              </a:tr>
              <a:tr h="2980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12602S001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Dionysos</a:t>
                      </a:r>
                      <a:r>
                        <a:rPr lang="en-US" sz="1800" dirty="0" smtClean="0"/>
                        <a:t> 	7940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0.0059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0.0065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-0.0085</a:t>
                      </a:r>
                      <a:endParaRPr lang="el-GR" dirty="0"/>
                    </a:p>
                  </a:txBody>
                  <a:tcPr/>
                </a:tc>
              </a:tr>
              <a:tr h="29804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12602S011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Dionysos</a:t>
                      </a:r>
                      <a:r>
                        <a:rPr lang="en-US" sz="1800" dirty="0" smtClean="0"/>
                        <a:t> 	DIOA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0.0059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0.0065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-0.0085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344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Το γεωκεντρικό σύστημα για τη βαρύτητα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Στην περίπτωση μελέτης του πεδίου βαρύτητας σχεδόν σφαιρικών σωμάτων χρησιμοποιείται η περιγραφή της θέσης με τη βοήθεια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σφαιρικών συντεταγμένων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268913" y="3644900"/>
          <a:ext cx="3708400" cy="1003300"/>
        </p:xfrm>
        <a:graphic>
          <a:graphicData uri="http://schemas.openxmlformats.org/presentationml/2006/ole">
            <p:oleObj spid="_x0000_s55298" name="Equation" r:id="rId3" imgW="3708360" imgH="1002960" progId="Equation.3">
              <p:embed/>
            </p:oleObj>
          </a:graphicData>
        </a:graphic>
      </p:graphicFrame>
      <p:pic>
        <p:nvPicPr>
          <p:cNvPr id="8" name="Picture 7" descr="γεωκεντρικ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564904"/>
            <a:ext cx="5173427" cy="345638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483768" y="4149080"/>
          <a:ext cx="144906" cy="186308"/>
        </p:xfrm>
        <a:graphic>
          <a:graphicData uri="http://schemas.openxmlformats.org/presentationml/2006/ole">
            <p:oleObj spid="_x0000_s55299" name="Equation" r:id="rId5" imgW="177480" imgH="22860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444208" y="2852936"/>
          <a:ext cx="1028700" cy="292100"/>
        </p:xfrm>
        <a:graphic>
          <a:graphicData uri="http://schemas.openxmlformats.org/presentationml/2006/ole">
            <p:oleObj spid="_x0000_s55300" name="Equation" r:id="rId6" imgW="1028520" imgH="291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err="1" smtClean="0"/>
              <a:t>Τοποκεντρικά</a:t>
            </a:r>
            <a:r>
              <a:rPr lang="el-GR" dirty="0" smtClean="0"/>
              <a:t> Συστήματα Συντεταγμένων </a:t>
            </a:r>
            <a:r>
              <a:rPr lang="el-GR" sz="3000" b="0" dirty="0" smtClean="0"/>
              <a:t>(1 από 6) </a:t>
            </a:r>
            <a:endParaRPr lang="el-GR" sz="3000" b="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261304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55776" y="5664590"/>
            <a:ext cx="3384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Geodetic datum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4649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err="1"/>
              <a:t>Τοποκεντρικά</a:t>
            </a:r>
            <a:r>
              <a:rPr lang="el-GR" dirty="0"/>
              <a:t> Συστήματα Συντεταγμένων </a:t>
            </a:r>
            <a:r>
              <a:rPr lang="el-GR" sz="3000" b="0" dirty="0"/>
              <a:t>(</a:t>
            </a:r>
            <a:r>
              <a:rPr lang="el-GR" sz="3000" b="0" dirty="0" smtClean="0"/>
              <a:t>2 </a:t>
            </a:r>
            <a:r>
              <a:rPr lang="el-GR" sz="3000" b="0" dirty="0"/>
              <a:t>από </a:t>
            </a:r>
            <a:r>
              <a:rPr lang="el-GR" sz="3000" b="0" dirty="0" smtClean="0"/>
              <a:t>6)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02" y="1340768"/>
            <a:ext cx="5114302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/>
              <a:t>Τα </a:t>
            </a:r>
            <a:r>
              <a:rPr lang="el-GR" sz="2400" dirty="0" err="1"/>
              <a:t>τοποκεντρικά</a:t>
            </a:r>
            <a:r>
              <a:rPr lang="el-GR" sz="2400" dirty="0"/>
              <a:t> συστήματα συντεταγμένων υλοποιούνται άμεσα από τις μετρήσεις, με την υλοποίηση της </a:t>
            </a:r>
            <a:r>
              <a:rPr lang="el-GR" sz="2400" dirty="0" err="1"/>
              <a:t>κατακορύφου</a:t>
            </a:r>
            <a:r>
              <a:rPr lang="el-GR" sz="2400" dirty="0"/>
              <a:t> κατά την </a:t>
            </a:r>
            <a:r>
              <a:rPr lang="el-GR" sz="2400" dirty="0" err="1"/>
              <a:t>κέντρωση</a:t>
            </a:r>
            <a:r>
              <a:rPr lang="el-GR" sz="2400" dirty="0"/>
              <a:t> των οργάνων</a:t>
            </a:r>
          </a:p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16792"/>
            <a:ext cx="2277729" cy="4053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796136" y="5601010"/>
            <a:ext cx="317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Round prism and laser plummet on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tripod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KJG2007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2.0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306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err="1"/>
              <a:t>Τοποκεντρικά</a:t>
            </a:r>
            <a:r>
              <a:rPr lang="el-GR" dirty="0"/>
              <a:t> Συστήματα Συντεταγμένων </a:t>
            </a:r>
            <a:r>
              <a:rPr lang="el-GR" sz="3000" b="0" dirty="0"/>
              <a:t>(</a:t>
            </a:r>
            <a:r>
              <a:rPr lang="el-GR" sz="3000" b="0" dirty="0" smtClean="0"/>
              <a:t>3 από 6) 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1368152"/>
          </a:xfrm>
        </p:spPr>
        <p:txBody>
          <a:bodyPr/>
          <a:lstStyle/>
          <a:p>
            <a:pPr marL="0" indent="0">
              <a:buNone/>
            </a:pPr>
            <a:r>
              <a:rPr lang="el-GR" sz="2400" dirty="0"/>
              <a:t>Η αρχή των </a:t>
            </a:r>
            <a:r>
              <a:rPr lang="el-GR" sz="2400" dirty="0" err="1"/>
              <a:t>τοποκεντρικών</a:t>
            </a:r>
            <a:r>
              <a:rPr lang="el-GR" sz="2400" dirty="0"/>
              <a:t> συστημάτων αναφοράς (σε κάθε σημείο και διαφορετικό σύστημα) έγκειται στη μορφολογία του πεδίου βαρύτητας</a:t>
            </a:r>
          </a:p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89" y="2563376"/>
            <a:ext cx="560062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169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Γεωδαισία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70" y="1268178"/>
            <a:ext cx="586408" cy="432048"/>
          </a:xfrm>
        </p:spPr>
        <p:txBody>
          <a:bodyPr anchor="ctr">
            <a:normAutofit fontScale="92500" lnSpcReduction="20000"/>
          </a:bodyPr>
          <a:lstStyle/>
          <a:p>
            <a:pPr marL="0" lvl="0" indent="0">
              <a:buNone/>
            </a:pPr>
            <a:r>
              <a:rPr lang="el-GR" sz="2800" b="1" dirty="0" smtClean="0">
                <a:solidFill>
                  <a:srgbClr val="004A82"/>
                </a:solidFill>
              </a:rPr>
              <a:t>ΓΗ</a:t>
            </a:r>
            <a:endParaRPr lang="el-GR" sz="2800" b="1" dirty="0">
              <a:solidFill>
                <a:srgbClr val="004A82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995958" y="1357709"/>
            <a:ext cx="792088" cy="252986"/>
          </a:xfrm>
          <a:prstGeom prst="rightArrow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/>
          </a:p>
        </p:txBody>
      </p:sp>
      <p:sp>
        <p:nvSpPr>
          <p:cNvPr id="5" name="Rectangle 4"/>
          <p:cNvSpPr/>
          <p:nvPr/>
        </p:nvSpPr>
        <p:spPr>
          <a:xfrm>
            <a:off x="3019045" y="1196752"/>
            <a:ext cx="1754005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800" b="1" dirty="0" smtClean="0">
                <a:solidFill>
                  <a:srgbClr val="004A82"/>
                </a:solidFill>
                <a:latin typeface="+mn-lt"/>
              </a:rPr>
              <a:t>ΓΕΩ</a:t>
            </a:r>
            <a:r>
              <a:rPr lang="en-US" sz="2800" b="1" dirty="0" smtClean="0">
                <a:solidFill>
                  <a:srgbClr val="820000"/>
                </a:solidFill>
                <a:latin typeface="+mn-lt"/>
              </a:rPr>
              <a:t>ΔΑΙΣΙΑ</a:t>
            </a:r>
            <a:endParaRPr lang="en-US" sz="28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4923457" y="1357710"/>
            <a:ext cx="792088" cy="252986"/>
          </a:xfrm>
          <a:prstGeom prst="rightArrow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/>
          </a:p>
        </p:txBody>
      </p:sp>
      <p:sp>
        <p:nvSpPr>
          <p:cNvPr id="6" name="Rectangle 5"/>
          <p:cNvSpPr/>
          <p:nvPr/>
        </p:nvSpPr>
        <p:spPr>
          <a:xfrm>
            <a:off x="5956398" y="1196752"/>
            <a:ext cx="2307042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2000"/>
              </a:lnSpc>
            </a:pPr>
            <a:r>
              <a:rPr lang="en-US" sz="2800" b="1" dirty="0">
                <a:solidFill>
                  <a:srgbClr val="820000"/>
                </a:solidFill>
                <a:latin typeface="+mn-lt"/>
              </a:rPr>
              <a:t>ΔΑΙΩ (ΔΙΑΙΡΩ)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29021" y="2442136"/>
            <a:ext cx="5514979" cy="1402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l-GR" sz="2800" dirty="0" smtClean="0">
                <a:latin typeface="+mn-lt"/>
              </a:rPr>
              <a:t>Διαχωρίζω - μοιράζω τη γη</a:t>
            </a:r>
          </a:p>
          <a:p>
            <a:pPr lvl="0">
              <a:lnSpc>
                <a:spcPct val="112000"/>
              </a:lnSpc>
            </a:pPr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“Είναι η τέχνη και η επιστήμη των μετρήσεων για τη διανομή της γης...”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504" y="2080221"/>
            <a:ext cx="2073275" cy="2762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60" y="4863142"/>
            <a:ext cx="405986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latin typeface="+mn-lt"/>
              </a:rPr>
              <a:t>ΑΡΙΣΤΟΤΕΛΗΣ  </a:t>
            </a:r>
          </a:p>
          <a:p>
            <a:pPr algn="ctr">
              <a:lnSpc>
                <a:spcPct val="112000"/>
              </a:lnSpc>
            </a:pPr>
            <a:r>
              <a:rPr lang="el-GR" sz="2000" dirty="0" err="1" smtClean="0">
                <a:latin typeface="+mn-lt"/>
              </a:rPr>
              <a:t>Στάγειρα</a:t>
            </a:r>
            <a:r>
              <a:rPr lang="el-GR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384π.Χ – Χαλκίδα </a:t>
            </a:r>
            <a:r>
              <a:rPr lang="en-US" sz="2000" dirty="0">
                <a:latin typeface="+mn-lt"/>
              </a:rPr>
              <a:t>322 π.Χ.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8573" y="5587537"/>
            <a:ext cx="2143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Aristoteles Louvre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Sting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BY-SA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2.5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9995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err="1"/>
              <a:t>Τοποκεντρικά</a:t>
            </a:r>
            <a:r>
              <a:rPr lang="el-GR" dirty="0"/>
              <a:t> Συστήματα Συντεταγμένων </a:t>
            </a:r>
            <a:r>
              <a:rPr lang="el-GR" sz="3000" b="0" dirty="0"/>
              <a:t>(</a:t>
            </a:r>
            <a:r>
              <a:rPr lang="el-GR" sz="3000" b="0" dirty="0" smtClean="0"/>
              <a:t>4 από 6) 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>
            <a:normAutofit/>
          </a:bodyPr>
          <a:lstStyle/>
          <a:p>
            <a:pPr marL="0" indent="0">
              <a:spcBef>
                <a:spcPts val="3000"/>
              </a:spcBef>
              <a:buNone/>
            </a:pPr>
            <a:r>
              <a:rPr lang="el-GR" sz="2400" dirty="0"/>
              <a:t>Οι επιφάνειες του γήινου πεδίου βαρύτητας με σταθερό δυναμικό ονομάζονται </a:t>
            </a:r>
            <a:r>
              <a:rPr lang="el-GR" sz="2400" b="1" dirty="0" err="1"/>
              <a:t>ισοδυναμικές</a:t>
            </a:r>
            <a:r>
              <a:rPr lang="el-GR" sz="2400" b="1" dirty="0"/>
              <a:t> ή </a:t>
            </a:r>
            <a:r>
              <a:rPr lang="el-GR" sz="2400" b="1" dirty="0" err="1"/>
              <a:t>χωροσταθμικές</a:t>
            </a:r>
            <a:r>
              <a:rPr lang="el-GR" sz="2400" dirty="0"/>
              <a:t> </a:t>
            </a:r>
            <a:r>
              <a:rPr lang="el-GR" sz="2400" dirty="0" smtClean="0"/>
              <a:t>επιφάνειες</a:t>
            </a:r>
            <a:endParaRPr lang="el-GR" sz="2400" dirty="0"/>
          </a:p>
          <a:p>
            <a:pPr marL="0" indent="0">
              <a:spcBef>
                <a:spcPts val="3000"/>
              </a:spcBef>
              <a:buNone/>
            </a:pPr>
            <a:r>
              <a:rPr lang="el-GR" sz="2400" dirty="0"/>
              <a:t>Η διεύθυνση του διανύσματος της βαρύτητας </a:t>
            </a:r>
            <a:r>
              <a:rPr lang="el-GR" sz="2400" b="1" dirty="0"/>
              <a:t>(κατακόρυφη) </a:t>
            </a:r>
            <a:r>
              <a:rPr lang="el-GR" sz="2400" dirty="0"/>
              <a:t>είναι κάθετη σε κάθε σημείο της </a:t>
            </a:r>
            <a:r>
              <a:rPr lang="el-GR" sz="2400" dirty="0" err="1"/>
              <a:t>ισοδυναμικής</a:t>
            </a:r>
            <a:r>
              <a:rPr lang="el-GR" sz="2400" dirty="0"/>
              <a:t> </a:t>
            </a:r>
            <a:r>
              <a:rPr lang="el-GR" sz="2400" dirty="0" smtClean="0"/>
              <a:t>επιφάνειας</a:t>
            </a:r>
            <a:endParaRPr lang="el-GR" sz="2400" dirty="0"/>
          </a:p>
          <a:p>
            <a:pPr marL="0" indent="0">
              <a:spcBef>
                <a:spcPts val="3000"/>
              </a:spcBef>
              <a:buNone/>
            </a:pPr>
            <a:r>
              <a:rPr lang="el-GR" sz="2400" dirty="0"/>
              <a:t>Οι γραμμές που τέμνουν κάθετα όλες τις </a:t>
            </a:r>
            <a:r>
              <a:rPr lang="el-GR" sz="2400" dirty="0" err="1"/>
              <a:t>ισοδυναμικές</a:t>
            </a:r>
            <a:r>
              <a:rPr lang="el-GR" sz="2400" dirty="0"/>
              <a:t> επιφάνειες και έχουν συνεχώς την κατακόρυφο ως εφαπτόμενη ονομάζονται </a:t>
            </a:r>
            <a:r>
              <a:rPr lang="el-GR" sz="2400" b="1" dirty="0"/>
              <a:t>δυναμικές</a:t>
            </a:r>
            <a:r>
              <a:rPr lang="el-GR" sz="2400" dirty="0"/>
              <a:t> γραμμές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529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15" y="1196975"/>
            <a:ext cx="5952370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err="1"/>
              <a:t>Τοποκεντρικά</a:t>
            </a:r>
            <a:r>
              <a:rPr lang="el-GR" dirty="0"/>
              <a:t> Συστήματα Συντεταγμένων </a:t>
            </a:r>
            <a:r>
              <a:rPr lang="el-GR" sz="3000" b="0" dirty="0"/>
              <a:t>(</a:t>
            </a:r>
            <a:r>
              <a:rPr lang="el-GR" sz="3000" b="0" dirty="0" smtClean="0"/>
              <a:t>5 από 6) </a:t>
            </a:r>
            <a:endParaRPr lang="el-GR" sz="3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9202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err="1"/>
              <a:t>Τοποκεντρικά</a:t>
            </a:r>
            <a:r>
              <a:rPr lang="el-GR" dirty="0"/>
              <a:t> Συστήματα Συντεταγμένων </a:t>
            </a:r>
            <a:r>
              <a:rPr lang="el-GR" sz="3000" b="0" dirty="0"/>
              <a:t>(</a:t>
            </a:r>
            <a:r>
              <a:rPr lang="el-GR" sz="3000" b="0" dirty="0" smtClean="0"/>
              <a:t>6 από 6) 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l-GR" sz="2400" b="1" dirty="0" err="1"/>
              <a:t>Ισοδυναμικές</a:t>
            </a:r>
            <a:r>
              <a:rPr lang="el-GR" sz="2400" b="1" dirty="0"/>
              <a:t> και δυναμικές γραμμές: </a:t>
            </a:r>
            <a:r>
              <a:rPr lang="el-GR" sz="2400" dirty="0"/>
              <a:t>Σύστημα άμεσα μετρήσιμων καμπυλόγραμμων </a:t>
            </a:r>
            <a:r>
              <a:rPr lang="el-GR" sz="2400" dirty="0" smtClean="0"/>
              <a:t>συντεταγμένων</a:t>
            </a:r>
            <a:endParaRPr lang="el-GR" sz="2400" dirty="0"/>
          </a:p>
          <a:p>
            <a:pPr marL="0" indent="0">
              <a:spcBef>
                <a:spcPts val="2400"/>
              </a:spcBef>
              <a:buNone/>
            </a:pPr>
            <a:r>
              <a:rPr lang="el-GR" sz="2400" b="1" dirty="0"/>
              <a:t>Στιγμιαίο αστρονομικό πλάτος Φ και μήκος </a:t>
            </a:r>
            <a:r>
              <a:rPr lang="el-GR" sz="2400" b="1" dirty="0" smtClean="0"/>
              <a:t>Λ</a:t>
            </a:r>
            <a:endParaRPr lang="el-GR" sz="2400" b="1" dirty="0"/>
          </a:p>
          <a:p>
            <a:pPr marL="0" indent="0">
              <a:spcBef>
                <a:spcPts val="2400"/>
              </a:spcBef>
              <a:buNone/>
            </a:pPr>
            <a:r>
              <a:rPr lang="el-GR" sz="2400" dirty="0"/>
              <a:t>Όταν διορθωθούν από την </a:t>
            </a:r>
            <a:r>
              <a:rPr lang="el-GR" sz="2400" u="sng" dirty="0"/>
              <a:t>κίνηση του πόλου </a:t>
            </a:r>
            <a:r>
              <a:rPr lang="el-GR" sz="2400" dirty="0"/>
              <a:t>και αναφερθούν σε ένα </a:t>
            </a:r>
            <a:r>
              <a:rPr lang="el-GR" sz="2400" u="sng" dirty="0"/>
              <a:t>μέσο άξονα περιστροφής της Γης</a:t>
            </a:r>
            <a:r>
              <a:rPr lang="el-GR" sz="2400" dirty="0"/>
              <a:t> ονομάζονται </a:t>
            </a:r>
            <a:r>
              <a:rPr lang="el-GR" sz="2400" b="1" dirty="0"/>
              <a:t>φυσικές ή αστρονομικές συντεταγμένες (Φ, Λ, Η) ή (Φ, Λ, C),</a:t>
            </a:r>
            <a:r>
              <a:rPr lang="el-GR" sz="2400" dirty="0"/>
              <a:t> όπου </a:t>
            </a:r>
            <a:r>
              <a:rPr lang="el-GR" sz="2400" b="1" dirty="0"/>
              <a:t>C</a:t>
            </a:r>
            <a:r>
              <a:rPr lang="el-GR" sz="2400" dirty="0"/>
              <a:t> είναι </a:t>
            </a:r>
            <a:r>
              <a:rPr lang="el-GR" sz="2400" b="1" dirty="0"/>
              <a:t>ο γεωδυναμικός αριθμός </a:t>
            </a:r>
            <a:r>
              <a:rPr lang="el-GR" sz="2400" dirty="0"/>
              <a:t>(διαφορά δυναμικού από το Γεωειδές</a:t>
            </a:r>
            <a:r>
              <a:rPr lang="el-GR" sz="2400" dirty="0" smtClean="0"/>
              <a:t>)</a:t>
            </a:r>
            <a:endParaRPr lang="el-GR" sz="2400" dirty="0"/>
          </a:p>
          <a:p>
            <a:pPr marL="0" indent="0">
              <a:spcBef>
                <a:spcPts val="2400"/>
              </a:spcBef>
              <a:buNone/>
            </a:pPr>
            <a:r>
              <a:rPr lang="el-GR" sz="2400" u="sng" dirty="0" smtClean="0"/>
              <a:t>Άμεσα </a:t>
            </a:r>
            <a:r>
              <a:rPr lang="el-GR" sz="2400" u="sng" dirty="0"/>
              <a:t>μετρήσιμες συντεταγμένες</a:t>
            </a:r>
            <a:r>
              <a:rPr lang="el-GR" sz="2400" dirty="0"/>
              <a:t> με τη βοήθεια της Γεωδαιτικής </a:t>
            </a:r>
            <a:r>
              <a:rPr lang="el-GR" sz="2400" dirty="0" smtClean="0"/>
              <a:t>Αστρονομίας</a:t>
            </a:r>
            <a:endParaRPr lang="el-GR" sz="2400" dirty="0"/>
          </a:p>
          <a:p>
            <a:pPr marL="0" indent="0">
              <a:spcBef>
                <a:spcPts val="2400"/>
              </a:spcBef>
              <a:buNone/>
            </a:pPr>
            <a:r>
              <a:rPr lang="el-GR" sz="2400" dirty="0"/>
              <a:t>Μαθηματικές σχέσεις περίπλοκές: ακατάλληλες για τον ορισμό ενός συστήματος αναφοράς στη Γεωδαισία</a:t>
            </a:r>
          </a:p>
          <a:p>
            <a:pPr>
              <a:spcBef>
                <a:spcPts val="2400"/>
              </a:spcBef>
            </a:pP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030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Το σύστημα αναφοράς της βαρύτητας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1369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διάνυσμα της βαρύτητας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εκφράζεται με τη σχέση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το μοναδιαίο διάνυσμα της εξωτερικής καθέτου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47864" y="1772816"/>
          <a:ext cx="2501900" cy="1003300"/>
        </p:xfrm>
        <a:graphic>
          <a:graphicData uri="http://schemas.openxmlformats.org/presentationml/2006/ole">
            <p:oleObj spid="_x0000_s56322" name="Equation" r:id="rId3" imgW="2501640" imgH="1002960" progId="Equation.3">
              <p:embed/>
            </p:oleObj>
          </a:graphicData>
        </a:graphic>
      </p:graphicFrame>
      <p:pic>
        <p:nvPicPr>
          <p:cNvPr id="7" name="Picture 6" descr="τοπικό_βαρύτητα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284984"/>
            <a:ext cx="4176464" cy="3319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Ο νόμος της Παγκόσμιας Έλξης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107504" y="1124744"/>
            <a:ext cx="5915000" cy="201622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2000"/>
              </a:lnSpc>
              <a:spcBef>
                <a:spcPct val="20000"/>
              </a:spcBef>
              <a:spcAft>
                <a:spcPts val="1425"/>
              </a:spcAft>
              <a:buClrTx/>
              <a:buSzPct val="45000"/>
              <a:buFont typeface="Wingdings" panose="05000000000000000000" pitchFamily="2" charset="2"/>
              <a:buChar char="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Νόμος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του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Νεύτωνα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ανάμεσα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δύο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μάζες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συντεταγμένες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(ξ, η, ζ)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και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(x, y, z)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αντίστοιχα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2000"/>
              </a:lnSpc>
              <a:spcBef>
                <a:spcPct val="20000"/>
              </a:spcBef>
              <a:spcAft>
                <a:spcPts val="1425"/>
              </a:spcAft>
              <a:buClrTx/>
              <a:buSzPct val="45000"/>
              <a:buFont typeface="Wingdings" panose="05000000000000000000" pitchFamily="2" charset="2"/>
              <a:buChar char="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G = 6.674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MgOpen Cosmetica" charset="0"/>
              </a:rPr>
              <a:t>×10</a:t>
            </a:r>
            <a:r>
              <a:rPr kumimoji="0" lang="en-US" sz="24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MgOpen Cosmetica" charset="0"/>
              </a:rPr>
              <a:t>-10</a:t>
            </a:r>
            <a:r>
              <a:rPr kumimoji="0" lang="en-US" sz="24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kg</a:t>
            </a:r>
            <a:r>
              <a:rPr kumimoji="0" lang="en-US" sz="24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-1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sec</a:t>
            </a:r>
            <a:r>
              <a:rPr kumimoji="0" lang="en-US" sz="24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-2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59632" y="3253060"/>
            <a:ext cx="2520280" cy="747256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l-GR">
                <a:noFill/>
              </a:rPr>
              <a:t> 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8976" y="4531760"/>
            <a:ext cx="5355232" cy="539571"/>
          </a:xfrm>
          <a:prstGeom prst="rect">
            <a:avLst/>
          </a:prstGeom>
          <a:blipFill rotWithShape="0"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el-GR">
                <a:noFill/>
              </a:rPr>
              <a:t> </a:t>
            </a:r>
          </a:p>
        </p:txBody>
      </p:sp>
      <p:grpSp>
        <p:nvGrpSpPr>
          <p:cNvPr id="2" name="Ομάδα 48"/>
          <p:cNvGrpSpPr/>
          <p:nvPr/>
        </p:nvGrpSpPr>
        <p:grpSpPr>
          <a:xfrm>
            <a:off x="5484316" y="2329247"/>
            <a:ext cx="3463979" cy="2233634"/>
            <a:chOff x="5266411" y="2095758"/>
            <a:chExt cx="3463979" cy="2233634"/>
          </a:xfrm>
        </p:grpSpPr>
        <p:sp>
          <p:nvSpPr>
            <p:cNvPr id="11" name="TextBox 10"/>
            <p:cNvSpPr txBox="1"/>
            <p:nvPr/>
          </p:nvSpPr>
          <p:spPr>
            <a:xfrm>
              <a:off x="5266411" y="3929282"/>
              <a:ext cx="34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X</a:t>
              </a:r>
              <a:endParaRPr lang="el-GR" sz="2000" dirty="0">
                <a:latin typeface="+mn-lt"/>
              </a:endParaRPr>
            </a:p>
          </p:txBody>
        </p:sp>
        <p:grpSp>
          <p:nvGrpSpPr>
            <p:cNvPr id="3" name="Ομάδα 47"/>
            <p:cNvGrpSpPr/>
            <p:nvPr/>
          </p:nvGrpSpPr>
          <p:grpSpPr>
            <a:xfrm>
              <a:off x="5508104" y="2095758"/>
              <a:ext cx="3222286" cy="2202513"/>
              <a:chOff x="5158243" y="2056830"/>
              <a:chExt cx="3222286" cy="2202513"/>
            </a:xfrm>
          </p:grpSpPr>
          <p:cxnSp>
            <p:nvCxnSpPr>
              <p:cNvPr id="13" name="Ευθύγραμμο βέλος σύνδεσης 21"/>
              <p:cNvCxnSpPr/>
              <p:nvPr/>
            </p:nvCxnSpPr>
            <p:spPr>
              <a:xfrm flipV="1">
                <a:off x="5839402" y="3680673"/>
                <a:ext cx="1727212" cy="1785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Ευθύγραμμο βέλος σύνδεσης 28"/>
              <p:cNvCxnSpPr/>
              <p:nvPr/>
            </p:nvCxnSpPr>
            <p:spPr>
              <a:xfrm flipV="1">
                <a:off x="5839402" y="2420888"/>
                <a:ext cx="0" cy="127763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Ευθύγραμμο βέλος σύνδεσης 32"/>
              <p:cNvCxnSpPr/>
              <p:nvPr/>
            </p:nvCxnSpPr>
            <p:spPr>
              <a:xfrm flipH="1">
                <a:off x="5158243" y="3686617"/>
                <a:ext cx="699722" cy="57272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Ευθεία γραμμή σύνδεσης 35"/>
              <p:cNvCxnSpPr/>
              <p:nvPr/>
            </p:nvCxnSpPr>
            <p:spPr>
              <a:xfrm flipV="1">
                <a:off x="6126944" y="2496168"/>
                <a:ext cx="1152128" cy="868844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Έλλειψη 36"/>
              <p:cNvSpPr/>
              <p:nvPr/>
            </p:nvSpPr>
            <p:spPr>
              <a:xfrm>
                <a:off x="7261324" y="2377056"/>
                <a:ext cx="183101" cy="2160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8" name="Έλλειψη 37"/>
              <p:cNvSpPr/>
              <p:nvPr/>
            </p:nvSpPr>
            <p:spPr>
              <a:xfrm>
                <a:off x="5967840" y="3318470"/>
                <a:ext cx="183101" cy="2160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549933" y="2219069"/>
                <a:ext cx="3498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Z</a:t>
                </a:r>
                <a:endParaRPr lang="el-GR" sz="2000" dirty="0">
                  <a:latin typeface="+mn-lt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275430" y="3632993"/>
                <a:ext cx="3498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Y</a:t>
                </a:r>
                <a:endParaRPr lang="el-GR" sz="2000" dirty="0">
                  <a:latin typeface="+mn-lt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574866" y="3408703"/>
                <a:ext cx="3498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O</a:t>
                </a:r>
                <a:endParaRPr lang="el-GR" sz="2000" dirty="0">
                  <a:latin typeface="+mn-lt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496719" y="2239726"/>
                <a:ext cx="8838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(</a:t>
                </a:r>
                <a:r>
                  <a:rPr lang="en-US" sz="2000" dirty="0" err="1" smtClean="0">
                    <a:latin typeface="+mn-lt"/>
                  </a:rPr>
                  <a:t>x,y,z</a:t>
                </a:r>
                <a:r>
                  <a:rPr lang="en-US" sz="2000" dirty="0" smtClean="0">
                    <a:latin typeface="+mn-lt"/>
                  </a:rPr>
                  <a:t>)</a:t>
                </a:r>
                <a:endParaRPr lang="el-GR" sz="2000" dirty="0">
                  <a:latin typeface="+mn-lt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083831" y="3240359"/>
                <a:ext cx="8838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+mn-lt"/>
                  </a:rPr>
                  <a:t>(</a:t>
                </a:r>
                <a:r>
                  <a:rPr lang="el-GR" sz="2000" dirty="0">
                    <a:latin typeface="+mn-lt"/>
                  </a:rPr>
                  <a:t>ξ</a:t>
                </a:r>
                <a:r>
                  <a:rPr lang="en-US" sz="2000" dirty="0" smtClean="0">
                    <a:latin typeface="+mn-lt"/>
                  </a:rPr>
                  <a:t>,</a:t>
                </a:r>
                <a:r>
                  <a:rPr lang="el-GR" sz="2000" dirty="0">
                    <a:latin typeface="+mn-lt"/>
                  </a:rPr>
                  <a:t>η</a:t>
                </a:r>
                <a:r>
                  <a:rPr lang="en-US" sz="2000" dirty="0" smtClean="0">
                    <a:latin typeface="+mn-lt"/>
                  </a:rPr>
                  <a:t>,</a:t>
                </a:r>
                <a:r>
                  <a:rPr lang="el-GR" sz="2000" dirty="0" smtClean="0">
                    <a:latin typeface="+mn-lt"/>
                  </a:rPr>
                  <a:t>ζ</a:t>
                </a:r>
                <a:r>
                  <a:rPr lang="en-US" sz="2000" dirty="0" smtClean="0">
                    <a:latin typeface="+mn-lt"/>
                  </a:rPr>
                  <a:t>)</a:t>
                </a:r>
                <a:endParaRPr lang="el-GR" sz="2000" dirty="0">
                  <a:latin typeface="+mn-lt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682207" y="2800045"/>
                <a:ext cx="14745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 smtClean="0">
                    <a:latin typeface="+mn-lt"/>
                  </a:rPr>
                  <a:t>Απόσταση</a:t>
                </a:r>
                <a:r>
                  <a:rPr lang="en-US" sz="2000" dirty="0" smtClean="0">
                    <a:latin typeface="+mn-lt"/>
                  </a:rPr>
                  <a:t> l</a:t>
                </a:r>
                <a:endParaRPr lang="el-GR" sz="2000" dirty="0">
                  <a:latin typeface="+mn-lt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803124" y="2997379"/>
                    <a:ext cx="36009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l-GR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l-GR" dirty="0"/>
                  </a:p>
                </p:txBody>
              </p:sp>
            </mc:Choice>
            <mc:Fallback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03124" y="2997379"/>
                    <a:ext cx="360099" cy="276999"/>
                  </a:xfrm>
                  <a:prstGeom prst="rect">
                    <a:avLst/>
                  </a:prstGeom>
                  <a:blipFill rotWithShape="0">
                    <a:blip r:embed="rId4" cstate="print"/>
                    <a:stretch>
                      <a:fillRect l="-8475" r="-5085" b="-17391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7239422" y="2056830"/>
                    <a:ext cx="36542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l-GR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l-GR" dirty="0"/>
                  </a:p>
                </p:txBody>
              </p:sp>
            </mc:Choice>
            <mc:Fallback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9422" y="2056830"/>
                    <a:ext cx="365420" cy="276999"/>
                  </a:xfrm>
                  <a:prstGeom prst="rect">
                    <a:avLst/>
                  </a:prstGeom>
                  <a:blipFill rotWithShape="0">
                    <a:blip r:embed="rId5" cstate="print"/>
                    <a:stretch>
                      <a:fillRect l="-8333" r="-3333" b="-17778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7" name="TextBox 26"/>
          <p:cNvSpPr txBox="1"/>
          <p:nvPr/>
        </p:nvSpPr>
        <p:spPr>
          <a:xfrm>
            <a:off x="3131840" y="34290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Μέτρο της δύναμης έλξης</a:t>
            </a: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Ο νόμος της Παγκόσμιας Έλξης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 descr="PPTDF7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785926"/>
            <a:ext cx="7500990" cy="446465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28662" y="1214422"/>
            <a:ext cx="699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www.codata.org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Committee of Data for Science and Technology</a:t>
            </a:r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Ο νόμος της Παγκόσμιας Έλξης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Θέση περιεχομένου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6303" y="1196752"/>
            <a:ext cx="5327144" cy="5040560"/>
          </a:xfrm>
          <a:prstGeom prst="rect">
            <a:avLst/>
          </a:prstGeom>
          <a:blipFill rotWithShape="1">
            <a:blip r:embed="rId3" cstate="print"/>
            <a:stretch>
              <a:fillRect l="-1602" t="-967" r="-2288"/>
            </a:stretch>
          </a:blipFill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el-GR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Ομάδα 52"/>
          <p:cNvGrpSpPr/>
          <p:nvPr/>
        </p:nvGrpSpPr>
        <p:grpSpPr>
          <a:xfrm>
            <a:off x="4582344" y="1139907"/>
            <a:ext cx="4459032" cy="3326666"/>
            <a:chOff x="4675065" y="1150902"/>
            <a:chExt cx="4459032" cy="3326666"/>
          </a:xfrm>
        </p:grpSpPr>
        <p:sp>
          <p:nvSpPr>
            <p:cNvPr id="30" name="Ελεύθερη σχεδίαση 51"/>
            <p:cNvSpPr/>
            <p:nvPr/>
          </p:nvSpPr>
          <p:spPr>
            <a:xfrm>
              <a:off x="6146800" y="3073400"/>
              <a:ext cx="457200" cy="431800"/>
            </a:xfrm>
            <a:custGeom>
              <a:avLst/>
              <a:gdLst>
                <a:gd name="connsiteX0" fmla="*/ 203200 w 457200"/>
                <a:gd name="connsiteY0" fmla="*/ 0 h 431800"/>
                <a:gd name="connsiteX1" fmla="*/ 406400 w 457200"/>
                <a:gd name="connsiteY1" fmla="*/ 177800 h 431800"/>
                <a:gd name="connsiteX2" fmla="*/ 457200 w 457200"/>
                <a:gd name="connsiteY2" fmla="*/ 254000 h 431800"/>
                <a:gd name="connsiteX3" fmla="*/ 0 w 457200"/>
                <a:gd name="connsiteY3" fmla="*/ 431800 h 431800"/>
                <a:gd name="connsiteX4" fmla="*/ 203200 w 457200"/>
                <a:gd name="connsiteY4" fmla="*/ 0 h 43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31800">
                  <a:moveTo>
                    <a:pt x="203200" y="0"/>
                  </a:moveTo>
                  <a:lnTo>
                    <a:pt x="406400" y="177800"/>
                  </a:lnTo>
                  <a:lnTo>
                    <a:pt x="457200" y="254000"/>
                  </a:lnTo>
                  <a:lnTo>
                    <a:pt x="0" y="4318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31" name="Ευθύγραμμο βέλος σύνδεσης 7"/>
            <p:cNvCxnSpPr/>
            <p:nvPr/>
          </p:nvCxnSpPr>
          <p:spPr>
            <a:xfrm flipV="1">
              <a:off x="6156176" y="1484784"/>
              <a:ext cx="0" cy="201622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Ευθύγραμμο βέλος σύνδεσης 8"/>
            <p:cNvCxnSpPr/>
            <p:nvPr/>
          </p:nvCxnSpPr>
          <p:spPr>
            <a:xfrm>
              <a:off x="6156176" y="3501008"/>
              <a:ext cx="21602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Ευθύγραμμο βέλος σύνδεσης 12"/>
            <p:cNvCxnSpPr/>
            <p:nvPr/>
          </p:nvCxnSpPr>
          <p:spPr>
            <a:xfrm flipV="1">
              <a:off x="6156175" y="1916832"/>
              <a:ext cx="792089" cy="15841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Ευθύγραμμο βέλος σύνδεσης 19"/>
            <p:cNvCxnSpPr/>
            <p:nvPr/>
          </p:nvCxnSpPr>
          <p:spPr>
            <a:xfrm flipV="1">
              <a:off x="6156174" y="2744924"/>
              <a:ext cx="1728194" cy="7560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Ευθύγραμμο βέλος σύνδεσης 28"/>
            <p:cNvCxnSpPr/>
            <p:nvPr/>
          </p:nvCxnSpPr>
          <p:spPr>
            <a:xfrm>
              <a:off x="6948264" y="1952836"/>
              <a:ext cx="878617" cy="7920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Ευθύγραμμο βέλος σύνδεσης 31"/>
            <p:cNvCxnSpPr/>
            <p:nvPr/>
          </p:nvCxnSpPr>
          <p:spPr>
            <a:xfrm flipH="1" flipV="1">
              <a:off x="7387572" y="2448598"/>
              <a:ext cx="410221" cy="3323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Ευθύγραμμο βέλος σύνδεσης 35"/>
            <p:cNvCxnSpPr/>
            <p:nvPr/>
          </p:nvCxnSpPr>
          <p:spPr>
            <a:xfrm flipH="1">
              <a:off x="4927093" y="3510885"/>
              <a:ext cx="1238148" cy="78221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048163" y="1150902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Z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75065" y="4077458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X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61330" y="3300953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Y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87572" y="1997476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I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96075" y="3211259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O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20733" y="1502323"/>
              <a:ext cx="132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P’ (</a:t>
              </a:r>
              <a:r>
                <a:rPr lang="en-US" sz="2000" dirty="0" err="1" smtClean="0">
                  <a:latin typeface="+mn-lt"/>
                </a:rPr>
                <a:t>x’,y’,z</a:t>
              </a:r>
              <a:r>
                <a:rPr lang="en-US" sz="2000" dirty="0" smtClean="0">
                  <a:latin typeface="+mn-lt"/>
                </a:rPr>
                <a:t>’)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291676" y="2344813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r’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430661" y="2901421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>
                  <a:latin typeface="+mn-lt"/>
                </a:rPr>
                <a:t>Ψ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25700" y="1786042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m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883516" y="2737369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r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44308" y="2493207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b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811573" y="2580872"/>
              <a:ext cx="132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P (</a:t>
              </a:r>
              <a:r>
                <a:rPr lang="en-US" sz="2000" dirty="0" err="1" smtClean="0">
                  <a:latin typeface="+mn-lt"/>
                </a:rPr>
                <a:t>x,y,z</a:t>
              </a:r>
              <a:r>
                <a:rPr lang="en-US" sz="2000" dirty="0" smtClean="0">
                  <a:latin typeface="+mn-lt"/>
                </a:rPr>
                <a:t>)</a:t>
              </a:r>
              <a:endParaRPr lang="el-GR" sz="2000" dirty="0">
                <a:latin typeface="+mn-lt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23528" y="5229200"/>
            <a:ext cx="864096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Η διεύθυνση του διανύσματος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είναι η διεύθυνση της ευθείας που ενώνει το έλκον σημείο (μάζα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) με το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ελκόμενο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(μοναδιαία μάζα) με φορά από το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ελκόμενο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προς το έλκον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/>
        </p:nvGraphicFramePr>
        <p:xfrm>
          <a:off x="755576" y="4581128"/>
          <a:ext cx="3009900" cy="355600"/>
        </p:xfrm>
        <a:graphic>
          <a:graphicData uri="http://schemas.openxmlformats.org/presentationml/2006/ole">
            <p:oleObj spid="_x0000_s57346" name="Equation" r:id="rId4" imgW="3009600" imgH="355320" progId="Equation.3">
              <p:embed/>
            </p:oleObj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5580112" y="422108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Η μάζα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δημιουργεί ένα πεδίο ελκτικών δυνάμεων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Θεμελιώδεις σχέσεις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Σε ένα περιστρεφόμενο σύστημα η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επιτάχυνση της βαρύτητας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gravity acceleration)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είναι συνισταμένη δύο επιταχύνσεων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b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επιτάχυνση των ελκτικών δυνάμεων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(attraction acceleration)</a:t>
            </a: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z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φυγόκεντρη επιτάχυνση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centrifugal acceleration)</a:t>
            </a: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Η δύναμη της βαρύτητας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έχει αντικατασταθεί από την επιτάχυνση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λόγω της αναλογίας με συντελεστή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611188" y="2466975"/>
          <a:ext cx="825500" cy="317500"/>
        </p:xfrm>
        <a:graphic>
          <a:graphicData uri="http://schemas.openxmlformats.org/presentationml/2006/ole">
            <p:oleObj spid="_x0000_s58370" name="Equation" r:id="rId3" imgW="825480" imgH="317160" progId="Equation.3">
              <p:embed/>
            </p:oleObj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4067175" y="5635625"/>
          <a:ext cx="698500" cy="317500"/>
        </p:xfrm>
        <a:graphic>
          <a:graphicData uri="http://schemas.openxmlformats.org/presentationml/2006/ole">
            <p:oleObj spid="_x0000_s58371" name="Equation" r:id="rId4" imgW="698400" imgH="317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Θεμελιώδεις σχέσεις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Το μέτρο του διανύσματος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ονομάζεται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ένταση της βαρύτητας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gravity intensity)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ή απλά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βαρύτητα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gravity)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Η διεύθυνση του διανύσματος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είναι γνωστή ως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διεύθυνση της </a:t>
            </a:r>
            <a:r>
              <a:rPr lang="el-GR" b="1" dirty="0" err="1" smtClean="0">
                <a:latin typeface="Arial" pitchFamily="34" charset="0"/>
                <a:cs typeface="Arial" pitchFamily="34" charset="0"/>
              </a:rPr>
              <a:t>κατακορύφου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(direction of the plumb line)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Μονάδες μέτρησης στο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SI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ms</a:t>
            </a:r>
            <a:r>
              <a:rPr lang="en-US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-2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Για τις αποκλίσεις του πεδίου από τα διάφορα μοντέλα βαρύτητας ή τις αβεβαιότητες στις μετρήσεις βαρύτητας χρησιμοποιούνται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Στη Γεωδαισία και στη Γεωφυσική χρησιμοποιούνται συνήθως οι παράγωγες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48064" y="1844824"/>
          <a:ext cx="584200" cy="317500"/>
        </p:xfrm>
        <a:graphic>
          <a:graphicData uri="http://schemas.openxmlformats.org/presentationml/2006/ole">
            <p:oleObj spid="_x0000_s59394" name="Equation" r:id="rId3" imgW="583920" imgH="31716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11560" y="4797152"/>
          <a:ext cx="1562100" cy="279400"/>
        </p:xfrm>
        <a:graphic>
          <a:graphicData uri="http://schemas.openxmlformats.org/presentationml/2006/ole">
            <p:oleObj spid="_x0000_s59395" name="Equation" r:id="rId4" imgW="1562040" imgH="279360" progId="Equation.3">
              <p:embed/>
            </p:oleObj>
          </a:graphicData>
        </a:graphic>
      </p:graphicFrame>
      <p:graphicFrame>
        <p:nvGraphicFramePr>
          <p:cNvPr id="150534" name="Object 6"/>
          <p:cNvGraphicFramePr>
            <a:graphicFrameLocks noChangeAspect="1"/>
          </p:cNvGraphicFramePr>
          <p:nvPr/>
        </p:nvGraphicFramePr>
        <p:xfrm>
          <a:off x="2771800" y="4797152"/>
          <a:ext cx="1536700" cy="241300"/>
        </p:xfrm>
        <a:graphic>
          <a:graphicData uri="http://schemas.openxmlformats.org/presentationml/2006/ole">
            <p:oleObj spid="_x0000_s59396" name="Equation" r:id="rId5" imgW="1536480" imgH="2412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491880" y="5661248"/>
          <a:ext cx="1562100" cy="241300"/>
        </p:xfrm>
        <a:graphic>
          <a:graphicData uri="http://schemas.openxmlformats.org/presentationml/2006/ole">
            <p:oleObj spid="_x0000_s59397" name="Equation" r:id="rId6" imgW="1562040" imgH="24120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084168" y="5661248"/>
          <a:ext cx="1524000" cy="279400"/>
        </p:xfrm>
        <a:graphic>
          <a:graphicData uri="http://schemas.openxmlformats.org/presentationml/2006/ole">
            <p:oleObj spid="_x0000_s59398" name="Equation" r:id="rId7" imgW="1523880" imgH="279360" progId="Equation.3">
              <p:embed/>
            </p:oleObj>
          </a:graphicData>
        </a:graphic>
      </p:graphicFrame>
      <p:graphicFrame>
        <p:nvGraphicFramePr>
          <p:cNvPr id="150537" name="Object 9"/>
          <p:cNvGraphicFramePr>
            <a:graphicFrameLocks noChangeAspect="1"/>
          </p:cNvGraphicFramePr>
          <p:nvPr/>
        </p:nvGraphicFramePr>
        <p:xfrm>
          <a:off x="979488" y="5654675"/>
          <a:ext cx="1257300" cy="303213"/>
        </p:xfrm>
        <a:graphic>
          <a:graphicData uri="http://schemas.openxmlformats.org/presentationml/2006/ole">
            <p:oleObj spid="_x0000_s59399" name="Equation" r:id="rId8" imgW="125712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Πεδίο ελκτικών δυνάμεων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Προκύπτει από την εφαρμογή του νόμου του Νεύτωνα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n-US" i="1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ο όγκος που περικλείει τη μάζα της Γης,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η διανυσματική ακτίνα θέσης του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ελκόμενου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σημείου Ρ,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΄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η διανυσματική ακτίνα θέσης της έλκουσας στοιχειώδους μάζας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dm</a:t>
            </a:r>
            <a:endParaRPr lang="el-GR" i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413125" y="1916113"/>
          <a:ext cx="2006600" cy="635000"/>
        </p:xfrm>
        <a:graphic>
          <a:graphicData uri="http://schemas.openxmlformats.org/presentationml/2006/ole">
            <p:oleObj spid="_x0000_s60418" name="Equation" r:id="rId3" imgW="2006280" imgH="634680" progId="Equation.3">
              <p:embed/>
            </p:oleObj>
          </a:graphicData>
        </a:graphic>
      </p:graphicFrame>
      <p:pic>
        <p:nvPicPr>
          <p:cNvPr id="6" name="Picture 5" descr="διανύσματα_βαρύτητα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861048"/>
            <a:ext cx="3483864" cy="2624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168" y="332656"/>
            <a:ext cx="9144000" cy="908720"/>
          </a:xfrm>
        </p:spPr>
        <p:txBody>
          <a:bodyPr>
            <a:noAutofit/>
          </a:bodyPr>
          <a:lstStyle/>
          <a:p>
            <a:pPr lvl="0">
              <a:lnSpc>
                <a:spcPct val="112000"/>
              </a:lnSpc>
              <a:spcBef>
                <a:spcPct val="2000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l-GR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Τί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πραγματεύεται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η επιστήμη της Γεωδαισίας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;</a:t>
            </a:r>
            <a:endParaRPr lang="el-GR" dirty="0">
              <a:latin typeface="+mn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504" y="1714501"/>
            <a:ext cx="9372600" cy="99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2400" dirty="0">
                <a:latin typeface="+mn-lt"/>
              </a:rPr>
              <a:t>Η </a:t>
            </a:r>
            <a:r>
              <a:rPr lang="el-GR" sz="2400" dirty="0" smtClean="0">
                <a:latin typeface="+mn-lt"/>
              </a:rPr>
              <a:t>Γεωδαισία αναφέρεται στη θεωρητική μελέτη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και στην πρα</a:t>
            </a:r>
            <a:r>
              <a:rPr lang="en-US" sz="2400" dirty="0" err="1">
                <a:latin typeface="+mn-lt"/>
              </a:rPr>
              <a:t>κτική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εφ</a:t>
            </a:r>
            <a:r>
              <a:rPr lang="en-US" sz="2400" dirty="0" smtClean="0">
                <a:latin typeface="+mn-lt"/>
              </a:rPr>
              <a:t>αρμογή</a:t>
            </a:r>
            <a:r>
              <a:rPr lang="el-GR" sz="24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:</a:t>
            </a:r>
            <a:endParaRPr lang="en-US" sz="2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708921"/>
            <a:ext cx="8748464" cy="2592288"/>
          </a:xfrm>
        </p:spPr>
        <p:txBody>
          <a:bodyPr>
            <a:normAutofit/>
          </a:bodyPr>
          <a:lstStyle/>
          <a:p>
            <a:pPr marL="457200" lvl="0" indent="-457200" fontAlgn="base">
              <a:lnSpc>
                <a:spcPct val="112000"/>
              </a:lnSpc>
              <a:spcBef>
                <a:spcPct val="0"/>
              </a:spcBef>
              <a:spcAft>
                <a:spcPts val="1200"/>
              </a:spcAft>
              <a:buAutoNum type="arabicPeriod"/>
            </a:pPr>
            <a:r>
              <a:rPr lang="el-GR" sz="2400" dirty="0" smtClean="0">
                <a:solidFill>
                  <a:prstClr val="black"/>
                </a:solidFill>
              </a:rPr>
              <a:t>Το σχήμα της Γης (μορφή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l-GR" sz="2400" dirty="0" smtClean="0"/>
              <a:t>Το μέγεθος της Γης (διαστάσεις),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l-GR" sz="2400" b="1" dirty="0" smtClean="0">
                <a:solidFill>
                  <a:prstClr val="black"/>
                </a:solidFill>
                <a:ea typeface="+mj-ea"/>
                <a:cs typeface="+mj-cs"/>
              </a:rPr>
              <a:t>Το γήινο πεδίο βαρύτητας στην επιφάνεια και έξω από αυτήν,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l-GR" sz="2400" dirty="0" smtClean="0"/>
              <a:t>Τον προσδιορισμό σημείων αναφοράς στη γήινη επιφάνεια.</a:t>
            </a: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927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Φυγόκεντρη επιτάχυνση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Εκτός από τις ελκτικές δυνάμεις σε ένα περιστρεφόμενο σύστημα εμφανίζεται η φυγόκεντρη επιτάχυνση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ω, το μέτρο της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γωνιακής ταχύτητας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angular velocity)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περιστροφής της Γης, η οποία είναι γνωστή με μεγάλη ακρίβεια από την Αστρονομία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203848" y="2276872"/>
          <a:ext cx="2108200" cy="317500"/>
        </p:xfrm>
        <a:graphic>
          <a:graphicData uri="http://schemas.openxmlformats.org/presentationml/2006/ole">
            <p:oleObj spid="_x0000_s61442" name="Equation" r:id="rId3" imgW="2108160" imgH="31716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390900" y="3519488"/>
          <a:ext cx="2413000" cy="254000"/>
        </p:xfrm>
        <a:graphic>
          <a:graphicData uri="http://schemas.openxmlformats.org/presentationml/2006/ole">
            <p:oleObj spid="_x0000_s61443" name="Equation" r:id="rId4" imgW="2412720" imgH="253800" progId="Equation.3">
              <p:embed/>
            </p:oleObj>
          </a:graphicData>
        </a:graphic>
      </p:graphicFrame>
      <p:pic>
        <p:nvPicPr>
          <p:cNvPr id="9" name="Picture 8" descr="διανύσματα_βαρύτητα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3843282"/>
            <a:ext cx="3816424" cy="2874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Από την επιτάχυνση στο δυναμικό (έλξη)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Οι υπολογισμοί στο πεδίο βαρύτητας απλουστεύονται αν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αντί για το διανυσματικό μέγεθος της επιτάχυνσης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χρησιμοποιηθεί το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βαθμωτό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μέγεθος του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δυναμικού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potential)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Ισχύει: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Η συνάρτηση του δυναμικού έλξης εισάγεται με την ιδιότητα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Μονάδα μέτρησης στο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SI: m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-2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Παριστάνει το έργο το οποίο απαιτείται για τη μετατόπιση της μονάδας της μάζας στο πεδίο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51013" y="2997200"/>
          <a:ext cx="3708400" cy="558800"/>
        </p:xfrm>
        <a:graphic>
          <a:graphicData uri="http://schemas.openxmlformats.org/presentationml/2006/ole">
            <p:oleObj spid="_x0000_s62466" name="Equation" r:id="rId3" imgW="3708360" imgH="55872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732240" y="3933056"/>
          <a:ext cx="863600" cy="355600"/>
        </p:xfrm>
        <a:graphic>
          <a:graphicData uri="http://schemas.openxmlformats.org/presentationml/2006/ole">
            <p:oleObj spid="_x0000_s62467" name="Equation" r:id="rId4" imgW="863280" imgH="355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Από την επιτάχυνση στο δυναμικό (έλξη)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Το δυναμικό έλξης προκύπτει από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Όταν η Γη θεωρηθεί σφαιρική με ακτίνα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, τότε για σημεία εκτός της μάζας Μ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 &gt; R)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ισχύει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Το δυναμικό σε αυτήν την περίπτωση αντιστοιχεί στο δυναμικό σημειακής μάζας ίσης με Μ συγκεντρωμένης στο κέντρο μάζας (κέντρο της σφαίρας)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Τυπική τιμή του δυναμικού έλξης: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= 6.26·10</a:t>
            </a:r>
            <a:r>
              <a:rPr lang="el-GR" baseline="300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-2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60750" y="1989138"/>
          <a:ext cx="1968500" cy="622300"/>
        </p:xfrm>
        <a:graphic>
          <a:graphicData uri="http://schemas.openxmlformats.org/presentationml/2006/ole">
            <p:oleObj spid="_x0000_s63490" name="Equation" r:id="rId3" imgW="1968480" imgH="62208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110038" y="3644900"/>
          <a:ext cx="863600" cy="546100"/>
        </p:xfrm>
        <a:graphic>
          <a:graphicData uri="http://schemas.openxmlformats.org/presentationml/2006/ole">
            <p:oleObj spid="_x0000_s63491" name="Equation" r:id="rId4" imgW="863280" imgH="5457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Από την επιτάχυνση στο δυναμικό (φυγόκεντρη)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Ομοίως για τη φυγόκεντρη επιτάχυνση ισχύει η εξίσωση του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φυγόκεντρου ή φυγοκεντρικού δυναμικού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centrifugal potential)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Η συνάρτηση του φυγοκεντρικού δυναμικού εισάγεται με την ιδιότητα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Σημεία επάνω στο άξονα περιστροφής της Γης έχουν φυγοκεντρικό δυναμικό ίσο με το μηδέν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483768" y="2276872"/>
          <a:ext cx="3733800" cy="558800"/>
        </p:xfrm>
        <a:graphic>
          <a:graphicData uri="http://schemas.openxmlformats.org/presentationml/2006/ole">
            <p:oleObj spid="_x0000_s64514" name="Equation" r:id="rId3" imgW="3733560" imgH="55872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68344" y="3140968"/>
          <a:ext cx="889000" cy="355600"/>
        </p:xfrm>
        <a:graphic>
          <a:graphicData uri="http://schemas.openxmlformats.org/presentationml/2006/ole">
            <p:oleObj spid="_x0000_s64515" name="Equation" r:id="rId4" imgW="888840" imgH="35532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995936" y="5085184"/>
          <a:ext cx="1193800" cy="571500"/>
        </p:xfrm>
        <a:graphic>
          <a:graphicData uri="http://schemas.openxmlformats.org/presentationml/2006/ole">
            <p:oleObj spid="_x0000_s64516" name="Equation" r:id="rId5" imgW="1193760" imgH="571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Από την επιτάχυνση στο δυναμικό (βαρύτητα)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Το άθροισμα των δύο συναρτήσεων του δυναμικού (έλξης και φυγοκεντρικού) είναι το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δυναμικό της βαρύτητας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gravity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ή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gravitational potential)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Κατά αναλογία η σχέση ανάμεσα στην επιτάχυνση της βαρύτητας και το δυναμικό της βαρύτητας είναι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Οι συνιστώσες του διανύσματος της βαρύτητας προκύπτουν ως μερικές παράγωγοι του δυναμικού της βαρύτητας προς τις αντίστοιχες διευθύνσεις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91880" y="2348880"/>
          <a:ext cx="1765300" cy="279400"/>
        </p:xfrm>
        <a:graphic>
          <a:graphicData uri="http://schemas.openxmlformats.org/presentationml/2006/ole">
            <p:oleObj spid="_x0000_s65538" name="Equation" r:id="rId3" imgW="1765080" imgH="279360" progId="Equation.3">
              <p:embed/>
            </p:oleObj>
          </a:graphicData>
        </a:graphic>
      </p:graphicFrame>
      <p:graphicFrame>
        <p:nvGraphicFramePr>
          <p:cNvPr id="180229" name="Object 5"/>
          <p:cNvGraphicFramePr>
            <a:graphicFrameLocks noChangeAspect="1"/>
          </p:cNvGraphicFramePr>
          <p:nvPr/>
        </p:nvGraphicFramePr>
        <p:xfrm>
          <a:off x="2483768" y="3501008"/>
          <a:ext cx="3949700" cy="558800"/>
        </p:xfrm>
        <a:graphic>
          <a:graphicData uri="http://schemas.openxmlformats.org/presentationml/2006/ole">
            <p:oleObj spid="_x0000_s65539" name="Equation" r:id="rId4" imgW="3949560" imgH="55872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059832" y="5301208"/>
          <a:ext cx="3060700" cy="635000"/>
        </p:xfrm>
        <a:graphic>
          <a:graphicData uri="http://schemas.openxmlformats.org/presentationml/2006/ole">
            <p:oleObj spid="_x0000_s65540" name="Equation" r:id="rId5" imgW="3060360" imgH="6346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Από την επιτάχυνση στο δυναμικό (βαρύτητα)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Οι τιμές των συνιστωσών του διανύσματος της βαρύτητας υπολογίζονται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771800" y="2060848"/>
          <a:ext cx="3098800" cy="584200"/>
        </p:xfrm>
        <a:graphic>
          <a:graphicData uri="http://schemas.openxmlformats.org/presentationml/2006/ole">
            <p:oleObj spid="_x0000_s66562" name="Equation" r:id="rId3" imgW="3098520" imgH="583920" progId="Equation.3">
              <p:embed/>
            </p:oleObj>
          </a:graphicData>
        </a:graphic>
      </p:graphicFrame>
      <p:graphicFrame>
        <p:nvGraphicFramePr>
          <p:cNvPr id="182278" name="Object 6"/>
          <p:cNvGraphicFramePr>
            <a:graphicFrameLocks noChangeAspect="1"/>
          </p:cNvGraphicFramePr>
          <p:nvPr/>
        </p:nvGraphicFramePr>
        <p:xfrm>
          <a:off x="2771800" y="2780928"/>
          <a:ext cx="3098800" cy="584200"/>
        </p:xfrm>
        <a:graphic>
          <a:graphicData uri="http://schemas.openxmlformats.org/presentationml/2006/ole">
            <p:oleObj spid="_x0000_s66563" name="Equation" r:id="rId4" imgW="3098520" imgH="583920" progId="Equation.3">
              <p:embed/>
            </p:oleObj>
          </a:graphicData>
        </a:graphic>
      </p:graphicFrame>
      <p:graphicFrame>
        <p:nvGraphicFramePr>
          <p:cNvPr id="182279" name="Object 7"/>
          <p:cNvGraphicFramePr>
            <a:graphicFrameLocks noChangeAspect="1"/>
          </p:cNvGraphicFramePr>
          <p:nvPr/>
        </p:nvGraphicFramePr>
        <p:xfrm>
          <a:off x="2771800" y="3573016"/>
          <a:ext cx="2527300" cy="584200"/>
        </p:xfrm>
        <a:graphic>
          <a:graphicData uri="http://schemas.openxmlformats.org/presentationml/2006/ole">
            <p:oleObj spid="_x0000_s66564" name="Equation" r:id="rId5" imgW="2527200" imgH="5839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Υπολογισμοί για το δυναμικό έλξης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Το φυγοκεντρικό δυναμικό σε γνωστό σημείο υπολογίζεται από τις συντεταγμένες του σημείου και τη γνωστή γωνιακή ταχύτητα περιστροφής της Γης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Το ελκτικό δυναμικό δεν είναι δυνατό να υπολογιστεί απευθείας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άγνωστη η συνάρτηση πυκνότητας σε κάθε σημείο της Γης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Προκύπτει από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ετερογενείς παρατηρήσεις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οι οποίες πραγματοποιούνται στην επιφάνεια της Γης ή έξω από αυτήν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Στους υπολογισμούς αγνοείται η μάζα της ατμόσφαιρας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η επιφάνεια της Γης θεωρείται συνοριακή επιφάνεια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Υπολογισμοί για το δυναμικό έλξης</a:t>
            </a:r>
          </a:p>
          <a:p>
            <a:pPr algn="ctr"/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Ολοκληρωματικός τύπος του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Gauss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Συνδέει την παράγωγο του δυναμικού έλξης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κατά τη διεύθυνση της εξωτερικής καθέτου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στη συνοριακή επιφάνεια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και τις παραγώγους δεύτερης τάξης του δυναμικού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Η μάζα της Γης συνδέεται με τον όγκο διαμέσου της συνάρτησης της πυκνότητας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67744" y="2708920"/>
          <a:ext cx="4330700" cy="647700"/>
        </p:xfrm>
        <a:graphic>
          <a:graphicData uri="http://schemas.openxmlformats.org/presentationml/2006/ole">
            <p:oleObj spid="_x0000_s67586" name="Equation" r:id="rId3" imgW="4330440" imgH="647640" progId="Equation.3">
              <p:embed/>
            </p:oleObj>
          </a:graphicData>
        </a:graphic>
      </p:graphicFrame>
      <p:sp>
        <p:nvSpPr>
          <p:cNvPr id="6" name="Oval 5"/>
          <p:cNvSpPr/>
          <p:nvPr/>
        </p:nvSpPr>
        <p:spPr>
          <a:xfrm>
            <a:off x="2123728" y="2636912"/>
            <a:ext cx="108012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Straight Arrow Connector 7"/>
          <p:cNvCxnSpPr>
            <a:stCxn id="6" idx="4"/>
          </p:cNvCxnSpPr>
          <p:nvPr/>
        </p:nvCxnSpPr>
        <p:spPr>
          <a:xfrm>
            <a:off x="2663788" y="3573016"/>
            <a:ext cx="1404156" cy="720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67944" y="3501008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Ροή διανύσματος βαρύτητας (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gravitational flux)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979712" y="4365104"/>
          <a:ext cx="1460500" cy="482600"/>
        </p:xfrm>
        <a:graphic>
          <a:graphicData uri="http://schemas.openxmlformats.org/presentationml/2006/ole">
            <p:oleObj spid="_x0000_s67587" name="Equation" r:id="rId4" imgW="1460160" imgH="482400" progId="Equation.3">
              <p:embed/>
            </p:oleObj>
          </a:graphicData>
        </a:graphic>
      </p:graphicFrame>
      <p:pic>
        <p:nvPicPr>
          <p:cNvPr id="10" name="Picture 9" descr="ελκτικές_δυνάμει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4221088"/>
            <a:ext cx="2900423" cy="2492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Υπολογισμοί για το δυναμικό έλξης</a:t>
            </a:r>
          </a:p>
          <a:p>
            <a:pPr algn="ctr"/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Διαφορικές εξισώσεις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Poisson </a:t>
            </a: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και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Laplace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Στη θεωρία του δυναμικού αποδεικνύεται ότι η ροή ισούται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Συνδυάζοντας τις τρεις προηγούμενες εξισώσεις προκύπτει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Ενώ σε χώρο έξω από τις μάζες όπου ρ = 0 (εκτός της συνοριακής επιφάνειας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S)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347864" y="1916832"/>
          <a:ext cx="1816100" cy="609600"/>
        </p:xfrm>
        <a:graphic>
          <a:graphicData uri="http://schemas.openxmlformats.org/presentationml/2006/ole">
            <p:oleObj spid="_x0000_s68610" name="Equation" r:id="rId3" imgW="1815840" imgH="60948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47664" y="3356992"/>
          <a:ext cx="3365500" cy="584200"/>
        </p:xfrm>
        <a:graphic>
          <a:graphicData uri="http://schemas.openxmlformats.org/presentationml/2006/ole">
            <p:oleObj spid="_x0000_s68611" name="Equation" r:id="rId4" imgW="3365280" imgH="583920" progId="Equation.3">
              <p:embed/>
            </p:oleObj>
          </a:graphicData>
        </a:graphic>
      </p:graphicFrame>
      <p:graphicFrame>
        <p:nvGraphicFramePr>
          <p:cNvPr id="184326" name="Object 6"/>
          <p:cNvGraphicFramePr>
            <a:graphicFrameLocks noChangeAspect="1"/>
          </p:cNvGraphicFramePr>
          <p:nvPr/>
        </p:nvGraphicFramePr>
        <p:xfrm>
          <a:off x="1547664" y="5445224"/>
          <a:ext cx="2489200" cy="584200"/>
        </p:xfrm>
        <a:graphic>
          <a:graphicData uri="http://schemas.openxmlformats.org/presentationml/2006/ole">
            <p:oleObj spid="_x0000_s68612" name="Equation" r:id="rId5" imgW="2489040" imgH="583920" progId="Equation.3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1403648" y="3212976"/>
            <a:ext cx="3672408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ectangle 12"/>
          <p:cNvSpPr/>
          <p:nvPr/>
        </p:nvSpPr>
        <p:spPr>
          <a:xfrm>
            <a:off x="1403648" y="5301208"/>
            <a:ext cx="2808312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652120" y="34290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Διαφορική εξίσωση </a:t>
            </a:r>
            <a:r>
              <a:rPr lang="en-US" dirty="0" smtClean="0"/>
              <a:t>Poisson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5652120" y="551723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Διαφορική εξίσωση </a:t>
            </a:r>
            <a:r>
              <a:rPr lang="en-US" dirty="0" smtClean="0"/>
              <a:t>Laplace</a:t>
            </a:r>
            <a:endParaRPr lang="el-GR" dirty="0"/>
          </a:p>
        </p:txBody>
      </p:sp>
      <p:cxnSp>
        <p:nvCxnSpPr>
          <p:cNvPr id="18" name="Straight Arrow Connector 17"/>
          <p:cNvCxnSpPr>
            <a:stCxn id="12" idx="3"/>
            <a:endCxn id="14" idx="1"/>
          </p:cNvCxnSpPr>
          <p:nvPr/>
        </p:nvCxnSpPr>
        <p:spPr>
          <a:xfrm flipV="1">
            <a:off x="5076056" y="3613666"/>
            <a:ext cx="576064" cy="313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3"/>
            <a:endCxn id="16" idx="1"/>
          </p:cNvCxnSpPr>
          <p:nvPr/>
        </p:nvCxnSpPr>
        <p:spPr>
          <a:xfrm flipV="1">
            <a:off x="4211960" y="5701898"/>
            <a:ext cx="1440160" cy="313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Υπολογισμοί για το δυναμικό έλξης</a:t>
            </a:r>
          </a:p>
          <a:p>
            <a:pPr algn="ctr"/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Διαφορικές εξισώσεις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Poisson </a:t>
            </a:r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και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Laplace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u="sng" dirty="0" smtClean="0">
                <a:latin typeface="Arial" pitchFamily="34" charset="0"/>
                <a:cs typeface="Arial" pitchFamily="34" charset="0"/>
              </a:rPr>
              <a:t>Έξω από τις μάζες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το δυναμικό, οι παράγωγοι πρώτης και δεύτερης τάξης είναι πεπερασμένες και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συνεχείς συναρτήσεις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Εξίσωση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Laplace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δυναμικό αρμονική συνάρτηση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δυνατότητα ανάπτυξης σε σειρά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(σφαιρικές αρμονικές)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Μέσα στις μάζες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το δυναμικό και οι παράγωγοι πρώτης τάξης (συνιστώσες ελκτικής δύναμης) είναι συνεχείς. Κάποιες από τις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παραγώγους 2</a:t>
            </a:r>
            <a:r>
              <a:rPr lang="el-GR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ης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τάξης παρουσιάζουν ασυνέχειες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(συνάρτηση πυκνότητας)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Εξίσωση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Poisson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Στη συνοριακή επιφάνεια </a:t>
            </a:r>
            <a:r>
              <a:rPr lang="en-US" b="1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το δυναμικό και οι παράγωγοι πρώτης τάξης είναι συνεχείς.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δεύτερες παράγωγοι παρουσιάζουν ασυνέχεια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εξίσωση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Poisson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lnSpc>
                <a:spcPct val="112000"/>
              </a:lnSpc>
              <a:spcAft>
                <a:spcPct val="0"/>
              </a:spcAft>
            </a:pPr>
            <a:r>
              <a:rPr lang="el-GR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1. Το σχήμα της Γης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μορφή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)</a:t>
            </a:r>
            <a:endParaRPr lang="el-GR" dirty="0"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392" y="1772816"/>
            <a:ext cx="2883256" cy="3165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5576" y="506273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T-O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Mappa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mundi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Leinad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-Z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public domain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165698" cy="3165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88024" y="5076468"/>
            <a:ext cx="3165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The Earth seen from Apollo 17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Huntster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65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Υπολογισμοί για το δυναμικό έλξης</a:t>
            </a:r>
          </a:p>
          <a:p>
            <a:pPr algn="ctr"/>
            <a:r>
              <a:rPr lang="el-GR" sz="2000" b="1" dirty="0" smtClean="0">
                <a:latin typeface="Arial" pitchFamily="34" charset="0"/>
                <a:cs typeface="Arial" pitchFamily="34" charset="0"/>
              </a:rPr>
              <a:t>Θεώρημα του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Green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Ο συνδυασμός του ολοκληρωματικού τύπου του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Gauss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και της διαφορικής εξίσωσης του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Poisson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οδηγεί στην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έκφραση υπολογισμού του δυναμικού έλξης στο χώρο εκτός των μαζών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αλλά και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στη συνοριακή επιφάνεια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Παρέχει τη σύνδεση ανάμεσα σε μετρούμενα μεγέθη, στη συνάρτηση του δυναμικού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και στη συνοριακή επιφάνεια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S.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123728" y="2852936"/>
          <a:ext cx="3162300" cy="673100"/>
        </p:xfrm>
        <a:graphic>
          <a:graphicData uri="http://schemas.openxmlformats.org/presentationml/2006/ole">
            <p:oleObj spid="_x0000_s69634" name="Equation" r:id="rId3" imgW="3162240" imgH="672840" progId="Equation.3">
              <p:embed/>
            </p:oleObj>
          </a:graphicData>
        </a:graphic>
      </p:graphicFrame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2123728" y="4581128"/>
          <a:ext cx="3162300" cy="673100"/>
        </p:xfrm>
        <a:graphic>
          <a:graphicData uri="http://schemas.openxmlformats.org/presentationml/2006/ole">
            <p:oleObj spid="_x0000_s69635" name="Equation" r:id="rId4" imgW="3162240" imgH="672840" progId="Equation.3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1560" y="4797152"/>
          <a:ext cx="901700" cy="317500"/>
        </p:xfrm>
        <a:graphic>
          <a:graphicData uri="http://schemas.openxmlformats.org/presentationml/2006/ole">
            <p:oleObj spid="_x0000_s69636" name="Equation" r:id="rId5" imgW="901440" imgH="317160" progId="Equation.3">
              <p:embed/>
            </p:oleObj>
          </a:graphicData>
        </a:graphic>
      </p:graphicFrame>
      <p:pic>
        <p:nvPicPr>
          <p:cNvPr id="7" name="Picture 6" descr="ελκτικές_δυνάμει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2852936"/>
            <a:ext cx="2900423" cy="24928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Υπολογισμοί για το δυναμικό της βαρύτητας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Το φυγοκεντρικό δυναμικό δεν είναι μία αρμονική συνάρτηση αφού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Επομένως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το συνολικό δυναμικό της βαρύτητας δεν είναι σε καμία περίπτωση (εντός ή εκτός των μαζών) μία αρμονική συνάρτηση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Το δυναμικό της βαρύτητας δεν είναι δυνατό να αναπτυχθεί σε σειρά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7397" name="Object 5"/>
          <p:cNvGraphicFramePr>
            <a:graphicFrameLocks noChangeAspect="1"/>
          </p:cNvGraphicFramePr>
          <p:nvPr/>
        </p:nvGraphicFramePr>
        <p:xfrm>
          <a:off x="3070225" y="1916113"/>
          <a:ext cx="2768600" cy="584200"/>
        </p:xfrm>
        <a:graphic>
          <a:graphicData uri="http://schemas.openxmlformats.org/presentationml/2006/ole">
            <p:oleObj spid="_x0000_s70658" name="Equation" r:id="rId3" imgW="2768400" imgH="583920" progId="Equation.3">
              <p:embed/>
            </p:oleObj>
          </a:graphicData>
        </a:graphic>
      </p:graphicFrame>
      <p:graphicFrame>
        <p:nvGraphicFramePr>
          <p:cNvPr id="187398" name="Object 6"/>
          <p:cNvGraphicFramePr>
            <a:graphicFrameLocks noChangeAspect="1"/>
          </p:cNvGraphicFramePr>
          <p:nvPr/>
        </p:nvGraphicFramePr>
        <p:xfrm>
          <a:off x="827584" y="4221088"/>
          <a:ext cx="1841500" cy="292100"/>
        </p:xfrm>
        <a:graphic>
          <a:graphicData uri="http://schemas.openxmlformats.org/presentationml/2006/ole">
            <p:oleObj spid="_x0000_s70659" name="Equation" r:id="rId4" imgW="1841400" imgH="291960" progId="Equation.3">
              <p:embed/>
            </p:oleObj>
          </a:graphicData>
        </a:graphic>
      </p:graphicFrame>
      <p:graphicFrame>
        <p:nvGraphicFramePr>
          <p:cNvPr id="187399" name="Object 7"/>
          <p:cNvGraphicFramePr>
            <a:graphicFrameLocks noChangeAspect="1"/>
          </p:cNvGraphicFramePr>
          <p:nvPr/>
        </p:nvGraphicFramePr>
        <p:xfrm>
          <a:off x="755576" y="5229200"/>
          <a:ext cx="977900" cy="254000"/>
        </p:xfrm>
        <a:graphic>
          <a:graphicData uri="http://schemas.openxmlformats.org/presentationml/2006/ole">
            <p:oleObj spid="_x0000_s70660" name="Equation" r:id="rId5" imgW="977760" imgH="2538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1560" y="357301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Εντός των μαζών ή πάνω στη συνοριακή επιφάνεια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611560" y="479715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Εκτός των μαζών</a:t>
            </a:r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414908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Γενικευμένη εξίσωση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Poisson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endCxn id="13" idx="1"/>
          </p:cNvCxnSpPr>
          <p:nvPr/>
        </p:nvCxnSpPr>
        <p:spPr>
          <a:xfrm flipV="1">
            <a:off x="2699792" y="4333746"/>
            <a:ext cx="1872208" cy="627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7" idx="1"/>
          </p:cNvCxnSpPr>
          <p:nvPr/>
        </p:nvCxnSpPr>
        <p:spPr>
          <a:xfrm flipV="1">
            <a:off x="1763688" y="5269850"/>
            <a:ext cx="2808312" cy="1347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0" y="508518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Γενικευμένη εξίσωση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Laplace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9552" y="3573016"/>
            <a:ext cx="7920880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Rectangle 19"/>
          <p:cNvSpPr/>
          <p:nvPr/>
        </p:nvSpPr>
        <p:spPr>
          <a:xfrm>
            <a:off x="539552" y="4725144"/>
            <a:ext cx="7920880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47667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Αρχές ανάπτυξης δυναμικού έλξης σε σειρά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3528" y="1340768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Το δυναμικό έλξης είναι αρμονική συνάρτηση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(ικανοποίηση εξίσωσης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Laplace)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εκτός των μαζών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Είναι δυνατό να αναπτυχθεί σε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σειρά δυνάμεων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εφαρμογή σε σφαιρική κλίμακα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Περισσότερα στην παρουσίαση «Σφαιρικές αρμονικές και γεωδυναμικά μοντέλα»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547664" y="3501008"/>
          <a:ext cx="5943600" cy="749300"/>
        </p:xfrm>
        <a:graphic>
          <a:graphicData uri="http://schemas.openxmlformats.org/presentationml/2006/ole">
            <p:oleObj spid="_x0000_s71682" name="Equation" r:id="rId3" imgW="5943600" imgH="749160" progId="Equation.3">
              <p:embed/>
            </p:oleObj>
          </a:graphicData>
        </a:graphic>
      </p:graphicFrame>
      <p:graphicFrame>
        <p:nvGraphicFramePr>
          <p:cNvPr id="188422" name="Object 6"/>
          <p:cNvGraphicFramePr>
            <a:graphicFrameLocks noChangeAspect="1"/>
          </p:cNvGraphicFramePr>
          <p:nvPr/>
        </p:nvGraphicFramePr>
        <p:xfrm>
          <a:off x="971600" y="5013176"/>
          <a:ext cx="914400" cy="292100"/>
        </p:xfrm>
        <a:graphic>
          <a:graphicData uri="http://schemas.openxmlformats.org/presentationml/2006/ole">
            <p:oleObj spid="_x0000_s71683" name="Equation" r:id="rId4" imgW="914400" imgH="29196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39752" y="4653136"/>
            <a:ext cx="6048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Προσαρτημένες συναρτήσεις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Legendre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οικογένεια λύσεων της διαφορικής εξίσωσης του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Laplace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latin typeface="Arial" pitchFamily="34" charset="0"/>
                <a:cs typeface="Arial" pitchFamily="34" charset="0"/>
              </a:rPr>
              <a:t>Ισοδυναμικές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 επιφάνειες και κατακόρυφες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813690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Ισοδυναμικές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ή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χωροσταθμικές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επιφάνειες σταθερού δυναμικού της βαρύτητας</a:t>
            </a:r>
          </a:p>
        </p:txBody>
      </p:sp>
      <p:pic>
        <p:nvPicPr>
          <p:cNvPr id="10" name="Picture 9" descr="equip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3143248"/>
            <a:ext cx="4583626" cy="3163658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067944" y="2204864"/>
          <a:ext cx="1244600" cy="279400"/>
        </p:xfrm>
        <a:graphic>
          <a:graphicData uri="http://schemas.openxmlformats.org/presentationml/2006/ole">
            <p:oleObj spid="_x0000_s72706" name="Equation" r:id="rId4" imgW="1244520" imgH="279360" progId="Equation.3">
              <p:embed/>
            </p:oleObj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636912"/>
            <a:ext cx="4178300" cy="31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 smtClean="0">
                <a:latin typeface="Arial" pitchFamily="34" charset="0"/>
                <a:cs typeface="Arial" pitchFamily="34" charset="0"/>
              </a:rPr>
              <a:t>Ισοδυναμικές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 επιφάνειες και κατακόρυφες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Πάνω σε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ισοδυναμική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επιφάνεια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έργο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για την κίνηση από σημείο σε σημείο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μηδενικό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διάνυσμα της βαρύτητας σε ένα σημείο είναι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κάθετο στην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ισοδυναμική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επιφάνεια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που περνά από το συγκεκριμένο σημείο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Όταν λοιπόν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d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r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=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d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(διεύθυνση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κατακορύφου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τότε 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Ισοδυναμικές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επιφάνειες δεν είναι παράλληλες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αύξηση του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οδηγεί σε </a:t>
            </a:r>
            <a:r>
              <a:rPr lang="el-GR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σύγκλιση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των επιφανειών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556792"/>
            <a:ext cx="927100" cy="304800"/>
          </a:xfrm>
          <a:prstGeom prst="rect">
            <a:avLst/>
          </a:prstGeom>
          <a:noFill/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228184" y="3645024"/>
          <a:ext cx="1358900" cy="279400"/>
        </p:xfrm>
        <a:graphic>
          <a:graphicData uri="http://schemas.openxmlformats.org/presentationml/2006/ole">
            <p:oleObj spid="_x0000_s73730" name="Equation" r:id="rId4" imgW="1358640" imgH="279360" progId="Equation.3">
              <p:embed/>
            </p:oleObj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509120"/>
            <a:ext cx="1219200" cy="3048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267744" y="4005064"/>
            <a:ext cx="60486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Έννοια της υψομετρικής διαφοράς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Η γεωμετρική έννοια της διαφοράς κατά την κατακόρυφο (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dn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συνδέεται με δυναμική έννοια του δυναμικού (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dW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Σύνδεση με υψομετρία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Γεωδαιτική αλληλεξάρτηση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καθαρά γεωμετρικές ποσότητες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n)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συνδέονται με καθαρά δυναμικές (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Μεγάλη η σημασία της προσέγγισης του πεδίου βαρύτητας  σύνδεση με την υψομετρική αναπαράσταση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σχήμα της Γης συνδέεται με μετρήσεις σχετικές με το δυναμικό της βαρύτητας σε κάθε σημείο της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W(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x,y,z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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Bruns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1878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Βαθμίδες και καμπυλότητα του πεδίου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 τρόπος με τον οποίο το δυναμικό της βαρύτητας μεταβάλλεται από σημείο σε σημείο σχετίζεται με την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καμπυλότητα του πεδίου βαρύτητας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curvature of the gravity field)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Τανυστής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της βαρύτητας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gravity gradient tensor)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ή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τανυστής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Eötvös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20888"/>
            <a:ext cx="5105400" cy="685800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968" y="3790752"/>
            <a:ext cx="3352800" cy="1168400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005064"/>
            <a:ext cx="3987800" cy="3683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44008" y="44371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Γενικευμένη εξίσωση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Poisson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Βαθμίδες και καμπυλότητα του πεδίου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τρίτη σειρά παριστάνει τις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βαθμίδες τις βαρύτητας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(gravity gradients)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δηλ., τον τρόπο που μεταβάλλεται η βαρύτητα σε ένα τοπικό σύστημα αναφοράς</a:t>
            </a: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οριζόντια βαθμίδα της βαρύτητας βρίσκεται στο οριζόντιο επίπεδο του τοπικού συστήματος αναφοράς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διεύθυνση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συμπίπτει με τη διεύθυνση της μέγιστης μεταβολής της βαρύτητας και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προσδιορίζει την καμπυλότητα της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κατακορύφου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στο Ρ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060848"/>
            <a:ext cx="2184400" cy="393700"/>
          </a:xfrm>
          <a:prstGeom prst="rect">
            <a:avLst/>
          </a:prstGeom>
          <a:noFill/>
        </p:spPr>
      </p:pic>
      <p:pic>
        <p:nvPicPr>
          <p:cNvPr id="11" name="Picture 10" descr="local_syst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861048"/>
            <a:ext cx="3000396" cy="165521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355976" y="3789040"/>
          <a:ext cx="1638300" cy="381000"/>
        </p:xfrm>
        <a:graphic>
          <a:graphicData uri="http://schemas.openxmlformats.org/presentationml/2006/ole">
            <p:oleObj spid="_x0000_s74754" name="Equation" r:id="rId5" imgW="1638000" imgH="38088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283968" y="4437112"/>
          <a:ext cx="1790700" cy="635000"/>
        </p:xfrm>
        <a:graphic>
          <a:graphicData uri="http://schemas.openxmlformats.org/presentationml/2006/ole">
            <p:oleObj spid="_x0000_s74755" name="Equation" r:id="rId6" imgW="1790640" imgH="63468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16216" y="429309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Αζιμούθιο – διεύθυνση της οριζόντιας βαθμίδας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Βαθμίδες και καμπυλότητα του πεδίου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κάθετη συνιστώσα έχει ιδιαίτερη σημασία στην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αναγωγή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και ερμηνεία των δεδομένων της βαρύτητας και συνδέεται με τη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μέτρηση του υψομέτρου</a:t>
            </a:r>
          </a:p>
        </p:txBody>
      </p:sp>
      <p:pic>
        <p:nvPicPr>
          <p:cNvPr id="11" name="Picture 10" descr="local_syst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653136"/>
            <a:ext cx="3000396" cy="165521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88840"/>
            <a:ext cx="4508500" cy="635000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780928"/>
            <a:ext cx="2019300" cy="660400"/>
          </a:xfrm>
          <a:prstGeom prst="rect">
            <a:avLst/>
          </a:prstGeom>
          <a:noFill/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573016"/>
            <a:ext cx="2578100" cy="6096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275856" y="292494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Μέση καμπυλότητα των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ισοδυναμικών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επιφανειών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7904" y="3501008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Εξίσωση του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Bruns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προσέγγιση καμπυλότητας των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ισοδυναμικών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επιφανειών από μετρήσεις βαρύτητας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51920" y="501317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Ένα ακόμη παράδειγμα διασύνδεσης γεωμετρίας και δυναμικών χαρακτηριστικών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Βαθμίδες και καμπυλότητα του πεδίου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ravity and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O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cean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irculation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xperiment 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GOCE (3/2009 – 11/2013)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Διαστημική αποστολή για τη βελτίωση της γνώσης για το πεδίο βαρύτητας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Μετρήσεις βαθμίδων βαρύτητας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δορυφορική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βαθμιδομετρία</a:t>
            </a: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12" name="Picture 11" descr="36_goc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717032"/>
            <a:ext cx="3057440" cy="2088232"/>
          </a:xfrm>
          <a:prstGeom prst="rect">
            <a:avLst/>
          </a:prstGeom>
        </p:spPr>
      </p:pic>
      <p:pic>
        <p:nvPicPr>
          <p:cNvPr id="7" name="1601_027_AR_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3717032"/>
            <a:ext cx="2798440" cy="209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>
                <a:solidFill>
                  <a:prstClr val="black"/>
                </a:solidFill>
              </a:rPr>
              <a:t>2. Το </a:t>
            </a:r>
            <a:r>
              <a:rPr lang="el-GR" dirty="0">
                <a:solidFill>
                  <a:prstClr val="black"/>
                </a:solidFill>
              </a:rPr>
              <a:t>μέγεθος</a:t>
            </a:r>
            <a:r>
              <a:rPr lang="el-GR" sz="4400" dirty="0">
                <a:solidFill>
                  <a:prstClr val="black"/>
                </a:solidFill>
              </a:rPr>
              <a:t> της Γης (διαστάσεις</a:t>
            </a:r>
            <a:r>
              <a:rPr lang="el-GR" sz="4400" dirty="0" smtClean="0">
                <a:solidFill>
                  <a:prstClr val="black"/>
                </a:solidFill>
              </a:rPr>
              <a:t>)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59383"/>
            <a:ext cx="2333713" cy="2333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305"/>
            <a:ext cx="1296791" cy="1296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56457"/>
            <a:ext cx="1036639" cy="1036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3407" y="3774777"/>
            <a:ext cx="518319" cy="518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91804" y="4492932"/>
            <a:ext cx="3132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The Earth seen from Apollo 17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 </a:t>
            </a:r>
          </a:p>
          <a:p>
            <a:pPr algn="ctr"/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Huntster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653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Μοντέλα βαρύτητας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Μοντέλα βαρύτητας 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μαθηματικές προσεγγίσεις του πραγματικού πεδίου</a:t>
            </a: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Τοπικά μοντέλα  επίπεδες προσεγγίσεις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Παγκόσμια ή σφαιρικά μοντέλα  αναπτύγματα σφαιρικών αρμονικών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χωροσταθμική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επιφάνεια ενός μοντέλου σφαιρικών αρμονικών συναρτήσεων βαθμού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καλείται </a:t>
            </a:r>
            <a:r>
              <a:rPr lang="el-GR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χωροσταθμικό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σφαιροειδές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(level spheroid)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βαθμού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κανονικό πεδίο βαρύτητας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normal gravity field)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το πεδίο που δημιουργείται από το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μαθηματικό μοντέλο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και προσεγγίζει το πραγματικό πεδίο με τρόπο ώστε οι διαφορές τους να μπορούν να ερμηνεύονται με γραμμικές σχέσεις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Το </a:t>
            </a:r>
            <a:r>
              <a:rPr lang="el-GR" sz="2800" b="1" dirty="0" err="1" smtClean="0">
                <a:latin typeface="Arial" pitchFamily="34" charset="0"/>
                <a:cs typeface="Arial" pitchFamily="34" charset="0"/>
              </a:rPr>
              <a:t>χωροσταθμικό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 ελλειψοειδές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ΕΕΠ 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όχι μόνο γεωμετρικό μοντέλο, αλλά και δυναμικό  κανονικό μοντέλο του πεδίου βαρύτητας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Θεώρημα των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Stokes – 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Poincaré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: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κανονικό πεδίο βαρύτητας ενός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χωροσταθμικού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ελλειψοειδούς μπορεί να οριστεί με τη χρήση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4 ανεξαρτήτων παραμέτρων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μεγάλος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ημιάξονας</a:t>
            </a: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f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l-GR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επιπλάτυνση</a:t>
            </a: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μάζα της Γης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ω 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γωνιακή ταχύτητα περιστροφής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Κανονικό δυναμικό </a:t>
            </a:r>
            <a:r>
              <a:rPr lang="el-GR" sz="1600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σφαιροδυναμικών</a:t>
            </a:r>
            <a:r>
              <a:rPr lang="el-GR" sz="16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επιφανειών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</a:t>
            </a:r>
            <a:r>
              <a:rPr lang="en-US" sz="16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spheropotential</a:t>
            </a:r>
            <a:r>
              <a:rPr lang="el-GR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surfaces)</a:t>
            </a: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71600" y="5445224"/>
          <a:ext cx="1219200" cy="279400"/>
        </p:xfrm>
        <a:graphic>
          <a:graphicData uri="http://schemas.openxmlformats.org/presentationml/2006/ole">
            <p:oleObj spid="_x0000_s76802" name="Equation" r:id="rId3" imgW="1218960" imgH="279360" progId="Equation.3">
              <p:embed/>
            </p:oleObj>
          </a:graphicData>
        </a:graphic>
      </p:graphicFrame>
      <p:pic>
        <p:nvPicPr>
          <p:cNvPr id="8" name="Picture 7" descr="level_ellipso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356992"/>
            <a:ext cx="4072128" cy="2535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Το κανονικό πεδίο βαρύτητας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Μπορεί να περιγραφεί με κλειστές εκφράσεις χρησιμοποιώντας ελλειψοειδείς συντεταγμένες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 διάνυσμα της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κανονικής βαρύτητας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(normal gravity vector)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sz="16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κανονική βαρύτητα πάνω στο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χωροσταθμικό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ελλειψοειδές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h = 0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en-US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Somigliana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8" name="Picture 7" descr="level_ellipso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717032"/>
            <a:ext cx="4072128" cy="2535936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524328" y="2348880"/>
          <a:ext cx="723900" cy="266700"/>
        </p:xfrm>
        <a:graphic>
          <a:graphicData uri="http://schemas.openxmlformats.org/presentationml/2006/ole">
            <p:oleObj spid="_x0000_s77826" name="Equation" r:id="rId4" imgW="723600" imgH="26640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475656" y="4437112"/>
          <a:ext cx="2451100" cy="660400"/>
        </p:xfrm>
        <a:graphic>
          <a:graphicData uri="http://schemas.openxmlformats.org/presentationml/2006/ole">
            <p:oleObj spid="_x0000_s77827" name="Equation" r:id="rId5" imgW="2450880" imgH="660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Το κανονικό πεδίο βαρύτητας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</a:t>
            </a:r>
            <a:r>
              <a:rPr lang="en-US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γ</a:t>
            </a:r>
            <a:r>
              <a:rPr lang="en-US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είναι η κανονική βαρύτητα στον ισημερινό και στους πόλους που υπολογίζονται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συναρτήσει των παραμέτρων ορισμού του ελλειψοειδούς</a:t>
            </a:r>
            <a:endParaRPr lang="el-GR" sz="16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8" name="Picture 7" descr="level_ellipso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996952"/>
            <a:ext cx="4072128" cy="2535936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27584" y="2060848"/>
          <a:ext cx="2768600" cy="673100"/>
        </p:xfrm>
        <a:graphic>
          <a:graphicData uri="http://schemas.openxmlformats.org/presentationml/2006/ole">
            <p:oleObj spid="_x0000_s78850" name="Equation" r:id="rId4" imgW="2768400" imgH="67284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932040" y="2060848"/>
          <a:ext cx="1993900" cy="673100"/>
        </p:xfrm>
        <a:graphic>
          <a:graphicData uri="http://schemas.openxmlformats.org/presentationml/2006/ole">
            <p:oleObj spid="_x0000_s78851" name="Equation" r:id="rId5" imgW="1993680" imgH="67284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852488" y="3141663"/>
          <a:ext cx="2628900" cy="596900"/>
        </p:xfrm>
        <a:graphic>
          <a:graphicData uri="http://schemas.openxmlformats.org/presentationml/2006/ole">
            <p:oleObj spid="_x0000_s78852" name="Equation" r:id="rId6" imgW="2628720" imgH="596880" progId="Equation.3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55576" y="4077072"/>
          <a:ext cx="3022600" cy="596900"/>
        </p:xfrm>
        <a:graphic>
          <a:graphicData uri="http://schemas.openxmlformats.org/presentationml/2006/ole">
            <p:oleObj spid="_x0000_s78853" name="Equation" r:id="rId7" imgW="3022560" imgH="59688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55576" y="5301208"/>
          <a:ext cx="1384300" cy="558800"/>
        </p:xfrm>
        <a:graphic>
          <a:graphicData uri="http://schemas.openxmlformats.org/presentationml/2006/ole">
            <p:oleObj spid="_x0000_s78854" name="Equation" r:id="rId8" imgW="1384200" imgH="558720" progId="Equation.3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203848" y="4869160"/>
          <a:ext cx="889000" cy="558800"/>
        </p:xfrm>
        <a:graphic>
          <a:graphicData uri="http://schemas.openxmlformats.org/presentationml/2006/ole">
            <p:oleObj spid="_x0000_s78855" name="Equation" r:id="rId9" imgW="888840" imgH="55872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131840" y="5733256"/>
          <a:ext cx="1143000" cy="584200"/>
        </p:xfrm>
        <a:graphic>
          <a:graphicData uri="http://schemas.openxmlformats.org/presentationml/2006/ole">
            <p:oleObj spid="_x0000_s78856" name="Equation" r:id="rId10" imgW="1143000" imgH="58392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796136" y="5589240"/>
            <a:ext cx="216024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Γεωμετρική </a:t>
            </a:r>
            <a:r>
              <a:rPr lang="el-GR" sz="1400" dirty="0" err="1" smtClean="0">
                <a:latin typeface="Arial" pitchFamily="34" charset="0"/>
                <a:cs typeface="Arial" pitchFamily="34" charset="0"/>
              </a:rPr>
              <a:t>επιπλάτυνση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096" y="6021288"/>
            <a:ext cx="288032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 smtClean="0">
                <a:latin typeface="Arial" pitchFamily="34" charset="0"/>
                <a:cs typeface="Arial" pitchFamily="34" charset="0"/>
              </a:rPr>
              <a:t>Δεύτερη γεωμετρική εκκεντρότητα</a:t>
            </a:r>
            <a:endParaRPr lang="el-GR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>
            <a:endCxn id="16" idx="1"/>
          </p:cNvCxnSpPr>
          <p:nvPr/>
        </p:nvCxnSpPr>
        <p:spPr>
          <a:xfrm>
            <a:off x="4067944" y="5157192"/>
            <a:ext cx="1728192" cy="585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7" idx="1"/>
          </p:cNvCxnSpPr>
          <p:nvPr/>
        </p:nvCxnSpPr>
        <p:spPr>
          <a:xfrm>
            <a:off x="4283968" y="6021288"/>
            <a:ext cx="1152128" cy="1538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Το κανονικό πεδίο βαρύτητας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Οι ελλειψοειδείς παράμετροι α,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b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Μ, ω, γ</a:t>
            </a:r>
            <a:r>
              <a:rPr lang="en-US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,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</a:t>
            </a:r>
            <a:r>
              <a:rPr lang="en-US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συνδέονται με τις εξισώσεις</a:t>
            </a: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8" name="Picture 7" descr="level_ellipsoi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356992"/>
            <a:ext cx="4072128" cy="2535936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83568" y="3573016"/>
          <a:ext cx="2133600" cy="584200"/>
        </p:xfrm>
        <a:graphic>
          <a:graphicData uri="http://schemas.openxmlformats.org/presentationml/2006/ole">
            <p:oleObj spid="_x0000_s79874" name="Equation" r:id="rId4" imgW="2133360" imgH="58392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83568" y="2132856"/>
          <a:ext cx="5295900" cy="647700"/>
        </p:xfrm>
        <a:graphic>
          <a:graphicData uri="http://schemas.openxmlformats.org/presentationml/2006/ole">
            <p:oleObj spid="_x0000_s79875" name="Equation" r:id="rId5" imgW="5295600" imgH="64764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827584" y="5085184"/>
          <a:ext cx="1054100" cy="635000"/>
        </p:xfrm>
        <a:graphic>
          <a:graphicData uri="http://schemas.openxmlformats.org/presentationml/2006/ole">
            <p:oleObj spid="_x0000_s79876" name="Equation" r:id="rId6" imgW="1054080" imgH="63468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55576" y="170080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Θεώρημα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Clairaut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568" y="31409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Θεώρημα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Pizetti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45811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>
                <a:latin typeface="Arial" pitchFamily="34" charset="0"/>
                <a:cs typeface="Arial" pitchFamily="34" charset="0"/>
              </a:rPr>
              <a:t>Βαρυτική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επιπλάτυνση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gravity flattening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σε σφαιρικές αρμονικές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Σε αντιστοιχία με το δυναμικό έλξης, το κανονικό δυναμικό είναι δυνατό να αναπτυχθεί σε ανάπτυγμα σφαιρικών αρμονικών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Λόγω συμμετρίας εμφανίζονται μόνο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πολυώνυμα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Legendre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και αντίστοιχοι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συντελεστές </a:t>
            </a:r>
            <a:r>
              <a:rPr lang="en-US" b="1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J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 Οι συντελεστές </a:t>
            </a:r>
            <a:r>
              <a:rPr lang="en-US" i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J</a:t>
            </a:r>
            <a:r>
              <a:rPr lang="en-US" i="1" baseline="-25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n</a:t>
            </a:r>
            <a:r>
              <a:rPr lang="en-US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συγκλίνουν ταχύτατα στο 0  η ανάπτυξη μπορεί να περιοριστεί για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n = 6.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sz="1600" i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16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Περισσότερα στην παρουσίαση «Σφαιρικές αρμονικές συναρτήσεις»</a:t>
            </a:r>
          </a:p>
        </p:txBody>
      </p:sp>
      <p:graphicFrame>
        <p:nvGraphicFramePr>
          <p:cNvPr id="220165" name="Object 5"/>
          <p:cNvGraphicFramePr>
            <a:graphicFrameLocks noChangeAspect="1"/>
          </p:cNvGraphicFramePr>
          <p:nvPr/>
        </p:nvGraphicFramePr>
        <p:xfrm>
          <a:off x="392113" y="2014538"/>
          <a:ext cx="8255000" cy="698500"/>
        </p:xfrm>
        <a:graphic>
          <a:graphicData uri="http://schemas.openxmlformats.org/presentationml/2006/ole">
            <p:oleObj spid="_x0000_s80898" name="Equation" r:id="rId3" imgW="8254800" imgH="69840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2267744" y="2852936"/>
          <a:ext cx="4559300" cy="698500"/>
        </p:xfrm>
        <a:graphic>
          <a:graphicData uri="http://schemas.openxmlformats.org/presentationml/2006/ole">
            <p:oleObj spid="_x0000_s80899" name="Equation" r:id="rId4" imgW="4559040" imgH="698400" progId="Equation.3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907704" y="3933056"/>
            <a:ext cx="2448272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Κανονικό δυναμικό έλξης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40152" y="3933056"/>
            <a:ext cx="2313262" cy="33855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Φυγοκεντρικό δυναμικό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>
            <a:stCxn id="34" idx="4"/>
            <a:endCxn id="20" idx="0"/>
          </p:cNvCxnSpPr>
          <p:nvPr/>
        </p:nvCxnSpPr>
        <p:spPr>
          <a:xfrm flipH="1">
            <a:off x="3131840" y="3717032"/>
            <a:ext cx="1044116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8" idx="4"/>
            <a:endCxn id="21" idx="0"/>
          </p:cNvCxnSpPr>
          <p:nvPr/>
        </p:nvCxnSpPr>
        <p:spPr>
          <a:xfrm>
            <a:off x="6336196" y="3645024"/>
            <a:ext cx="760587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771800" y="2708920"/>
            <a:ext cx="280831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Oval 37"/>
          <p:cNvSpPr/>
          <p:nvPr/>
        </p:nvSpPr>
        <p:spPr>
          <a:xfrm>
            <a:off x="5796136" y="2708920"/>
            <a:ext cx="108012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Oval 13"/>
          <p:cNvSpPr/>
          <p:nvPr/>
        </p:nvSpPr>
        <p:spPr>
          <a:xfrm>
            <a:off x="7596336" y="1916832"/>
            <a:ext cx="108012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Straight Arrow Connector 14"/>
          <p:cNvCxnSpPr>
            <a:endCxn id="21" idx="0"/>
          </p:cNvCxnSpPr>
          <p:nvPr/>
        </p:nvCxnSpPr>
        <p:spPr>
          <a:xfrm flipH="1">
            <a:off x="7096783" y="2852936"/>
            <a:ext cx="1003610" cy="1080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39752" y="1988840"/>
            <a:ext cx="5112568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9" name="Straight Arrow Connector 18"/>
          <p:cNvCxnSpPr>
            <a:stCxn id="18" idx="2"/>
            <a:endCxn id="20" idx="0"/>
          </p:cNvCxnSpPr>
          <p:nvPr/>
        </p:nvCxnSpPr>
        <p:spPr>
          <a:xfrm flipH="1">
            <a:off x="3131840" y="2780928"/>
            <a:ext cx="1764196" cy="115212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0" grpId="0" animBg="1"/>
      <p:bldP spid="21" grpId="0" animBg="1"/>
      <p:bldP spid="34" grpId="0" animBg="1"/>
      <p:bldP spid="38" grpId="0" animBg="1"/>
      <p:bldP spid="14" grpId="0" animBg="1"/>
      <p:bldP spid="1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Ανάπτυξη σε σφαιρικές αρμονικές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Ο συντελεστής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J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έχει ιδιαίτερη σημασία στον ορισμό του κανονικού πεδίου 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δυναμικός συντελεστής της μορφής της Γης 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dynamical form factor of the earth)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παράμετρος ορισμού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χωροσταθμικού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ελλειψοειδούς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sz="16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Η κανονική βαρύτητα στο χώρο που προκύπτει από την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παραγώγιση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της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U(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ως προς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r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για βαθμό ανάπτυξης της σειράς 2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H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γεωμετρική και η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βαρυτική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επιπλάτυνση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μπορεί να υπολογιστεί από το </a:t>
            </a:r>
            <a:r>
              <a:rPr lang="en-US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J</a:t>
            </a:r>
            <a:r>
              <a:rPr lang="en-US" i="1" baseline="-25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</a:t>
            </a: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827584" y="3645024"/>
          <a:ext cx="4800600" cy="698500"/>
        </p:xfrm>
        <a:graphic>
          <a:graphicData uri="http://schemas.openxmlformats.org/presentationml/2006/ole">
            <p:oleObj spid="_x0000_s81922" name="Equation" r:id="rId3" imgW="4800600" imgH="6984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796136" y="37890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όταν</a:t>
            </a:r>
            <a:endParaRPr lang="el-GR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588224" y="3717032"/>
          <a:ext cx="2082800" cy="546100"/>
        </p:xfrm>
        <a:graphic>
          <a:graphicData uri="http://schemas.openxmlformats.org/presentationml/2006/ole">
            <p:oleObj spid="_x0000_s81923" name="Equation" r:id="rId4" imgW="2082600" imgH="545760" progId="Equation.3">
              <p:embed/>
            </p:oleObj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2123728" y="4869160"/>
          <a:ext cx="1206500" cy="546100"/>
        </p:xfrm>
        <a:graphic>
          <a:graphicData uri="http://schemas.openxmlformats.org/presentationml/2006/ole">
            <p:oleObj spid="_x0000_s81924" name="Equation" r:id="rId5" imgW="1206360" imgH="545760" progId="Equation.3">
              <p:embed/>
            </p:oleObj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220072" y="4869160"/>
          <a:ext cx="1397000" cy="546100"/>
        </p:xfrm>
        <a:graphic>
          <a:graphicData uri="http://schemas.openxmlformats.org/presentationml/2006/ole">
            <p:oleObj spid="_x0000_s81925" name="Equation" r:id="rId6" imgW="1396800" imgH="545760" progId="Equation.3">
              <p:embed/>
            </p:oleObj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059832" y="5661248"/>
          <a:ext cx="2108200" cy="635000"/>
        </p:xfrm>
        <a:graphic>
          <a:graphicData uri="http://schemas.openxmlformats.org/presentationml/2006/ole">
            <p:oleObj spid="_x0000_s81926" name="Equation" r:id="rId7" imgW="2108160" imgH="634680" progId="Equation.3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652120" y="55172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itchFamily="34" charset="0"/>
                <a:cs typeface="Arial" pitchFamily="34" charset="0"/>
              </a:rPr>
              <a:t>Λόγος φυγόκεντρης επιτάχυνσης προς κανονική βαρύτητα στον ισημερινό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endCxn id="19" idx="1"/>
          </p:cNvCxnSpPr>
          <p:nvPr/>
        </p:nvCxnSpPr>
        <p:spPr>
          <a:xfrm>
            <a:off x="5148064" y="5949280"/>
            <a:ext cx="504056" cy="296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Αρχή της </a:t>
            </a:r>
            <a:r>
              <a:rPr lang="el-GR" sz="2800" b="1" dirty="0" err="1" smtClean="0">
                <a:latin typeface="Arial" pitchFamily="34" charset="0"/>
                <a:cs typeface="Arial" pitchFamily="34" charset="0"/>
              </a:rPr>
              <a:t>βαρυτημετρικής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 μεθόδου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Σύμφωνα με τα προηγούμενα τα θεωρήματα των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Pizetti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και </a:t>
            </a:r>
            <a:r>
              <a:rPr lang="en-US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Clairaut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είναι δυνατό να εκφραστούν ως συναρτήσεις της γεωμετρικής και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βαρυτικής</a:t>
            </a: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l-GR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επιπλάτυνσης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Σύνδεση γεωμετρικών και δυναμικών χαρακτηριστικών του ελλειψοειδούς μοντέλου της Γης  προσέγγιση σχήματος από φυσικά μεγέθη  </a:t>
            </a:r>
            <a:r>
              <a:rPr lang="el-GR" b="1" u="sng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βαρυτημετρική</a:t>
            </a:r>
            <a:r>
              <a:rPr lang="el-GR" b="1" u="sng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μέθοδος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547664" y="2492896"/>
          <a:ext cx="2260600" cy="596900"/>
        </p:xfrm>
        <a:graphic>
          <a:graphicData uri="http://schemas.openxmlformats.org/presentationml/2006/ole">
            <p:oleObj spid="_x0000_s82946" name="Equation" r:id="rId3" imgW="2260440" imgH="596880" progId="Equation.3">
              <p:embed/>
            </p:oleObj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5148064" y="2492896"/>
          <a:ext cx="1079500" cy="546100"/>
        </p:xfrm>
        <a:graphic>
          <a:graphicData uri="http://schemas.openxmlformats.org/presentationml/2006/ole">
            <p:oleObj spid="_x0000_s82947" name="Equation" r:id="rId4" imgW="1079280" imgH="5457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Τοπικά χαρακτηριστικά κανονικού πεδίου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Σε αντιστοιχία με τα τοπικά συστήματα του πεδίου βαρύτητας εισάγονται τα </a:t>
            </a:r>
            <a:r>
              <a:rPr lang="el-G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τοπικά γεωδαιτικά συστήματα</a:t>
            </a:r>
            <a:endParaRPr lang="el-GR" b="1" u="sng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u="sng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Σε αναλογία με το πεδίο βαρύτητας ισχύει για το κανονικό πεδίο: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547664" y="5085184"/>
          <a:ext cx="1638300" cy="1003300"/>
        </p:xfrm>
        <a:graphic>
          <a:graphicData uri="http://schemas.openxmlformats.org/presentationml/2006/ole">
            <p:oleObj spid="_x0000_s83970" name="Equation" r:id="rId3" imgW="1638000" imgH="100296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716016" y="5013176"/>
          <a:ext cx="2946400" cy="1054100"/>
        </p:xfrm>
        <a:graphic>
          <a:graphicData uri="http://schemas.openxmlformats.org/presentationml/2006/ole">
            <p:oleObj spid="_x0000_s83971" name="Equation" r:id="rId4" imgW="2946240" imgH="105408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9592" y="6093296"/>
            <a:ext cx="2854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Διάνυσμα κανονικής βαρύτητας</a:t>
            </a:r>
            <a:endParaRPr lang="el-G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6093296"/>
            <a:ext cx="404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err="1" smtClean="0"/>
              <a:t>Τανυστής</a:t>
            </a:r>
            <a:r>
              <a:rPr lang="el-GR" sz="1600" dirty="0" smtClean="0"/>
              <a:t> βαθμίδων της κανονικής βαρύτητας</a:t>
            </a:r>
            <a:endParaRPr lang="el-GR" sz="1600" dirty="0"/>
          </a:p>
        </p:txBody>
      </p:sp>
      <p:pic>
        <p:nvPicPr>
          <p:cNvPr id="11" name="Picture 10" descr="ελλειψοειδές_συστήματα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1916832"/>
            <a:ext cx="2808312" cy="2488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04664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Υπολογισμός κανονικής βαρύτητας σε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52736"/>
            <a:ext cx="8136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Ανάπτυγμα </a:t>
            </a:r>
            <a:r>
              <a:rPr lang="en-US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Taylor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Κρατώντας τους όρους μηδενικής, πρώτης και δεύτερης τάξης</a:t>
            </a: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843213" y="1065213"/>
          <a:ext cx="4089400" cy="647700"/>
        </p:xfrm>
        <a:graphic>
          <a:graphicData uri="http://schemas.openxmlformats.org/presentationml/2006/ole">
            <p:oleObj spid="_x0000_s84994" name="Equation" r:id="rId3" imgW="4089240" imgH="64764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827584" y="2348880"/>
          <a:ext cx="1600200" cy="558800"/>
        </p:xfrm>
        <a:graphic>
          <a:graphicData uri="http://schemas.openxmlformats.org/presentationml/2006/ole">
            <p:oleObj spid="_x0000_s84995" name="Equation" r:id="rId4" imgW="1600200" imgH="55872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846138" y="2924175"/>
          <a:ext cx="1498600" cy="596900"/>
        </p:xfrm>
        <a:graphic>
          <a:graphicData uri="http://schemas.openxmlformats.org/presentationml/2006/ole">
            <p:oleObj spid="_x0000_s84996" name="Equation" r:id="rId5" imgW="1498320" imgH="59688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483768" y="270892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Bruns</a:t>
            </a:r>
            <a:endParaRPr lang="el-GR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75856" y="2924944"/>
            <a:ext cx="129614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788024" y="2636912"/>
          <a:ext cx="2946400" cy="558800"/>
        </p:xfrm>
        <a:graphic>
          <a:graphicData uri="http://schemas.openxmlformats.org/presentationml/2006/ole">
            <p:oleObj spid="_x0000_s84997" name="Equation" r:id="rId6" imgW="2946240" imgH="558720" progId="Equation.3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772400" y="2780928"/>
          <a:ext cx="1371600" cy="292100"/>
        </p:xfrm>
        <a:graphic>
          <a:graphicData uri="http://schemas.openxmlformats.org/presentationml/2006/ole">
            <p:oleObj spid="_x0000_s84998" name="Equation" r:id="rId7" imgW="1371600" imgH="291960" progId="Equation.3">
              <p:embed/>
            </p:oleObj>
          </a:graphicData>
        </a:graphic>
      </p:graphicFrame>
      <p:sp>
        <p:nvSpPr>
          <p:cNvPr id="21" name="Rectangle 20"/>
          <p:cNvSpPr/>
          <p:nvPr/>
        </p:nvSpPr>
        <p:spPr>
          <a:xfrm>
            <a:off x="1547664" y="3212976"/>
            <a:ext cx="72008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2" name="Straight Arrow Connector 21"/>
          <p:cNvCxnSpPr>
            <a:stCxn id="21" idx="3"/>
            <a:endCxn id="25" idx="1"/>
          </p:cNvCxnSpPr>
          <p:nvPr/>
        </p:nvCxnSpPr>
        <p:spPr>
          <a:xfrm>
            <a:off x="2267744" y="3356992"/>
            <a:ext cx="2592288" cy="4573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860032" y="3645024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latin typeface="Arial" pitchFamily="34" charset="0"/>
                <a:cs typeface="Arial" pitchFamily="34" charset="0"/>
              </a:rPr>
              <a:t>ΠΡΟΣΟΧΗ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: Ακτίνες καμπυλότητας ΕΕΠ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827584" y="4437112"/>
          <a:ext cx="1841500" cy="635000"/>
        </p:xfrm>
        <a:graphic>
          <a:graphicData uri="http://schemas.openxmlformats.org/presentationml/2006/ole">
            <p:oleObj spid="_x0000_s84999" name="Equation" r:id="rId8" imgW="1841400" imgH="634680" progId="Equation.3">
              <p:embed/>
            </p:oleObj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27584" y="5373216"/>
          <a:ext cx="1638300" cy="622300"/>
        </p:xfrm>
        <a:graphic>
          <a:graphicData uri="http://schemas.openxmlformats.org/presentationml/2006/ole">
            <p:oleObj spid="_x0000_s85000" name="Equation" r:id="rId9" imgW="1638000" imgH="622080" progId="Equation.3">
              <p:embed/>
            </p:oleObj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23928" y="4581128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Ακτίνα καμπυλότητας μεσημβρινής τομής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23928" y="5517232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Ακτίνα καμπυλότητας πρώτης κάθετης τομής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Straight Arrow Connector 31"/>
          <p:cNvCxnSpPr>
            <a:endCxn id="29" idx="1"/>
          </p:cNvCxnSpPr>
          <p:nvPr/>
        </p:nvCxnSpPr>
        <p:spPr>
          <a:xfrm>
            <a:off x="2627784" y="4725144"/>
            <a:ext cx="1296144" cy="2526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0" idx="1"/>
          </p:cNvCxnSpPr>
          <p:nvPr/>
        </p:nvCxnSpPr>
        <p:spPr>
          <a:xfrm>
            <a:off x="2483768" y="5661248"/>
            <a:ext cx="1440160" cy="2526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5509</Words>
  <Application>Microsoft Office PowerPoint</Application>
  <PresentationFormat>On-screen Show (4:3)</PresentationFormat>
  <Paragraphs>914</Paragraphs>
  <Slides>107</Slides>
  <Notes>10</Notes>
  <HiddenSlides>28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9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Γεωδαισία</vt:lpstr>
      <vt:lpstr>Τί πραγματεύεται η επιστήμη της Γεωδαισίας;</vt:lpstr>
      <vt:lpstr>1. Το σχήμα της Γης (μορφή)</vt:lpstr>
      <vt:lpstr>2. Το μέγεθος της Γης (διαστάσεις)</vt:lpstr>
      <vt:lpstr>3. Το γήινο πεδίο βαρύτητας στην επιφάνεια και έξω από αυτήν</vt:lpstr>
      <vt:lpstr>4. Τον προσδιορισμό σημείων αναφοράς στη γήινη επιφάνεια</vt:lpstr>
      <vt:lpstr>Σύγχρονος Ορισμός Της Γεωδαισίας</vt:lpstr>
      <vt:lpstr>Κλάδοι της Γεωδαισίας</vt:lpstr>
      <vt:lpstr>Γεωεπιστήμες</vt:lpstr>
      <vt:lpstr>Ορισμός - Ιστορική Αναδρομή</vt:lpstr>
      <vt:lpstr>Αντικειμενικός Στόχος</vt:lpstr>
      <vt:lpstr>5η ΠΕΡΙΟΔΟΣ: 15ος αιώνας μ.Χ. - 17ος αιώνας μ.Χ. </vt:lpstr>
      <vt:lpstr>6η ΠΕΡΙΟΔΟΣ: 18ος αιώνας μ.Χ. - 19ος αιώνας μ.Χ. (1 από 5) </vt:lpstr>
      <vt:lpstr>6η ΠΕΡΙΟΔΟΣ: 18ος αιώνας μ.Χ. - 19ος αιώνας μ.Χ. (2 από 5)</vt:lpstr>
      <vt:lpstr>6η ΠΕΡΙΟΔΟΣ: 18ος αιώνας μ.Χ. - 19ος αιώνας μ.Χ. (3 από 5)</vt:lpstr>
      <vt:lpstr>6η ΠΕΡΙΟΔΟΣ: 18ος αιώνας μ.Χ. - 19ος αιώνας μ.Χ. (4 από 5)</vt:lpstr>
      <vt:lpstr>6η ΠΕΡΙΟΔΟΣ: 18ος αιώνας μ.Χ. - 19ος αιώνας μ.Χ. (5 από 5)</vt:lpstr>
      <vt:lpstr>20ος αιώνας: Γενική Θεωρία Σχετικότητας</vt:lpstr>
      <vt:lpstr>Slide 24</vt:lpstr>
      <vt:lpstr>Νεοτερες Αποψεις Σχετικα Με Τη Βαρυτητα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Μαθηματική Τεκμηρίωση  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Συστήματα Αναφοράς Χώρου  (1 από 5) </vt:lpstr>
      <vt:lpstr>Συστήματα Αναφοράς Χώρου  (2 από 5) </vt:lpstr>
      <vt:lpstr>Slide 51</vt:lpstr>
      <vt:lpstr>Συστήματα Αναφοράς Χώρου (3 από 5)</vt:lpstr>
      <vt:lpstr>Συστήματα Αναφοράς Χώρου (4 από 5)</vt:lpstr>
      <vt:lpstr>Συστήματα Αναφοράς Χώρου (5 από 5)</vt:lpstr>
      <vt:lpstr>Συστήματα Αναφοράς Χώρου (5 από 5)</vt:lpstr>
      <vt:lpstr>Slide 56</vt:lpstr>
      <vt:lpstr>Τοποκεντρικά Συστήματα Συντεταγμένων (1 από 6) </vt:lpstr>
      <vt:lpstr>Τοποκεντρικά Συστήματα Συντεταγμένων (2 από 6)</vt:lpstr>
      <vt:lpstr>Τοποκεντρικά Συστήματα Συντεταγμένων (3 από 6) </vt:lpstr>
      <vt:lpstr>Τοποκεντρικά Συστήματα Συντεταγμένων (4 από 6) </vt:lpstr>
      <vt:lpstr>Τοποκεντρικά Συστήματα Συντεταγμένων (5 από 6) </vt:lpstr>
      <vt:lpstr>Τοποκεντρικά Συστήματα Συντεταγμένων (6 από 6) 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anonymous</dc:creator>
  <cp:lastModifiedBy>Vassilis Andritsanos</cp:lastModifiedBy>
  <cp:revision>99</cp:revision>
  <dcterms:created xsi:type="dcterms:W3CDTF">2017-01-03T17:16:28Z</dcterms:created>
  <dcterms:modified xsi:type="dcterms:W3CDTF">2018-10-22T12:00:41Z</dcterms:modified>
</cp:coreProperties>
</file>