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93" r:id="rId22"/>
    <p:sldId id="394" r:id="rId23"/>
    <p:sldId id="395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6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CDEB-5821-4987-9DAA-FEAB9C7AAE7B}" type="datetimeFigureOut">
              <a:rPr lang="el-GR" smtClean="0"/>
              <a:pPr/>
              <a:t>4/11/2018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7A4B0-6D66-49D4-8573-F89D23EDD66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4/11/2018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4/11/2018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4/11/2018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4/11/2018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4/11/2018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4/11/2018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610A5-7105-4134-8782-3F154032FBB6}" type="datetimeFigureOut">
              <a:rPr lang="el-GR" smtClean="0"/>
              <a:pPr/>
              <a:t>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K:\&#915;&#933;&#931;\Gravity%20field\&#928;&#945;&#961;&#959;&#965;&#963;&#943;&#945;&#963;&#951;%203&#951;\1601_027_AR_EN.mp4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48.png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6050" y="785794"/>
            <a:ext cx="3223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Υψομετρία και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GNSS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0974" y="4365104"/>
            <a:ext cx="45751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Βασίλειος Δ.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Ανδριτσάνος</a:t>
            </a:r>
            <a:endParaRPr lang="el-G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Αναπληρωτής Καθηγητής</a:t>
            </a: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Τμήμα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Μηχανικών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Τοπογραφίας και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Γεωπληροφορικής</a:t>
            </a:r>
            <a:endParaRPr lang="el-G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400" smtClean="0">
                <a:latin typeface="Arial" pitchFamily="34" charset="0"/>
                <a:cs typeface="Arial" pitchFamily="34" charset="0"/>
              </a:rPr>
              <a:t>Πανεπιστήμιο Δυτικής Αττικής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429" y="2708920"/>
            <a:ext cx="8896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dirty="0" smtClean="0">
                <a:latin typeface="Arial" pitchFamily="34" charset="0"/>
                <a:cs typeface="Arial" pitchFamily="34" charset="0"/>
              </a:rPr>
              <a:t>Παρουσίαση 2</a:t>
            </a:r>
            <a:r>
              <a:rPr lang="el-GR" sz="2800" baseline="300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: Συστήματα υψών και πεδίο βαρύτητας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6093296"/>
            <a:ext cx="668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Πρόγραμμα Μεταπτυχιακών Σπουδών: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Γεωχωρικές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Τεχνολογίες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404664"/>
            <a:ext cx="5069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Αρχικός ορισμός υψομέτρου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96752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Μονοδιάστατο σύστημα συντεταγμένων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μετρούμενη απόσταση από μία επιφάνεια αναφοράς κατά μήκος μίας καλώς ορισμένης διαδρομής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Εκ πρώτης απλός ορισμός  πολλές όμως διαφορετικές ερμηνείες!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Δύο είδη υψομέτρων</a:t>
            </a:r>
          </a:p>
          <a:p>
            <a:pPr marL="799488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Αγνόηση του γήινου πεδίου βαρύτητας  </a:t>
            </a:r>
            <a:r>
              <a:rPr lang="el-GR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ελλειψοειδές υψόμετρο</a:t>
            </a:r>
          </a:p>
          <a:p>
            <a:pPr marL="799488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Φυσική σύνδεση με </a:t>
            </a:r>
            <a:r>
              <a:rPr lang="el-GR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ισοδυναμικές</a:t>
            </a: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επιφάνειες  </a:t>
            </a:r>
            <a:r>
              <a:rPr lang="el-GR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δυναμικά, ορθομετρικά και κανονικά υψόμετρα</a:t>
            </a:r>
          </a:p>
          <a:p>
            <a:pPr marL="342288" indent="-342900">
              <a:lnSpc>
                <a:spcPct val="150000"/>
              </a:lnSpc>
              <a:buFont typeface="Arial" pitchFamily="34" charset="0"/>
              <a:buChar char="•"/>
            </a:pPr>
            <a:endParaRPr lang="el-GR" sz="16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80975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Ένα υψομετρικό σύστημα το οποίο αγνοεί το πεδίο βαρύτητας επιτρέπει την δυνατότητα της φαινόμενης κίνησης των υδάτων «προς τα άνω»!!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404664"/>
            <a:ext cx="4924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Γεωμετρική χωροστάθμηση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Η σύνδεση με τη βαρύτητα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96752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Γεωμετρική μεταφορά υψομέτρου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Το αλγεβρικό άθροισμα σε κλειστή διαδρομή </a:t>
            </a:r>
            <a:r>
              <a:rPr lang="el-GR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δεν είναι αυστηρά ίσο με το μηδέν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ακόμα και σε μετρήσεις χωρίς σφάλματα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Συνδετικός κρίκος που λείπει  το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γήινο πεδίο βαρύτητας</a:t>
            </a:r>
          </a:p>
        </p:txBody>
      </p:sp>
      <p:pic>
        <p:nvPicPr>
          <p:cNvPr id="4" name="Picture 3" descr="spir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785926"/>
            <a:ext cx="2377440" cy="16764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92080" y="1340768"/>
          <a:ext cx="1469698" cy="409588"/>
        </p:xfrm>
        <a:graphic>
          <a:graphicData uri="http://schemas.openxmlformats.org/presentationml/2006/ole">
            <p:oleObj spid="_x0000_s1026" name="Equation" r:id="rId4" imgW="774360" imgH="2156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23928" y="1844824"/>
            <a:ext cx="4824536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Οι κατακόρυφες στα Α και Β δεν είναι παράλληλες </a:t>
            </a: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Η διαφορά Δ</a:t>
            </a:r>
            <a:r>
              <a:rPr lang="en-US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χάνει τη φυσική της ερμηνεία: </a:t>
            </a:r>
            <a:r>
              <a:rPr lang="el-GR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οι αναγνώσεις στις σταδίες αναφέρονται σε διαφορετικές διευθύνσεις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916832"/>
            <a:ext cx="3864864" cy="1847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196752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Μη παραλληλία των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χωροσταθμικών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επιφάνειων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η διαφορά </a:t>
            </a:r>
            <a:r>
              <a:rPr lang="el-GR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el-GR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είναι διαφορετική από τη διαφορά </a:t>
            </a:r>
            <a:r>
              <a:rPr lang="el-GR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δΗ</a:t>
            </a:r>
            <a:r>
              <a:rPr lang="el-GR" i="1" baseline="-25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Β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του </a:t>
            </a:r>
            <a:r>
              <a:rPr lang="el-GR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Η</a:t>
            </a:r>
            <a:r>
              <a:rPr lang="el-GR" i="1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Β</a:t>
            </a:r>
            <a:r>
              <a:rPr lang="el-GR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(βλ. σχήμα)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διαφορά σχετίζεται με τη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μη παραλληλία των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χωροσταθμικών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επιφανειών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Βαρύτητα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απόδοση δυναμικών και γεωμετρικών χαρακτηριστικών στα υψόμετρα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404664"/>
            <a:ext cx="4924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Γεωμετρική χωροστάθμηση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Η σύνδεση με τη βαρύτητα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411760" y="5589240"/>
          <a:ext cx="3721100" cy="596900"/>
        </p:xfrm>
        <a:graphic>
          <a:graphicData uri="http://schemas.openxmlformats.org/presentationml/2006/ole">
            <p:oleObj spid="_x0000_s2051" name="Equation" r:id="rId4" imgW="3720960" imgH="596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1196752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Το ορθομετρικό υψόμετρο δεν είναι δυνατό να προσδιοριστεί απευθείας από γεωμετρική χωροστάθμηση, παρά μόνο σε συνδυασμό με μετρήσεις βαρύτητας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διαφορά δυναμικού από το Α στο Β υπολογίζεται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404664"/>
            <a:ext cx="4924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Γεωμετρική χωροστάθμηση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Η σύνδεση με τη βαρύτητα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le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869160"/>
            <a:ext cx="3864864" cy="184708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11560" y="2924944"/>
          <a:ext cx="1778000" cy="609600"/>
        </p:xfrm>
        <a:graphic>
          <a:graphicData uri="http://schemas.openxmlformats.org/presentationml/2006/ole">
            <p:oleObj spid="_x0000_s3075" name="Equation" r:id="rId4" imgW="1777680" imgH="609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55776" y="292494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Η χωροστάθμηση, όταν συνδυάζεται με μετρήσεις βαρύτητας προσδιορίζει διαφορές δυναμικού </a:t>
            </a:r>
            <a:r>
              <a:rPr lang="el-GR" dirty="0" smtClean="0">
                <a:sym typeface="Wingdings" pitchFamily="2" charset="2"/>
              </a:rPr>
              <a:t> φυσική σύνδεση</a:t>
            </a:r>
            <a:endParaRPr lang="el-GR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11560" y="3789040"/>
          <a:ext cx="1968500" cy="444500"/>
        </p:xfrm>
        <a:graphic>
          <a:graphicData uri="http://schemas.openxmlformats.org/presentationml/2006/ole">
            <p:oleObj spid="_x0000_s3076" name="Equation" r:id="rId5" imgW="1968480" imgH="444240" progId="Equation.3">
              <p:embed/>
            </p:oleObj>
          </a:graphicData>
        </a:graphic>
      </p:graphicFrame>
      <p:pic>
        <p:nvPicPr>
          <p:cNvPr id="13" name="Picture 12" descr="clos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5229200"/>
            <a:ext cx="1961388" cy="1069848"/>
          </a:xfrm>
          <a:prstGeom prst="rect">
            <a:avLst/>
          </a:prstGeom>
        </p:spPr>
      </p:pic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11560" y="4293096"/>
          <a:ext cx="749300" cy="444500"/>
        </p:xfrm>
        <a:graphic>
          <a:graphicData uri="http://schemas.openxmlformats.org/presentationml/2006/ole">
            <p:oleObj spid="_x0000_s3077" name="Equation" r:id="rId7" imgW="749160" imgH="4442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71800" y="3789040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Σε κλειστή διαδρομή, όταν οι γεωμετρικές διαφορές </a:t>
            </a:r>
            <a:r>
              <a:rPr lang="en-US" i="1" dirty="0" err="1" smtClean="0"/>
              <a:t>dn</a:t>
            </a:r>
            <a:r>
              <a:rPr lang="en-US" dirty="0" smtClean="0"/>
              <a:t> </a:t>
            </a:r>
            <a:r>
              <a:rPr lang="el-GR" dirty="0" smtClean="0"/>
              <a:t>συνδυάζονται με μετρήσεις βαρύτητας επιτυγχάνεται ο μηδενισμός του ολοκληρώματος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1196752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Πως επιλέγουμε την κατάλληλη επιφάνεια αναφοράς;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Επιστήμη μηχανικών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επιφάνεια ισορροπίας 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χωροσταθμική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επιφάνεια αναφοράς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Επιφάνεια αναγωγής όλων των μετρήσεων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Gauss 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ορισμός του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γεωειδούς (</a:t>
            </a:r>
            <a:r>
              <a:rPr lang="en-US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geoid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– Listing 1873)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l-GR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Ισοδυναμική</a:t>
            </a:r>
            <a:r>
              <a:rPr lang="el-GR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επιφάνεια του γήινου πεδίου βαρύτητας  προσεγγίζεται βέλτιστα από τη μέση θαλάσσια στάθμη  ικανοποίηση της αρχής της </a:t>
            </a:r>
            <a:r>
              <a:rPr lang="el-GR" b="1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υδροστατικής ισορροπίας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057" y="404664"/>
            <a:ext cx="7178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επιφάνειες αναφοράς των υψομέτρων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Το γεωειδές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1196752"/>
            <a:ext cx="842493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Σύγχρονα γεωδυναμικά μοντέλα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πληροφορία για το γεωειδές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057" y="404664"/>
            <a:ext cx="7178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επιφάνειες αναφοράς των υψομέτρων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Το γεωειδές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EGM08_Geoid_thum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3960440" cy="3059978"/>
          </a:xfrm>
          <a:prstGeom prst="rect">
            <a:avLst/>
          </a:prstGeom>
        </p:spPr>
      </p:pic>
      <p:pic>
        <p:nvPicPr>
          <p:cNvPr id="6" name="1601_027_AR_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60032" y="2636912"/>
            <a:ext cx="3657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1196752"/>
            <a:ext cx="842493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Οι επιφάνειες αναφοράς θεωρούνται οι λύσεις των γεωδαιτικών προβλημάτων συνοριακών τιμών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από μετρήσεις πάνω στην επιφάνεια (αναγωγές) είναι δυνατή η προσέγγιση της γεωμετρίας της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Το γεωειδές είναι η συνοριακή επιφάνεια που προκύπτει από το πρόβλημα του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G. G. Stokes: </a:t>
            </a:r>
            <a:r>
              <a:rPr lang="el-GR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«</a:t>
            </a:r>
            <a:r>
              <a:rPr lang="el-GR" b="1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Υπάρχει μόνο μία αρμονική συνάρτηση με συγκεκριμένες τιμές πάνω στη συνοριακή επιφάνεια</a:t>
            </a:r>
            <a:r>
              <a:rPr lang="el-GR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»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Μετρήσεις βαρύτητας,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αστρογεωδαιτικές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και δορυφορικές μετρήσεις ή συνδυασμός τους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προσεγγίσεις (λύσεις) του γεωειδούς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Αναγωγές των μετρήσεων  απαίτηση γνώσης της πυκνότητας των μαζών υπεράνω του γεωειδούς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παραδοχές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057" y="404664"/>
            <a:ext cx="7178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επιφάνειες αναφοράς των υψομέτρων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Το γεωειδές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geoid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1196752"/>
            <a:ext cx="842493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Molodensky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al. (1960)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Μοντέρνα λύση του προβλήματος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καμία παραδοχή για την πυκνότητα των μαζών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Συνοριακή επιφάνεια  η φυσική γήινη επιφάνεια που προσεγγίζεται από το </a:t>
            </a:r>
            <a:r>
              <a:rPr lang="el-GR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τελουροειδές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telluroid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Hirvonen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1960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Καμία παραδοχή σχετική με την πυκνότητα των μαζών  βρίσκονται εντός της συνοριακής επιφάνειας</a:t>
            </a: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Το </a:t>
            </a:r>
            <a:r>
              <a:rPr lang="el-GR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τελουροειδές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δεν είναι μία </a:t>
            </a:r>
            <a:r>
              <a:rPr lang="el-GR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ισοδυναμική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επιφάνεια!!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Ισχύει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= U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Q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το δυναμικό στο Ρ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γεωειδές) ισούται με το κανονικό δυναμικό στο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Q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τελουροειδές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057" y="404664"/>
            <a:ext cx="7178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επιφάνειες αναφοράς των υψομέτρων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Το σχεδόν – γεωειδές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quasi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geoid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1196752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σχεδόν – γεωειδές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είναι η επιφάνεια αναφοράς στο πρόβλημα του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Molodensky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είναι η επιφάνεια που απέχει από το ελλειψοειδές, όσο το </a:t>
            </a:r>
            <a:r>
              <a:rPr lang="el-GR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τελουροειδές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από τη φυσική γήινη επιφάνεια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179388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βασική σύνδεση των δύο μοντέλων (γεωειδούς και σχεδόν – γεωειδούς /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τελουροειδούς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είναι το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ελλειψοειδές αναφοράς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9057" y="404664"/>
            <a:ext cx="7178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επιφάνειες αναφοράς των υψομέτρων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Το σχεδόν – γεωειδές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quasi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geoid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tok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364" y="4149650"/>
            <a:ext cx="3340608" cy="2365248"/>
          </a:xfrm>
          <a:prstGeom prst="rect">
            <a:avLst/>
          </a:prstGeom>
        </p:spPr>
      </p:pic>
      <p:pic>
        <p:nvPicPr>
          <p:cNvPr id="6" name="Picture 5" descr="mol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221088"/>
            <a:ext cx="3421880" cy="224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9057" y="404664"/>
            <a:ext cx="7178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επιφάνειες αναφοράς των υψομέτρων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χωροσταθμικό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ελλειψοειδές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level ellipsoid)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052736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ΕΕΠ 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όχι μόνο γεωμετρικό μοντέλο, αλλά και δυναμικό  κανονικό μοντέλο του πεδίου βαρύτητας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Θεώρημα των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Stokes –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Poincaré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το κανονικό πεδίο βαρύτητας ενός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χωροσταθμικού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ελλειψοειδούς μπορεί να οριστεί με τη χρήση 4 ανεξαρτήτων παραμέτρων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</a:t>
            </a: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μεγάλος </a:t>
            </a:r>
            <a:r>
              <a:rPr lang="el-GR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ημιάξονας</a:t>
            </a:r>
            <a:endParaRPr lang="el-GR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l-GR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επιπλάτυνση</a:t>
            </a:r>
            <a:endParaRPr lang="el-GR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</a:t>
            </a: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μάζα της Γης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6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ω</a:t>
            </a: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γωνιακή ταχύτητα περιστροφής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Κανονικό δυναμικό </a:t>
            </a:r>
            <a:r>
              <a:rPr lang="el-GR" sz="1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σφαιροδυναμικών</a:t>
            </a:r>
            <a:r>
              <a:rPr lang="el-GR" sz="1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επιφανειών</a:t>
            </a: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spheropotential</a:t>
            </a: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surfaces)</a:t>
            </a:r>
            <a:endParaRPr lang="el-GR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71600" y="5445224"/>
          <a:ext cx="1219200" cy="279400"/>
        </p:xfrm>
        <a:graphic>
          <a:graphicData uri="http://schemas.openxmlformats.org/presentationml/2006/ole">
            <p:oleObj spid="_x0000_s5122" name="Equation" r:id="rId3" imgW="1218960" imgH="279360" progId="Equation.3">
              <p:embed/>
            </p:oleObj>
          </a:graphicData>
        </a:graphic>
      </p:graphicFrame>
      <p:pic>
        <p:nvPicPr>
          <p:cNvPr id="10" name="Picture 9" descr="level_ellipso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356992"/>
            <a:ext cx="4072128" cy="2535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548680"/>
            <a:ext cx="4784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Περιεχόμενα παρουσίασης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556792"/>
            <a:ext cx="813690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Διαχωρισμός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οριζοντιογραφίας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– υψομετρίας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Σημαντικότητα υψομέτρων στις επιστήμες μηχανικού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Ορισμός συστημάτων υψών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Γεωμετρική χωροστάθμηση – η σύνδεση με τη βαρύτητα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Επιφάνειες αναφοράς υψομέτρων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Ανάλυση συστημάτων υψομέτρων</a:t>
            </a: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9057" y="404664"/>
            <a:ext cx="7178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επιφάνειες αναφοράς των υψομέτρων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χωροσταθμικό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ελλειψοειδές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level ellipsoid)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7224" y="1214423"/>
            <a:ext cx="7500990" cy="4911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Somigliana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formula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GRS80 (IUGG 1979, Canberra)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a = 6378137 m, GM = 398600.5 × 10</a:t>
            </a:r>
            <a:r>
              <a:rPr kumimoji="0" lang="en-US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9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m</a:t>
            </a:r>
            <a:r>
              <a:rPr kumimoji="0" lang="en-US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3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</a:t>
            </a:r>
            <a:r>
              <a:rPr kumimoji="0" lang="en-US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-2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J</a:t>
            </a:r>
            <a:r>
              <a:rPr kumimoji="0" lang="en-US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= 1082.63 × 10</a:t>
            </a:r>
            <a:r>
              <a:rPr kumimoji="0" lang="en-US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-6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, </a:t>
            </a:r>
            <a:r>
              <a:rPr kumimoji="0" lang="el-G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ω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= 7.292115 × 10</a:t>
            </a:r>
            <a:r>
              <a:rPr kumimoji="0" lang="en-US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-5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s</a:t>
            </a:r>
            <a:r>
              <a:rPr kumimoji="0" lang="en-US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-1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9" name="Picture 8" descr="level_ellipso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96752"/>
            <a:ext cx="4072128" cy="2535936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786182" y="3857628"/>
          <a:ext cx="2717800" cy="736600"/>
        </p:xfrm>
        <a:graphic>
          <a:graphicData uri="http://schemas.openxmlformats.org/presentationml/2006/ole">
            <p:oleObj spid="_x0000_s6147" name="Εξίσωση" r:id="rId4" imgW="2717640" imgH="73656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88024" y="198884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επιλογή του ελλειψοειδούς υπαγορεύει την επιλογή του γεωδαιτικού συστήματος αναφοράς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9057" y="404664"/>
            <a:ext cx="7178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επιφάνειες αναφοράς των υψομέτρων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Η Μέση Στάθμη της Θάλασσα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ΜΣΘ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(Mean Sea Level – MSL)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7224" y="1214423"/>
            <a:ext cx="7500990" cy="4911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600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Είναι η επιφάνεια αναφοράς του μηδενικού υψομέτρου στον κλασικό ορισμό ενός </a:t>
            </a:r>
            <a:r>
              <a:rPr lang="el-GR" sz="1600" u="sng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εθνικού </a:t>
            </a:r>
            <a:r>
              <a:rPr lang="el-GR" sz="1600" u="sng" noProof="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χωροσταθμικού</a:t>
            </a:r>
            <a:r>
              <a:rPr lang="el-GR" sz="1600" u="sng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συστήματος αναφοράς</a:t>
            </a:r>
            <a:endParaRPr lang="el-GR" sz="1600" noProof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1600" u="sng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600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Υπολογίζεται από μετρήσεις σε </a:t>
            </a:r>
            <a:r>
              <a:rPr lang="el-GR" sz="1600" b="1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παλιρροιογράφους</a:t>
            </a:r>
            <a:r>
              <a:rPr lang="el-GR" sz="1600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(μεγάλα χρονικά διαστήματα παρατηρήσεων)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600" b="1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Δορυφορική </a:t>
            </a:r>
            <a:r>
              <a:rPr lang="el-GR" sz="1600" b="1" noProof="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αλτιμετρία</a:t>
            </a:r>
            <a:r>
              <a:rPr lang="el-GR" sz="1600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συνεχής καταγραφή της στάθμης των θαλασσών και εκτίμηση μεταβολών της στάθμης</a:t>
            </a:r>
          </a:p>
        </p:txBody>
      </p:sp>
      <p:pic>
        <p:nvPicPr>
          <p:cNvPr id="7" name="Picture 6" descr="precision_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509120"/>
            <a:ext cx="3000396" cy="209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8303" y="404664"/>
            <a:ext cx="75396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επιφάνειες αναφοράς των υψομέτρων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Η Τοπογραφία της Θαλάσσιας Επιφάνειας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Sea Surface Topography – SST)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7224" y="1214423"/>
            <a:ext cx="7500990" cy="4911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Η σύνδεση μεταξύ Γεωδαισίας και Ωκεανογραφίας είναι η Μέση Στάθμη της Θάλασσας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b="1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Γεωδαίτης</a:t>
            </a:r>
            <a:r>
              <a:rPr lang="el-GR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πληροφορία από την Ωκεανογραφία για τη διαφορά μεταξύ γεωειδούς και Μέσης Στάθμης της Θάλασσας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Ωκεανογράφος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πληροφορία από Γεωδαισία για το γεωειδές  υπολογισμός θαλασσίων ρευμάτων σε συγκεκριμένα βάθη</a:t>
            </a:r>
          </a:p>
        </p:txBody>
      </p:sp>
      <p:pic>
        <p:nvPicPr>
          <p:cNvPr id="8" name="Picture 7" descr="m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293096"/>
            <a:ext cx="49720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8303" y="404664"/>
            <a:ext cx="75396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Οι επιφάνειες αναφοράς των υψομέτρων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Η Τοπογραφία της Θαλάσσιας Επιφάνειας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Sea Surface Topography – SST)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7224" y="1214423"/>
            <a:ext cx="7500990" cy="4911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Η απόκλιση του γεωειδούς από την Μέση Στάθμη των Θαλασσών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Δυναμική Ωκεάνια Τοπογραφία ή Τοπογραφία της Θαλάσσιας Επιφάνειας (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Dynamic Ocean Topography – DOT or Sea Surface Topography – SST)</a:t>
            </a: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7" name="Picture 6" descr="methode_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996952"/>
            <a:ext cx="3817942" cy="367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Το ελλειψοειδές υψόμετρο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14422"/>
            <a:ext cx="3000396" cy="263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3528" y="3861048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Σύστημα αναφοράς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ανεξάρτητο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της βαρύτητας</a:t>
            </a:r>
          </a:p>
          <a:p>
            <a:pPr marL="177800" indent="-177800"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Καθαρά γεωμετρικό σύστημα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μετρήσεις πάνω σε ευθεία γραμμή (κάθετη)</a:t>
            </a:r>
          </a:p>
          <a:p>
            <a:pPr marL="177800" indent="-177800"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Συνάρτηση του ελλειψοειδούς που χρησιμοποιείται (προσανατολισμός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Βασική παράμετρος ορισμού ενός γεωδαιτικού συστήματος αναφοράς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Το ελλειψοειδές υψόμετρο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14422"/>
            <a:ext cx="3000396" cy="263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3528" y="4653136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Ελλειψοειδές ή γεωμετρικό υψόμετρο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ellipsoidal or geometric height)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μέση τιμή της κανονικής βαρύτητας υπολογίζεται μεταξύ του ελλειψοειδούς και του σημείου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55776" y="4005064"/>
          <a:ext cx="1117600" cy="596900"/>
        </p:xfrm>
        <a:graphic>
          <a:graphicData uri="http://schemas.openxmlformats.org/presentationml/2006/ole">
            <p:oleObj spid="_x0000_s8194" name="Equation" r:id="rId4" imgW="1117440" imgH="5968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076056" y="3933056"/>
          <a:ext cx="1016000" cy="673100"/>
        </p:xfrm>
        <a:graphic>
          <a:graphicData uri="http://schemas.openxmlformats.org/presentationml/2006/ole">
            <p:oleObj spid="_x0000_s8195" name="Equation" r:id="rId5" imgW="1015920" imgH="672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Συστήματα συσχετισμένα με τη βαρύτητα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340768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Διαφορετικά συστήματα βασισμένα στην τιμή της βαρύτητας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μετρούμενη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καμπύλη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διαδρομή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Εξάρτηση από τη χρησιμοποιούμενη επιφάνεια αναφοράς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γεωειδες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τελουροειδές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/ σχεδόν γεωειδές)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Χρησιμοποιούνται στη σύνδεση των ανθρώπινων έργων υποδομής με το γήινο περιβάλλον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Είναι τα ισχύοντα συστήματα υψομέτρων σε όλες τις εφαρμογές των μηχανικών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Γεωδυναμικός αριθμός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340768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σύνδεση μεταξύ γεωμετρικών και φυσικών χαρακτηριστικών πηγάζει από την έκφραση του μέτρου της βαρύτητας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επιφάνεια ισορροπίας που συνδέεται με τα φυσικά χαρακτηριστικά του πεδίου είναι το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γεωειδές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(ή η προσέγγισή του, η Μέση Στάθμη της Θάλασσας)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διαφορά μεταξύ του δυναμικού της βαρύτητας σε ένα σημείο Ρ μιας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ισοδυναμικής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επιφάνειας και του δυναμικού στο γεωειδές ονομάζεται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γεωδυναμικός αριθμός 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geopotential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number)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611560" y="2276872"/>
          <a:ext cx="1524000" cy="609600"/>
        </p:xfrm>
        <a:graphic>
          <a:graphicData uri="http://schemas.openxmlformats.org/presentationml/2006/ole">
            <p:oleObj spid="_x0000_s37890" name="Equation" r:id="rId3" imgW="1523880" imgH="6094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60" y="227687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αρνητικό πρόσημο συμβολίζει το φυσικό γεγονός της μείωσης της τιμής του </a:t>
            </a:r>
            <a:r>
              <a:rPr lang="en-US" dirty="0" smtClean="0"/>
              <a:t>g</a:t>
            </a:r>
            <a:r>
              <a:rPr lang="el-GR" dirty="0" smtClean="0"/>
              <a:t> όσο απομακρυνόμαστε από τη Γη</a:t>
            </a:r>
            <a:endParaRPr lang="el-GR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915816" y="5589240"/>
          <a:ext cx="3060700" cy="863600"/>
        </p:xfrm>
        <a:graphic>
          <a:graphicData uri="http://schemas.openxmlformats.org/presentationml/2006/ole">
            <p:oleObj spid="_x0000_s37891" name="Equation" r:id="rId4" imgW="306036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Γεωδυναμικός αριθμός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34076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Τα υψομετρικά συστήματα πρέπει να συνδέονται με το γεωδυναμικό αριθμό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σύνδεση με τη φυσική πραγματικότητα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περιγραφή της ροής υδάτων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Λογική βάση για υψόμετρα συνδεδεμένα με τη φυσική πραγματικότητα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Δεν είναι δυνατή η μέτρησή του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δεν υπάρχει μετρητικό όργανο παρατήρησης του δυναμικού της βαρύτητας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eoi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653136"/>
            <a:ext cx="3291840" cy="184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Γεωδυναμικός αριθμός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340768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Μονάδα μέτρησης: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γεωδυναμική μονάδα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geopotential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unit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gpu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= 10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-2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Εξ’ ορισμού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πάντοτε θετική τιμή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Μπορεί να θεωρηθεί ως ένα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φυσικό μέγεθος υψομέτρου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δεν έχει όμως μονάδες μήκους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Για να μετασχηματιστεί σε μονάδες μήκους  διαίρεση με τιμή βαρύτητας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eoi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653136"/>
            <a:ext cx="3291840" cy="184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548680"/>
            <a:ext cx="4972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Βασικές έννοιες υψομετρίας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556792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Τα υψόμετρα δίνουν την τρισδιάστατη πληροφορία της θέσης στο χώρο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απαίτηση σύνδεσης με το πεδίο βαρύτητας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Στη σύγχρονη γεωδαισία (δορυφορική) η θέση ενός σημείου προσεγγίζεται από τις 3Δ συντεταγμένες του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Στην κλασική γεωδαισία υφίσταται ο διαχωρισμός της προσέγγισης της θέσης σε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οριζοντιογραφία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και υψομετρία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Γιατί συμβαίνει αυτό;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Δυναμικό υψόμετρο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340768"/>
            <a:ext cx="842493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Προκύπτει από διαίρεση του γεωδυναμικού αριθμού με μία σταθερή τιμή της κανονικής βαρύτητας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Διαφέρει από το γεωδυναμικό αριθμό κατά έναν παράγοντα κλίμακας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ορίζεται απλώς ως μία μετατροπή από δυναμικό σε μήκος (υψόμετρο)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Απουσία γεωμετρικής σημασίας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η διαίρεση με μία αυθαίρετη τιμή επισκιάζει τη φυσική σημασία της διαφοράς δυναμικού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Αποτελεί μία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καθαρά φυσική ποσότητα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το δυναμικό από το γεωειδές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44750" y="2206004"/>
          <a:ext cx="1130300" cy="673100"/>
        </p:xfrm>
        <a:graphic>
          <a:graphicData uri="http://schemas.openxmlformats.org/presentationml/2006/ole">
            <p:oleObj spid="_x0000_s39938" name="Equation" r:id="rId3" imgW="1130040" imgH="6728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87824" y="2348880"/>
          <a:ext cx="2679700" cy="355600"/>
        </p:xfrm>
        <a:graphic>
          <a:graphicData uri="http://schemas.openxmlformats.org/presentationml/2006/ole">
            <p:oleObj spid="_x0000_s39939" name="Equation" r:id="rId4" imgW="2679480" imgH="35532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16782" y="234888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GRS80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Δυναμικό υψόμετρο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34076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Με σκοπό τη μετατροπή της διαφοράς στην ανάγνωση των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σταδιών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i="1" baseline="-25000" dirty="0" err="1" smtClean="0">
                <a:latin typeface="Arial" pitchFamily="34" charset="0"/>
                <a:cs typeface="Arial" pitchFamily="34" charset="0"/>
              </a:rPr>
              <a:t>AB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σε δυναμικό υψόμετρο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δυναμική διόρθωση ή αναγωγή (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dynamic correction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or reduction)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Η δυναμική διόρθωση μπορεί να πάρει μεγάλες τιμές (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αρκετά μέτρα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λόγω της ύπαρξης της μέσης τιμής της κανονικής βαρύτητας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771800" y="2708920"/>
          <a:ext cx="3721100" cy="825500"/>
        </p:xfrm>
        <a:graphic>
          <a:graphicData uri="http://schemas.openxmlformats.org/presentationml/2006/ole">
            <p:oleObj spid="_x0000_s40964" name="Εξίσωση" r:id="rId3" imgW="3720960" imgH="825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Ορθομετρικό υψόμετρο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340768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Αναζητείται ένας γεωμετρικός ορισμός φυσικού υψομέτρου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 γεωδυναμικός αριθμός μπορεί να υπολογιστεί από μετρήσεις βαρύτητας κατά μήκος μίας διαδρομής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Εάν επιλεγεί η διαδρομή κατά μήκος της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κατακορύφου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dn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en-US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dH</a:t>
            </a:r>
            <a:endParaRPr lang="en-US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Το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ορθομετρικό υψόμετρο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ή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υψόμετρο </a:t>
            </a:r>
            <a:r>
              <a:rPr lang="en-US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Helmert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n-US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orthometric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or </a:t>
            </a:r>
            <a:r>
              <a:rPr lang="en-US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Helmert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height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κατέχει μία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συμφυή παραδοχή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για την πυκνότητα των μαζών λόγω της ύπαρξης της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τιμής της πραγματικής βαρύτητας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131840" y="1772816"/>
          <a:ext cx="2679700" cy="868363"/>
        </p:xfrm>
        <a:graphic>
          <a:graphicData uri="http://schemas.openxmlformats.org/presentationml/2006/ole">
            <p:oleObj spid="_x0000_s41987" name="Εξίσωση" r:id="rId3" imgW="2679480" imgH="863280" progId="Equation.3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059832" y="4293096"/>
          <a:ext cx="2286000" cy="838200"/>
        </p:xfrm>
        <a:graphic>
          <a:graphicData uri="http://schemas.openxmlformats.org/presentationml/2006/ole">
            <p:oleObj spid="_x0000_s41988" name="Εξίσωση" r:id="rId4" imgW="228600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Ορθομετρικό υψόμετρο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34076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Για τον υπολογισμό της μέσης τιμής της βαρύτητας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γνώση της τιμής κατά μήκος της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κατακορύφου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από το γεωειδές έως τη γήινη επιφάνεια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2928957" cy="30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48064" y="2276872"/>
          <a:ext cx="1739900" cy="558800"/>
        </p:xfrm>
        <a:graphic>
          <a:graphicData uri="http://schemas.openxmlformats.org/presentationml/2006/ole">
            <p:oleObj spid="_x0000_s43012" name="Equation" r:id="rId4" imgW="1739880" imgH="558720" progId="Equation.3">
              <p:embed/>
            </p:oleObj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924944"/>
            <a:ext cx="2016224" cy="476743"/>
          </a:xfrm>
          <a:prstGeom prst="rect">
            <a:avLst/>
          </a:prstGeom>
          <a:noFill/>
        </p:spPr>
      </p:pic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6588224" y="2852936"/>
          <a:ext cx="1512168" cy="528059"/>
        </p:xfrm>
        <a:graphic>
          <a:graphicData uri="http://schemas.openxmlformats.org/presentationml/2006/ole">
            <p:oleObj spid="_x0000_s43013" name="Equation" r:id="rId6" imgW="1600200" imgH="55872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39952" y="3356992"/>
            <a:ext cx="3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Εξίσωση </a:t>
            </a:r>
            <a:r>
              <a:rPr lang="en-US" dirty="0" err="1" smtClean="0"/>
              <a:t>Bruns</a:t>
            </a:r>
            <a:r>
              <a:rPr lang="en-US" dirty="0" smtClean="0"/>
              <a:t> (</a:t>
            </a:r>
            <a:r>
              <a:rPr lang="el-GR" dirty="0" smtClean="0"/>
              <a:t>παρουσίαση </a:t>
            </a:r>
            <a:r>
              <a:rPr lang="en-US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endParaRPr lang="el-GR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067944" y="3789040"/>
          <a:ext cx="4483100" cy="558800"/>
        </p:xfrm>
        <a:graphic>
          <a:graphicData uri="http://schemas.openxmlformats.org/presentationml/2006/ole">
            <p:oleObj spid="_x0000_s43014" name="Equation" r:id="rId7" imgW="4483080" imgH="55872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804248" y="5013176"/>
          <a:ext cx="1422400" cy="546100"/>
        </p:xfrm>
        <a:graphic>
          <a:graphicData uri="http://schemas.openxmlformats.org/presentationml/2006/ole">
            <p:oleObj spid="_x0000_s43015" name="Equation" r:id="rId8" imgW="1422360" imgH="545760" progId="Equation.3">
              <p:embed/>
            </p:oleObj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3923928" y="4437112"/>
          <a:ext cx="5054600" cy="508000"/>
        </p:xfrm>
        <a:graphic>
          <a:graphicData uri="http://schemas.openxmlformats.org/presentationml/2006/ole">
            <p:oleObj spid="_x0000_s43016" name="Equation" r:id="rId9" imgW="5054400" imgH="50796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923928" y="5157192"/>
          <a:ext cx="2654300" cy="292100"/>
        </p:xfrm>
        <a:graphic>
          <a:graphicData uri="http://schemas.openxmlformats.org/presentationml/2006/ole">
            <p:oleObj spid="_x0000_s43017" name="Equation" r:id="rId10" imgW="2654280" imgH="29196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832225" y="5805488"/>
          <a:ext cx="4800600" cy="673100"/>
        </p:xfrm>
        <a:graphic>
          <a:graphicData uri="http://schemas.openxmlformats.org/presentationml/2006/ole">
            <p:oleObj spid="_x0000_s43018" name="Equation" r:id="rId11" imgW="4800600" imgH="67284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596336" y="3429000"/>
          <a:ext cx="1041400" cy="304800"/>
        </p:xfrm>
        <a:graphic>
          <a:graphicData uri="http://schemas.openxmlformats.org/presentationml/2006/ole">
            <p:oleObj spid="_x0000_s43019" name="Equation" r:id="rId12" imgW="104112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Ορθομετρικό υψόμετρο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340768"/>
            <a:ext cx="842493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Ορισμός: Το μήκος της καμπύλης γραμμής της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κατακορύφου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Απαίτηση παρατηρήσεων βαρύτητας κατά μήκος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χωροσταθμικών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οδεύσεων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2928957" cy="30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Ορθομετρικό υψόμετρο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340768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Για τη μετατροπή των μετρήσεων της χωροστάθμησης σε ορθομετρικά υψόμετρα εφαρμόζεται η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ορθομετρική διόρθωση ή αναγωγή 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orthometric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correction or reduction)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(mm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ή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cm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σε ορεινές εκτάσεις)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2928957" cy="30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539552" y="5661248"/>
          <a:ext cx="4406900" cy="635000"/>
        </p:xfrm>
        <a:graphic>
          <a:graphicData uri="http://schemas.openxmlformats.org/presentationml/2006/ole">
            <p:oleObj spid="_x0000_s47106" name="Equation" r:id="rId4" imgW="4406760" imgH="6346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56176" y="5733256"/>
          <a:ext cx="1866900" cy="292100"/>
        </p:xfrm>
        <a:graphic>
          <a:graphicData uri="http://schemas.openxmlformats.org/presentationml/2006/ole">
            <p:oleObj spid="_x0000_s47107" name="Equation" r:id="rId5" imgW="186660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Κανονικό υψόμετρο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124744"/>
            <a:ext cx="842493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Με την υιοθέτηση κανονικού πεδίου βαρύτητας, τότε το ορθομετρικό υψόμετρο μετατρέπεται σε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κανονικό υψόμετρο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normal height)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έννοια του κανονικού υψομέτρου ακολουθεί τη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σύγχρονη λύση του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Molodensky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και ορίζει ως επιφάνεια αναφοράς των υψομέτρων το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τελουροειδές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(ή ισοδύναμα το σχεδόν – γεωειδές)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Δεν υφίσταται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καμία παραδοχή σχετική με την πυκνότητα των γήινων μαζών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Κανονική διόρθωση ή αναγωγή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normal correction or reduction)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611560" y="2132856"/>
          <a:ext cx="1943100" cy="660400"/>
        </p:xfrm>
        <a:graphic>
          <a:graphicData uri="http://schemas.openxmlformats.org/presentationml/2006/ole">
            <p:oleObj spid="_x0000_s49155" name="Εξίσωση" r:id="rId3" imgW="1942920" imgH="660240" progId="Equation.3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11560" y="5733256"/>
          <a:ext cx="5016500" cy="736600"/>
        </p:xfrm>
        <a:graphic>
          <a:graphicData uri="http://schemas.openxmlformats.org/presentationml/2006/ole">
            <p:oleObj spid="_x0000_s49156" name="Εξίσωση" r:id="rId4" imgW="5016240" imgH="736560" progId="Equation.3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6437313" y="5870575"/>
          <a:ext cx="1879600" cy="304800"/>
        </p:xfrm>
        <a:graphic>
          <a:graphicData uri="http://schemas.openxmlformats.org/presentationml/2006/ole">
            <p:oleObj spid="_x0000_s49157" name="Equation" r:id="rId5" imgW="187956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Κανονικό υψόμετρο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124744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Στην πράξη οι παρατηρήσεις της χωροστάθμησης μετατρέπονται σε κανονικά υψόμετρα εφαρμόζοντας τις κανονικές διορθώσεις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πολύ μικρές τιμές για </a:t>
            </a:r>
            <a:r>
              <a:rPr lang="el-GR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χωροσταθμικές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οδεύσεις μικρού μήκους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(mm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ή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cm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σε ορεινές εκτάσεις)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3571900" cy="35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346" y="404664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Κανονικό-ορθομετρικό υψόμετρο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124744"/>
            <a:ext cx="842493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 smtClean="0">
                <a:latin typeface="Arial" pitchFamily="34" charset="0"/>
                <a:cs typeface="Arial" pitchFamily="34" charset="0"/>
              </a:rPr>
              <a:t>Και τα δύο προηγούμενα υψομετρικά συστήματα απαιτούν τη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χρήση της βαρύτητας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(ορθομετρική και κανονική διόρθωση)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sz="1400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δυσκολία μέτρησης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της βαρύτητας τη δεκαετία του 50 </a:t>
            </a:r>
            <a:r>
              <a:rPr lang="el-GR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υιοθέτηση μίας ιδιαίτερης κατηγορίας υψομέτρων  </a:t>
            </a:r>
            <a:r>
              <a:rPr lang="el-GR" sz="1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κανονικά-ορθομετρικά υψόμετρα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sz="1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Η κανονική βαρύτητα αντικατέστησε τις μετρήσεις της βαρύτητας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sz="1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Απουσία μέτρησης βαρύτητας  χάνεται η πληροφορία για το πραγματικό πεδίο  </a:t>
            </a:r>
            <a:r>
              <a:rPr lang="el-GR" sz="1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αδύναμη σύνδεση γεωμετρικής και φυσικής πληροφορίας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24744"/>
            <a:ext cx="2214578" cy="219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5011" y="404664"/>
            <a:ext cx="418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124744"/>
            <a:ext cx="842493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Σύνοψη: επιφάνειες αναφοράς και υψόμετρα</a:t>
            </a: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6" name="Picture 5" descr="surfa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44824"/>
            <a:ext cx="3401568" cy="3901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9992" y="1628800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/>
            <a:r>
              <a:rPr lang="el-GR" i="1" dirty="0" smtClean="0">
                <a:latin typeface="Arial" pitchFamily="34" charset="0"/>
                <a:cs typeface="Arial" pitchFamily="34" charset="0"/>
              </a:rPr>
              <a:t>Ν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αποχή ή υψόμετρο του γεωειδούς (</a:t>
            </a:r>
            <a:r>
              <a:rPr lang="en-US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geoid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undulation or height)</a:t>
            </a: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l-GR" i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l-GR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ζ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ανωμαλία ύψους</a:t>
            </a:r>
            <a:endParaRPr lang="en-U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b="1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(height anomaly)</a:t>
            </a:r>
          </a:p>
        </p:txBody>
      </p:sp>
      <p:sp>
        <p:nvSpPr>
          <p:cNvPr id="9" name="Down Arrow 8"/>
          <p:cNvSpPr/>
          <p:nvPr/>
        </p:nvSpPr>
        <p:spPr>
          <a:xfrm>
            <a:off x="6300192" y="3140968"/>
            <a:ext cx="428628" cy="8566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4572000" y="39330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Εξαγόμενα του γεωδαιτικού προβλήματος συνοριακών τιμών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796136" y="4797152"/>
          <a:ext cx="1155700" cy="685800"/>
        </p:xfrm>
        <a:graphic>
          <a:graphicData uri="http://schemas.openxmlformats.org/presentationml/2006/ole">
            <p:oleObj spid="_x0000_s51202" name="Εξίσωση" r:id="rId4" imgW="1155600" imgH="685800" progId="Equation.3">
              <p:embed/>
            </p:oleObj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5010323" y="5582394"/>
          <a:ext cx="2730500" cy="660400"/>
        </p:xfrm>
        <a:graphic>
          <a:graphicData uri="http://schemas.openxmlformats.org/presentationml/2006/ole">
            <p:oleObj spid="_x0000_s51203" name="Εξίσωση" r:id="rId5" imgW="273024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548680"/>
            <a:ext cx="4972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Βασικές έννοιες υψομετρίας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813690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 διαχωρισμός υψομετρίας και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οριζοντιογραφίας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απασχόλησε τη γεωδαιτική κοινότητα έως την άφιξη της δορυφορικής εποχής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Κλασικά γεωδαιτικά δίκτυα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αποστάσεις πολλών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km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γωνίες τομής των σκοπεύσεων σχεδόν 180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º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4" name="Picture 3" descr="horiz_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573016"/>
            <a:ext cx="2838450" cy="26384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87252" y="4001644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1972872" y="5644718"/>
            <a:ext cx="1071570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>
            <a:off x="3115880" y="4215958"/>
            <a:ext cx="1714512" cy="642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3044442" y="5144652"/>
            <a:ext cx="1785950" cy="857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04048" y="465313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Αβεβαιότητα στον οριζόντιο και κατακόρυφο προσδιορισμό της θέσης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5011" y="404664"/>
            <a:ext cx="4186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Μία σύγκριση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124744"/>
            <a:ext cx="842493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Ξεκινώντας από το γεωδυναμικό αριθμό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Κάθε υψομετρικό σύστημα είναι δυνατό να παρουσιαστεί με μία μορφή: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Η επιλογή της τιμής της βαρύτητας </a:t>
            </a:r>
            <a:r>
              <a:rPr lang="en-US" b="1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0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ορίζει το χρησιμοποιούμενο υψομετρικό σύστημα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611560" y="1628800"/>
          <a:ext cx="3060700" cy="863600"/>
        </p:xfrm>
        <a:graphic>
          <a:graphicData uri="http://schemas.openxmlformats.org/presentationml/2006/ole">
            <p:oleObj spid="_x0000_s52228" name="Equation" r:id="rId3" imgW="3060360" imgH="863280" progId="Equation.3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611560" y="2996952"/>
          <a:ext cx="1485900" cy="827087"/>
        </p:xfrm>
        <a:graphic>
          <a:graphicData uri="http://schemas.openxmlformats.org/presentationml/2006/ole">
            <p:oleObj spid="_x0000_s52229" name="Equation" r:id="rId4" imgW="774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5011" y="404664"/>
            <a:ext cx="4186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Μία σύγκριση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124744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Δυναμικό υψόμετρο:                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= σταθερό (45°)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Ορθομετρικό υψόμετρο: 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Κανονικό υψόμετρο: 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Απεριόριστος αριθμός υψομετρικών συστημάτων επιλέγοντας την τιμή του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l-GR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με διαφορετικό τρόπο</a:t>
            </a:r>
          </a:p>
          <a:p>
            <a:pPr marL="177800" indent="-177800"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851920" y="1340768"/>
          <a:ext cx="1485900" cy="827087"/>
        </p:xfrm>
        <a:graphic>
          <a:graphicData uri="http://schemas.openxmlformats.org/presentationml/2006/ole">
            <p:oleObj spid="_x0000_s53251" name="Equation" r:id="rId3" imgW="774360" imgH="431640" progId="Equation.3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987824" y="2420888"/>
          <a:ext cx="912813" cy="433388"/>
        </p:xfrm>
        <a:graphic>
          <a:graphicData uri="http://schemas.openxmlformats.org/presentationml/2006/ole">
            <p:oleObj spid="_x0000_s53252" name="Equation" r:id="rId4" imgW="482400" imgH="228600" progId="Equation.3">
              <p:embed/>
            </p:oleObj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3347864" y="3212976"/>
          <a:ext cx="887412" cy="431800"/>
        </p:xfrm>
        <a:graphic>
          <a:graphicData uri="http://schemas.openxmlformats.org/presentationml/2006/ole">
            <p:oleObj spid="_x0000_s53253" name="Equation" r:id="rId5" imgW="469800" imgH="228600" progId="Equation.3">
              <p:embed/>
            </p:oleObj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3059832" y="4005064"/>
          <a:ext cx="863600" cy="431800"/>
        </p:xfrm>
        <a:graphic>
          <a:graphicData uri="http://schemas.openxmlformats.org/presentationml/2006/ole">
            <p:oleObj spid="_x0000_s53254" name="Equation" r:id="rId6" imgW="457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5011" y="404664"/>
            <a:ext cx="4186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Υψομετρικά συστήματα</a:t>
            </a:r>
          </a:p>
          <a:p>
            <a:pPr algn="ctr"/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Μία σύγκριση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31640" y="1196752"/>
          <a:ext cx="6597945" cy="5048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240"/>
                <a:gridCol w="2216390"/>
                <a:gridCol w="2199315"/>
              </a:tblGrid>
              <a:tr h="400803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Υψομετρικό σύστημα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Πλεονεκτήματα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Μειονεκτήματα</a:t>
                      </a:r>
                      <a:endParaRPr lang="el-GR" sz="1200" dirty="0"/>
                    </a:p>
                  </a:txBody>
                  <a:tcPr/>
                </a:tc>
              </a:tr>
              <a:tr h="889452">
                <a:tc>
                  <a:txBody>
                    <a:bodyPr/>
                    <a:lstStyle/>
                    <a:p>
                      <a:pPr algn="l"/>
                      <a:r>
                        <a:rPr lang="el-GR" sz="1400" dirty="0" smtClean="0"/>
                        <a:t>Γεωδυναμικός</a:t>
                      </a:r>
                      <a:r>
                        <a:rPr lang="el-GR" sz="1400" baseline="0" dirty="0" smtClean="0"/>
                        <a:t> αριθμός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 sz="1200" dirty="0" smtClean="0"/>
                        <a:t>Άμεσο</a:t>
                      </a:r>
                      <a:r>
                        <a:rPr lang="el-GR" sz="1200" baseline="0" dirty="0" smtClean="0"/>
                        <a:t> αποτέλεσμα της χωροστάθμησης</a:t>
                      </a:r>
                      <a:endParaRPr lang="en-US" sz="12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1200" dirty="0" smtClean="0"/>
                        <a:t>Μεγάλη επιστημονική σημασία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 sz="1200" dirty="0" smtClean="0"/>
                        <a:t>Δε χρησιμοποιείται στις πρακτικές εφαρμογές (δεν έχει μονάδες υψομέτρου)</a:t>
                      </a:r>
                      <a:endParaRPr lang="en-US" sz="1200" baseline="0" dirty="0" smtClean="0"/>
                    </a:p>
                  </a:txBody>
                  <a:tcPr/>
                </a:tc>
              </a:tr>
              <a:tr h="1087108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Δυναμικό</a:t>
                      </a:r>
                      <a:r>
                        <a:rPr lang="el-GR" sz="1400" baseline="0" dirty="0" smtClean="0"/>
                        <a:t> υψόμετρο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 sz="1200" dirty="0" smtClean="0"/>
                        <a:t>Διαστάσεις υψομέτρου</a:t>
                      </a:r>
                      <a:endParaRPr lang="en-US" sz="12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1200" dirty="0" smtClean="0"/>
                        <a:t>Σημεία της ίδιας </a:t>
                      </a:r>
                      <a:r>
                        <a:rPr lang="el-GR" sz="1200" dirty="0" err="1" smtClean="0"/>
                        <a:t>χωροσταθμικής</a:t>
                      </a:r>
                      <a:r>
                        <a:rPr lang="el-GR" sz="1200" dirty="0" smtClean="0"/>
                        <a:t> επιφάνειας έχουν το ίδιο υψόμετρο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 sz="1200" dirty="0" smtClean="0"/>
                        <a:t>Απουσία γεωμετρικής έννοιας</a:t>
                      </a:r>
                      <a:endParaRPr lang="en-US" sz="12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1200" baseline="0" dirty="0" smtClean="0"/>
                        <a:t>Μεγάλες δυναμικές διορθώσεις </a:t>
                      </a:r>
                      <a:r>
                        <a:rPr lang="el-GR" sz="1200" baseline="0" dirty="0" smtClean="0">
                          <a:sym typeface="Wingdings" pitchFamily="2" charset="2"/>
                        </a:rPr>
                        <a:t> άχρηστο στις πρακτικές εφαρμογές</a:t>
                      </a:r>
                      <a:endParaRPr lang="en-US" sz="1200" baseline="0" dirty="0" smtClean="0"/>
                    </a:p>
                  </a:txBody>
                  <a:tcPr/>
                </a:tc>
              </a:tr>
              <a:tr h="148242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Ορθομετρικό υψόμετρο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 sz="1200" baseline="0" dirty="0" smtClean="0"/>
                        <a:t>«Υψόμετρο από την επιφάνεια της θάλασσας»</a:t>
                      </a:r>
                      <a:endParaRPr lang="en-US" sz="12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1200" baseline="0" dirty="0" smtClean="0"/>
                        <a:t>Γεωμετρική και φυσική σημασία</a:t>
                      </a:r>
                      <a:endParaRPr lang="en-US" sz="1200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l-GR" sz="1200" dirty="0" smtClean="0"/>
                        <a:t>Σχετικά μικρές τιμές</a:t>
                      </a:r>
                      <a:r>
                        <a:rPr lang="el-GR" sz="1200" baseline="0" dirty="0" smtClean="0"/>
                        <a:t> της ορθομετρικής διόρθωσης</a:t>
                      </a:r>
                      <a:endParaRPr lang="en-U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 sz="1200" baseline="0" dirty="0" smtClean="0"/>
                        <a:t>Επίπονες υπολογιστικές διαδικασίες</a:t>
                      </a:r>
                      <a:endParaRPr lang="el-GR" sz="1200" dirty="0"/>
                    </a:p>
                  </a:txBody>
                  <a:tcPr/>
                </a:tc>
              </a:tr>
              <a:tr h="1087108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Κανονικό υψόμετρο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l-GR" sz="1200" dirty="0" smtClean="0"/>
                        <a:t>Χρησιμοποιείται στις σύγχρονες</a:t>
                      </a:r>
                      <a:r>
                        <a:rPr lang="el-GR" sz="1200" baseline="0" dirty="0" smtClean="0"/>
                        <a:t> θεωρίες της Φυσικής Γεωδαισίας</a:t>
                      </a:r>
                      <a:endParaRPr lang="en-US" sz="12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1200" baseline="0" dirty="0" smtClean="0"/>
                        <a:t>Εύκολος υπολογισμός</a:t>
                      </a:r>
                      <a:endParaRPr lang="en-US" sz="1200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l-GR" sz="1200" baseline="0" dirty="0" smtClean="0"/>
                        <a:t>Σχετικά μικρές τιμές της κανονικής διόρθωσης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l-GR" sz="1200" dirty="0" smtClean="0"/>
                        <a:t>Λιγότερο προφανής η γεωμετρική</a:t>
                      </a:r>
                      <a:r>
                        <a:rPr lang="el-GR" sz="1200" baseline="0" dirty="0" smtClean="0"/>
                        <a:t> και η φυσική του σημασία</a:t>
                      </a:r>
                      <a:endParaRPr lang="en-US" sz="120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l-GR" sz="1200" dirty="0" smtClean="0"/>
                        <a:t>Κατέχει έναν κάπως</a:t>
                      </a:r>
                      <a:r>
                        <a:rPr lang="el-GR" sz="1200" baseline="0" dirty="0" smtClean="0"/>
                        <a:t> «τεχνητό» χαρακτήρα</a:t>
                      </a:r>
                      <a:endParaRPr lang="en-US" sz="12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0914" y="404664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Άσκηση</a:t>
            </a:r>
            <a:endParaRPr lang="el-GR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200" dirty="0" smtClean="0">
                <a:latin typeface="Arial" pitchFamily="34" charset="0"/>
                <a:cs typeface="Arial" pitchFamily="34" charset="0"/>
              </a:rPr>
              <a:t>Με σκοπό τη μεταφορά υψομέτρου ακριβείας από μία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χωροσταθμική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αφετηρία Α με υψόμετρο Η</a:t>
            </a:r>
            <a:r>
              <a:rPr lang="el-GR" sz="1200" baseline="-25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= 1235.124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στο σημείο Β πραγματοποιήθηκε γεωμετρική χωροστάθμηση ακριβείας σε συνδυασμό με μετρήσεις βαρύτητας στα σημεία Α και Β και στις ενδιάμεσες στάσεις του χωροβάτη. Οι μετρήσεις παρουσιάζονται στον πίνακα που ακολουθεί: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dirty="0" smtClean="0">
                <a:latin typeface="Arial" pitchFamily="34" charset="0"/>
                <a:cs typeface="Arial" pitchFamily="34" charset="0"/>
              </a:rPr>
              <a:t>Να υπολογιστεί η τιμή του ορθομετρικού υψομέτρου στο σημείο Β εφαρμόζοντας την κατάλληλη διόρθωση για την προσέγγιση υψομέτρου ακριβείας. Ελλειψοειδές αναφοράς για τον υπολογισμό της κανονικής βαρύτητας το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GRS80.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23728" y="1988840"/>
          <a:ext cx="471655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618"/>
                <a:gridCol w="817542"/>
                <a:gridCol w="936104"/>
                <a:gridCol w="216024"/>
                <a:gridCol w="1152128"/>
                <a:gridCol w="972143"/>
              </a:tblGrid>
              <a:tr h="159792"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latin typeface="Arial" pitchFamily="34" charset="0"/>
                          <a:cs typeface="Arial" pitchFamily="34" charset="0"/>
                        </a:rPr>
                        <a:t>Σημείο</a:t>
                      </a:r>
                      <a:endParaRPr lang="el-G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latin typeface="Arial" pitchFamily="34" charset="0"/>
                          <a:cs typeface="Arial" pitchFamily="34" charset="0"/>
                        </a:rPr>
                        <a:t>Όπισθεν</a:t>
                      </a:r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latin typeface="Arial" pitchFamily="34" charset="0"/>
                          <a:cs typeface="Arial" pitchFamily="34" charset="0"/>
                        </a:rPr>
                        <a:t>Έμπροσθεν</a:t>
                      </a:r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 (m)</a:t>
                      </a:r>
                      <a:endParaRPr lang="el-G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latin typeface="Arial" pitchFamily="34" charset="0"/>
                          <a:cs typeface="Arial" pitchFamily="34" charset="0"/>
                        </a:rPr>
                        <a:t>Σημείο</a:t>
                      </a:r>
                      <a:r>
                        <a:rPr lang="el-GR" sz="1000" baseline="0" dirty="0" smtClean="0">
                          <a:latin typeface="Arial" pitchFamily="34" charset="0"/>
                          <a:cs typeface="Arial" pitchFamily="34" charset="0"/>
                        </a:rPr>
                        <a:t> μέτρησης 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l-G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latin typeface="Arial" pitchFamily="34" charset="0"/>
                          <a:cs typeface="Arial" pitchFamily="34" charset="0"/>
                        </a:rPr>
                        <a:t>Μέτρηση </a:t>
                      </a:r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el-GR" sz="10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000" dirty="0" err="1" smtClean="0">
                          <a:latin typeface="Arial" pitchFamily="34" charset="0"/>
                          <a:cs typeface="Arial" pitchFamily="34" charset="0"/>
                        </a:rPr>
                        <a:t>mGal</a:t>
                      </a:r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l-G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350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1.234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981356.457</a:t>
                      </a:r>
                    </a:p>
                  </a:txBody>
                  <a:tcPr marL="9525" marR="9525" marT="9525" marB="0" anchor="b"/>
                </a:tc>
              </a:tr>
              <a:tr h="18721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1.548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0.254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A-1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981356.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394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92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1.687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0.758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1-2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98135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6.158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6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2.013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0.287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2-3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98135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5.987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35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1.723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1.004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3-4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98135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5.712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628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2.852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0.789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4-5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98135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5.425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628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itchFamily="34" charset="0"/>
                          <a:cs typeface="Arial" pitchFamily="34" charset="0"/>
                        </a:rPr>
                        <a:t>0.584</a:t>
                      </a:r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5-B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98135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4.941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6288">
                <a:tc>
                  <a:txBody>
                    <a:bodyPr/>
                    <a:lstStyle/>
                    <a:p>
                      <a:pPr algn="ctr"/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981354.484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548680"/>
            <a:ext cx="4972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Βασικές έννοιες υψομετρίας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Κατακόρυφες γωνίες για υψομετρικό προσδιορισμό;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δύο συστηματικές επιδράσεις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Ατμοσφαιρική διάθλαση  καμπυλότητα ακτινοβολίας 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2. 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Απόκλιση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κατακορύφου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μικρή επίδραση στις οριζόντιες, όμως μεγάλη στις κατακόρυφες γωνίες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Διαφορετικές βασικές επιφάνειες αναφοράς: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γεωειδές (</a:t>
            </a:r>
            <a:r>
              <a:rPr lang="en-US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geoid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για τον κατακόρυφο και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ελλειψοειδές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(ellipsoid)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για τον οριζόντιο προσδιορισμό θέσης  </a:t>
            </a:r>
            <a:r>
              <a:rPr lang="el-GR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εγγενής εξάρτηση με τα φυσικά γήινα χαρακτηριστικά</a:t>
            </a:r>
          </a:p>
        </p:txBody>
      </p:sp>
      <p:pic>
        <p:nvPicPr>
          <p:cNvPr id="12" name="Picture 11" descr="refra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492896"/>
            <a:ext cx="2071702" cy="16469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3968" y="2852936"/>
            <a:ext cx="398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Αντί του πραγματικού </a:t>
            </a:r>
            <a:r>
              <a:rPr lang="en-US" dirty="0" smtClean="0"/>
              <a:t>z </a:t>
            </a:r>
            <a:r>
              <a:rPr lang="el-GR" dirty="0" smtClean="0"/>
              <a:t>τα όργανα μετρούν τη γωνία </a:t>
            </a:r>
            <a:r>
              <a:rPr lang="en-US" dirty="0" smtClean="0"/>
              <a:t>z - </a:t>
            </a:r>
            <a:r>
              <a:rPr lang="el-GR" dirty="0" smtClean="0"/>
              <a:t>Δ</a:t>
            </a:r>
            <a:r>
              <a:rPr lang="en-US" dirty="0" smtClean="0"/>
              <a:t>z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548680"/>
            <a:ext cx="4972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Βασικές έννοιες υψομετρίας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813690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γεωειδές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αναπαριστά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τη σύνδεση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μεταξύ των γεωμετρικών και των φυσικών χαρακτηριστικών της γήινης επιφάνειας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u="sng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Το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ελλειψοειδές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αποτελεί μία </a:t>
            </a:r>
            <a:r>
              <a:rPr lang="el-GR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ιδεατή επιφάνεια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η ακρίβεια της προσέγγισης κρίνεται ικανοποιητική για τον </a:t>
            </a:r>
            <a:r>
              <a:rPr lang="el-GR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οριζοντιογραφικό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προσδιορισμό, αλλά ανεπαρκής για τον κατακόρυφο  απουσία της φυσικής σημασίας που είναι απαραίτητη στα τεχνικά έργα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u="sng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Ο διαχωρισμός εκφράζεται και στη μετρητική διαδικασία  ακριβής προσέγγιση υψομέτρων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γεωμετρική χωροστάθμηση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u="sng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548680"/>
            <a:ext cx="4982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Η σημασία στα τεχνικά έργα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813690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Το υψόμετρο παρέχει τη σύνδεση μεταξύ γεωμετρικών και φυσικών χαρακτηριστικών της Γης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u="sng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Διαφορές υψομέτρων από το ελλειψοειδές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δεν παρέχουν καμία φυσική πληροφορία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δε χρησιμοποιούνται στα τεχνικά έργα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u="sng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Έργα υποδομών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εξάρτηση από το γήινο πεδίο βαρύτητας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αγωγοί, εγκαταστάσεις άντληση υδάτων, φράγματα, κατασκευές, κ.α.</a:t>
            </a: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u="sng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404664"/>
            <a:ext cx="4982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Η σημασία στα τεχνικά έργα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hi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071546"/>
            <a:ext cx="2644434" cy="1710569"/>
          </a:xfrm>
          <a:prstGeom prst="rect">
            <a:avLst/>
          </a:prstGeom>
        </p:spPr>
      </p:pic>
      <p:pic>
        <p:nvPicPr>
          <p:cNvPr id="7" name="Picture 6" descr="Poland_Solina_d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142984"/>
            <a:ext cx="2672046" cy="1782756"/>
          </a:xfrm>
          <a:prstGeom prst="rect">
            <a:avLst/>
          </a:prstGeom>
        </p:spPr>
      </p:pic>
      <p:pic>
        <p:nvPicPr>
          <p:cNvPr id="8" name="Picture 7" descr="Pipeline-small_image,_seen_from_below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142984"/>
            <a:ext cx="2011680" cy="2438400"/>
          </a:xfrm>
          <a:prstGeom prst="rect">
            <a:avLst/>
          </a:prstGeom>
        </p:spPr>
      </p:pic>
      <p:pic>
        <p:nvPicPr>
          <p:cNvPr id="9" name="Picture 8" descr="constructi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4143380"/>
            <a:ext cx="2705077" cy="2028808"/>
          </a:xfrm>
          <a:prstGeom prst="rect">
            <a:avLst/>
          </a:prstGeom>
        </p:spPr>
      </p:pic>
      <p:pic>
        <p:nvPicPr>
          <p:cNvPr id="10" name="Picture 9" descr="2007-077-water-supply-rabb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3571876"/>
            <a:ext cx="2919804" cy="2152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3571876"/>
            <a:ext cx="3042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Elevated section of Alaska pipeline</a:t>
            </a:r>
            <a:endParaRPr lang="el-GR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43306" y="2786058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Irrigation canal</a:t>
            </a:r>
            <a:endParaRPr lang="el-GR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2928934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Power plant - Poland</a:t>
            </a:r>
            <a:endParaRPr lang="el-GR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86446" y="5715016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Clear water recourses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404664"/>
            <a:ext cx="4982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Η σημασία στα τεχνικά έργα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3857628"/>
            <a:ext cx="3289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Bridge construction: Rio-</a:t>
            </a:r>
            <a:r>
              <a:rPr lang="en-US" sz="1400" dirty="0" err="1" smtClean="0"/>
              <a:t>Antirio</a:t>
            </a:r>
            <a:r>
              <a:rPr lang="en-US" sz="1400" dirty="0" smtClean="0"/>
              <a:t> Greece</a:t>
            </a:r>
            <a:endParaRPr lang="el-GR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00430" y="5429264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Road planning and construction</a:t>
            </a:r>
            <a:endParaRPr lang="el-GR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00628" y="4286256"/>
            <a:ext cx="302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Port development – Piraeus Greece</a:t>
            </a:r>
            <a:endParaRPr lang="el-GR" sz="1400" dirty="0"/>
          </a:p>
        </p:txBody>
      </p:sp>
      <p:pic>
        <p:nvPicPr>
          <p:cNvPr id="18" name="Picture 2" descr="http://www.gefyra.gr/uploads/nr_photos/3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437091" cy="2286016"/>
          </a:xfrm>
          <a:prstGeom prst="rect">
            <a:avLst/>
          </a:prstGeom>
          <a:noFill/>
        </p:spPr>
      </p:pic>
      <p:pic>
        <p:nvPicPr>
          <p:cNvPr id="19" name="Picture 18" descr="roads-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857760"/>
            <a:ext cx="1871666" cy="1405829"/>
          </a:xfrm>
          <a:prstGeom prst="rect">
            <a:avLst/>
          </a:prstGeom>
        </p:spPr>
      </p:pic>
      <p:pic>
        <p:nvPicPr>
          <p:cNvPr id="20" name="Picture 19" descr="Pirae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214422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2359</Words>
  <Application>Microsoft Office PowerPoint</Application>
  <PresentationFormat>On-screen Show (4:3)</PresentationFormat>
  <Paragraphs>429</Paragraphs>
  <Slides>43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Equation</vt:lpstr>
      <vt:lpstr>Εξίσωση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anonymous</dc:creator>
  <cp:lastModifiedBy>Χρήστης των Windows</cp:lastModifiedBy>
  <cp:revision>272</cp:revision>
  <dcterms:created xsi:type="dcterms:W3CDTF">2017-01-03T17:16:28Z</dcterms:created>
  <dcterms:modified xsi:type="dcterms:W3CDTF">2018-11-04T19:34:47Z</dcterms:modified>
</cp:coreProperties>
</file>