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9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43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01" r:id="rId26"/>
    <p:sldId id="302" r:id="rId27"/>
    <p:sldId id="303" r:id="rId28"/>
    <p:sldId id="304" r:id="rId29"/>
    <p:sldId id="305" r:id="rId30"/>
    <p:sldId id="310" r:id="rId31"/>
    <p:sldId id="306" r:id="rId32"/>
    <p:sldId id="307" r:id="rId33"/>
    <p:sldId id="357" r:id="rId34"/>
    <p:sldId id="308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20" r:id="rId44"/>
    <p:sldId id="319" r:id="rId45"/>
    <p:sldId id="321" r:id="rId46"/>
    <p:sldId id="339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7" r:id="rId58"/>
    <p:sldId id="358" r:id="rId59"/>
    <p:sldId id="332" r:id="rId60"/>
    <p:sldId id="333" r:id="rId61"/>
    <p:sldId id="334" r:id="rId62"/>
    <p:sldId id="335" r:id="rId63"/>
    <p:sldId id="336" r:id="rId64"/>
    <p:sldId id="338" r:id="rId65"/>
    <p:sldId id="340" r:id="rId66"/>
    <p:sldId id="341" r:id="rId67"/>
    <p:sldId id="342" r:id="rId6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>
        <p:scale>
          <a:sx n="95" d="100"/>
          <a:sy n="95" d="100"/>
        </p:scale>
        <p:origin x="-2010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2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22.wmf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BCDEB-5821-4987-9DAA-FEAB9C7AAE7B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7A4B0-6D66-49D4-8573-F89D23EDD66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A4B0-6D66-49D4-8573-F89D23EDD66D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610A5-7105-4134-8782-3F154032FBB6}" type="datetimeFigureOut">
              <a:rPr lang="el-GR" smtClean="0"/>
              <a:pPr/>
              <a:t>12/11/2018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jpeg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oleObject" Target="../embeddings/oleObject3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45.bin"/><Relationship Id="rId4" Type="http://schemas.openxmlformats.org/officeDocument/2006/relationships/oleObject" Target="../embeddings/oleObject4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0.bin"/><Relationship Id="rId5" Type="http://schemas.openxmlformats.org/officeDocument/2006/relationships/oleObject" Target="../embeddings/oleObject49.bin"/><Relationship Id="rId4" Type="http://schemas.openxmlformats.org/officeDocument/2006/relationships/oleObject" Target="../embeddings/oleObject4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6.bin"/><Relationship Id="rId5" Type="http://schemas.openxmlformats.org/officeDocument/2006/relationships/oleObject" Target="../embeddings/oleObject55.bin"/><Relationship Id="rId4" Type="http://schemas.openxmlformats.org/officeDocument/2006/relationships/oleObject" Target="../embeddings/oleObject5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4" Type="http://schemas.openxmlformats.org/officeDocument/2006/relationships/oleObject" Target="../embeddings/oleObject57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TEI%20ATHENS\&#924;&#949;&#964;&#945;&#960;&#964;&#965;&#967;&#953;&#945;&#954;&#940;\&#915;&#949;&#969;&#967;&#969;&#961;&#953;&#954;&#941;&#962;%20&#964;&#949;&#967;&#957;&#959;&#955;&#959;&#947;&#943;&#949;&#962;\&#933;&#968;&#959;&#956;&#949;&#961;&#943;&#945;%20&#954;&#945;&#953;%20GNSS\&#928;&#945;&#961;&#959;&#965;&#963;&#953;&#940;&#963;&#949;&#953;&#962;\&#928;&#945;&#961;&#959;&#965;&#963;&#943;&#945;&#963;&#951;%203&#951;\1212_011_AR_EN.mp4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63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6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0.bin"/><Relationship Id="rId5" Type="http://schemas.openxmlformats.org/officeDocument/2006/relationships/oleObject" Target="../embeddings/oleObject69.bin"/><Relationship Id="rId4" Type="http://schemas.openxmlformats.org/officeDocument/2006/relationships/oleObject" Target="../embeddings/oleObject68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73.bin"/><Relationship Id="rId4" Type="http://schemas.openxmlformats.org/officeDocument/2006/relationships/oleObject" Target="../embeddings/oleObject72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oleObject" Target="../embeddings/oleObject74.bin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77.bin"/><Relationship Id="rId5" Type="http://schemas.openxmlformats.org/officeDocument/2006/relationships/oleObject" Target="../embeddings/oleObject76.bin"/><Relationship Id="rId4" Type="http://schemas.openxmlformats.org/officeDocument/2006/relationships/oleObject" Target="../embeddings/oleObject75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icgem.gfz-potsdam.de/ICGE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20976" y="4365104"/>
            <a:ext cx="4575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Βασίλειος Δ. </a:t>
            </a:r>
            <a:r>
              <a:rPr lang="el-GR" sz="1400" dirty="0" err="1" smtClean="0">
                <a:latin typeface="Arial" pitchFamily="34" charset="0"/>
                <a:cs typeface="Arial" pitchFamily="34" charset="0"/>
              </a:rPr>
              <a:t>Ανδριτσάνος</a:t>
            </a:r>
            <a:endParaRPr lang="el-G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Αναπληρωτής Καθηγητής</a:t>
            </a: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Τμήμα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Μηχανικών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Τοπογραφίας και </a:t>
            </a:r>
            <a:r>
              <a:rPr lang="el-GR" sz="1400" dirty="0" err="1" smtClean="0">
                <a:latin typeface="Arial" pitchFamily="34" charset="0"/>
                <a:cs typeface="Arial" pitchFamily="34" charset="0"/>
              </a:rPr>
              <a:t>Γεωπληροφορικής</a:t>
            </a:r>
            <a:endParaRPr lang="el-G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Πανεπιστήμιο Δυτικής Αττικής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318" y="2708920"/>
            <a:ext cx="78592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Παρουσίαση 3</a:t>
            </a:r>
            <a:r>
              <a:rPr lang="el-GR" sz="2800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: Σφαιρική αρμονική ανάλυση</a:t>
            </a:r>
          </a:p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και γεωδυναμικά μοντέλα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0" y="785794"/>
            <a:ext cx="3223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latin typeface="Arial" pitchFamily="34" charset="0"/>
                <a:cs typeface="Arial" pitchFamily="34" charset="0"/>
              </a:rPr>
              <a:t>Υψομετρία και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GNSS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6093296"/>
            <a:ext cx="668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Πρόγραμμα Μεταπτυχιακών Σπουδών: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Γεωχωρικές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Τεχνολογίες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0954" y="404664"/>
            <a:ext cx="319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ΜΣΘ και γεωειδές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7224" y="1214423"/>
            <a:ext cx="7500990" cy="49117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σύνδεση μεταξύ Γεωδαισίας και Ωκεανογραφίας είναι 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Μέση Στάθμη της Θάλασσας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σε συγκεκριμένη χρονική περίοδο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ΜΣΘ και γεωειδές διαφέρουν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ωκεανογραφικά και μετεωρολογικά φαινόμενα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Διακυμάνσεις της τάξης των 0.6 – 1.0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8" name="Picture 7" descr="ms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365104"/>
            <a:ext cx="497205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0955" y="404664"/>
            <a:ext cx="319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ΜΣΘ και γεωειδές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7224" y="1214423"/>
            <a:ext cx="7500990" cy="49117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απόκλιση του γεωειδούς από την Μέση Στάθμη των Θαλασσών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Δυναμική Ωκεάνια Τοπογραφία ή Τοπογραφία της Θαλάσσιας Επιφάνειας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Dynamic Ocean Topography – DOT or Sea Surface Topography – SST)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Χωρίζεται σε σχεδόν στάσιμο και δυναμικό τμήμα</a:t>
            </a:r>
          </a:p>
        </p:txBody>
      </p:sp>
      <p:pic>
        <p:nvPicPr>
          <p:cNvPr id="273410" name="Picture 2" descr="Αποτέλεσμα εικόνας για dynamic ocean topograp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43" y="3789040"/>
            <a:ext cx="4244163" cy="2327659"/>
          </a:xfrm>
          <a:prstGeom prst="rect">
            <a:avLst/>
          </a:prstGeom>
          <a:noFill/>
        </p:spPr>
      </p:pic>
      <p:pic>
        <p:nvPicPr>
          <p:cNvPr id="273412" name="Picture 4" descr="Αποτέλεσμα εικόνας για dynamic ocean top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573016"/>
            <a:ext cx="4405617" cy="3020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Επιφανειακές σφαιρικές αρμονικές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Harmonics-6-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124744"/>
            <a:ext cx="2592288" cy="2592288"/>
          </a:xfrm>
          <a:prstGeom prst="rect">
            <a:avLst/>
          </a:prstGeom>
        </p:spPr>
      </p:pic>
      <p:pic>
        <p:nvPicPr>
          <p:cNvPr id="9" name="Picture 8" descr="Harmonics-6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24744"/>
            <a:ext cx="2636912" cy="2636912"/>
          </a:xfrm>
          <a:prstGeom prst="rect">
            <a:avLst/>
          </a:prstGeom>
        </p:spPr>
      </p:pic>
      <p:pic>
        <p:nvPicPr>
          <p:cNvPr id="10" name="Picture 9" descr="Harmonics-6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3933056"/>
            <a:ext cx="2592288" cy="2592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33569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 = 6, m = 0 </a:t>
            </a:r>
            <a:endParaRPr lang="el-GR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668344" y="33569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 = 6, m = 6 </a:t>
            </a:r>
            <a:endParaRPr lang="el-GR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61653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 = 6, m = 4 </a:t>
            </a:r>
            <a:endParaRPr lang="el-G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Κανονικοποιημένες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σφαιρικές αρμονικές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Παραδείγματα σφαιρικών αρμονικών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7" name="Picture 6" descr="Rotating_spherical_harmonic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844824"/>
            <a:ext cx="4238625" cy="4238625"/>
          </a:xfrm>
          <a:prstGeom prst="rect">
            <a:avLst/>
          </a:prstGeom>
        </p:spPr>
      </p:pic>
      <p:pic>
        <p:nvPicPr>
          <p:cNvPr id="8" name="Picture 7" descr="JglQ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844824"/>
            <a:ext cx="3600400" cy="4095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213285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n=0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51723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n=4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609329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m=0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609329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m=n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Κανονικοποιημένες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σφαιρικές αρμονικές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Παραδείγματα σφαιρικών αρμονικών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10" name="Picture 9" descr="dss.sphhar.m2.n5.m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36912"/>
            <a:ext cx="4032448" cy="2016224"/>
          </a:xfrm>
          <a:prstGeom prst="rect">
            <a:avLst/>
          </a:prstGeom>
        </p:spPr>
      </p:pic>
      <p:pic>
        <p:nvPicPr>
          <p:cNvPr id="12" name="Picture 11" descr="wiener_ma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708921"/>
            <a:ext cx="3884552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Σφαιρική αρμονική ανάλυση δυναμικού έλξης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πραγματικό γήινο δυναμικό έλξης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μία αρμονική συνάρτηση  ικανοποιεί την εξίσωση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Laplace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εκτός των μαζών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Ισχύει γιατί το αντίστροφο της απόστασης μεταξύ του έλκοντος σημείου και του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ελκόμενου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είναι αρμονική συνάρτηση (βλ. Παρουσίαση 1</a:t>
            </a:r>
            <a:r>
              <a:rPr lang="el-GR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779912" y="1844824"/>
          <a:ext cx="1308100" cy="622300"/>
        </p:xfrm>
        <a:graphic>
          <a:graphicData uri="http://schemas.openxmlformats.org/presentationml/2006/ole">
            <p:oleObj spid="_x0000_s210946" name="Equation" r:id="rId4" imgW="1307880" imgH="622080" progId="Equation.3">
              <p:embed/>
            </p:oleObj>
          </a:graphicData>
        </a:graphic>
      </p:graphicFrame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3275856" y="3284984"/>
          <a:ext cx="2489200" cy="584200"/>
        </p:xfrm>
        <a:graphic>
          <a:graphicData uri="http://schemas.openxmlformats.org/presentationml/2006/ole">
            <p:oleObj spid="_x0000_s210947" name="Equation" r:id="rId5" imgW="2489040" imgH="583920" progId="Equation.3">
              <p:embed/>
            </p:oleObj>
          </a:graphicData>
        </a:graphic>
      </p:graphicFrame>
      <p:graphicFrame>
        <p:nvGraphicFramePr>
          <p:cNvPr id="137223" name="Object 7"/>
          <p:cNvGraphicFramePr>
            <a:graphicFrameLocks noChangeAspect="1"/>
          </p:cNvGraphicFramePr>
          <p:nvPr/>
        </p:nvGraphicFramePr>
        <p:xfrm>
          <a:off x="2123728" y="5157192"/>
          <a:ext cx="4813300" cy="698500"/>
        </p:xfrm>
        <a:graphic>
          <a:graphicData uri="http://schemas.openxmlformats.org/presentationml/2006/ole">
            <p:oleObj spid="_x0000_s210948" name="Equation" r:id="rId6" imgW="4813200" imgH="698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αντιστρόφου απόστασης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απόσταση μεταξύ δύο σημείων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</a:t>
            </a:r>
            <a:r>
              <a:rPr lang="el-GR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1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Ρ</a:t>
            </a:r>
            <a:r>
              <a:rPr lang="el-GR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σε σφαιρικές συντεταγμένες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483768" y="1844824"/>
          <a:ext cx="4191000" cy="698500"/>
        </p:xfrm>
        <a:graphic>
          <a:graphicData uri="http://schemas.openxmlformats.org/presentationml/2006/ole">
            <p:oleObj spid="_x0000_s211970" name="Equation" r:id="rId4" imgW="4190760" imgH="698400" progId="Equation.3">
              <p:embed/>
            </p:oleObj>
          </a:graphicData>
        </a:graphic>
      </p:graphicFrame>
      <p:pic>
        <p:nvPicPr>
          <p:cNvPr id="6" name="Picture 5" descr="spherical_coor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2708920"/>
            <a:ext cx="4608512" cy="39453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αντιστρόφου απόστασης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Θεωρώντας 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07704" y="1340768"/>
          <a:ext cx="520700" cy="292100"/>
        </p:xfrm>
        <a:graphic>
          <a:graphicData uri="http://schemas.openxmlformats.org/presentationml/2006/ole">
            <p:oleObj spid="_x0000_s212994" name="Equation" r:id="rId4" imgW="520560" imgH="29196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11560" y="1844824"/>
          <a:ext cx="3848100" cy="635000"/>
        </p:xfrm>
        <a:graphic>
          <a:graphicData uri="http://schemas.openxmlformats.org/presentationml/2006/ole">
            <p:oleObj spid="_x0000_s212995" name="Equation" r:id="rId5" imgW="3848040" imgH="63468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148064" y="1844824"/>
          <a:ext cx="558800" cy="609600"/>
        </p:xfrm>
        <a:graphic>
          <a:graphicData uri="http://schemas.openxmlformats.org/presentationml/2006/ole">
            <p:oleObj spid="_x0000_s212996" name="Equation" r:id="rId6" imgW="558720" imgH="60948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300192" y="2060848"/>
          <a:ext cx="876300" cy="215900"/>
        </p:xfrm>
        <a:graphic>
          <a:graphicData uri="http://schemas.openxmlformats.org/presentationml/2006/ole">
            <p:oleObj spid="_x0000_s212997" name="Equation" r:id="rId7" imgW="876240" imgH="21564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000250" y="3117850"/>
          <a:ext cx="5143500" cy="622300"/>
        </p:xfrm>
        <a:graphic>
          <a:graphicData uri="http://schemas.openxmlformats.org/presentationml/2006/ole">
            <p:oleObj spid="_x0000_s212998" name="Equation" r:id="rId8" imgW="5143320" imgH="62208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843808" y="4725144"/>
          <a:ext cx="3441700" cy="647700"/>
        </p:xfrm>
        <a:graphic>
          <a:graphicData uri="http://schemas.openxmlformats.org/presentationml/2006/ole">
            <p:oleObj spid="_x0000_s212999" name="Equation" r:id="rId9" imgW="3441600" imgH="6476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αντιστρόφου απόστασης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 το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cos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ψ αντικατασταθεί από τις σφαιρικές συντεταγμένες των σημείων (θ, λ)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Αντικαθιστώντας στη σχέση του αντιστρόφου της απόστασης και μετασχηματίζοντας στην περίπτωση των πλήρως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κανονικοποιημένων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σφαιρικών αρμονικών 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76238" y="1844675"/>
          <a:ext cx="8318500" cy="622300"/>
        </p:xfrm>
        <a:graphic>
          <a:graphicData uri="http://schemas.openxmlformats.org/presentationml/2006/ole">
            <p:oleObj spid="_x0000_s214018" name="Equation" r:id="rId4" imgW="8318160" imgH="622080" progId="Equation.3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574800" y="4508500"/>
          <a:ext cx="6223000" cy="673100"/>
        </p:xfrm>
        <a:graphic>
          <a:graphicData uri="http://schemas.openxmlformats.org/presentationml/2006/ole">
            <p:oleObj spid="_x0000_s214019" name="Equation" r:id="rId5" imgW="6222960" imgH="6728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γήινου δυναμικού έλξης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Ξεκινώντας από τη γνωστή σχέση του δυναμικού έλξης της Γης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αντικαθιστώντας το αντίστροφο της απόστασης με την ανάπτυξή του σε σφαιρικές αρμονικές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Λαμβάνουμε την έκφραση του γήινου δυναμικού έλξης σε σφαιρικές αρμονικές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131840" y="1844824"/>
          <a:ext cx="2311400" cy="558800"/>
        </p:xfrm>
        <a:graphic>
          <a:graphicData uri="http://schemas.openxmlformats.org/presentationml/2006/ole">
            <p:oleObj spid="_x0000_s215042" name="Equation" r:id="rId4" imgW="2311200" imgH="558720" progId="Equation.3">
              <p:embed/>
            </p:oleObj>
          </a:graphicData>
        </a:graphic>
      </p:graphicFrame>
      <p:graphicFrame>
        <p:nvGraphicFramePr>
          <p:cNvPr id="144389" name="Object 5"/>
          <p:cNvGraphicFramePr>
            <a:graphicFrameLocks noChangeAspect="1"/>
          </p:cNvGraphicFramePr>
          <p:nvPr/>
        </p:nvGraphicFramePr>
        <p:xfrm>
          <a:off x="1574800" y="3357563"/>
          <a:ext cx="6223000" cy="673100"/>
        </p:xfrm>
        <a:graphic>
          <a:graphicData uri="http://schemas.openxmlformats.org/presentationml/2006/ole">
            <p:oleObj spid="_x0000_s215043" name="Equation" r:id="rId5" imgW="6222960" imgH="67284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11163" y="5157788"/>
          <a:ext cx="4000500" cy="673100"/>
        </p:xfrm>
        <a:graphic>
          <a:graphicData uri="http://schemas.openxmlformats.org/presentationml/2006/ole">
            <p:oleObj spid="_x0000_s215044" name="Equation" r:id="rId6" imgW="4000320" imgH="67284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110163" y="4941888"/>
          <a:ext cx="2933700" cy="1181100"/>
        </p:xfrm>
        <a:graphic>
          <a:graphicData uri="http://schemas.openxmlformats.org/presentationml/2006/ole">
            <p:oleObj spid="_x0000_s215045" name="Equation" r:id="rId7" imgW="2933640" imgH="1180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548680"/>
            <a:ext cx="4784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Περιεχόμενα παρουσίασης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Γεωειδές: γενικές έννοιες και ορισμοί. Διαχρονικές μεταβολές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Ανάπτυξη ανωμαλιών βαρύτητας και αποχών του γεωειδούς σε σφαιρικές αρμονικές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Τα γεωδυναμικά μοντέλα – Ιστορική αναδρομή</a:t>
            </a:r>
          </a:p>
          <a:p>
            <a:pPr marL="177800" indent="-177800">
              <a:lnSpc>
                <a:spcPct val="150000"/>
              </a:lnSpc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Υπολογισμός συντελεστών γεωδυναμικών μοντέλων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Ακρίβειες παραμέτρων πεδίου με τη χρήση των συντελεστών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Συντελεστές μεταβλητότητας και συντελεστές μεταβλητότητας σφάλματος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γήινου δυναμικού έλξης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Κατανόηση αρχικών όρων σειράς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= 0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η σειρά του δυναμικού δίνει το δυναμικό της γήινης μάζας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M,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οποία θεωρείται συγκεντρωμένη στο κέντρο της γήινης σφαίρα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Αντί για την ακτίνα της μοναδιαίας σφαίρας (1/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r)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εισάγεται ως σταθερά ο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ημιάξονας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του ελλειψοειδούς α και γίνει η παραδοχή ότι η αρχή του χρησιμοποιούμενου συστήματος συντεταγμένων συμπίπτει με το κέντρο μάζας της γης μπορεί να παραλειφθεί και ο όρος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= 1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Σύμφωνα με τις παραπάνω παραδοχές (μάζα γης = μάζα ελλειψοειδούς και σύστημα αναφοράς στο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γεώκεντρο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η άθροιση των απείρων όρων ξεκινά από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= 2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24163" y="2205038"/>
          <a:ext cx="3276600" cy="673100"/>
        </p:xfrm>
        <a:graphic>
          <a:graphicData uri="http://schemas.openxmlformats.org/presentationml/2006/ole">
            <p:oleObj spid="_x0000_s216066" name="Equation" r:id="rId4" imgW="3276360" imgH="6728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γήινου δυναμικού έλξης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Προχωρώντας στην αντικατάσταση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όπου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ονομάζονται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πλήρως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κανονικοποιημένοι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σφαιρικοί αρμονικοί συντελεστές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fully normalized spherical harmonic coefficients)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εξαγόμενα της λύσης των γεωδυναμικών μοντέλων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δυναμικό έλξης της γης σε σφαιρική αρμονική ανάπτυξη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ανάπτυξη γίνεται μέχρι έναν ανώτερο βαθμό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max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που εξαρτάται από τα διαθέσιμα δεδομένα για τον υπολογισμό των αρμονικών συντελεστών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644008" y="1340768"/>
          <a:ext cx="1168400" cy="1181100"/>
        </p:xfrm>
        <a:graphic>
          <a:graphicData uri="http://schemas.openxmlformats.org/presentationml/2006/ole">
            <p:oleObj spid="_x0000_s217090" name="Equation" r:id="rId4" imgW="1168200" imgH="11808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187624" y="2564904"/>
          <a:ext cx="711200" cy="304800"/>
        </p:xfrm>
        <a:graphic>
          <a:graphicData uri="http://schemas.openxmlformats.org/presentationml/2006/ole">
            <p:oleObj spid="_x0000_s217091" name="Equation" r:id="rId5" imgW="711000" imgH="30456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475656" y="5589240"/>
          <a:ext cx="6134100" cy="698500"/>
        </p:xfrm>
        <a:graphic>
          <a:graphicData uri="http://schemas.openxmlformats.org/presentationml/2006/ole">
            <p:oleObj spid="_x0000_s217092" name="Equation" r:id="rId6" imgW="6134040" imgH="69840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020272" y="1700808"/>
          <a:ext cx="863600" cy="304800"/>
        </p:xfrm>
        <a:graphic>
          <a:graphicData uri="http://schemas.openxmlformats.org/presentationml/2006/ole">
            <p:oleObj spid="_x0000_s217093" name="Equation" r:id="rId7" imgW="863280" imgH="30456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16216" y="213285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συνάρτηση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4328" y="126876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συντελεστής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72200" y="1268760"/>
            <a:ext cx="2448272" cy="12241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092280" y="1988840"/>
            <a:ext cx="0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7668344" y="1484784"/>
            <a:ext cx="0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20272" y="98072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ΠΡΟΣΟΧΗ!</a:t>
            </a:r>
            <a:endParaRPr lang="el-G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κανονικού δυναμικού έλξης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Λόγω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συμμετρίας του ελλειψοειδούς μοντέλου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τα αναπτύγματα σφαιρικών αρμονικών για το κανονικό δυναμικό απλοποιούνται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απλοποίηση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οφείλεται στη συμμετρία ως προς τον άξονα περιστροφής και το ισημερινό επίπεδο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εμφανίζονται μόνο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άρτιες αρμονικές ζώνης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693988" y="2205038"/>
          <a:ext cx="3771900" cy="698500"/>
        </p:xfrm>
        <a:graphic>
          <a:graphicData uri="http://schemas.openxmlformats.org/presentationml/2006/ole">
            <p:oleObj spid="_x0000_s218114" name="Equation" r:id="rId4" imgW="3771720" imgH="69840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627784" y="3789040"/>
          <a:ext cx="3848100" cy="622300"/>
        </p:xfrm>
        <a:graphic>
          <a:graphicData uri="http://schemas.openxmlformats.org/presentationml/2006/ole">
            <p:oleObj spid="_x0000_s218115" name="Equation" r:id="rId5" imgW="3848040" imgH="62208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23528" y="4581128"/>
          <a:ext cx="4203700" cy="1917700"/>
        </p:xfrm>
        <a:graphic>
          <a:graphicData uri="http://schemas.openxmlformats.org/presentationml/2006/ole">
            <p:oleObj spid="_x0000_s218116" name="Equation" r:id="rId6" imgW="4203360" imgH="191736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83968" y="4653136"/>
            <a:ext cx="464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(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Αρμονικός) Συντελεστής δυναμικής μορφής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>
            <a:endCxn id="13" idx="1"/>
          </p:cNvCxnSpPr>
          <p:nvPr/>
        </p:nvCxnSpPr>
        <p:spPr>
          <a:xfrm flipV="1">
            <a:off x="3995936" y="4837802"/>
            <a:ext cx="288032" cy="313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228184" y="5517232"/>
          <a:ext cx="1460500" cy="584200"/>
        </p:xfrm>
        <a:graphic>
          <a:graphicData uri="http://schemas.openxmlformats.org/presentationml/2006/ole">
            <p:oleObj spid="_x0000_s218117" name="Equation" r:id="rId7" imgW="1460160" imgH="5839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κανονικού δυναμικού έλξης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Στις πρακτικές εφαρμογές χρησιμοποιούνται οι συντελεστές μέχρι το βαθμό 6 γιατί οι ανώτεροι δεν έχουν καμία συνεισφορά στα αποτελέσματα. Π.χ., για το ΕΕΠ του γεωδαιτικού συστήματος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GRS80: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κανονικοποιημένοι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συντελεστές του κανονικού δυναμικού έλξης: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131840" y="2492896"/>
          <a:ext cx="2705100" cy="1409700"/>
        </p:xfrm>
        <a:graphic>
          <a:graphicData uri="http://schemas.openxmlformats.org/presentationml/2006/ole">
            <p:oleObj spid="_x0000_s219138" name="Equation" r:id="rId4" imgW="2705040" imgH="1409400" progId="Equation.3">
              <p:embed/>
            </p:oleObj>
          </a:graphicData>
        </a:graphic>
      </p:graphicFrame>
      <p:sp>
        <p:nvSpPr>
          <p:cNvPr id="17" name="Oval 16"/>
          <p:cNvSpPr/>
          <p:nvPr/>
        </p:nvSpPr>
        <p:spPr>
          <a:xfrm>
            <a:off x="5292080" y="3429000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187624" y="5157192"/>
          <a:ext cx="1574800" cy="571500"/>
        </p:xfrm>
        <a:graphic>
          <a:graphicData uri="http://schemas.openxmlformats.org/presentationml/2006/ole">
            <p:oleObj spid="_x0000_s219139" name="Equation" r:id="rId5" imgW="1574640" imgH="57132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59832" y="52292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π.χ.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11960" y="5157192"/>
          <a:ext cx="1155700" cy="571500"/>
        </p:xfrm>
        <a:graphic>
          <a:graphicData uri="http://schemas.openxmlformats.org/presentationml/2006/ole">
            <p:oleObj spid="_x0000_s219140" name="Equation" r:id="rId6" imgW="1155600" imgH="57132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84168" y="52292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άρτιος</a:t>
            </a:r>
            <a:endParaRPr lang="el-GR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</a:t>
            </a:r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διαταρακτικού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δυναμικού έλξης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Σε αντιστοιχία με το πραγματικό και το κανονικό δυναμικό έλξης, το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διαταρακτικό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δυναμικό μπορεί να αναπτυχθεί σε σφαιρικές αρμονικές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συντελεστές του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δυναμικού υπολογίζονται από τη διαφορά των συντελεστών του δυναμικού έλξης μείον τους συντελεστές ζώνης του κανονικού δυναμικού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699792" y="2348880"/>
          <a:ext cx="3416300" cy="292100"/>
        </p:xfrm>
        <a:graphic>
          <a:graphicData uri="http://schemas.openxmlformats.org/presentationml/2006/ole">
            <p:oleObj spid="_x0000_s220162" name="Equation" r:id="rId4" imgW="3416040" imgH="29196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051720" y="4581128"/>
          <a:ext cx="1638300" cy="304800"/>
        </p:xfrm>
        <a:graphic>
          <a:graphicData uri="http://schemas.openxmlformats.org/presentationml/2006/ole">
            <p:oleObj spid="_x0000_s220163" name="Equation" r:id="rId5" imgW="1638000" imgH="30456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220072" y="4581128"/>
          <a:ext cx="965200" cy="304800"/>
        </p:xfrm>
        <a:graphic>
          <a:graphicData uri="http://schemas.openxmlformats.org/presentationml/2006/ole">
            <p:oleObj spid="_x0000_s220164" name="Equation" r:id="rId6" imgW="965160" imgH="30456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475656" y="5301208"/>
          <a:ext cx="6134100" cy="698500"/>
        </p:xfrm>
        <a:graphic>
          <a:graphicData uri="http://schemas.openxmlformats.org/presentationml/2006/ole">
            <p:oleObj spid="_x0000_s220165" name="Equation" r:id="rId7" imgW="6134040" imgH="698400" progId="Equation.3">
              <p:embed/>
            </p:oleObj>
          </a:graphicData>
        </a:graphic>
      </p:graphicFrame>
      <p:sp>
        <p:nvSpPr>
          <p:cNvPr id="9" name="Oval 8"/>
          <p:cNvSpPr/>
          <p:nvPr/>
        </p:nvSpPr>
        <p:spPr>
          <a:xfrm>
            <a:off x="3059832" y="573325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ανωμαλιών βαρύτητας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Τα αναπτύγματα ορίζονται στο χώρο έξω από τη συνοριακή επιφάνεια από δεδομένα πάνω στην επιφάνεια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Ιδιαίτερο ενδιαφέρον για την περίπτωση των ανωμαλιών βαρύτητας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προς τα άνω επέκταση των ανωμαλιών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upward continuation)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ανάπτυξη των ανωμαλιών βαρύτητας σε σφαιρικές αρμονικές ξεκινά από τη σύνδεση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δυναμικού και ανωμαλιών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Θεμελιώδης εξίσωση της Φυσικής Γεωδαισίας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55654" name="Object 6"/>
          <p:cNvGraphicFramePr>
            <a:graphicFrameLocks noChangeAspect="1"/>
          </p:cNvGraphicFramePr>
          <p:nvPr/>
        </p:nvGraphicFramePr>
        <p:xfrm>
          <a:off x="1679575" y="5229225"/>
          <a:ext cx="5626100" cy="698500"/>
        </p:xfrm>
        <a:graphic>
          <a:graphicData uri="http://schemas.openxmlformats.org/presentationml/2006/ole">
            <p:oleObj spid="_x0000_s155654" name="Equation" r:id="rId3" imgW="5626080" imgH="698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ανωμαλιών βαρύτητας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το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διαταρακτικό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δυναμικό ισχύει η εξίσωση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Laplace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εκτός των μαζών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Λύσεις της διαφορικής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Laplace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οι αρμονικές συναρτήσεις: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56676" name="Object 4"/>
          <p:cNvGraphicFramePr>
            <a:graphicFrameLocks noChangeAspect="1"/>
          </p:cNvGraphicFramePr>
          <p:nvPr/>
        </p:nvGraphicFramePr>
        <p:xfrm>
          <a:off x="3071813" y="1844675"/>
          <a:ext cx="2463800" cy="584200"/>
        </p:xfrm>
        <a:graphic>
          <a:graphicData uri="http://schemas.openxmlformats.org/presentationml/2006/ole">
            <p:oleObj spid="_x0000_s156676" name="Equation" r:id="rId3" imgW="2463480" imgH="58392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181350" y="3105150"/>
          <a:ext cx="2781300" cy="647700"/>
        </p:xfrm>
        <a:graphic>
          <a:graphicData uri="http://schemas.openxmlformats.org/presentationml/2006/ole">
            <p:oleObj spid="_x0000_s156677" name="Equation" r:id="rId4" imgW="2781000" imgH="647640" progId="Equation.3">
              <p:embed/>
            </p:oleObj>
          </a:graphicData>
        </a:graphic>
      </p:graphicFrame>
      <p:graphicFrame>
        <p:nvGraphicFramePr>
          <p:cNvPr id="156678" name="Object 6"/>
          <p:cNvGraphicFramePr>
            <a:graphicFrameLocks noChangeAspect="1"/>
          </p:cNvGraphicFramePr>
          <p:nvPr/>
        </p:nvGraphicFramePr>
        <p:xfrm>
          <a:off x="1475656" y="3861048"/>
          <a:ext cx="6134100" cy="698500"/>
        </p:xfrm>
        <a:graphic>
          <a:graphicData uri="http://schemas.openxmlformats.org/presentationml/2006/ole">
            <p:oleObj spid="_x0000_s156678" name="Equation" r:id="rId5" imgW="6134040" imgH="698400" progId="Equation.3">
              <p:embed/>
            </p:oleObj>
          </a:graphicData>
        </a:graphic>
      </p:graphicFrame>
      <p:cxnSp>
        <p:nvCxnSpPr>
          <p:cNvPr id="10" name="Elbow Connector 9"/>
          <p:cNvCxnSpPr/>
          <p:nvPr/>
        </p:nvCxnSpPr>
        <p:spPr>
          <a:xfrm>
            <a:off x="5940152" y="3429000"/>
            <a:ext cx="1656184" cy="792088"/>
          </a:xfrm>
          <a:prstGeom prst="bentConnector3">
            <a:avLst>
              <a:gd name="adj1" fmla="val 141163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051720" y="4941168"/>
          <a:ext cx="5156200" cy="622300"/>
        </p:xfrm>
        <a:graphic>
          <a:graphicData uri="http://schemas.openxmlformats.org/presentationml/2006/ole">
            <p:oleObj spid="_x0000_s156679" name="Equation" r:id="rId6" imgW="5155920" imgH="622080" progId="Equation.3">
              <p:embed/>
            </p:oleObj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H="1">
            <a:off x="7236296" y="4221088"/>
            <a:ext cx="1008112" cy="10081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331640" y="580526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Επιφανειακές σφαιρικές αρμονικές για το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διαταρακτικό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δυναμικό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ανωμαλιών βαρύτητας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Σύμφωνα με τα </a:t>
            </a:r>
            <a:r>
              <a:rPr lang="el-GR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προηγούμενα ισχύει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Διαφορίζοντας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την αρμονική ανάπτυξη του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δυναμικού: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779912" y="1916832"/>
          <a:ext cx="1320800" cy="609600"/>
        </p:xfrm>
        <a:graphic>
          <a:graphicData uri="http://schemas.openxmlformats.org/presentationml/2006/ole">
            <p:oleObj spid="_x0000_s157702" name="Equation" r:id="rId3" imgW="1320480" imgH="60948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907704" y="2708920"/>
          <a:ext cx="1651000" cy="1206500"/>
        </p:xfrm>
        <a:graphic>
          <a:graphicData uri="http://schemas.openxmlformats.org/presentationml/2006/ole">
            <p:oleObj spid="_x0000_s157703" name="Equation" r:id="rId4" imgW="1650960" imgH="120636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932040" y="2996952"/>
          <a:ext cx="1485900" cy="558800"/>
        </p:xfrm>
        <a:graphic>
          <a:graphicData uri="http://schemas.openxmlformats.org/presentationml/2006/ole">
            <p:oleObj spid="_x0000_s157704" name="Equation" r:id="rId5" imgW="1485720" imgH="558720" progId="Equation.3">
              <p:embed/>
            </p:oleObj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3563888" y="3284984"/>
            <a:ext cx="136815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987824" y="5013176"/>
          <a:ext cx="2933700" cy="647700"/>
        </p:xfrm>
        <a:graphic>
          <a:graphicData uri="http://schemas.openxmlformats.org/presentationml/2006/ole">
            <p:oleObj spid="_x0000_s157705" name="Equation" r:id="rId6" imgW="2933640" imgH="647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ανωμαλιών βαρύτητας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Αντικαθιστώντας: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Συνοπτική μορφή: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Σχέση ανάμεσα στις σφαιρικές αρμονικές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115616" y="1916832"/>
          <a:ext cx="6794500" cy="698500"/>
        </p:xfrm>
        <a:graphic>
          <a:graphicData uri="http://schemas.openxmlformats.org/presentationml/2006/ole">
            <p:oleObj spid="_x0000_s158726" name="Equation" r:id="rId3" imgW="6794280" imgH="69840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059832" y="3501008"/>
          <a:ext cx="3073400" cy="647700"/>
        </p:xfrm>
        <a:graphic>
          <a:graphicData uri="http://schemas.openxmlformats.org/presentationml/2006/ole">
            <p:oleObj spid="_x0000_s158727" name="Equation" r:id="rId4" imgW="3073320" imgH="647640" progId="Equation.3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419872" y="5373216"/>
          <a:ext cx="2209800" cy="546100"/>
        </p:xfrm>
        <a:graphic>
          <a:graphicData uri="http://schemas.openxmlformats.org/presentationml/2006/ole">
            <p:oleObj spid="_x0000_s158728" name="Equation" r:id="rId5" imgW="2209680" imgH="5457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αποχών γεωειδούς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Ξεκινώντας από τη σχέση του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Bruns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(σύνδεση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δυναμικού και αποχής γεωειδούς) 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Ν = Τ/γ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i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i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i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i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Γνωρίζοντας τους αρμονικούς συντελεστές είναι δυνατός ο υπολογισμός αποχών του γεωειδούς από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παγκόσμια γεωδυναμικά μοντέλα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global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geopotential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models)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475656" y="2636912"/>
          <a:ext cx="6172200" cy="698500"/>
        </p:xfrm>
        <a:graphic>
          <a:graphicData uri="http://schemas.openxmlformats.org/presentationml/2006/ole">
            <p:oleObj spid="_x0000_s159749" name="Equation" r:id="rId3" imgW="6172200" imgH="698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Γενικές έννοιες και ορισμοί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Γεωειδές (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geoid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ονομασία από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Listing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ορισμός κατά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Gauss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βέλτιστο φυσικό-μαθηματικό μοντέλο του σχήματος της Γης 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επιφάνεια του πεδίου  προσέγγιση από τη ΜΣΘ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Αρχή της υδροστατικής ισορροπίας 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ισοδυναμικές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κάτω από τις ηπειρωτικές εκτάσεις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155656" name="Picture 8" descr="Deflection of the vertical from the geoid to the spheroid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9598" y="3550764"/>
            <a:ext cx="4474650" cy="2611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αποχών γεωειδούς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Geoid-eigen-6c-Ellipso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556792"/>
            <a:ext cx="4077072" cy="4077072"/>
          </a:xfrm>
          <a:prstGeom prst="rect">
            <a:avLst/>
          </a:prstGeom>
        </p:spPr>
      </p:pic>
      <p:pic>
        <p:nvPicPr>
          <p:cNvPr id="8" name="Picture 7" descr="Geoid-GSM-2_2003121-2003142_0019_EIGEN_G---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84784"/>
            <a:ext cx="4077072" cy="4077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57332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 = 30 </a:t>
            </a:r>
            <a:endParaRPr lang="el-GR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444208" y="57332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 = 720 </a:t>
            </a:r>
            <a:endParaRPr lang="el-G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απόκλισης </a:t>
            </a:r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κατακορύφου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Εξισώσεις σύνδεσης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δυναμικού και συνιστωσών απόκλισης της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κατακορύφου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99592" y="2204864"/>
          <a:ext cx="1066800" cy="596900"/>
        </p:xfrm>
        <a:graphic>
          <a:graphicData uri="http://schemas.openxmlformats.org/presentationml/2006/ole">
            <p:oleObj spid="_x0000_s160771" name="Equation" r:id="rId3" imgW="1066680" imgH="59688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411760" y="2204864"/>
          <a:ext cx="1574800" cy="596900"/>
        </p:xfrm>
        <a:graphic>
          <a:graphicData uri="http://schemas.openxmlformats.org/presentationml/2006/ole">
            <p:oleObj spid="_x0000_s160772" name="Equation" r:id="rId4" imgW="1574640" imgH="59688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860032" y="2204864"/>
          <a:ext cx="965200" cy="596900"/>
        </p:xfrm>
        <a:graphic>
          <a:graphicData uri="http://schemas.openxmlformats.org/presentationml/2006/ole">
            <p:oleObj spid="_x0000_s160773" name="Equation" r:id="rId5" imgW="965160" imgH="59688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516216" y="2348880"/>
          <a:ext cx="1054100" cy="292100"/>
        </p:xfrm>
        <a:graphic>
          <a:graphicData uri="http://schemas.openxmlformats.org/presentationml/2006/ole">
            <p:oleObj spid="_x0000_s160774" name="Equation" r:id="rId6" imgW="1054080" imgH="29196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403648" y="3356992"/>
          <a:ext cx="6248400" cy="698500"/>
        </p:xfrm>
        <a:graphic>
          <a:graphicData uri="http://schemas.openxmlformats.org/presentationml/2006/ole">
            <p:oleObj spid="_x0000_s160775" name="Equation" r:id="rId7" imgW="6248160" imgH="698400" progId="Equation.3">
              <p:embed/>
            </p:oleObj>
          </a:graphicData>
        </a:graphic>
      </p:graphicFrame>
      <p:graphicFrame>
        <p:nvGraphicFramePr>
          <p:cNvPr id="160776" name="Object 8"/>
          <p:cNvGraphicFramePr>
            <a:graphicFrameLocks noChangeAspect="1"/>
          </p:cNvGraphicFramePr>
          <p:nvPr/>
        </p:nvGraphicFramePr>
        <p:xfrm>
          <a:off x="1043608" y="4725144"/>
          <a:ext cx="7099300" cy="698500"/>
        </p:xfrm>
        <a:graphic>
          <a:graphicData uri="http://schemas.openxmlformats.org/presentationml/2006/ole">
            <p:oleObj spid="_x0000_s160776" name="Equation" r:id="rId8" imgW="7099200" imgH="698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Η σφαιρική προσέγγιση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προηγούμενες εξισώσεις αναφέρονται στο ΕΕΠ, χρησιμοποιούνται όμως σφαιρικές συντεταγμένες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σφαιρική προσέγγιση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σφαιρική προσέγγιση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έχει νόημα μόνο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στον υπολογισμό μικρών αριθμητικών ποσοτήτων (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Τ, Δ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g, N,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ξ, 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τιμές αυτές υπολογίζονται με ακρίβεια στο ΕΕΠ και στη συνέχεια προβάλλονται στην επιφάνεια της σφαίρας (σφαιρικές συντεταγμένες)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971600" y="4941168"/>
          <a:ext cx="1130300" cy="228600"/>
        </p:xfrm>
        <a:graphic>
          <a:graphicData uri="http://schemas.openxmlformats.org/presentationml/2006/ole">
            <p:oleObj spid="_x0000_s161800" name="Equation" r:id="rId3" imgW="1130040" imgH="22860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83568" y="5373216"/>
          <a:ext cx="1816100" cy="546100"/>
        </p:xfrm>
        <a:graphic>
          <a:graphicData uri="http://schemas.openxmlformats.org/presentationml/2006/ole">
            <p:oleObj spid="_x0000_s161801" name="Equation" r:id="rId4" imgW="1815840" imgH="545760" progId="Equation.3">
              <p:embed/>
            </p:oleObj>
          </a:graphicData>
        </a:graphic>
      </p:graphicFrame>
      <p:graphicFrame>
        <p:nvGraphicFramePr>
          <p:cNvPr id="161802" name="Object 10"/>
          <p:cNvGraphicFramePr>
            <a:graphicFrameLocks noChangeAspect="1"/>
          </p:cNvGraphicFramePr>
          <p:nvPr/>
        </p:nvGraphicFramePr>
        <p:xfrm>
          <a:off x="3131840" y="5085184"/>
          <a:ext cx="1320800" cy="609600"/>
        </p:xfrm>
        <a:graphic>
          <a:graphicData uri="http://schemas.openxmlformats.org/presentationml/2006/ole">
            <p:oleObj spid="_x0000_s161802" name="Equation" r:id="rId5" imgW="1320480" imgH="609480" progId="Equation.3">
              <p:embed/>
            </p:oleObj>
          </a:graphicData>
        </a:graphic>
      </p:graphicFrame>
      <p:graphicFrame>
        <p:nvGraphicFramePr>
          <p:cNvPr id="161803" name="Object 11"/>
          <p:cNvGraphicFramePr>
            <a:graphicFrameLocks noChangeAspect="1"/>
          </p:cNvGraphicFramePr>
          <p:nvPr/>
        </p:nvGraphicFramePr>
        <p:xfrm>
          <a:off x="5356225" y="4868863"/>
          <a:ext cx="2387600" cy="1206500"/>
        </p:xfrm>
        <a:graphic>
          <a:graphicData uri="http://schemas.openxmlformats.org/presentationml/2006/ole">
            <p:oleObj spid="_x0000_s161803" name="Equation" r:id="rId6" imgW="2387520" imgH="12063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Η σφαιρική προσέγγιση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 βάση τις προαναφερθείσες παραδοχές: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763688" y="1844824"/>
          <a:ext cx="5486400" cy="647700"/>
        </p:xfrm>
        <a:graphic>
          <a:graphicData uri="http://schemas.openxmlformats.org/presentationml/2006/ole">
            <p:oleObj spid="_x0000_s221186" name="Equation" r:id="rId4" imgW="5486400" imgH="647640" progId="Equation.3">
              <p:embed/>
            </p:oleObj>
          </a:graphicData>
        </a:graphic>
      </p:graphicFrame>
      <p:graphicFrame>
        <p:nvGraphicFramePr>
          <p:cNvPr id="162823" name="Object 7"/>
          <p:cNvGraphicFramePr>
            <a:graphicFrameLocks noChangeAspect="1"/>
          </p:cNvGraphicFramePr>
          <p:nvPr/>
        </p:nvGraphicFramePr>
        <p:xfrm>
          <a:off x="1475656" y="2708920"/>
          <a:ext cx="6159500" cy="647700"/>
        </p:xfrm>
        <a:graphic>
          <a:graphicData uri="http://schemas.openxmlformats.org/presentationml/2006/ole">
            <p:oleObj spid="_x0000_s221187" name="Equation" r:id="rId5" imgW="6159240" imgH="647640" progId="Equation.3">
              <p:embed/>
            </p:oleObj>
          </a:graphicData>
        </a:graphic>
      </p:graphicFrame>
      <p:graphicFrame>
        <p:nvGraphicFramePr>
          <p:cNvPr id="162824" name="Object 8"/>
          <p:cNvGraphicFramePr>
            <a:graphicFrameLocks noChangeAspect="1"/>
          </p:cNvGraphicFramePr>
          <p:nvPr/>
        </p:nvGraphicFramePr>
        <p:xfrm>
          <a:off x="1907704" y="3645024"/>
          <a:ext cx="5257800" cy="647700"/>
        </p:xfrm>
        <a:graphic>
          <a:graphicData uri="http://schemas.openxmlformats.org/presentationml/2006/ole">
            <p:oleObj spid="_x0000_s221188" name="Equation" r:id="rId6" imgW="5257800" imgH="647640" progId="Equation.3">
              <p:embed/>
            </p:oleObj>
          </a:graphicData>
        </a:graphic>
      </p:graphicFrame>
      <p:graphicFrame>
        <p:nvGraphicFramePr>
          <p:cNvPr id="162825" name="Object 9"/>
          <p:cNvGraphicFramePr>
            <a:graphicFrameLocks noChangeAspect="1"/>
          </p:cNvGraphicFramePr>
          <p:nvPr/>
        </p:nvGraphicFramePr>
        <p:xfrm>
          <a:off x="1835696" y="4581128"/>
          <a:ext cx="5308600" cy="647700"/>
        </p:xfrm>
        <a:graphic>
          <a:graphicData uri="http://schemas.openxmlformats.org/presentationml/2006/ole">
            <p:oleObj spid="_x0000_s221189" name="Equation" r:id="rId7" imgW="5308560" imgH="647640" progId="Equation.3">
              <p:embed/>
            </p:oleObj>
          </a:graphicData>
        </a:graphic>
      </p:graphicFrame>
      <p:graphicFrame>
        <p:nvGraphicFramePr>
          <p:cNvPr id="162826" name="Object 10"/>
          <p:cNvGraphicFramePr>
            <a:graphicFrameLocks noChangeAspect="1"/>
          </p:cNvGraphicFramePr>
          <p:nvPr/>
        </p:nvGraphicFramePr>
        <p:xfrm>
          <a:off x="1520825" y="5445125"/>
          <a:ext cx="6032500" cy="647700"/>
        </p:xfrm>
        <a:graphic>
          <a:graphicData uri="http://schemas.openxmlformats.org/presentationml/2006/ole">
            <p:oleObj spid="_x0000_s221190" name="Equation" r:id="rId8" imgW="6032160" imgH="647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Αναπτύγματα σφαιρικών αρμονικών συντελεστών που υπολογίζονται από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διάφορες υπηρεσίες και πανεπιστήμια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Δίνουν πληροφορίες για τον γήινο πεδίο βαρύτητας σε σφαιρική προσέγγιση και για παραμέτρους που συνδέονται με αυτό, π.χ. γεωειδές, απόκλιση της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κατακορύφου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κ.α.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Αναπτύσσονται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μέχρι ένα μέγιστο βαθμό και τάξη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που αντιστοιχεί στη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διαθεσιμότητα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των δεδομένων που χρησιμοποιούνται, στην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ποιότητά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τους και στη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δυνατότητα επεξεργασίας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των υπολογιστικών συστημάτων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Δεκαετία του 70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Goddard Space Flight Center (NASA)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Μοντέλα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GEM (Goddard Earth Models)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Μοντέλα αμιγώς δορυφορικά, αλλά και συνδυασμού με επίγεια δεδομένα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5" descr="g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212976"/>
            <a:ext cx="3212976" cy="3212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60932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GEM1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satlasloc_hal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212976"/>
            <a:ext cx="2303748" cy="1535832"/>
          </a:xfrm>
          <a:prstGeom prst="rect">
            <a:avLst/>
          </a:prstGeom>
        </p:spPr>
      </p:pic>
      <p:pic>
        <p:nvPicPr>
          <p:cNvPr id="9" name="Picture 8" descr="telemetrie-laser-lageos-na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3212976"/>
            <a:ext cx="1625710" cy="1512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39952" y="501317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Δεδομένα μετρήσεων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SLR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Satellite Laser Ranging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Άλλα μοντέλα της ίδιας περιόδου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SSE (Smithsonian Standard Earth)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τα μοντέλα του Γεωδαιτικού ινστιτούτου του Μονάχου (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GRIMx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Βαθμός ανάπτυξης &lt; 30 λόγω της χρήσης δορυφορικών δεδομένων και χαμηλής κάλυψης επίγειων δεδομένων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66914" name="Picture 2" descr="Αποτέλεσμα εικόνας για Smithsonian Standard 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2200275" cy="3295651"/>
          </a:xfrm>
          <a:prstGeom prst="rect">
            <a:avLst/>
          </a:prstGeom>
          <a:noFill/>
        </p:spPr>
      </p:pic>
      <p:pic>
        <p:nvPicPr>
          <p:cNvPr id="12" name="Picture 11" descr="gri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276872"/>
            <a:ext cx="3312368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Δεκαετία 80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Γεωδυναμικά μοντέλα συνδυασμού με επίγεια και δορυφορικά δεδομένων  βαθμοί ανάπτυξης από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180 – 360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Τα βασικότερα μοντέλα αυτής της περιόδου 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Ohio State University models (OSU)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δορυφορικά δεδομένα (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αλτιμετρικά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μέχρι βαθμό &lt; 30 και χρήση επίγειων δεδομένων για τους βαθμούς &gt; 30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Επίγειες μέσες τιμές βαρύτητας και θαλάσσιες τιμές από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αλτιμετρικές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μετρήσεις και μετατροπή σε ανωμαλίες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ανάπτυξη βασίστηκε στα προϋπάρχοντα δορυφορικά μοντέλα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GEM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OSU81, OSU86C, OSU89,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OSU91A(360)</a:t>
            </a: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Διαφορά λύσεων μέσα σε μία δεκαετία  ενσωμάτωση νέων επίγειων δεδομένων και εφαρμογών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αλτιμετρίας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5" descr="osu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348880"/>
            <a:ext cx="3528392" cy="3528392"/>
          </a:xfrm>
          <a:prstGeom prst="rect">
            <a:avLst/>
          </a:prstGeom>
        </p:spPr>
      </p:pic>
      <p:pic>
        <p:nvPicPr>
          <p:cNvPr id="7" name="Picture 6" descr="osu9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348880"/>
            <a:ext cx="3456384" cy="3456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594928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OSU81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587727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OSU91A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Δεκαετία του 90 έως σήμερα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νέες δορυφορικές αποστολές (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αλτιμετρικές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TOPEX/POSEIDON, ERS-1, ERS-2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Σημαντικό μοντέλο που χρησιμοποιήθηκε σχεδόν για μία δεκαετία ως μοντέλο αναφοράς είναι το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EGM96 (Earth Gravitational Model 1996)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NASA/GFC, NIMA, OSU)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επίγεια και δορυφορικά δεδομένα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πλήρης ανάπτυξη σε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βαθμό και τάξη 360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Ακρίβεια προσδιορισμού του γεωειδούς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0.5 – 1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Εφαρμογές  επιφάνεια αναφοράς συστημάτων υψομέτρων, θαλάσσια κυκλοφορία, προσδιορισμός δορυφορικών τροχιών, κ.α.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Γενικές έννοιες και ορισμοί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Εάν το δυναμικό της βαρύτητας στο γεωειδές είναι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</a:t>
            </a:r>
            <a:r>
              <a:rPr lang="en-US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aseline="-25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aseline="-25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Γεωειδές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κλειστή και συνεχής επιφάνεια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καμπυλότητα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της επιφάνειας εμφανίζει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ασυνέχειες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μεταβολή των πυκνοτήτων και ανομοιογενής κατανομή μαζών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δυνατή η προσέγγιση του με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σφαιρικές αρμονικές συναρτήσεις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κάτω από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υποθέσεις και παραδοχές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35896" y="1988840"/>
          <a:ext cx="1371600" cy="292100"/>
        </p:xfrm>
        <a:graphic>
          <a:graphicData uri="http://schemas.openxmlformats.org/presentationml/2006/ole">
            <p:oleObj spid="_x0000_s223234" name="Equation" r:id="rId3" imgW="1371600" imgH="291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EGM96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5" descr="egm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4077072" cy="4077072"/>
          </a:xfrm>
          <a:prstGeom prst="rect">
            <a:avLst/>
          </a:prstGeom>
        </p:spPr>
      </p:pic>
      <p:pic>
        <p:nvPicPr>
          <p:cNvPr id="167938" name="Picture 2" descr="Cover of EGM96 NASA TP/1998-206861"/>
          <p:cNvPicPr>
            <a:picLocks noChangeAspect="1" noChangeArrowheads="1"/>
          </p:cNvPicPr>
          <p:nvPr/>
        </p:nvPicPr>
        <p:blipFill>
          <a:blip r:embed="rId3" cstate="print"/>
          <a:srcRect r="2896" b="57143"/>
          <a:stretch>
            <a:fillRect/>
          </a:stretch>
        </p:blipFill>
        <p:spPr bwMode="auto">
          <a:xfrm>
            <a:off x="5076056" y="1412776"/>
            <a:ext cx="3600400" cy="2077154"/>
          </a:xfrm>
          <a:prstGeom prst="rect">
            <a:avLst/>
          </a:prstGeom>
          <a:noFill/>
        </p:spPr>
      </p:pic>
      <p:pic>
        <p:nvPicPr>
          <p:cNvPr id="8" name="Picture 7" descr="ano30x30_egm96_f002t360_logo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393808"/>
            <a:ext cx="3941068" cy="2933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πλέον σύγχρονο γεωδυναμικό μοντέλο ευρείας χρήσης είναι το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EGM2008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To EGM2008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παρουσιάστηκε από την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National Geospatial-Intelligence Agency (NGA)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των ΗΠΑ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πλήρες σε βαθμό ανάπτυξης 2190 και τάξη 2159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μοντέλο συνδυασμού και για πρώτη φορά χρησιμοποιούνται δορυφορικά δεδομένα αποστολής παρατήρησης του πεδίου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GRACE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EGM2008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Picture 6" descr="egm2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4077072" cy="4077072"/>
          </a:xfrm>
          <a:prstGeom prst="rect">
            <a:avLst/>
          </a:prstGeom>
        </p:spPr>
      </p:pic>
      <p:pic>
        <p:nvPicPr>
          <p:cNvPr id="8" name="Picture 7" descr="19155607-image_grace_stic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844824"/>
            <a:ext cx="3419809" cy="2010512"/>
          </a:xfrm>
          <a:prstGeom prst="rect">
            <a:avLst/>
          </a:prstGeom>
        </p:spPr>
      </p:pic>
      <p:pic>
        <p:nvPicPr>
          <p:cNvPr id="10" name="Picture 9" descr="EGM08_Geoid_thu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005064"/>
            <a:ext cx="3205743" cy="24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Ιστορικά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Εξέλιξη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8" descr="g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1800200" cy="1800200"/>
          </a:xfrm>
          <a:prstGeom prst="rect">
            <a:avLst/>
          </a:prstGeom>
        </p:spPr>
      </p:pic>
      <p:pic>
        <p:nvPicPr>
          <p:cNvPr id="11" name="Picture 10" descr="osu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924944"/>
            <a:ext cx="1800000" cy="1800000"/>
          </a:xfrm>
          <a:prstGeom prst="rect">
            <a:avLst/>
          </a:prstGeom>
        </p:spPr>
      </p:pic>
      <p:pic>
        <p:nvPicPr>
          <p:cNvPr id="12" name="Picture 11" descr="egm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924944"/>
            <a:ext cx="1800000" cy="1800000"/>
          </a:xfrm>
          <a:prstGeom prst="rect">
            <a:avLst/>
          </a:prstGeom>
        </p:spPr>
      </p:pic>
      <p:pic>
        <p:nvPicPr>
          <p:cNvPr id="13" name="Picture 12" descr="egm2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924944"/>
            <a:ext cx="1800000" cy="18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1600" y="47971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1970</a:t>
            </a:r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3131840" y="47971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1981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5292080" y="47971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1996</a:t>
            </a:r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7452320" y="47971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2008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Διαδικασία υπολογισμού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Όλα τα αναπτύγματα σφαιρικών αρμονικών σχετίζονται με ένα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μέγιστο βαθμό ανάπτυξης 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n-US" b="1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max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&lt;&lt; ∞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πλήθος διαθέσιμων δεδομένων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τιμές των συναρτησιακών που υπολογίζονται από τα γεωδυναμικά μοντέλα είναι μέσες τιμές αντιπροσωπευτικές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επιφάνειας 180°/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n-US" b="1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max</a:t>
            </a:r>
            <a:endParaRPr lang="el-GR" b="1" baseline="-25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baseline="-25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τον υπολογισμό των μοντέλων χρησιμοποιούνται δεδομένα (π.χ., ανωμαλίες βαρύτητας – επίγειες, εναέριες, δορυφορικές,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αλτιμετρικά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δεδομένα) που αναφέρονται ως μέσες τιμές σε διαμερίσματα ανάλογα του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max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Διαδικασία υπολογισμού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Ανωμαλίες βαρύτητας και αποχές γεωειδούς (μοντέλο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EIGEN-CG03C)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5" descr="anomal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4104456" cy="4391351"/>
          </a:xfrm>
          <a:prstGeom prst="rect">
            <a:avLst/>
          </a:prstGeom>
        </p:spPr>
      </p:pic>
      <p:pic>
        <p:nvPicPr>
          <p:cNvPr id="8" name="Picture 7" descr="geo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4042369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Διαδικασία υπολογισμού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Πηγές δεδομένων για τις σφαιρικές αρμονικές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8" descr="d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844824"/>
            <a:ext cx="4824536" cy="4634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Διαδικασία υπολογισμού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ακρίβεια προσδιορισμού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εξαρτάται από την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πυκνότητα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την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ακρίβεια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των χρησιμοποιούμενων δεδομένων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Σημαντική η συνεισφορά των δορυφορικών μετρήσεων και των από αέρα μετρήσεων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Υψηλής ακρίβειας δεδομένα 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GRACE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CHAMP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±1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έως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±10 cm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τους βαθμούς ανάπτυξης έως 70 (~200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km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μήκη κύματος)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5" descr="champ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581128"/>
            <a:ext cx="2438611" cy="1828959"/>
          </a:xfrm>
          <a:prstGeom prst="rect">
            <a:avLst/>
          </a:prstGeom>
        </p:spPr>
      </p:pic>
      <p:pic>
        <p:nvPicPr>
          <p:cNvPr id="7" name="Picture 6" descr="19155607-image_grace_stic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4797152"/>
            <a:ext cx="2519362" cy="1481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Διαδικασία υπολογισμού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Μεγάλη ώθηση στις διαδικασίες υπολογισμού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GOCE (Gravity and Ocean Circulation Experiment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2009 – 2013)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δορυφορική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βαθμιδομετρία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satellite gravity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gradiometry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Κάλυψη όλης της επιφάνειας της Γης  ακρίβειες ±1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cm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βαθμό ανάπτυξης 250 (~80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km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μήκος κύματος)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" name="1212_011_AR_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3933056"/>
            <a:ext cx="4239939" cy="2409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Διαδικασία υπολογισμού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460851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Κάλυψη δυσπρόσιτων περιοχών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από αέρα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βαρυτημετρία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airborne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gravimetry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Λύση για μετρήσεις κοντά στις ακτές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προβληματικές μετρήσεις δορυφορικής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αλτιμετρίας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Προβλήματα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εξασθένηση σήματος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με το ύψος και εξάρτηση από τις συνθήκες πτήσης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5" descr="satellite_down2-710x10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412776"/>
            <a:ext cx="3551738" cy="5122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Γενικές έννοιες και ορισμοί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56895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Ιδιαίτερα υψηλές οι απαιτήσεις ακρίβειας της γνώσης του γεωειδούς στις σύγχρονες εφαρμογές των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γεωεπιστημών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(±1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cm)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Σύγχρονες χρήσεις του γεωειδούς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Τοπογραφία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αναγωγές μετρήσεων στις επιφάνειες αναφοράς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Γεωδαισία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επιφάνεια αναφοράς των υψομέτρων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Ωκεανογραφία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προσδιορισμός τοπογραφίας της επιφάνειας της θάλασσας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Γεωφυσική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αναπαράσταση πεδίου για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διασκοπήσεις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3717032"/>
            <a:ext cx="576064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Διαδικασία υπολογισμού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Δορυφορικές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αλτιμετρικές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αποστολές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GEOSAT, ERS 1-2, T/P, JASON, ENVISAT,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κ.α.)  κάλυψη στις θαλάσσιες περιοχές όπου οι κλασικές μέθοδοι μετρήσεων αποδεικνύονται προβληματικές και χρονοβόρες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Picture 6" descr="capabilities_img_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08920"/>
            <a:ext cx="3032051" cy="3240360"/>
          </a:xfrm>
          <a:prstGeom prst="rect">
            <a:avLst/>
          </a:prstGeom>
        </p:spPr>
      </p:pic>
      <p:pic>
        <p:nvPicPr>
          <p:cNvPr id="8" name="Picture 7" descr="csm_glob_c9af55c8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140968"/>
            <a:ext cx="2304256" cy="2304256"/>
          </a:xfrm>
          <a:prstGeom prst="rect">
            <a:avLst/>
          </a:prstGeom>
        </p:spPr>
      </p:pic>
      <p:pic>
        <p:nvPicPr>
          <p:cNvPr id="9" name="Picture 8" descr="precision_e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212976"/>
            <a:ext cx="2915816" cy="2034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Διαδικασία υπολογισμού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Τράπεζες δεδομένων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Bureau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Gravimetrique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Internationale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BGI)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συλλέγουν δεδομένα μετρήσεων βαρύτητας, τα οποία αξιολογούνται και χρησιμοποιούνται για τη δημιουργία μέσων τιμών βαρύτητας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 l="62263" t="10934" r="9598" b="9267"/>
          <a:stretch>
            <a:fillRect/>
          </a:stretch>
        </p:blipFill>
        <p:spPr bwMode="auto">
          <a:xfrm>
            <a:off x="2195736" y="2629389"/>
            <a:ext cx="4680520" cy="39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γεωδυναμικά μοντέλα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Ο υπολογισμός των συντελεστών των μοντέλων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Τρεις κυρίως διαδικασίες</a:t>
            </a:r>
          </a:p>
          <a:p>
            <a:pPr marL="638175" lvl="1" indent="-180975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Μετρήσεις τροχιών τεχνητών δορυφόρων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Δορυφορικά γεωδυναμικά μοντέλα  χαμηλή ανάλυση  γενική περιγραφή του πεδίου σε μεγάλα μήκη κύματος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Επίγεια δεδομένα βαρύτητας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αποδίδουν τα τοπικά χαρακτηριστικά των μοντέλων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Συνδυασμός επίγειων και δορυφορικών δεδομένων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Γεωδυναμικά μοντέλα συνδυασμού  υψηλή ανάλυση ανάλογα με την πυκνότητα των επίγειων δεδομένων που χρησιμοποιούνται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Υπολογισμός συντελεστών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Δορυφορικά δεδομένα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ανάλυση των τροχιών των δορυφόρων  συντελεστές αναπτυγμάτων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Διαταραχές στην τροχιά  επίδραση του πεδίου βαρύτητας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δυναμικές λύσεις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GOCE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εφαρμογή δορυφορικής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βαθμιδομετρίας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μετρήσεις βαθμίδων βαρύτητας στο δορυφόρο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Αξιόπιστοι συντελεστές χαμηλών συχνοτήτων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εξομάλυνση σήματος στο ύψος πτήσης του δορυφόρου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GRACE/CHAMP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έως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= m = 140.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GOCE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έως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= m = 250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Υπολογισμός συντελεστών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Επίγεια δεδομένα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Από δεδομένα βαρύτητας ή παρατηρήσεις αποχών γεωειδούς (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αλτιμετρία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με αντιστροφή των σχέσεων προκύπτουν οι συντελεστές των μοντέλων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εξισώσεις χρησιμοποιούνται ως εξισώσεις παρατήρησης σε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συνόρθωση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ελαχίστων τετραγώνων ή χρησιμοποιείται ειδική τεχνική ολοκλήρωσης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1560" y="3861048"/>
          <a:ext cx="5016500" cy="673100"/>
        </p:xfrm>
        <a:graphic>
          <a:graphicData uri="http://schemas.openxmlformats.org/presentationml/2006/ole">
            <p:oleObj spid="_x0000_s180226" name="Equation" r:id="rId3" imgW="5016240" imgH="672840" progId="Equation.3">
              <p:embed/>
            </p:oleObj>
          </a:graphicData>
        </a:graphic>
      </p:graphicFrame>
      <p:graphicFrame>
        <p:nvGraphicFramePr>
          <p:cNvPr id="180227" name="Object 3"/>
          <p:cNvGraphicFramePr>
            <a:graphicFrameLocks noChangeAspect="1"/>
          </p:cNvGraphicFramePr>
          <p:nvPr/>
        </p:nvGraphicFramePr>
        <p:xfrm>
          <a:off x="755576" y="5085184"/>
          <a:ext cx="4686300" cy="673100"/>
        </p:xfrm>
        <a:graphic>
          <a:graphicData uri="http://schemas.openxmlformats.org/presentationml/2006/ole">
            <p:oleObj spid="_x0000_s180227" name="Equation" r:id="rId4" imgW="4686120" imgH="67284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68144" y="40050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Από ανωμαλίες βαρύτητας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52292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Από αποχές γεωειδούς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Υπολογισμός συντελεστών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Επίγεια δεδομένα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μέθοδος της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συνόρθωσης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επιτρέπει το συνδυασμό διαφορετικών δεδομένων για την εκτίμηση των συντελεστών (ανωμαλίες και αποχές)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μέθοδος της ολοκλήρωσης επιτρέπει τη χρήση μόνο ενός είδους μέτρησης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Χρησιμοποιούνται μέσες τιμές αντιπροσωπευτικές των διαμερισμάτων που δημιουργούνται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83568" y="4581128"/>
          <a:ext cx="1612900" cy="1308100"/>
        </p:xfrm>
        <a:graphic>
          <a:graphicData uri="http://schemas.openxmlformats.org/presentationml/2006/ole">
            <p:oleObj spid="_x0000_s181252" name="Equation" r:id="rId3" imgW="1612800" imgH="1307880" progId="Equation.3">
              <p:embed/>
            </p:oleObj>
          </a:graphicData>
        </a:graphic>
      </p:graphicFrame>
      <p:sp>
        <p:nvSpPr>
          <p:cNvPr id="11" name="Oval 10"/>
          <p:cNvSpPr/>
          <p:nvPr/>
        </p:nvSpPr>
        <p:spPr>
          <a:xfrm>
            <a:off x="1187624" y="486916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1115616" y="558924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4" name="Straight Arrow Connector 13"/>
          <p:cNvCxnSpPr>
            <a:stCxn id="11" idx="6"/>
          </p:cNvCxnSpPr>
          <p:nvPr/>
        </p:nvCxnSpPr>
        <p:spPr>
          <a:xfrm>
            <a:off x="1547664" y="5049180"/>
            <a:ext cx="1584176" cy="2520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6"/>
          </p:cNvCxnSpPr>
          <p:nvPr/>
        </p:nvCxnSpPr>
        <p:spPr>
          <a:xfrm flipV="1">
            <a:off x="1475656" y="5373216"/>
            <a:ext cx="1656184" cy="3960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31840" y="5013176"/>
            <a:ext cx="3789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Εξαρτάται από την κατανομή των δεδομένων 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και αντιστοιχεί στο μέγιστο βαθμό</a:t>
            </a:r>
          </a:p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ανάπτυξης των σφαιρικών αρμονικών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452320" y="5013176"/>
          <a:ext cx="1028700" cy="584200"/>
        </p:xfrm>
        <a:graphic>
          <a:graphicData uri="http://schemas.openxmlformats.org/presentationml/2006/ole">
            <p:oleObj spid="_x0000_s181253" name="Equation" r:id="rId4" imgW="1028520" imgH="583920" progId="Equation.3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660232" y="6021288"/>
            <a:ext cx="2278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Το εύρος του </a:t>
            </a:r>
            <a:r>
              <a:rPr lang="el-GR" sz="1400" dirty="0" err="1" smtClean="0">
                <a:latin typeface="Arial" pitchFamily="34" charset="0"/>
                <a:cs typeface="Arial" pitchFamily="34" charset="0"/>
              </a:rPr>
              <a:t>Δσ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 σε μοίρες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91872" y="526520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3" name="Straight Arrow Connector 22"/>
          <p:cNvCxnSpPr>
            <a:stCxn id="22" idx="3"/>
            <a:endCxn id="21" idx="0"/>
          </p:cNvCxnSpPr>
          <p:nvPr/>
        </p:nvCxnSpPr>
        <p:spPr>
          <a:xfrm flipH="1">
            <a:off x="7799262" y="5572517"/>
            <a:ext cx="245337" cy="44877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/>
      <p:bldP spid="21" grpId="0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Υπολογισμός συντελεστών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Συνδυασμός δορυφορικών και επίγειων δεδομένων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Πλεονέκτημα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ακριβείς συντελεστές χαμηλού βαθμού (δορυφορικά) και υψηλού βαθμού (επίγεια)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Μειονέκτημα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Υψηλές απαιτήσεις σε υπολογιστική ισχύ και χρόνο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Εκατοντάδες χιλιάδες παρατηρήσεις με δεκάδες χιλιάδες αγνώστους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βαθμό ανάπτυξης 1800 οι άγνωστοι στους πίνακες των κανονικών εξισώσεων είναι 3243600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419872" y="5445224"/>
          <a:ext cx="1638300" cy="330200"/>
        </p:xfrm>
        <a:graphic>
          <a:graphicData uri="http://schemas.openxmlformats.org/presentationml/2006/ole">
            <p:oleObj spid="_x0000_s182276" name="Equation" r:id="rId3" imgW="1638000" imgH="3301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Υπολογισμός συντελεστών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Συνδυασμός δορυφορικών και επίγειων δεδομένων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Παράδειγμα συντελεστών γεωδυναμικού μοντέλου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EGM2008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7877" name="Picture 5"/>
          <p:cNvPicPr>
            <a:picLocks noChangeAspect="1" noChangeArrowheads="1"/>
          </p:cNvPicPr>
          <p:nvPr/>
        </p:nvPicPr>
        <p:blipFill>
          <a:blip r:embed="rId2" cstate="print"/>
          <a:srcRect l="53442" t="6734" r="24928" b="46101"/>
          <a:stretch>
            <a:fillRect/>
          </a:stretch>
        </p:blipFill>
        <p:spPr bwMode="auto">
          <a:xfrm>
            <a:off x="899592" y="1700808"/>
            <a:ext cx="7416824" cy="485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Υπολογισμός συντελεστών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Συνδυασμός δορυφορικών και επίγειων δεδομένων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Παράδειγμα συντελεστών γεωδυναμικού μοντέλου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GOCO05c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2" cstate="print"/>
          <a:srcRect l="8083" t="16534" r="59367" b="7867"/>
          <a:stretch>
            <a:fillRect/>
          </a:stretch>
        </p:blipFill>
        <p:spPr bwMode="auto">
          <a:xfrm>
            <a:off x="1115616" y="1844824"/>
            <a:ext cx="6480720" cy="451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Ακρίβειες παραμέτρων πεδίου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Ποια είναι η ακρίβεια των συντελεστών των μοντέλων και κατ’ επέκταση η ακρίβεια των υπολογιζόμενων συναρτησιακών του πεδίου βαρύτητας;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ακρίβεια της προσέγγισης των παραμέτρων του πεδίου εξαρτάται από:</a:t>
            </a:r>
          </a:p>
          <a:p>
            <a:pPr marL="638175" lvl="1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Την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ακρίβεια των δεδομένων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που χρησιμοποιούνται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διακριτική τους ικανότητα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(πυκνότητα δεδομένων)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Την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καταλληλότητα του μοντέλου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για την εκτίμηση των παραμέτρων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Γενικές έννοιες και ορισμοί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Σύγχρονος ορισμός 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επιφάνεια που προσεγγίζει βέλτιστα τη ΜΣΘ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σε μία συγκεκριμένη εποχή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εφαρμόζοντας συγκεκριμένες συνθήκες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ελαχιστοποίησης διαφορών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216068" name="Picture 4" descr="Αποτέλεσμα εικόνας για sea surface topograp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540168"/>
            <a:ext cx="3718595" cy="3974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Ακρίβειες παραμέτρων πεδίου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Χαμηλή ακρίβεια  προσεγγίσεις ομαλές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τοπικές προσεγγίσεις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(προσεγγίσεις σε μικρές περιοχές)  αναπτύγματα μοντέλων αποκλειστικά από δεδομένα της περιοχής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tailored models)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χρήση δεδομένων χαμηλής διακριτικής ικανότητας  αδυναμία προσέγγισης των λεπτομερειών του πεδίου βαρύτητας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 βαθμός ανάπτυξης των μοντέλων περιορίζεται έως ένα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πεπερασμένο βαθμό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n-US" b="1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max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δεν είναι δυνατό να περιέχει το σύνολο της πληροφορίας των πρωτογενών δεδομένων  συντελεστές από μέσες τιμές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Ακρίβειες παραμέτρων πεδίου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Συντελεστές μεταβλητότητας (σήματος και σφάλματος)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Εκτίμηση της ακρίβειας προσέγγισης μίας συνιστώσας του πεδίου από τις ακρίβειες των συντελεστών ανά βαθμό ανάπτυξης είναι δυνατή με τη χρήση της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στατιστικής ποσότητας της μεταβλητότητας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Χρησιμοποιούνται οι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συντελεστές μεταβλητότητας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anomaly degree variances)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οι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συντελεστές μεταβλητότητας σφάλματος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error degree variance)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περιγράφουν τη στατιστική συμπεριφορά του σήματος και του θορύβου για κάθε συναρτησιακό που προκύπτει από τους συντελεστές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Αποτελούν περιγραφή της φασματικής συμπεριφορά τους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ισχύς του σήματος ή του θορύβου ανά βαθμό ανάπτυξης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Ακρίβειες παραμέτρων πεδίου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Συντελεστές μεταβλητότητας </a:t>
            </a:r>
            <a:r>
              <a:rPr lang="el-GR" sz="1600" b="1" dirty="0" err="1" smtClean="0">
                <a:latin typeface="Arial" pitchFamily="34" charset="0"/>
                <a:cs typeface="Arial" pitchFamily="34" charset="0"/>
              </a:rPr>
              <a:t>διαταρακτικού</a:t>
            </a: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 δυναμικού και ανωμαλιών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συντελεστές μεταβλητότητας του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δυναμικού ορίζονται ως οι μέσες τιμές των τετραγώνων των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όρων του αναπτύγματος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συντελεστές μεταβλητότητας των ανωμαλιών της βαρύτητας συνδέονται σύμφωνα με τις εξισώσεις σύνδεσης ανωμαλιών και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διαταρακτικού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δυναμικού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Αντιστοίχως για τα υψόμετρα του γεωειδούς και την απόκλιση της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κατακορύφου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411760" y="2204864"/>
          <a:ext cx="4292600" cy="622300"/>
        </p:xfrm>
        <a:graphic>
          <a:graphicData uri="http://schemas.openxmlformats.org/presentationml/2006/ole">
            <p:oleObj spid="_x0000_s184322" name="Equation" r:id="rId3" imgW="4292280" imgH="62208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63688" y="3861048"/>
          <a:ext cx="5626100" cy="647700"/>
        </p:xfrm>
        <a:graphic>
          <a:graphicData uri="http://schemas.openxmlformats.org/presentationml/2006/ole">
            <p:oleObj spid="_x0000_s184323" name="Equation" r:id="rId4" imgW="5626080" imgH="64764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91680" y="5589240"/>
          <a:ext cx="2362200" cy="622300"/>
        </p:xfrm>
        <a:graphic>
          <a:graphicData uri="http://schemas.openxmlformats.org/presentationml/2006/ole">
            <p:oleObj spid="_x0000_s184324" name="Equation" r:id="rId5" imgW="2361960" imgH="622080" progId="Equation.3">
              <p:embed/>
            </p:oleObj>
          </a:graphicData>
        </a:graphic>
      </p:graphicFrame>
      <p:graphicFrame>
        <p:nvGraphicFramePr>
          <p:cNvPr id="184325" name="Object 5"/>
          <p:cNvGraphicFramePr>
            <a:graphicFrameLocks noChangeAspect="1"/>
          </p:cNvGraphicFramePr>
          <p:nvPr/>
        </p:nvGraphicFramePr>
        <p:xfrm>
          <a:off x="5364088" y="5589240"/>
          <a:ext cx="2273300" cy="596900"/>
        </p:xfrm>
        <a:graphic>
          <a:graphicData uri="http://schemas.openxmlformats.org/presentationml/2006/ole">
            <p:oleObj spid="_x0000_s184325" name="Equation" r:id="rId6" imgW="2273040" imgH="5968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Ακρίβειες παραμέτρων πεδίου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Συντελεστές μεταβλητότητας σφάλματος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 αντί των συντελεστών του γεωδυναμικού μοντέλου χρησιμοποιηθούν τα σφάλματα των συντελεστών, τότε προκύπτουν οι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συντελεστές μεταβλητότητας σφάλματος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error degree variances)</a:t>
            </a: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συντελεστές μεταβλητότητας και οι συντελεστές μεταβλητότητας σφάλματος υπολογίζονται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είτε για ένα συγκεκριμένο βαθμό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είτε αθροιστικά μέχρι ένα βαθμό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αποδίδουν την ακρίβεια των υπολογιζόμενων παραμέτρων από το μοντέλο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aphicFrame>
        <p:nvGraphicFramePr>
          <p:cNvPr id="206855" name="Object 7"/>
          <p:cNvGraphicFramePr>
            <a:graphicFrameLocks noChangeAspect="1"/>
          </p:cNvGraphicFramePr>
          <p:nvPr/>
        </p:nvGraphicFramePr>
        <p:xfrm>
          <a:off x="1187624" y="2492896"/>
          <a:ext cx="3454400" cy="622300"/>
        </p:xfrm>
        <a:graphic>
          <a:graphicData uri="http://schemas.openxmlformats.org/presentationml/2006/ole">
            <p:oleObj spid="_x0000_s206855" name="Equation" r:id="rId3" imgW="3454200" imgH="622080" progId="Equation.3">
              <p:embed/>
            </p:oleObj>
          </a:graphicData>
        </a:graphic>
      </p:graphicFrame>
      <p:graphicFrame>
        <p:nvGraphicFramePr>
          <p:cNvPr id="206856" name="Object 8"/>
          <p:cNvGraphicFramePr>
            <a:graphicFrameLocks noChangeAspect="1"/>
          </p:cNvGraphicFramePr>
          <p:nvPr/>
        </p:nvGraphicFramePr>
        <p:xfrm>
          <a:off x="1259632" y="3140968"/>
          <a:ext cx="2374900" cy="622300"/>
        </p:xfrm>
        <a:graphic>
          <a:graphicData uri="http://schemas.openxmlformats.org/presentationml/2006/ole">
            <p:oleObj spid="_x0000_s206856" name="Equation" r:id="rId4" imgW="2374560" imgH="622080" progId="Equation.3">
              <p:embed/>
            </p:oleObj>
          </a:graphicData>
        </a:graphic>
      </p:graphicFrame>
      <p:graphicFrame>
        <p:nvGraphicFramePr>
          <p:cNvPr id="206857" name="Object 9"/>
          <p:cNvGraphicFramePr>
            <a:graphicFrameLocks noChangeAspect="1"/>
          </p:cNvGraphicFramePr>
          <p:nvPr/>
        </p:nvGraphicFramePr>
        <p:xfrm>
          <a:off x="1259632" y="3933056"/>
          <a:ext cx="2324100" cy="596900"/>
        </p:xfrm>
        <a:graphic>
          <a:graphicData uri="http://schemas.openxmlformats.org/presentationml/2006/ole">
            <p:oleObj spid="_x0000_s206857" name="Equation" r:id="rId5" imgW="2323800" imgH="5968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Ακρίβειες παραμέτρων πεδίου</a:t>
            </a:r>
          </a:p>
          <a:p>
            <a:pPr 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Στην περίπτωση σύγκρισης μοντέλων με διαφορετικά ΕΕΠ αναφοράς  αναφορά στην επιφάνεια σφαίρας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αλλαγή κλίμακας για συγκρίσιμα αποτελέσματα 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aphicFrame>
        <p:nvGraphicFramePr>
          <p:cNvPr id="208902" name="Object 6"/>
          <p:cNvGraphicFramePr>
            <a:graphicFrameLocks noChangeAspect="1"/>
          </p:cNvGraphicFramePr>
          <p:nvPr/>
        </p:nvGraphicFramePr>
        <p:xfrm>
          <a:off x="395536" y="2708920"/>
          <a:ext cx="3568700" cy="647700"/>
        </p:xfrm>
        <a:graphic>
          <a:graphicData uri="http://schemas.openxmlformats.org/presentationml/2006/ole">
            <p:oleObj spid="_x0000_s208902" name="Equation" r:id="rId3" imgW="3568680" imgH="647640" progId="Equation.3">
              <p:embed/>
            </p:oleObj>
          </a:graphicData>
        </a:graphic>
      </p:graphicFrame>
      <p:graphicFrame>
        <p:nvGraphicFramePr>
          <p:cNvPr id="208903" name="Object 7"/>
          <p:cNvGraphicFramePr>
            <a:graphicFrameLocks noChangeAspect="1"/>
          </p:cNvGraphicFramePr>
          <p:nvPr/>
        </p:nvGraphicFramePr>
        <p:xfrm>
          <a:off x="4572000" y="2708920"/>
          <a:ext cx="3898900" cy="647700"/>
        </p:xfrm>
        <a:graphic>
          <a:graphicData uri="http://schemas.openxmlformats.org/presentationml/2006/ole">
            <p:oleObj spid="_x0000_s208903" name="Equation" r:id="rId4" imgW="3898800" imgH="647640" progId="Equation.3">
              <p:embed/>
            </p:oleObj>
          </a:graphicData>
        </a:graphic>
      </p:graphicFrame>
      <p:graphicFrame>
        <p:nvGraphicFramePr>
          <p:cNvPr id="208904" name="Object 8"/>
          <p:cNvGraphicFramePr>
            <a:graphicFrameLocks noChangeAspect="1"/>
          </p:cNvGraphicFramePr>
          <p:nvPr/>
        </p:nvGraphicFramePr>
        <p:xfrm>
          <a:off x="539552" y="3717032"/>
          <a:ext cx="4292600" cy="647700"/>
        </p:xfrm>
        <a:graphic>
          <a:graphicData uri="http://schemas.openxmlformats.org/presentationml/2006/ole">
            <p:oleObj spid="_x0000_s208904" name="Equation" r:id="rId5" imgW="4292280" imgH="647640" progId="Equation.3">
              <p:embed/>
            </p:oleObj>
          </a:graphicData>
        </a:graphic>
      </p:graphicFrame>
      <p:graphicFrame>
        <p:nvGraphicFramePr>
          <p:cNvPr id="208905" name="Object 9"/>
          <p:cNvGraphicFramePr>
            <a:graphicFrameLocks noChangeAspect="1"/>
          </p:cNvGraphicFramePr>
          <p:nvPr/>
        </p:nvGraphicFramePr>
        <p:xfrm>
          <a:off x="3923928" y="4365104"/>
          <a:ext cx="4533900" cy="647700"/>
        </p:xfrm>
        <a:graphic>
          <a:graphicData uri="http://schemas.openxmlformats.org/presentationml/2006/ole">
            <p:oleObj spid="_x0000_s208905" name="Equation" r:id="rId6" imgW="4533840" imgH="647640" progId="Equation.3">
              <p:embed/>
            </p:oleObj>
          </a:graphicData>
        </a:graphic>
      </p:graphicFrame>
      <p:graphicFrame>
        <p:nvGraphicFramePr>
          <p:cNvPr id="208906" name="Object 10"/>
          <p:cNvGraphicFramePr>
            <a:graphicFrameLocks noChangeAspect="1"/>
          </p:cNvGraphicFramePr>
          <p:nvPr/>
        </p:nvGraphicFramePr>
        <p:xfrm>
          <a:off x="683568" y="5229200"/>
          <a:ext cx="3581400" cy="685800"/>
        </p:xfrm>
        <a:graphic>
          <a:graphicData uri="http://schemas.openxmlformats.org/presentationml/2006/ole">
            <p:oleObj spid="_x0000_s208906" name="Equation" r:id="rId7" imgW="3581280" imgH="685800" progId="Equation.3">
              <p:embed/>
            </p:oleObj>
          </a:graphicData>
        </a:graphic>
      </p:graphicFrame>
      <p:graphicFrame>
        <p:nvGraphicFramePr>
          <p:cNvPr id="208907" name="Object 11"/>
          <p:cNvGraphicFramePr>
            <a:graphicFrameLocks noChangeAspect="1"/>
          </p:cNvGraphicFramePr>
          <p:nvPr/>
        </p:nvGraphicFramePr>
        <p:xfrm>
          <a:off x="4275138" y="5661025"/>
          <a:ext cx="3886200" cy="685800"/>
        </p:xfrm>
        <a:graphic>
          <a:graphicData uri="http://schemas.openxmlformats.org/presentationml/2006/ole">
            <p:oleObj spid="_x0000_s208907" name="Equation" r:id="rId8" imgW="3886200" imgH="685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Ακρίβειες παραμέτρων πεδίου</a:t>
            </a:r>
          </a:p>
          <a:p>
            <a:pPr 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Συντελεστές μεταβλητότητας υψομέτρων γεωειδούς (συνεχείς γραμμές) και σφαλμάτων (διακεκομμένες γραμμές)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2" name="Picture 11" descr="degree_varia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060848"/>
            <a:ext cx="5976664" cy="444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Ακρίβειες παραμέτρων πεδίου</a:t>
            </a:r>
          </a:p>
          <a:p>
            <a:pPr 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Αθροιστικό σφάλμα υψομέτρων του γεωειδούς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Picture 6" descr="error_deg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628800"/>
            <a:ext cx="6408712" cy="4970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Άσκηση</a:t>
            </a:r>
          </a:p>
          <a:p>
            <a:pPr 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α) Να υπολογιστεί η αποχή του γεωειδούς στο βάθρο του </a:t>
            </a:r>
            <a:r>
              <a:rPr lang="el-GR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βαρυτημετρικού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δικτύου 1</a:t>
            </a:r>
            <a:r>
              <a:rPr lang="el-GR" sz="12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ης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τάξης της ΓΥΣ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χρησιμοποιώντας τους συντελεστές του γεωδυναμικού μοντέλου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GOCO05c, 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 συντεταγμένες στο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WGS84</a:t>
            </a:r>
          </a:p>
          <a:p>
            <a:pPr>
              <a:lnSpc>
                <a:spcPct val="150000"/>
              </a:lnSpc>
            </a:pP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 = 37° 59΄ 41΄΄.34</a:t>
            </a:r>
          </a:p>
          <a:p>
            <a:pPr>
              <a:lnSpc>
                <a:spcPct val="150000"/>
              </a:lnSpc>
            </a:pP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 = 23° 44΄ 16΄΄.70</a:t>
            </a:r>
          </a:p>
          <a:p>
            <a:pPr>
              <a:lnSpc>
                <a:spcPct val="150000"/>
              </a:lnSpc>
            </a:pP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Σημείωση: χρησιμοποιήστε την ιστοσελίδα του Διεθνούς Κέντρου για τα Γεωδυναμικά μοντέλα</a:t>
            </a: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  <a:hlinkClick r:id="rId2"/>
              </a:rPr>
              <a:t>http://icgem.gfz-potsdam.de/ICGEM</a:t>
            </a: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Table of models  GOCO05c  calculate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Functional: </a:t>
            </a:r>
            <a:r>
              <a:rPr lang="en-US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geoid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height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Tide system: Tide-free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Grid selection  37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°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≤ 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≤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38°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and 23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°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≤ 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≤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2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4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° </a:t>
            </a:r>
            <a:r>
              <a:rPr lang="en-US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gridsize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1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°</a:t>
            </a: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την παρεμβολή να χρησιμοποιηθεί η </a:t>
            </a:r>
            <a:r>
              <a:rPr lang="el-GR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διγραμμική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παρεμβολή της μορφής </a:t>
            </a:r>
            <a:r>
              <a:rPr lang="el-GR" sz="12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Ν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l-GR" sz="12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φ,λ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= α</a:t>
            </a:r>
            <a:r>
              <a:rPr lang="el-GR" sz="12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+ α</a:t>
            </a:r>
            <a:r>
              <a:rPr lang="el-GR" sz="12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1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 + α</a:t>
            </a:r>
            <a:r>
              <a:rPr lang="el-GR" sz="12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 + α</a:t>
            </a:r>
            <a:r>
              <a:rPr lang="el-GR" sz="12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3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λφ</a:t>
            </a:r>
          </a:p>
          <a:p>
            <a:pPr>
              <a:lnSpc>
                <a:spcPct val="150000"/>
              </a:lnSpc>
            </a:pPr>
            <a:endParaRPr lang="el-GR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β) Για το ίδιο μοντέλο να υπολογιστούν οι συντελεστές μεταβλητότητας και οι συντελεστές μεταβλητότητας σφάλματος των υψομέτρων του γεωειδούς από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= 2 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έως 4. Η αναφορά θα γίνει από το ΕΕΠ σε σφαίρα. Μέση ακτίνα και μέση τιμή της βαρύτητας της σφαίρας, όπως δίνονται στη σφαιρική προσέγγιση. Τα α και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GM</a:t>
            </a:r>
            <a:r>
              <a:rPr lang="el-GR" sz="1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για το συγκεκριμένο ΕΕΠ λαμβάνονται από την ιστοσελίδα.</a:t>
            </a: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Διαχρονικές μεταβολές του πεδίου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Μη περιοδικές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μετατοπίσεις μαζών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Περιοδικές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παλίρροιες των θαλασσών και των γήινων μαζών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Ανάλογα με τις διαχρονικές μεταβολές του πεδίου διατυπώνονται και διάφοροι ορισμοί για το γεωειδές</a:t>
            </a:r>
          </a:p>
        </p:txBody>
      </p:sp>
      <p:pic>
        <p:nvPicPr>
          <p:cNvPr id="217090" name="Picture 2" descr="Αποτέλεσμα εικόνας για mean t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861048"/>
            <a:ext cx="2672730" cy="2611679"/>
          </a:xfrm>
          <a:prstGeom prst="rect">
            <a:avLst/>
          </a:prstGeom>
          <a:noFill/>
        </p:spPr>
      </p:pic>
      <p:pic>
        <p:nvPicPr>
          <p:cNvPr id="217092" name="Picture 4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933056"/>
            <a:ext cx="2483768" cy="2478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Διαχρονικές μεταβολές του πεδίου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19675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Μέσο γεωειδές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mean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geoid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περιλαμβάνει την επίδραση της έλξης και την αντίστοιχη παραμόρφωση. Καμία μόνιμη επίδραση της Σελήνης και του Ήλιου δεν απομακρύνεται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Μη – παλιρροϊκό γεωειδές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tide – free or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nontidal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geoid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επίδραση των παλιρροιών αγνοείται (άμεση – δυναμικό και έμμεση – παραμόρφωση επίδραση του Ήλιου και της Σελήνης)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Μηδενικής τάξης γεωειδές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zero – tide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geoid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μόνιμες άμεσες επιδράσεις στο δυναμικό από τη Σελήνη και τον Ήλιο απομακρύνονται, αλλά διατηρείται η έμμεση επίδραση που σχετίζεται με την ελαστική παραμόρφωση της Γης</a:t>
            </a: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0953" y="404664"/>
            <a:ext cx="319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ΜΣΘ και γεωειδές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7224" y="1214423"/>
            <a:ext cx="7500990" cy="49117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1600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η επιφάνεια αναφοράς του μηδενικού υψομέτρου στον κλασικό ορισμό ενός </a:t>
            </a:r>
            <a:r>
              <a:rPr lang="el-GR" sz="1600" u="sng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εθνικού </a:t>
            </a:r>
            <a:r>
              <a:rPr lang="el-GR" sz="1600" u="sng" noProof="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χωροσταθμικού</a:t>
            </a:r>
            <a:r>
              <a:rPr lang="el-GR" sz="1600" u="sng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συστήματος αναφοράς</a:t>
            </a:r>
            <a:endParaRPr lang="el-GR" sz="1600" noProof="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l-GR" sz="1600" u="sng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1600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Υπολογίζεται από μετρήσεις σε </a:t>
            </a:r>
            <a:r>
              <a:rPr lang="el-GR" sz="1600" b="1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παλιρροιογράφους</a:t>
            </a:r>
            <a:r>
              <a:rPr lang="el-GR" sz="1600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(μεγάλα χρονικά διαστήματα παρατηρήσεων)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1600" b="1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Δορυφορική </a:t>
            </a:r>
            <a:r>
              <a:rPr lang="el-GR" sz="1600" b="1" noProof="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αλτιμετρία</a:t>
            </a:r>
            <a:r>
              <a:rPr lang="el-GR" sz="1600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συνεχής καταγραφή της στάθμης των θαλασσών και εκτίμηση μεταβολών της στάθμης  </a:t>
            </a:r>
            <a:r>
              <a:rPr lang="el-GR" sz="1600" b="1" noProof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στιγμιαία στάθμη της θάλασσας</a:t>
            </a:r>
          </a:p>
        </p:txBody>
      </p:sp>
      <p:pic>
        <p:nvPicPr>
          <p:cNvPr id="7" name="Picture 6" descr="precision_e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4509120"/>
            <a:ext cx="3000396" cy="2093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6875</TotalTime>
  <Words>2866</Words>
  <Application>Microsoft Office PowerPoint</Application>
  <PresentationFormat>On-screen Show (4:3)</PresentationFormat>
  <Paragraphs>440</Paragraphs>
  <Slides>67</Slides>
  <Notes>14</Notes>
  <HiddenSlides>3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anonymous</dc:creator>
  <cp:lastModifiedBy>Vassilis Andritsanos</cp:lastModifiedBy>
  <cp:revision>651</cp:revision>
  <dcterms:created xsi:type="dcterms:W3CDTF">2017-01-03T17:16:28Z</dcterms:created>
  <dcterms:modified xsi:type="dcterms:W3CDTF">2018-11-12T13:31:39Z</dcterms:modified>
</cp:coreProperties>
</file>