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502" r:id="rId2"/>
    <p:sldId id="438" r:id="rId3"/>
    <p:sldId id="439" r:id="rId4"/>
    <p:sldId id="497" r:id="rId5"/>
    <p:sldId id="498" r:id="rId6"/>
    <p:sldId id="49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500" r:id="rId18"/>
    <p:sldId id="501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503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7" r:id="rId57"/>
    <p:sldId id="488" r:id="rId58"/>
    <p:sldId id="489" r:id="rId59"/>
    <p:sldId id="496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6" autoAdjust="0"/>
    <p:restoredTop sz="94737" autoAdjust="0"/>
  </p:normalViewPr>
  <p:slideViewPr>
    <p:cSldViewPr>
      <p:cViewPr>
        <p:scale>
          <a:sx n="106" d="100"/>
          <a:sy n="106" d="100"/>
        </p:scale>
        <p:origin x="-19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5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AC325-ADAE-4103-B88B-CF3C4928B6C2}" type="datetimeFigureOut">
              <a:rPr lang="el-GR" smtClean="0"/>
              <a:pPr/>
              <a:t>19/11/2018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7AC7F-27A2-4AE0-B8E1-1958093726B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682D3-A33F-4C9C-BF01-88EC6BBA0BD6}" type="datetimeFigureOut">
              <a:rPr lang="el-GR" smtClean="0"/>
              <a:pPr/>
              <a:t>19/11/2018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6D93D-FF8A-48A2-A07D-953EE5EE601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EAB0-F983-4C96-A73F-57A72BA64A1D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36DE-8D3D-41F0-9480-3BCFEC8872DE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CC65-9CC9-4AE7-858B-7010DF318F1D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58D6-69BB-4C10-BF22-3CDD392E6D83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5440-BA26-4EEC-9156-ADD0CA5D2FAC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5C-C85B-43FC-BECF-FA12E2B80BD2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C89CB-197D-4F9D-A341-DBCC0D96AE2F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5A52-2335-4BB2-AA21-B0E3A9584A12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2645-6E42-4008-B6F5-9026CCF7CB57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DB8C-9CEC-4648-819E-EB387DF202D5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C8C941C-2272-40DE-A23E-8AD5E11368A4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5587C9-FD7F-47C0-8AB2-1E759D886E62}" type="datetime1">
              <a:rPr lang="el-GR" smtClean="0"/>
              <a:pPr/>
              <a:t>19/11/2018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V. D. Andritsanos: Geoid studies in Greece - History, results and open cases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B7C8F9-71F4-425F-AF18-BEA2884AD1B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s-geo.e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20977" y="4365104"/>
            <a:ext cx="4575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Βασίλειος Δ.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Ανδριτσάνος</a:t>
            </a:r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Αναπληρωτής Καθηγητής</a:t>
            </a: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Τμήμα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Μηχανικών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Τοπογραφίας και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Γεωπληροφορικής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Πανεπιστήμιο Δυτικής Αττικής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204864"/>
            <a:ext cx="73439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Παρουσίαση 4</a:t>
            </a:r>
            <a:r>
              <a:rPr lang="el-GR" sz="2800" b="1" baseline="300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: Ευρωπαϊκό και Ελληνικό </a:t>
            </a:r>
          </a:p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Κατακόρυφο σύστημα αναφοράς – </a:t>
            </a:r>
          </a:p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Ιστορικά στοιχεία και προοπτικές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785794"/>
            <a:ext cx="3223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Υψομετρία και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GNSS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6093296"/>
            <a:ext cx="668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Πρόγραμμα Μεταπτυχιακών Σπουδών: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Γεωχωρικές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Τεχνολογίες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Οδηγία της Ευρωπαϊκής Ένωσης</a:t>
            </a:r>
            <a:r>
              <a:rPr lang="en-US" sz="2000" dirty="0" smtClean="0">
                <a:sym typeface="Wingdings" pitchFamily="2" charset="2"/>
              </a:rPr>
              <a:t>  INSPIRE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" name="Picture 9" descr="insp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214554"/>
            <a:ext cx="7286644" cy="3929090"/>
          </a:xfrm>
          <a:prstGeom prst="rect">
            <a:avLst/>
          </a:prstGeom>
        </p:spPr>
      </p:pic>
      <p:pic>
        <p:nvPicPr>
          <p:cNvPr id="11" name="Picture 10" descr="2logoins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928670"/>
            <a:ext cx="1047750" cy="1171575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 smtClean="0"/>
              <a:t>Αντικείμενο της Οδηγίας είναι η καταγραφή γενικών κανόνων με στόχο την </a:t>
            </a:r>
            <a:r>
              <a:rPr lang="el-GR" sz="2000" u="sng" dirty="0" smtClean="0"/>
              <a:t>ίδρυση</a:t>
            </a:r>
            <a:r>
              <a:rPr lang="el-GR" sz="2000" dirty="0" smtClean="0"/>
              <a:t> Υποδομών για τη Χωρική Πληροφορία στην Ευρωπαϊκή Ένωση – </a:t>
            </a:r>
            <a:r>
              <a:rPr lang="en-US" sz="2000" b="1" dirty="0" smtClean="0"/>
              <a:t>Infrastructure for Spatial Information in the European Community (Inspire)</a:t>
            </a:r>
            <a:r>
              <a:rPr lang="en-US" sz="2000" dirty="0" smtClean="0"/>
              <a:t>, </a:t>
            </a:r>
            <a:r>
              <a:rPr lang="el-GR" sz="2000" dirty="0" smtClean="0"/>
              <a:t>για περιβαλλοντικές μελέτες και για δράσεις που επηρεάζουν το περιβάλλον της Ένωσης</a:t>
            </a:r>
            <a:endParaRPr lang="en-GB" sz="2000" dirty="0" smtClean="0"/>
          </a:p>
          <a:p>
            <a:endParaRPr lang="en-GB" sz="2000" dirty="0" smtClean="0">
              <a:sym typeface="Wingdings" pitchFamily="2" charset="2"/>
            </a:endParaRPr>
          </a:p>
          <a:p>
            <a:r>
              <a:rPr lang="el-GR" sz="2000" dirty="0" smtClean="0">
                <a:solidFill>
                  <a:srgbClr val="FFFF00"/>
                </a:solidFill>
                <a:sym typeface="Wingdings" pitchFamily="2" charset="2"/>
              </a:rPr>
              <a:t>Ο ρόλος της Γεωδαισίας στο πλαίσιο του </a:t>
            </a:r>
            <a:r>
              <a:rPr lang="en-GB" sz="2000" dirty="0" smtClean="0">
                <a:solidFill>
                  <a:srgbClr val="FFFF00"/>
                </a:solidFill>
                <a:sym typeface="Wingdings" pitchFamily="2" charset="2"/>
              </a:rPr>
              <a:t>INSPIRE </a:t>
            </a:r>
            <a:r>
              <a:rPr lang="el-GR" sz="2000" dirty="0" smtClean="0">
                <a:solidFill>
                  <a:srgbClr val="FFFF00"/>
                </a:solidFill>
                <a:sym typeface="Wingdings" pitchFamily="2" charset="2"/>
              </a:rPr>
              <a:t>είναι η ίδρυση ενός Ευρωπαϊκού Συστήματος Αναφοράς (</a:t>
            </a:r>
            <a:r>
              <a:rPr lang="en-GB" sz="2000" dirty="0" smtClean="0">
                <a:solidFill>
                  <a:srgbClr val="FFFF00"/>
                </a:solidFill>
                <a:sym typeface="Wingdings" pitchFamily="2" charset="2"/>
              </a:rPr>
              <a:t>European Reference System</a:t>
            </a:r>
            <a:r>
              <a:rPr lang="el-GR" sz="20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en-GB" sz="2000" dirty="0" smtClean="0">
              <a:solidFill>
                <a:srgbClr val="FFFF00"/>
              </a:solidFill>
              <a:sym typeface="Wingdings" pitchFamily="2" charset="2"/>
            </a:endParaRPr>
          </a:p>
          <a:p>
            <a:endParaRPr lang="en-GB" sz="2000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EUREF  International Association of Geodesy (IAG) sub-commission</a:t>
            </a:r>
          </a:p>
          <a:p>
            <a:endParaRPr lang="en-GB" sz="2000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  <a:hlinkClick r:id="rId2"/>
              </a:rPr>
              <a:t>www.crs-geo.eu</a:t>
            </a:r>
            <a:r>
              <a:rPr lang="en-GB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Πληροφορία για τα συστήματα αναφοράς στην Ευρώπη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itchFamily="2" charset="2"/>
              </a:rPr>
              <a:t>CRS  </a:t>
            </a:r>
            <a:r>
              <a:rPr lang="el-GR" sz="2000" dirty="0" smtClean="0">
                <a:sym typeface="Wingdings" pitchFamily="2" charset="2"/>
              </a:rPr>
              <a:t>Υπηρεσία παροχής δεδομένων και </a:t>
            </a:r>
            <a:r>
              <a:rPr lang="el-GR" sz="2000" dirty="0" err="1" smtClean="0">
                <a:sym typeface="Wingdings" pitchFamily="2" charset="2"/>
              </a:rPr>
              <a:t>μετα</a:t>
            </a:r>
            <a:r>
              <a:rPr lang="el-GR" sz="2000" dirty="0" smtClean="0">
                <a:sym typeface="Wingdings" pitchFamily="2" charset="2"/>
              </a:rPr>
              <a:t>-δεδομένων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" name="Picture 7" descr="crs_hom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6215106" cy="505758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57356" y="4429132"/>
            <a:ext cx="6143668" cy="2286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Πληροφορία για εθνικό σύστημα αναφοράς (Ουγγαρία)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7354327" cy="461074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flipV="1">
            <a:off x="7143768" y="5643578"/>
            <a:ext cx="214314" cy="2857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V="1">
            <a:off x="7715272" y="5643578"/>
            <a:ext cx="214314" cy="2857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Πληροφορία για εθνικό σύστημα αναφοράς (Ουγγαρία)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11" name="Picture 10" descr="desc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5235494" cy="521438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Παράμετροι μετασχηματισμού εθνικού συστήματος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14" name="Picture 13" descr="trans_to_EVRS200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357718" cy="4648660"/>
          </a:xfrm>
          <a:prstGeom prst="rect">
            <a:avLst/>
          </a:prstGeom>
        </p:spPr>
      </p:pic>
      <p:pic>
        <p:nvPicPr>
          <p:cNvPr id="15" name="Picture 14" descr="trans_to_EVRS20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4246867" cy="3143272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000232" y="1928802"/>
            <a:ext cx="121444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00232" y="4357694"/>
            <a:ext cx="250033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29388" y="2643182"/>
            <a:ext cx="57150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57950" y="3286124"/>
            <a:ext cx="57150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57950" y="4071942"/>
            <a:ext cx="57150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itchFamily="2" charset="2"/>
              </a:rPr>
              <a:t>Online </a:t>
            </a:r>
            <a:r>
              <a:rPr lang="el-GR" sz="2000" dirty="0" smtClean="0">
                <a:sym typeface="Wingdings" pitchFamily="2" charset="2"/>
              </a:rPr>
              <a:t>εφαρμογή υπολογισμού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22" name="Picture 21" descr="online_comput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714488"/>
            <a:ext cx="6148914" cy="459161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Πληροφορία για εθνικό σύστημα αναφοράς (Σλοβενία)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" name="Picture 9" descr="slove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7029450" cy="311467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Πληροφορία για εθνικό σύστημα αναφοράς (Σλοβενία)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Picture 8" descr="slovenia_vert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5182775" cy="505302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>
                <a:sym typeface="Wingdings" pitchFamily="2" charset="2"/>
              </a:rPr>
              <a:t>Πληροφορία για εθνικό σύστημα αναφοράς (Ελλάδα)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u="sng" dirty="0" smtClean="0">
                <a:sym typeface="Wingdings" pitchFamily="2" charset="2"/>
              </a:rPr>
              <a:t>Δεν υπάρχει επίσημη πληροφόρηση για το ελληνικό κατακόρυφο σύστημα αναφοράς</a:t>
            </a:r>
            <a:r>
              <a:rPr lang="el-GR" sz="2000" dirty="0" smtClean="0">
                <a:sym typeface="Wingdings" pitchFamily="2" charset="2"/>
              </a:rPr>
              <a:t>  απουσία της σύνδεσης με το Ευρωπαϊκό Δίκτυο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Αναγκαιότητα ελέγχου και διασύνδεσης ελληνικού συστήματος με το ευρωπαϊκό (ερευνητικό πρόγραμμα ΑΡΧΙΜΗΔΗΣ)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" name="Picture 9" descr="gre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6800850" cy="193357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1" name="Down Arrow 10"/>
          <p:cNvSpPr/>
          <p:nvPr/>
        </p:nvSpPr>
        <p:spPr>
          <a:xfrm flipV="1">
            <a:off x="6715140" y="3214686"/>
            <a:ext cx="285752" cy="3571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7358082" y="3214686"/>
            <a:ext cx="285752" cy="3571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67600" cy="70328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500990" cy="491174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l-GR" sz="2000" dirty="0" smtClean="0"/>
              <a:t>Υψομετρικά συστήματα που χρησιμοποιούνται στην Ευρώπη</a:t>
            </a:r>
            <a:endParaRPr lang="en-US" sz="2000" dirty="0" smtClean="0"/>
          </a:p>
          <a:p>
            <a:pPr lvl="1"/>
            <a:r>
              <a:rPr lang="el-GR" sz="1600" dirty="0" smtClean="0"/>
              <a:t>Διαφορετικές μεθοδολογίες – διαφορετικά υψομετρικά συστήματα</a:t>
            </a:r>
            <a:endParaRPr lang="en-US" sz="1600" dirty="0" smtClean="0"/>
          </a:p>
          <a:p>
            <a:pPr lvl="1"/>
            <a:r>
              <a:rPr lang="el-GR" sz="1600" dirty="0" smtClean="0"/>
              <a:t>Το Ευρωπαϊκό Κατακόρυφο σύστημα αναφοράς</a:t>
            </a:r>
            <a:endParaRPr lang="en-US" sz="1600" dirty="0" smtClean="0"/>
          </a:p>
          <a:p>
            <a:pPr lvl="1"/>
            <a:r>
              <a:rPr lang="el-GR" sz="1600" dirty="0" smtClean="0"/>
              <a:t>Το Ελληνικό Κατακόρυφο σύστημα αναφοράς</a:t>
            </a:r>
            <a:endParaRPr lang="en-US" sz="1600" dirty="0" smtClean="0"/>
          </a:p>
          <a:p>
            <a:pPr lvl="1"/>
            <a:r>
              <a:rPr lang="el-GR" sz="1600" dirty="0" smtClean="0"/>
              <a:t>Μελλοντικές τάσεις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l-GR" sz="2000" dirty="0" smtClean="0"/>
              <a:t>Εφαρμογές συνδυασμού υψομετρικών δεδομένων</a:t>
            </a:r>
            <a:endParaRPr lang="en-US" sz="2000" dirty="0" smtClean="0"/>
          </a:p>
          <a:p>
            <a:pPr lvl="1"/>
            <a:r>
              <a:rPr lang="el-GR" sz="1600" dirty="0" smtClean="0"/>
              <a:t>Εφαρμογές και συζήτηση γύρω από τις σύγχρονες εφαρμογές προσέγγισης υψομέτρων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l-GR" sz="2000" dirty="0" smtClean="0"/>
              <a:t>Συμπεράσματα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Ευρωπαϊκό Σύστημα Αναφοράς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Picture 8" descr="europ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072230" cy="473215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itchFamily="2" charset="2"/>
              </a:rPr>
              <a:t>European </a:t>
            </a:r>
          </a:p>
          <a:p>
            <a:r>
              <a:rPr lang="en-US" sz="2000" dirty="0" smtClean="0">
                <a:sym typeface="Wingdings" pitchFamily="2" charset="2"/>
              </a:rPr>
              <a:t>Vertical </a:t>
            </a:r>
          </a:p>
          <a:p>
            <a:r>
              <a:rPr lang="en-US" sz="2000" dirty="0" smtClean="0">
                <a:sym typeface="Wingdings" pitchFamily="2" charset="2"/>
              </a:rPr>
              <a:t>Reference </a:t>
            </a:r>
          </a:p>
          <a:p>
            <a:r>
              <a:rPr lang="en-US" sz="2000" dirty="0" smtClean="0">
                <a:sym typeface="Wingdings" pitchFamily="2" charset="2"/>
              </a:rPr>
              <a:t>System</a:t>
            </a:r>
          </a:p>
          <a:p>
            <a:r>
              <a:rPr lang="en-US" sz="2000" dirty="0" smtClean="0">
                <a:sym typeface="Wingdings" pitchFamily="2" charset="2"/>
              </a:rPr>
              <a:t>2007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" name="Picture 9" descr="EVRS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000108"/>
            <a:ext cx="5012827" cy="57150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7290" y="1142984"/>
            <a:ext cx="214314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4214842" cy="5054619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>
                <a:sym typeface="Wingdings" pitchFamily="2" charset="2"/>
              </a:rPr>
              <a:t>Πρώτη προσπάθεια:</a:t>
            </a:r>
            <a:r>
              <a:rPr lang="en-US" sz="2000" dirty="0" smtClean="0">
                <a:sym typeface="Wingdings" pitchFamily="2" charset="2"/>
              </a:rPr>
              <a:t>First effort: Unified European </a:t>
            </a:r>
            <a:r>
              <a:rPr lang="en-US" sz="2000" dirty="0" err="1" smtClean="0">
                <a:sym typeface="Wingdings" pitchFamily="2" charset="2"/>
              </a:rPr>
              <a:t>Levelling</a:t>
            </a:r>
            <a:r>
              <a:rPr lang="en-US" sz="2000" dirty="0" smtClean="0">
                <a:sym typeface="Wingdings" pitchFamily="2" charset="2"/>
              </a:rPr>
              <a:t> Network – UELN73</a:t>
            </a:r>
          </a:p>
          <a:p>
            <a:r>
              <a:rPr lang="en-US" sz="2000" dirty="0" smtClean="0">
                <a:sym typeface="Wingdings" pitchFamily="2" charset="2"/>
              </a:rPr>
              <a:t>1986  </a:t>
            </a:r>
            <a:r>
              <a:rPr lang="el-GR" sz="2000" dirty="0" err="1" smtClean="0">
                <a:sym typeface="Wingdings" pitchFamily="2" charset="2"/>
              </a:rPr>
              <a:t>επανα</a:t>
            </a:r>
            <a:r>
              <a:rPr lang="el-GR" sz="2000" dirty="0" smtClean="0">
                <a:sym typeface="Wingdings" pitchFamily="2" charset="2"/>
              </a:rPr>
              <a:t>-</a:t>
            </a:r>
            <a:r>
              <a:rPr lang="el-GR" sz="2000" dirty="0" err="1" smtClean="0">
                <a:sym typeface="Wingdings" pitchFamily="2" charset="2"/>
              </a:rPr>
              <a:t>συνόρθωση</a:t>
            </a:r>
            <a:r>
              <a:rPr lang="el-GR" sz="2000" dirty="0" smtClean="0">
                <a:sym typeface="Wingdings" pitchFamily="2" charset="2"/>
              </a:rPr>
              <a:t> των δεδομένων του</a:t>
            </a:r>
            <a:r>
              <a:rPr lang="en-US" sz="2000" dirty="0" smtClean="0">
                <a:sym typeface="Wingdings" pitchFamily="2" charset="2"/>
              </a:rPr>
              <a:t> 1973</a:t>
            </a:r>
          </a:p>
          <a:p>
            <a:r>
              <a:rPr lang="en-US" sz="2000" dirty="0" smtClean="0">
                <a:sym typeface="Wingdings" pitchFamily="2" charset="2"/>
              </a:rPr>
              <a:t>UELN95: </a:t>
            </a:r>
            <a:r>
              <a:rPr lang="el-GR" sz="2000" dirty="0" smtClean="0">
                <a:sym typeface="Wingdings" pitchFamily="2" charset="2"/>
              </a:rPr>
              <a:t>Νέα διαθέσιμα δεδομένα, νέες χώρες (Κεντρική και Ανατολική Ευρώπη)</a:t>
            </a:r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Νέα </a:t>
            </a:r>
            <a:r>
              <a:rPr lang="el-GR" sz="2000" dirty="0" err="1" smtClean="0">
                <a:sym typeface="Wingdings" pitchFamily="2" charset="2"/>
              </a:rPr>
              <a:t>συνόρθωση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Σημείο εξάρτησης</a:t>
            </a:r>
            <a:r>
              <a:rPr lang="en-US" sz="2000" dirty="0" smtClean="0">
                <a:sym typeface="Wingdings" pitchFamily="2" charset="2"/>
              </a:rPr>
              <a:t>: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ym typeface="Wingdings" pitchFamily="2" charset="2"/>
              </a:rPr>
              <a:t>NAP (Amsterdam tide gauge)</a:t>
            </a:r>
          </a:p>
          <a:p>
            <a:r>
              <a:rPr lang="el-GR" sz="1800" dirty="0" smtClean="0">
                <a:sym typeface="Wingdings" pitchFamily="2" charset="2"/>
              </a:rPr>
              <a:t>Ιαν</a:t>
            </a:r>
            <a:r>
              <a:rPr lang="en-US" sz="1800" dirty="0" smtClean="0">
                <a:sym typeface="Wingdings" pitchFamily="2" charset="2"/>
              </a:rPr>
              <a:t>. 1999  </a:t>
            </a:r>
            <a:r>
              <a:rPr lang="el-GR" sz="1800" dirty="0" smtClean="0">
                <a:sym typeface="Wingdings" pitchFamily="2" charset="2"/>
              </a:rPr>
              <a:t>λύση </a:t>
            </a:r>
            <a:r>
              <a:rPr lang="en-US" sz="1800" dirty="0" smtClean="0">
                <a:sym typeface="Wingdings" pitchFamily="2" charset="2"/>
              </a:rPr>
              <a:t>UELN95/98</a:t>
            </a:r>
          </a:p>
          <a:p>
            <a:r>
              <a:rPr lang="el-GR" sz="1800" dirty="0" smtClean="0">
                <a:sym typeface="Wingdings" pitchFamily="2" charset="2"/>
              </a:rPr>
              <a:t>Περισσότερες από</a:t>
            </a:r>
            <a:r>
              <a:rPr lang="en-US" sz="1800" dirty="0" smtClean="0">
                <a:sym typeface="Wingdings" pitchFamily="2" charset="2"/>
              </a:rPr>
              <a:t> 20 </a:t>
            </a:r>
            <a:r>
              <a:rPr lang="el-GR" sz="1800" dirty="0" smtClean="0">
                <a:sym typeface="Wingdings" pitchFamily="2" charset="2"/>
              </a:rPr>
              <a:t>ευρωπαϊκές χώρες</a:t>
            </a:r>
            <a:endParaRPr lang="en-US" sz="18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Περισσότερα από 3</a:t>
            </a:r>
            <a:r>
              <a:rPr lang="en-US" sz="2000" dirty="0" smtClean="0">
                <a:sym typeface="Wingdings" pitchFamily="2" charset="2"/>
              </a:rPr>
              <a:t>000 </a:t>
            </a:r>
            <a:r>
              <a:rPr lang="el-GR" sz="2000" dirty="0" smtClean="0">
                <a:sym typeface="Wingdings" pitchFamily="2" charset="2"/>
              </a:rPr>
              <a:t>σημεία του δικτύου με τελικά υψόμετρα μετά από </a:t>
            </a:r>
            <a:r>
              <a:rPr lang="el-GR" sz="2000" dirty="0" err="1" smtClean="0">
                <a:sym typeface="Wingdings" pitchFamily="2" charset="2"/>
              </a:rPr>
              <a:t>συνόρθωση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6563" name="Picture 3" descr="StatusOfU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5401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3786214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Το υψομετρικό δίκτυο της λύσης </a:t>
            </a:r>
            <a:r>
              <a:rPr lang="en-US" sz="2000" dirty="0" smtClean="0">
                <a:sym typeface="Wingdings" pitchFamily="2" charset="2"/>
              </a:rPr>
              <a:t>UELN95/98</a:t>
            </a:r>
            <a:r>
              <a:rPr lang="el-GR" sz="2000" dirty="0" smtClean="0">
                <a:sym typeface="Wingdings" pitchFamily="2" charset="2"/>
              </a:rPr>
              <a:t> και το σημείο αναφοράς στο </a:t>
            </a:r>
            <a:r>
              <a:rPr lang="en-US" sz="2000" dirty="0" smtClean="0">
                <a:sym typeface="Wingdings" pitchFamily="2" charset="2"/>
              </a:rPr>
              <a:t>Amsterdam (NAP reference point)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Picture 8" descr="UELN-config-1998,property=pos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142984"/>
            <a:ext cx="3926880" cy="500063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0450" name="Picture 2" descr="https://upload.wikimedia.org/wikipedia/commons/f/ff/Nap_referen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1737907" cy="2317209"/>
          </a:xfrm>
          <a:prstGeom prst="rect">
            <a:avLst/>
          </a:prstGeom>
          <a:noFill/>
        </p:spPr>
      </p:pic>
      <p:pic>
        <p:nvPicPr>
          <p:cNvPr id="360452" name="Picture 4" descr="https://upload.wikimedia.org/wikipedia/commons/5/50/Nap_reference_waterloopl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357562"/>
            <a:ext cx="1714512" cy="228601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14282" y="5857892"/>
            <a:ext cx="440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http://www.normaalamsterdamspeil.nl/en/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fontScale="92500"/>
          </a:bodyPr>
          <a:lstStyle/>
          <a:p>
            <a:r>
              <a:rPr lang="el-GR" sz="2000" dirty="0" smtClean="0">
                <a:sym typeface="Wingdings" pitchFamily="2" charset="2"/>
              </a:rPr>
              <a:t>Παράλληλο ερευνητικό πρόγραμμα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n-US" sz="2000" b="1" dirty="0" smtClean="0">
                <a:sym typeface="Wingdings" pitchFamily="2" charset="2"/>
              </a:rPr>
              <a:t>European Vertical Reference Network (EUNV)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/>
              <a:t>Αντικείμενό του η ετοιμασία ενός </a:t>
            </a:r>
            <a:r>
              <a:rPr lang="el-GR" sz="2000" u="sng" dirty="0" err="1" smtClean="0"/>
              <a:t>γεωκινηματικού</a:t>
            </a:r>
            <a:r>
              <a:rPr lang="el-GR" sz="2000" u="sng" dirty="0" smtClean="0"/>
              <a:t> συστήματος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u="sng" dirty="0" err="1" smtClean="0"/>
              <a:t>geokinematic</a:t>
            </a:r>
            <a:r>
              <a:rPr lang="en-US" sz="2000" u="sng" dirty="0" smtClean="0"/>
              <a:t> height reference system</a:t>
            </a:r>
            <a:r>
              <a:rPr lang="el-GR" sz="2000" u="sng" dirty="0" smtClean="0"/>
              <a:t>)</a:t>
            </a:r>
            <a:r>
              <a:rPr lang="el-GR" sz="2000" dirty="0" smtClean="0"/>
              <a:t> για την Ευρώπη για τη σύνδεση των μετρούμενων υψομέτρων με τα </a:t>
            </a:r>
            <a:r>
              <a:rPr lang="el-GR" sz="2000" b="1" dirty="0" smtClean="0"/>
              <a:t>υψόμετρα </a:t>
            </a:r>
            <a:r>
              <a:rPr lang="en-US" sz="2000" b="1" dirty="0" smtClean="0"/>
              <a:t>GNSS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/>
              <a:t>Η εφαρμογή της </a:t>
            </a:r>
            <a:r>
              <a:rPr lang="el-GR" sz="2000" b="1" dirty="0" smtClean="0"/>
              <a:t>Υψομετρίας με </a:t>
            </a:r>
            <a:r>
              <a:rPr lang="en-US" sz="2000" b="1" dirty="0" smtClean="0"/>
              <a:t>GNSS</a:t>
            </a:r>
            <a:r>
              <a:rPr lang="en-US" sz="2000" dirty="0" smtClean="0"/>
              <a:t> </a:t>
            </a:r>
            <a:r>
              <a:rPr lang="el-GR" sz="2000" dirty="0" smtClean="0"/>
              <a:t>για πρακτικές εφαρμογές θα κυριαρχούσε, εάν υπήρχε η γνώση της αποχής του γεωειδούς με ακρίβεια ανάλογη των δορυφορικών τεχνικών</a:t>
            </a:r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b="1" dirty="0" smtClean="0">
                <a:sym typeface="Wingdings" pitchFamily="2" charset="2"/>
              </a:rPr>
              <a:t>European Gravimetric (Quasi-) </a:t>
            </a:r>
            <a:r>
              <a:rPr lang="en-US" sz="2000" b="1" dirty="0" err="1" smtClean="0">
                <a:sym typeface="Wingdings" pitchFamily="2" charset="2"/>
              </a:rPr>
              <a:t>Geoid</a:t>
            </a:r>
            <a:r>
              <a:rPr lang="en-US" sz="2000" b="1" dirty="0" smtClean="0">
                <a:sym typeface="Wingdings" pitchFamily="2" charset="2"/>
              </a:rPr>
              <a:t> 1997  EGG2007</a:t>
            </a:r>
            <a:r>
              <a:rPr lang="en-US" sz="2000" dirty="0" smtClean="0">
                <a:sym typeface="Wingdings" pitchFamily="2" charset="2"/>
              </a:rPr>
              <a:t>  IAG Sub-commission 2.4 – </a:t>
            </a:r>
            <a:r>
              <a:rPr lang="el-GR" sz="2000" dirty="0" smtClean="0">
                <a:sym typeface="Wingdings" pitchFamily="2" charset="2"/>
              </a:rPr>
              <a:t>Τμήμα του Ευρωπαϊκού προγράμματος για τη βαρύτητα και το γεωειδές – </a:t>
            </a:r>
            <a:r>
              <a:rPr lang="en-US" sz="2000" dirty="0" smtClean="0">
                <a:sym typeface="Wingdings" pitchFamily="2" charset="2"/>
              </a:rPr>
              <a:t>European Gravity and </a:t>
            </a:r>
            <a:r>
              <a:rPr lang="en-US" sz="2000" dirty="0" err="1" smtClean="0">
                <a:sym typeface="Wingdings" pitchFamily="2" charset="2"/>
              </a:rPr>
              <a:t>Geoid</a:t>
            </a:r>
            <a:r>
              <a:rPr lang="en-US" sz="2000" dirty="0" smtClean="0">
                <a:sym typeface="Wingdings" pitchFamily="2" charset="2"/>
              </a:rPr>
              <a:t> Project (EGGP)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3643338" cy="5054619"/>
          </a:xfrm>
        </p:spPr>
        <p:txBody>
          <a:bodyPr>
            <a:normAutofit/>
          </a:bodyPr>
          <a:lstStyle/>
          <a:p>
            <a:r>
              <a:rPr lang="el-GR" sz="1400" dirty="0" smtClean="0"/>
              <a:t>Το δίκτυο του</a:t>
            </a:r>
            <a:r>
              <a:rPr lang="en-US" sz="1400" dirty="0" smtClean="0"/>
              <a:t> EUVN </a:t>
            </a:r>
            <a:r>
              <a:rPr lang="el-GR" sz="1400" dirty="0" smtClean="0"/>
              <a:t>αποτελείται από περίπου </a:t>
            </a:r>
            <a:r>
              <a:rPr lang="en-US" sz="1400" dirty="0" smtClean="0"/>
              <a:t>196 </a:t>
            </a:r>
            <a:r>
              <a:rPr lang="el-GR" sz="1400" dirty="0" smtClean="0"/>
              <a:t>σημεία</a:t>
            </a:r>
            <a:r>
              <a:rPr lang="en-US" sz="1400" dirty="0" smtClean="0"/>
              <a:t>: 66 </a:t>
            </a:r>
            <a:r>
              <a:rPr lang="el-GR" sz="1400" dirty="0" smtClean="0"/>
              <a:t>σημεία</a:t>
            </a:r>
            <a:endParaRPr lang="en-US" sz="1400" dirty="0" smtClean="0"/>
          </a:p>
          <a:p>
            <a:pPr marL="447675" lvl="1" indent="1588">
              <a:buNone/>
            </a:pPr>
            <a:r>
              <a:rPr lang="en-US" sz="1400" dirty="0" smtClean="0"/>
              <a:t>EUREF </a:t>
            </a:r>
            <a:r>
              <a:rPr lang="el-GR" sz="1400" dirty="0" smtClean="0"/>
              <a:t>και</a:t>
            </a:r>
            <a:r>
              <a:rPr lang="en-US" sz="1400" dirty="0" smtClean="0"/>
              <a:t> 13 </a:t>
            </a:r>
            <a:r>
              <a:rPr lang="el-GR" sz="1400" dirty="0" smtClean="0"/>
              <a:t>εθνικούς μόνιμους σταθμούς</a:t>
            </a:r>
            <a:r>
              <a:rPr lang="en-US" sz="1400" dirty="0" smtClean="0"/>
              <a:t> , 54 UELN </a:t>
            </a:r>
          </a:p>
          <a:p>
            <a:pPr lvl="1">
              <a:buNone/>
            </a:pPr>
            <a:r>
              <a:rPr lang="el-GR" sz="1400" dirty="0" smtClean="0"/>
              <a:t>και </a:t>
            </a:r>
            <a:r>
              <a:rPr lang="en-US" sz="1400" dirty="0" smtClean="0"/>
              <a:t>UPLN (United Precise </a:t>
            </a:r>
          </a:p>
          <a:p>
            <a:pPr lvl="1">
              <a:buNone/>
            </a:pPr>
            <a:r>
              <a:rPr lang="en-US" sz="1400" dirty="0" err="1" smtClean="0"/>
              <a:t>Levelling</a:t>
            </a:r>
            <a:r>
              <a:rPr lang="en-US" sz="1400" dirty="0" smtClean="0"/>
              <a:t> Network of </a:t>
            </a:r>
          </a:p>
          <a:p>
            <a:pPr lvl="1">
              <a:buNone/>
            </a:pPr>
            <a:r>
              <a:rPr lang="en-US" sz="1400" dirty="0" smtClean="0"/>
              <a:t>Central and Eastern </a:t>
            </a:r>
          </a:p>
          <a:p>
            <a:pPr marL="447675" lvl="1" indent="1588">
              <a:buNone/>
            </a:pPr>
            <a:r>
              <a:rPr lang="en-US" sz="1400" dirty="0" smtClean="0"/>
              <a:t>Europe) </a:t>
            </a:r>
            <a:r>
              <a:rPr lang="el-GR" sz="1400" dirty="0" smtClean="0"/>
              <a:t>σταθμούς και 63 παλιρροιογράφους</a:t>
            </a:r>
            <a:endParaRPr lang="en-US" sz="1400" dirty="0" smtClean="0"/>
          </a:p>
          <a:p>
            <a:pPr lvl="1">
              <a:buNone/>
            </a:pPr>
            <a:endParaRPr lang="en-US" sz="1400" dirty="0" smtClean="0">
              <a:sym typeface="Wingdings" pitchFamily="2" charset="2"/>
            </a:endParaRPr>
          </a:p>
          <a:p>
            <a:r>
              <a:rPr lang="el-GR" sz="1400" dirty="0" smtClean="0"/>
              <a:t>Το δίκτυο </a:t>
            </a:r>
            <a:r>
              <a:rPr lang="en-US" sz="1400" dirty="0" smtClean="0"/>
              <a:t>EUVN </a:t>
            </a:r>
            <a:r>
              <a:rPr lang="el-GR" sz="1400" dirty="0" smtClean="0"/>
              <a:t>είναι ένα πρώτο βήμα για την ίδρυση ενός θεμελιώδους δικτύου με σκοπό την εγκατάσταση ενός </a:t>
            </a:r>
            <a:r>
              <a:rPr lang="el-GR" sz="1400" dirty="0" err="1" smtClean="0"/>
              <a:t>γεωκινηματικού</a:t>
            </a:r>
            <a:r>
              <a:rPr lang="el-GR" sz="1400" dirty="0" smtClean="0"/>
              <a:t> (</a:t>
            </a:r>
            <a:r>
              <a:rPr lang="en-US" sz="1400" dirty="0" err="1" smtClean="0"/>
              <a:t>geokinematic</a:t>
            </a:r>
            <a:r>
              <a:rPr lang="en-US" sz="1400" dirty="0" smtClean="0"/>
              <a:t>) </a:t>
            </a:r>
            <a:r>
              <a:rPr lang="el-GR" sz="1400" dirty="0" smtClean="0"/>
              <a:t>συστήματος αναφοράς των υψομέτρων (Ευρωπαϊκό Κατακόρυφο Σύστημα Αναφοράς), λαμβάνοντας υπόψη την ανύψωση των </a:t>
            </a:r>
            <a:r>
              <a:rPr lang="el-GR" sz="1400" dirty="0" err="1" smtClean="0"/>
              <a:t>Σκαδιναβικών</a:t>
            </a:r>
            <a:r>
              <a:rPr lang="el-GR" sz="1400" dirty="0" smtClean="0"/>
              <a:t> περιοχών (</a:t>
            </a:r>
            <a:r>
              <a:rPr lang="en-US" sz="1400" dirty="0" smtClean="0"/>
              <a:t>postglacial rebound)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" name="Picture 7" descr="Figure01,property=pos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4164283" cy="507209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2000" b="1" i="1" dirty="0" smtClean="0"/>
              <a:t>Απόφαση</a:t>
            </a:r>
            <a:r>
              <a:rPr lang="en-US" sz="2000" b="1" i="1" dirty="0" smtClean="0"/>
              <a:t> No. 4</a:t>
            </a:r>
            <a:endParaRPr lang="en-US" sz="2000" dirty="0" smtClean="0"/>
          </a:p>
          <a:p>
            <a:pPr>
              <a:buNone/>
            </a:pPr>
            <a:r>
              <a:rPr lang="el-GR" sz="2000" b="1" i="1" dirty="0" smtClean="0"/>
              <a:t>του συμποσίου του</a:t>
            </a:r>
            <a:r>
              <a:rPr lang="en-US" sz="2000" b="1" i="1" dirty="0" smtClean="0"/>
              <a:t> EUREF </a:t>
            </a:r>
            <a:r>
              <a:rPr lang="el-GR" sz="2000" b="1" i="1" dirty="0" smtClean="0"/>
              <a:t>(</a:t>
            </a:r>
            <a:r>
              <a:rPr lang="en-US" sz="2000" b="1" i="1" dirty="0" smtClean="0"/>
              <a:t>Dubrovnik, 16-18 May 2001</a:t>
            </a:r>
            <a:r>
              <a:rPr lang="el-GR" sz="2000" b="1" i="1" dirty="0" smtClean="0"/>
              <a:t>)</a:t>
            </a:r>
            <a:r>
              <a:rPr lang="en-US" sz="2000" b="1" i="1" dirty="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Η υποεπιτροπή της Διεθνούς Ένωσης Γεωδαισίας (</a:t>
            </a:r>
            <a:r>
              <a:rPr lang="en-US" sz="2000" dirty="0" smtClean="0"/>
              <a:t>IAG</a:t>
            </a:r>
            <a:r>
              <a:rPr lang="el-GR" sz="2000" dirty="0" smtClean="0"/>
              <a:t>) για την Ευρώπη</a:t>
            </a:r>
            <a:r>
              <a:rPr lang="en-US" sz="2000" dirty="0" smtClean="0"/>
              <a:t> (EUREF)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l-GR" sz="2000" i="1" dirty="0" smtClean="0"/>
              <a:t>αναγνωρίζει</a:t>
            </a:r>
            <a:r>
              <a:rPr lang="en-US" sz="2000" i="1" dirty="0" smtClean="0"/>
              <a:t> </a:t>
            </a:r>
            <a:endParaRPr lang="en-US" sz="2000" dirty="0" smtClean="0"/>
          </a:p>
          <a:p>
            <a:pPr lvl="1"/>
            <a:r>
              <a:rPr lang="el-GR" sz="1600" dirty="0" smtClean="0"/>
              <a:t>το Ευρωπαϊκό Κατακόρυφο Δίκτυο Αναφοράς</a:t>
            </a:r>
            <a:r>
              <a:rPr lang="en-US" sz="1600" dirty="0" smtClean="0"/>
              <a:t> (EUVN) </a:t>
            </a:r>
            <a:r>
              <a:rPr lang="el-GR" sz="1600" dirty="0" smtClean="0"/>
              <a:t>με τα προερχόμενα από το </a:t>
            </a:r>
            <a:r>
              <a:rPr lang="en-US" sz="1600" dirty="0" smtClean="0"/>
              <a:t>GPS</a:t>
            </a:r>
            <a:r>
              <a:rPr lang="el-GR" sz="1600" dirty="0" smtClean="0"/>
              <a:t> ελλειψοειδή υψόμετρά του και τις υψομετρικές συνδέσεις του με το δίκτυο</a:t>
            </a:r>
            <a:r>
              <a:rPr lang="en-US" sz="1600" dirty="0" smtClean="0"/>
              <a:t> UELN, </a:t>
            </a:r>
          </a:p>
          <a:p>
            <a:pPr lvl="1"/>
            <a:r>
              <a:rPr lang="el-GR" sz="1600" dirty="0" smtClean="0"/>
              <a:t>τον ορισμό του Ευρωπαϊκού Κατακόρυφου Συστήματος Αναφοράς (</a:t>
            </a:r>
            <a:r>
              <a:rPr lang="en-US" sz="1600" dirty="0" smtClean="0"/>
              <a:t>European Vertical Reference System </a:t>
            </a:r>
            <a:r>
              <a:rPr lang="el-GR" sz="1600" dirty="0" smtClean="0"/>
              <a:t>– </a:t>
            </a:r>
            <a:r>
              <a:rPr lang="en-US" sz="1600" dirty="0" smtClean="0"/>
              <a:t>EVRS</a:t>
            </a:r>
            <a:r>
              <a:rPr lang="el-GR" sz="1600" dirty="0" smtClean="0"/>
              <a:t>)</a:t>
            </a:r>
            <a:r>
              <a:rPr lang="en-US" sz="1600" dirty="0" smtClean="0"/>
              <a:t> </a:t>
            </a:r>
            <a:r>
              <a:rPr lang="el-GR" sz="1600" dirty="0" smtClean="0"/>
              <a:t>και της υλοποίησής του</a:t>
            </a:r>
            <a:r>
              <a:rPr lang="en-US" sz="1600" dirty="0" smtClean="0"/>
              <a:t> UELN 95/98, called </a:t>
            </a:r>
            <a:r>
              <a:rPr lang="en-US" sz="1600" u="sng" dirty="0" smtClean="0"/>
              <a:t>EVRF2000</a:t>
            </a:r>
            <a:r>
              <a:rPr lang="en-US" sz="1600" dirty="0" smtClean="0"/>
              <a:t>, </a:t>
            </a:r>
          </a:p>
          <a:p>
            <a:r>
              <a:rPr lang="el-GR" sz="2000" i="1" dirty="0" smtClean="0"/>
              <a:t>λαμβάνει υπόψη</a:t>
            </a:r>
            <a:r>
              <a:rPr lang="en-US" sz="2000" i="1" dirty="0" smtClean="0"/>
              <a:t> </a:t>
            </a:r>
            <a:endParaRPr lang="en-US" sz="2000" dirty="0" smtClean="0"/>
          </a:p>
          <a:p>
            <a:pPr lvl="1"/>
            <a:r>
              <a:rPr lang="el-GR" sz="1600" dirty="0" smtClean="0"/>
              <a:t>την παρούσα </a:t>
            </a:r>
            <a:r>
              <a:rPr lang="el-GR" sz="1600" u="sng" dirty="0" smtClean="0"/>
              <a:t>σημειακή υλοποίηση ενός Ευρωπαϊκού Γεωειδούς συμβατού με το </a:t>
            </a:r>
            <a:r>
              <a:rPr lang="en-US" sz="1600" u="sng" dirty="0" smtClean="0"/>
              <a:t>ETRS89 </a:t>
            </a:r>
            <a:r>
              <a:rPr lang="el-GR" sz="1600" u="sng" dirty="0" smtClean="0"/>
              <a:t>και το </a:t>
            </a:r>
            <a:r>
              <a:rPr lang="en-US" sz="1600" u="sng" dirty="0" smtClean="0"/>
              <a:t>EVRS</a:t>
            </a:r>
            <a:r>
              <a:rPr lang="en-US" sz="1600" dirty="0" smtClean="0"/>
              <a:t>, </a:t>
            </a:r>
          </a:p>
          <a:p>
            <a:pPr lvl="1"/>
            <a:r>
              <a:rPr lang="el-GR" sz="1600" dirty="0" smtClean="0"/>
              <a:t>την ύπαρξη ενός μεγάλου πλήθους περιφερειακών και τοπικών μοντέλων γεωειδούς ανά την Ευρώπη</a:t>
            </a:r>
            <a:r>
              <a:rPr lang="en-US" sz="1600" dirty="0" smtClean="0"/>
              <a:t>, </a:t>
            </a:r>
          </a:p>
          <a:p>
            <a:pPr lvl="1"/>
            <a:r>
              <a:rPr lang="el-GR" sz="1600" dirty="0" smtClean="0"/>
              <a:t>την επείγουσα ανάγκη της γεωδαιτικής κοινότητας για μία κοινή επιφάνεια αναφοράς των υψομέτρων</a:t>
            </a:r>
            <a:r>
              <a:rPr lang="en-US" sz="1600" dirty="0" smtClean="0"/>
              <a:t>, </a:t>
            </a:r>
          </a:p>
          <a:p>
            <a:r>
              <a:rPr lang="el-GR" sz="2000" i="1" dirty="0" smtClean="0"/>
              <a:t>ζητά</a:t>
            </a:r>
            <a:endParaRPr lang="en-US" sz="2000" dirty="0" smtClean="0"/>
          </a:p>
          <a:p>
            <a:pPr lvl="1"/>
            <a:r>
              <a:rPr lang="el-GR" sz="1600" dirty="0" smtClean="0"/>
              <a:t>από την Ομάδα Εργασίας (</a:t>
            </a:r>
            <a:r>
              <a:rPr lang="en-US" sz="1600" dirty="0" smtClean="0"/>
              <a:t>Technical Working Group</a:t>
            </a:r>
            <a:r>
              <a:rPr lang="el-GR" sz="1600" dirty="0" smtClean="0"/>
              <a:t>)</a:t>
            </a:r>
            <a:r>
              <a:rPr lang="en-US" sz="1600" dirty="0" smtClean="0"/>
              <a:t> </a:t>
            </a:r>
            <a:r>
              <a:rPr lang="el-GR" sz="1600" dirty="0" smtClean="0"/>
              <a:t>και την Ευρωπαϊκή Υποεπιτροπή της Διεθνούς Επιτροπής Βαρύτητας και Γεωειδούς να </a:t>
            </a:r>
            <a:r>
              <a:rPr lang="el-GR" sz="1600" dirty="0" smtClean="0">
                <a:solidFill>
                  <a:srgbClr val="FFFF00"/>
                </a:solidFill>
              </a:rPr>
              <a:t>προχωρήσουν σε όλα τα απαραίτητα βήματα για την δημιουργία ενός Ευρωπαϊκού Γεωειδούς ακρίβειας δεκατόμετρου, συμβατού με το </a:t>
            </a:r>
            <a:r>
              <a:rPr lang="en-US" sz="1600" dirty="0" smtClean="0">
                <a:solidFill>
                  <a:srgbClr val="FFFF00"/>
                </a:solidFill>
              </a:rPr>
              <a:t>ETRS89 </a:t>
            </a:r>
            <a:r>
              <a:rPr lang="el-GR" sz="1600" dirty="0" smtClean="0">
                <a:solidFill>
                  <a:srgbClr val="FFFF00"/>
                </a:solidFill>
              </a:rPr>
              <a:t>και το </a:t>
            </a:r>
            <a:r>
              <a:rPr lang="en-US" sz="1600" dirty="0" smtClean="0">
                <a:solidFill>
                  <a:srgbClr val="FFFF00"/>
                </a:solidFill>
              </a:rPr>
              <a:t>EVRS 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n-US" sz="2000" b="1" i="1" dirty="0" smtClean="0"/>
              <a:t>EVRS2000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Στις αρχές του</a:t>
            </a:r>
            <a:r>
              <a:rPr lang="en-US" sz="2000" dirty="0" smtClean="0"/>
              <a:t> 1999 </a:t>
            </a:r>
            <a:r>
              <a:rPr lang="el-GR" sz="2000" dirty="0" smtClean="0"/>
              <a:t>τα δεδομένα της λύσης του</a:t>
            </a:r>
            <a:r>
              <a:rPr lang="en-US" sz="2000" dirty="0" smtClean="0"/>
              <a:t> UELN95/98 </a:t>
            </a:r>
            <a:r>
              <a:rPr lang="el-GR" sz="2000" dirty="0" smtClean="0"/>
              <a:t>διανεμήθηκαν στις 20 συμμετέχουσες χώρες και το 2000 υιοθετήθηκαν οι συμβάσεις για το </a:t>
            </a:r>
            <a:r>
              <a:rPr lang="en-US" sz="2000" dirty="0" smtClean="0"/>
              <a:t>EVRS2000 </a:t>
            </a:r>
            <a:r>
              <a:rPr lang="el-GR" sz="2000" dirty="0" smtClean="0"/>
              <a:t>καθώς και της υλοποίησής του </a:t>
            </a:r>
            <a:r>
              <a:rPr lang="en-US" sz="2000" dirty="0" smtClean="0"/>
              <a:t>(EVRF2000)</a:t>
            </a:r>
          </a:p>
          <a:p>
            <a:endParaRPr lang="en-US" sz="2000" dirty="0" smtClean="0"/>
          </a:p>
          <a:p>
            <a:r>
              <a:rPr lang="el-GR" sz="2000" dirty="0" smtClean="0"/>
              <a:t>Η παραδοχή ενός κοινού Ευρωπαϊκού Κατακόρυφου Συστήματος Αναφοράς είναι μία απαραίτητη προϋπόθεση για την μελλοντική απλοποίηση στην ανταλλαγή και </a:t>
            </a:r>
            <a:r>
              <a:rPr lang="el-GR" sz="2000" dirty="0" err="1" smtClean="0"/>
              <a:t>ομογενοποίηση</a:t>
            </a:r>
            <a:r>
              <a:rPr lang="el-GR" sz="2000" dirty="0" smtClean="0"/>
              <a:t> των χωρικών δεδομένων</a:t>
            </a:r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fontScale="85000" lnSpcReduction="20000"/>
          </a:bodyPr>
          <a:lstStyle/>
          <a:p>
            <a:r>
              <a:rPr lang="el-GR" sz="2000" b="1" i="1" dirty="0" smtClean="0"/>
              <a:t>Ορισμός του </a:t>
            </a:r>
            <a:r>
              <a:rPr lang="en-US" sz="2000" b="1" i="1" dirty="0" smtClean="0"/>
              <a:t>EVRS2000: 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FFFF00"/>
                </a:solidFill>
              </a:rPr>
              <a:t>Κινηματικό σύστημα αναφοράς των υψομέτρων</a:t>
            </a:r>
            <a:r>
              <a:rPr lang="en-US" sz="2000" dirty="0" smtClean="0"/>
              <a:t>. </a:t>
            </a:r>
            <a:r>
              <a:rPr lang="el-GR" sz="2000" dirty="0" smtClean="0"/>
              <a:t>Οι ορισμοί του</a:t>
            </a:r>
            <a:r>
              <a:rPr lang="en-US" sz="2000" dirty="0" smtClean="0"/>
              <a:t> EVRS </a:t>
            </a:r>
            <a:r>
              <a:rPr lang="el-GR" sz="2000" dirty="0" smtClean="0"/>
              <a:t>ικανοποιούν 4 συνθήκες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pPr lvl="1"/>
            <a:r>
              <a:rPr lang="en-US" sz="1600" dirty="0" smtClean="0"/>
              <a:t>(1)   </a:t>
            </a:r>
            <a:r>
              <a:rPr lang="el-GR" sz="1600" dirty="0" smtClean="0"/>
              <a:t>Η επιφάνεια αναφοράς ορίζεται ως η </a:t>
            </a:r>
            <a:r>
              <a:rPr lang="el-GR" sz="1600" dirty="0" err="1" smtClean="0">
                <a:solidFill>
                  <a:srgbClr val="FFFF00"/>
                </a:solidFill>
              </a:rPr>
              <a:t>ισοδυναμική</a:t>
            </a:r>
            <a:r>
              <a:rPr lang="el-GR" sz="1600" dirty="0" smtClean="0">
                <a:solidFill>
                  <a:srgbClr val="FFFF00"/>
                </a:solidFill>
              </a:rPr>
              <a:t> επιφάνεια</a:t>
            </a:r>
            <a:r>
              <a:rPr lang="el-GR" sz="1600" dirty="0" smtClean="0"/>
              <a:t> για την οποία το δυναμικό της βαρύτητας είναι σταθερό</a:t>
            </a:r>
            <a:r>
              <a:rPr lang="en-US" sz="1600" dirty="0" smtClean="0"/>
              <a:t>:</a:t>
            </a:r>
          </a:p>
          <a:p>
            <a:pPr lvl="1">
              <a:buNone/>
            </a:pPr>
            <a:r>
              <a:rPr lang="en-US" sz="1600" dirty="0" smtClean="0"/>
              <a:t>	W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W</a:t>
            </a:r>
            <a:r>
              <a:rPr lang="en-US" sz="1600" baseline="-25000" dirty="0" smtClean="0"/>
              <a:t>0E</a:t>
            </a:r>
            <a:r>
              <a:rPr lang="en-US" sz="1600" dirty="0" smtClean="0"/>
              <a:t> = const. 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l-GR" sz="1600" dirty="0" smtClean="0"/>
              <a:t>και ισχύει στο επίπεδο του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Normaal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Amsterdams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Peil</a:t>
            </a:r>
            <a:r>
              <a:rPr lang="en-US" sz="1600" dirty="0" smtClean="0"/>
              <a:t>.</a:t>
            </a:r>
          </a:p>
          <a:p>
            <a:endParaRPr lang="en-US" sz="2000" dirty="0" smtClean="0"/>
          </a:p>
          <a:p>
            <a:pPr lvl="1"/>
            <a:r>
              <a:rPr lang="en-US" sz="1600" dirty="0" smtClean="0"/>
              <a:t>(2)   </a:t>
            </a:r>
            <a:r>
              <a:rPr lang="el-GR" sz="1600" dirty="0" smtClean="0"/>
              <a:t>Η μονάδα μήκους του</a:t>
            </a:r>
            <a:r>
              <a:rPr lang="en-US" sz="1600" dirty="0" smtClean="0"/>
              <a:t> EVRS </a:t>
            </a:r>
            <a:r>
              <a:rPr lang="el-GR" sz="1600" dirty="0" smtClean="0"/>
              <a:t>είναι το </a:t>
            </a:r>
            <a:r>
              <a:rPr lang="el-GR" sz="1600" dirty="0" smtClean="0">
                <a:solidFill>
                  <a:srgbClr val="FFFF00"/>
                </a:solidFill>
              </a:rPr>
              <a:t>μέτρο</a:t>
            </a:r>
            <a:r>
              <a:rPr lang="en-US" sz="1600" dirty="0" smtClean="0"/>
              <a:t> (SI). </a:t>
            </a:r>
            <a:r>
              <a:rPr lang="el-GR" sz="1600" dirty="0" smtClean="0"/>
              <a:t>Η μονάδα χρόνου είναι το </a:t>
            </a:r>
            <a:r>
              <a:rPr lang="el-GR" sz="1600" dirty="0" smtClean="0">
                <a:solidFill>
                  <a:srgbClr val="FFFF00"/>
                </a:solidFill>
              </a:rPr>
              <a:t>δευτερόλεπτο</a:t>
            </a:r>
            <a:r>
              <a:rPr lang="en-US" sz="1600" dirty="0" smtClean="0"/>
              <a:t> (SI). </a:t>
            </a:r>
            <a:r>
              <a:rPr lang="el-GR" sz="1600" dirty="0" smtClean="0"/>
              <a:t> Η κλίμακα του συστήματος είναι συμβατή  με τις αποφάσεις της Διεθνούς Ένωσης Αστρονομίας (Ι</a:t>
            </a:r>
            <a:r>
              <a:rPr lang="en-US" sz="1600" dirty="0" smtClean="0"/>
              <a:t>AU) </a:t>
            </a:r>
            <a:r>
              <a:rPr lang="el-GR" sz="1600" dirty="0" smtClean="0"/>
              <a:t>και της Διεθνούς Ένωσης Γεωδαισίας και Γεωφυσικής</a:t>
            </a:r>
            <a:r>
              <a:rPr lang="en-US" sz="1600" dirty="0" smtClean="0"/>
              <a:t> (IUGG) (1991). </a:t>
            </a:r>
            <a:r>
              <a:rPr lang="el-GR" sz="1600" dirty="0" smtClean="0"/>
              <a:t>Η κλίμακα λαμβάνεται υπό τις προϋποθέσεις της σχετικιστικής θεώρησης</a:t>
            </a:r>
            <a:r>
              <a:rPr lang="en-US" sz="1600" dirty="0" smtClean="0"/>
              <a:t>.</a:t>
            </a:r>
          </a:p>
          <a:p>
            <a:endParaRPr lang="en-US" sz="2000" dirty="0" smtClean="0"/>
          </a:p>
          <a:p>
            <a:pPr lvl="1"/>
            <a:r>
              <a:rPr lang="en-US" sz="1600" dirty="0" smtClean="0"/>
              <a:t>(3)   </a:t>
            </a:r>
            <a:r>
              <a:rPr lang="el-GR" sz="1600" dirty="0" smtClean="0"/>
              <a:t>Οι συντελεστές των υψομέτρων είναι οι διαφορές δυναμικού</a:t>
            </a:r>
            <a:r>
              <a:rPr lang="en-US" sz="1600" dirty="0" smtClean="0"/>
              <a:t> ΔW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</a:t>
            </a:r>
            <a:r>
              <a:rPr lang="el-GR" sz="1600" dirty="0" smtClean="0"/>
              <a:t>του γήινου πεδίου βαρύτητας των υπό εξέταση σημείων </a:t>
            </a:r>
            <a:r>
              <a:rPr lang="en-US" sz="1600" i="1" dirty="0" smtClean="0"/>
              <a:t>P</a:t>
            </a:r>
            <a:r>
              <a:rPr lang="el-GR" sz="1600" i="1" dirty="0" smtClean="0"/>
              <a:t> </a:t>
            </a:r>
            <a:r>
              <a:rPr lang="el-GR" sz="1600" dirty="0" smtClean="0"/>
              <a:t>και του δυναμικού</a:t>
            </a:r>
            <a:r>
              <a:rPr lang="en-US" sz="1600" dirty="0" smtClean="0"/>
              <a:t> W</a:t>
            </a:r>
            <a:r>
              <a:rPr lang="en-US" sz="1600" baseline="-25000" dirty="0" smtClean="0"/>
              <a:t>P </a:t>
            </a:r>
            <a:r>
              <a:rPr lang="en-US" sz="1600" dirty="0" smtClean="0"/>
              <a:t> </a:t>
            </a:r>
            <a:r>
              <a:rPr lang="el-GR" sz="1600" dirty="0" smtClean="0"/>
              <a:t>του συμβατικού μηδενικού επιπέδου του</a:t>
            </a:r>
            <a:r>
              <a:rPr lang="en-US" sz="1600" dirty="0" smtClean="0"/>
              <a:t> EVRS. </a:t>
            </a:r>
            <a:r>
              <a:rPr lang="el-GR" sz="1600" dirty="0" smtClean="0">
                <a:solidFill>
                  <a:srgbClr val="FFFF00"/>
                </a:solidFill>
              </a:rPr>
              <a:t>Η διαφορά δυναμικού</a:t>
            </a:r>
            <a:r>
              <a:rPr lang="en-US" sz="1600" dirty="0" smtClean="0">
                <a:solidFill>
                  <a:srgbClr val="FFFF00"/>
                </a:solidFill>
              </a:rPr>
              <a:t>  -ΔW</a:t>
            </a:r>
            <a:r>
              <a:rPr lang="en-US" sz="1600" baseline="-25000" dirty="0" smtClean="0">
                <a:solidFill>
                  <a:srgbClr val="FFFF00"/>
                </a:solidFill>
              </a:rPr>
              <a:t>P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l-GR" sz="1600" dirty="0" smtClean="0">
                <a:solidFill>
                  <a:srgbClr val="FFFF00"/>
                </a:solidFill>
              </a:rPr>
              <a:t>ονομάζεται  γεωδυναμικός αριθμός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l-GR" sz="1600" dirty="0" smtClean="0">
                <a:solidFill>
                  <a:srgbClr val="FFFF00"/>
                </a:solidFill>
              </a:rPr>
              <a:t>(</a:t>
            </a:r>
            <a:r>
              <a:rPr lang="en-US" sz="1600" dirty="0" err="1" smtClean="0">
                <a:solidFill>
                  <a:srgbClr val="FFFF00"/>
                </a:solidFill>
              </a:rPr>
              <a:t>geopotential</a:t>
            </a:r>
            <a:r>
              <a:rPr lang="en-US" sz="1600" dirty="0" smtClean="0">
                <a:solidFill>
                  <a:srgbClr val="FFFF00"/>
                </a:solidFill>
              </a:rPr>
              <a:t> number</a:t>
            </a:r>
            <a:r>
              <a:rPr lang="el-GR" sz="1600" dirty="0" smtClean="0">
                <a:solidFill>
                  <a:srgbClr val="FFFF00"/>
                </a:solidFill>
              </a:rPr>
              <a:t>)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c</a:t>
            </a:r>
            <a:r>
              <a:rPr lang="en-US" sz="1600" baseline="-25000" dirty="0" err="1" smtClean="0">
                <a:solidFill>
                  <a:srgbClr val="FFFF00"/>
                </a:solidFill>
              </a:rPr>
              <a:t>P</a:t>
            </a:r>
            <a:endParaRPr lang="en-US" sz="1600" dirty="0" smtClean="0">
              <a:solidFill>
                <a:srgbClr val="FFFF00"/>
              </a:solidFill>
            </a:endParaRPr>
          </a:p>
          <a:p>
            <a:pPr lvl="2">
              <a:buNone/>
            </a:pPr>
            <a:r>
              <a:rPr lang="en-US" sz="1400" dirty="0" smtClean="0"/>
              <a:t>-ΔW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</a:t>
            </a:r>
            <a:r>
              <a:rPr lang="en-US" sz="1400" dirty="0" err="1" smtClean="0"/>
              <a:t>c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 = W</a:t>
            </a:r>
            <a:r>
              <a:rPr lang="en-US" sz="1400" baseline="-25000" dirty="0" smtClean="0"/>
              <a:t>0E</a:t>
            </a:r>
            <a:r>
              <a:rPr lang="en-US" sz="1400" dirty="0" smtClean="0"/>
              <a:t> - W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l-GR" sz="1600" dirty="0" smtClean="0">
                <a:solidFill>
                  <a:srgbClr val="FFFF00"/>
                </a:solidFill>
              </a:rPr>
              <a:t>Τα κανονικά υψόμετρα είναι ισοδύναμα με τους γεωδυναμικούς αριθμούς θεωρώντας συγκεκριμένο το </a:t>
            </a:r>
            <a:r>
              <a:rPr lang="el-GR" sz="1600" dirty="0" err="1" smtClean="0">
                <a:solidFill>
                  <a:srgbClr val="FFFF00"/>
                </a:solidFill>
              </a:rPr>
              <a:t>βαρυτικό</a:t>
            </a:r>
            <a:r>
              <a:rPr lang="el-GR" sz="1600" dirty="0" smtClean="0">
                <a:solidFill>
                  <a:srgbClr val="FFFF00"/>
                </a:solidFill>
              </a:rPr>
              <a:t> πεδίο αναφοράς</a:t>
            </a:r>
            <a:r>
              <a:rPr lang="en-US" sz="1600" dirty="0" smtClean="0"/>
              <a:t>.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(4)   </a:t>
            </a:r>
            <a:r>
              <a:rPr lang="el-GR" sz="1600" dirty="0" smtClean="0"/>
              <a:t>Το</a:t>
            </a:r>
            <a:r>
              <a:rPr lang="en-US" sz="1600" dirty="0" smtClean="0"/>
              <a:t> EVRS </a:t>
            </a:r>
            <a:r>
              <a:rPr lang="el-GR" sz="1600" dirty="0" smtClean="0"/>
              <a:t>είναι ένα σύστημα </a:t>
            </a:r>
            <a:r>
              <a:rPr lang="el-GR" sz="1600" dirty="0" smtClean="0">
                <a:solidFill>
                  <a:srgbClr val="FFFF00"/>
                </a:solidFill>
              </a:rPr>
              <a:t>μηδενικής παλίρροιας (</a:t>
            </a:r>
            <a:r>
              <a:rPr lang="en-US" sz="1600" dirty="0" smtClean="0">
                <a:solidFill>
                  <a:srgbClr val="FFFF00"/>
                </a:solidFill>
              </a:rPr>
              <a:t>zero tide</a:t>
            </a:r>
            <a:r>
              <a:rPr lang="el-GR" sz="1600" dirty="0" smtClean="0">
                <a:solidFill>
                  <a:srgbClr val="FFFF00"/>
                </a:solidFill>
              </a:rPr>
              <a:t>)</a:t>
            </a:r>
            <a:r>
              <a:rPr lang="en-US" sz="1600" dirty="0" smtClean="0"/>
              <a:t>, </a:t>
            </a:r>
            <a:r>
              <a:rPr lang="el-GR" sz="1600" dirty="0" smtClean="0"/>
              <a:t>σε συμφωνία με τις αποφάσεις 9 και 16 της Διεθνούς Ένωσης Γεωδαισίας (</a:t>
            </a:r>
            <a:r>
              <a:rPr lang="en-US" sz="1600" dirty="0" smtClean="0"/>
              <a:t>Hamburg in 1983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fontScale="92500" lnSpcReduction="20000"/>
          </a:bodyPr>
          <a:lstStyle/>
          <a:p>
            <a:r>
              <a:rPr lang="el-GR" sz="1800" dirty="0" smtClean="0"/>
              <a:t>Το </a:t>
            </a:r>
            <a:r>
              <a:rPr lang="en-US" sz="1800" dirty="0" smtClean="0">
                <a:solidFill>
                  <a:srgbClr val="FFFF00"/>
                </a:solidFill>
              </a:rPr>
              <a:t>2003 </a:t>
            </a:r>
            <a:r>
              <a:rPr lang="el-GR" sz="1800" dirty="0" smtClean="0">
                <a:solidFill>
                  <a:srgbClr val="FFFF00"/>
                </a:solidFill>
              </a:rPr>
              <a:t>η Ομάδα Εργασίας του</a:t>
            </a:r>
            <a:r>
              <a:rPr lang="en-US" sz="1800" dirty="0" smtClean="0">
                <a:solidFill>
                  <a:srgbClr val="FFFF00"/>
                </a:solidFill>
              </a:rPr>
              <a:t> EUREF </a:t>
            </a:r>
            <a:r>
              <a:rPr lang="el-GR" sz="1800" dirty="0" smtClean="0">
                <a:solidFill>
                  <a:srgbClr val="FFFF00"/>
                </a:solidFill>
              </a:rPr>
              <a:t>ξεκίνησε τη διαδικασία πύκνωσης του </a:t>
            </a:r>
            <a:r>
              <a:rPr lang="en-US" sz="1800" dirty="0" smtClean="0">
                <a:solidFill>
                  <a:srgbClr val="FFFF00"/>
                </a:solidFill>
              </a:rPr>
              <a:t>EUVN </a:t>
            </a:r>
            <a:r>
              <a:rPr lang="el-GR" sz="1800" dirty="0" smtClean="0">
                <a:solidFill>
                  <a:srgbClr val="FFFF00"/>
                </a:solidFill>
              </a:rPr>
              <a:t>(</a:t>
            </a:r>
            <a:r>
              <a:rPr lang="en-US" sz="1800" b="1" dirty="0" smtClean="0">
                <a:solidFill>
                  <a:srgbClr val="FFFF00"/>
                </a:solidFill>
              </a:rPr>
              <a:t>EUVN Densification Action</a:t>
            </a:r>
            <a:r>
              <a:rPr lang="el-GR" sz="1800" b="1" dirty="0" smtClean="0">
                <a:solidFill>
                  <a:srgbClr val="FFFF00"/>
                </a:solidFill>
              </a:rPr>
              <a:t> – </a:t>
            </a:r>
            <a:r>
              <a:rPr lang="en-US" sz="1800" b="1" dirty="0" smtClean="0">
                <a:solidFill>
                  <a:srgbClr val="FFFF00"/>
                </a:solidFill>
              </a:rPr>
              <a:t>EUVN-DA</a:t>
            </a:r>
            <a:r>
              <a:rPr lang="el-GR" sz="1800" dirty="0" smtClean="0">
                <a:solidFill>
                  <a:srgbClr val="FFFF00"/>
                </a:solidFill>
              </a:rPr>
              <a:t>) </a:t>
            </a:r>
            <a:r>
              <a:rPr lang="el-GR" sz="1800" dirty="0" smtClean="0"/>
              <a:t>για την ίδρυση μίας ομογενούς βάσης δεδομένων </a:t>
            </a:r>
            <a:r>
              <a:rPr lang="en-US" sz="1800" dirty="0" smtClean="0"/>
              <a:t>GPS / </a:t>
            </a:r>
            <a:r>
              <a:rPr lang="en-US" sz="1800" dirty="0" err="1" smtClean="0"/>
              <a:t>levelling</a:t>
            </a:r>
            <a:r>
              <a:rPr lang="en-US" sz="1800" dirty="0" smtClean="0"/>
              <a:t> </a:t>
            </a:r>
            <a:r>
              <a:rPr lang="el-GR" sz="1800" dirty="0" smtClean="0"/>
              <a:t>στην Ευρώπη συμβατής</a:t>
            </a:r>
            <a:r>
              <a:rPr lang="en-US" sz="1800" dirty="0" smtClean="0"/>
              <a:t> </a:t>
            </a:r>
            <a:r>
              <a:rPr lang="el-GR" sz="1800" dirty="0" smtClean="0"/>
              <a:t>με το </a:t>
            </a:r>
            <a:r>
              <a:rPr lang="en-US" sz="1800" dirty="0" smtClean="0"/>
              <a:t>ETRS89 </a:t>
            </a:r>
            <a:r>
              <a:rPr lang="el-GR" sz="1800" dirty="0" smtClean="0"/>
              <a:t>και το</a:t>
            </a:r>
            <a:r>
              <a:rPr lang="en-US" sz="1800" dirty="0" smtClean="0"/>
              <a:t> EVRS.</a:t>
            </a:r>
          </a:p>
          <a:p>
            <a:endParaRPr lang="en-US" sz="1800" dirty="0" smtClean="0"/>
          </a:p>
          <a:p>
            <a:r>
              <a:rPr lang="el-GR" sz="1800" dirty="0" smtClean="0"/>
              <a:t>Η </a:t>
            </a:r>
            <a:r>
              <a:rPr lang="en-US" sz="1800" dirty="0" smtClean="0"/>
              <a:t>EUVN-DA </a:t>
            </a:r>
            <a:r>
              <a:rPr lang="el-GR" sz="1800" dirty="0" smtClean="0"/>
              <a:t>σχεδιάστηκε ώστε να:</a:t>
            </a:r>
            <a:endParaRPr lang="en-US" sz="1800" dirty="0" smtClean="0"/>
          </a:p>
          <a:p>
            <a:pPr lvl="1"/>
            <a:r>
              <a:rPr lang="el-GR" sz="1400" dirty="0" smtClean="0"/>
              <a:t>συνεισφέρει στην αναγνώριση των σφαλμάτων του γεωειδούς, του </a:t>
            </a:r>
            <a:r>
              <a:rPr lang="en-US" sz="1400" dirty="0" smtClean="0"/>
              <a:t>GPS </a:t>
            </a:r>
            <a:r>
              <a:rPr lang="el-GR" sz="1400" dirty="0" smtClean="0"/>
              <a:t>και της χωροστάθμησης</a:t>
            </a:r>
            <a:endParaRPr lang="en-US" sz="1400" dirty="0" smtClean="0"/>
          </a:p>
          <a:p>
            <a:pPr lvl="1"/>
            <a:r>
              <a:rPr lang="el-GR" sz="1400" dirty="0" smtClean="0"/>
              <a:t>παρέχει μία βελτιωμένη επιφάνεια αναφοράς για υψομετρία με </a:t>
            </a:r>
            <a:r>
              <a:rPr lang="en-US" sz="1400" dirty="0" smtClean="0"/>
              <a:t>GPS</a:t>
            </a:r>
          </a:p>
          <a:p>
            <a:pPr lvl="1"/>
            <a:r>
              <a:rPr lang="el-GR" sz="1400" dirty="0" smtClean="0"/>
              <a:t>συνεισφέρει στην κατανόηση των διαφορών μεταξύ </a:t>
            </a:r>
            <a:r>
              <a:rPr lang="el-GR" sz="1400" dirty="0" err="1" smtClean="0"/>
              <a:t>βαρυτημετρικού</a:t>
            </a:r>
            <a:r>
              <a:rPr lang="el-GR" sz="1400" dirty="0" smtClean="0"/>
              <a:t> γεωειδούς και γεωειδούς από </a:t>
            </a:r>
            <a:r>
              <a:rPr lang="en-US" sz="1400" dirty="0" smtClean="0"/>
              <a:t>GPS / </a:t>
            </a:r>
            <a:r>
              <a:rPr lang="el-GR" sz="1400" dirty="0" smtClean="0"/>
              <a:t>χωροστάθμηση</a:t>
            </a:r>
            <a:endParaRPr lang="en-US" sz="1400" dirty="0" smtClean="0"/>
          </a:p>
          <a:p>
            <a:pPr lvl="1"/>
            <a:r>
              <a:rPr lang="el-GR" sz="1400" dirty="0" smtClean="0"/>
              <a:t>παρέχει το σύστημα αναφοράς στην εκτίμηση του Ευρωπαϊκού Γεωειδούς</a:t>
            </a:r>
            <a:endParaRPr lang="en-US" sz="1400" dirty="0" smtClean="0"/>
          </a:p>
          <a:p>
            <a:pPr lvl="1"/>
            <a:r>
              <a:rPr lang="el-GR" sz="1400" dirty="0" smtClean="0"/>
              <a:t>υποστηρίζει τις μελλοντικές υλοποιήσεις μίας επιφάνειας αναφοράς υψομέτρων</a:t>
            </a:r>
            <a:endParaRPr lang="en-US" sz="1400" dirty="0" smtClean="0"/>
          </a:p>
          <a:p>
            <a:endParaRPr lang="en-US" sz="1800" dirty="0" smtClean="0"/>
          </a:p>
          <a:p>
            <a:r>
              <a:rPr lang="el-GR" sz="1800" dirty="0" smtClean="0"/>
              <a:t>Οι εθνικές χαρτογραφικές υπηρεσίες υποστήριξαν το έργο παρέχοντας υπάρχοντα και νέα δεδομένα</a:t>
            </a:r>
            <a:r>
              <a:rPr lang="en-US" sz="1800" dirty="0" smtClean="0"/>
              <a:t>. </a:t>
            </a:r>
            <a:r>
              <a:rPr lang="el-GR" sz="1800" dirty="0" smtClean="0">
                <a:solidFill>
                  <a:srgbClr val="FFFF00"/>
                </a:solidFill>
              </a:rPr>
              <a:t>Το χειμώνα του</a:t>
            </a:r>
            <a:r>
              <a:rPr lang="en-US" sz="1800" dirty="0" smtClean="0">
                <a:solidFill>
                  <a:srgbClr val="FFFF00"/>
                </a:solidFill>
              </a:rPr>
              <a:t> 2009, 25 </a:t>
            </a:r>
            <a:r>
              <a:rPr lang="el-GR" sz="1800" dirty="0" smtClean="0">
                <a:solidFill>
                  <a:srgbClr val="FFFF00"/>
                </a:solidFill>
              </a:rPr>
              <a:t>χώρες συμμετείχαν με 1400 σημεία </a:t>
            </a:r>
            <a:r>
              <a:rPr lang="en-US" sz="1800" dirty="0" smtClean="0">
                <a:solidFill>
                  <a:srgbClr val="FFFF00"/>
                </a:solidFill>
              </a:rPr>
              <a:t>GPS / </a:t>
            </a:r>
            <a:r>
              <a:rPr lang="el-GR" sz="1800" dirty="0" smtClean="0">
                <a:solidFill>
                  <a:srgbClr val="FFFF00"/>
                </a:solidFill>
              </a:rPr>
              <a:t>χωροστάθμησης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l-GR" sz="1800" dirty="0" smtClean="0"/>
              <a:t>Η διαδικασία </a:t>
            </a:r>
            <a:r>
              <a:rPr lang="en-US" sz="1800" dirty="0" smtClean="0"/>
              <a:t>EUVN-DA </a:t>
            </a:r>
            <a:r>
              <a:rPr lang="el-GR" sz="1800" dirty="0" smtClean="0"/>
              <a:t>ολοκληρώθηκε το</a:t>
            </a:r>
            <a:r>
              <a:rPr lang="en-US" sz="1800" dirty="0" smtClean="0"/>
              <a:t> 2009, </a:t>
            </a:r>
            <a:r>
              <a:rPr lang="el-GR" sz="1800" dirty="0" smtClean="0"/>
              <a:t>ωστόσο η διαχείριση της βάσης δεδομένων στο πλαίσιο του</a:t>
            </a:r>
            <a:r>
              <a:rPr lang="en-US" sz="1800" dirty="0" smtClean="0"/>
              <a:t> EVRS</a:t>
            </a:r>
            <a:r>
              <a:rPr lang="el-GR" sz="1800" dirty="0" smtClean="0"/>
              <a:t> σχεδιάστηκε και </a:t>
            </a:r>
            <a:r>
              <a:rPr lang="el-GR" sz="1800" dirty="0" smtClean="0">
                <a:solidFill>
                  <a:srgbClr val="FFFF00"/>
                </a:solidFill>
              </a:rPr>
              <a:t>παρουσιάζονται αναβαθμίσεις </a:t>
            </a:r>
            <a:r>
              <a:rPr lang="el-GR" sz="1800" dirty="0" smtClean="0"/>
              <a:t>όταν σημαντικός αριθμός νέων δεδομένων είναι διαθέσιμος</a:t>
            </a:r>
            <a:r>
              <a:rPr lang="en-US" sz="1800" dirty="0" smtClean="0"/>
              <a:t>.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500990" cy="4911742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 smtClean="0">
                <a:sym typeface="Wingdings" pitchFamily="2" charset="2"/>
              </a:rPr>
              <a:t>Η </a:t>
            </a:r>
            <a:r>
              <a:rPr lang="el-GR" sz="2000" i="1" dirty="0" smtClean="0">
                <a:sym typeface="Wingdings" pitchFamily="2" charset="2"/>
              </a:rPr>
              <a:t>μηδενική επιφάνεια υψομέτρου </a:t>
            </a:r>
            <a:r>
              <a:rPr lang="el-GR" sz="2000" dirty="0" smtClean="0">
                <a:sym typeface="Wingdings" pitchFamily="2" charset="2"/>
              </a:rPr>
              <a:t>ενός τοπικού κατακόρυφου συστήματος αναφοράς υλοποιείται από τη </a:t>
            </a:r>
            <a:r>
              <a:rPr lang="el-GR" sz="2000" b="1" i="1" dirty="0" smtClean="0">
                <a:sym typeface="Wingdings" pitchFamily="2" charset="2"/>
              </a:rPr>
              <a:t>Μέση Στάθμη της Θάλασσας (</a:t>
            </a:r>
            <a:r>
              <a:rPr lang="en-US" sz="2000" b="1" i="1" dirty="0" smtClean="0">
                <a:sym typeface="Wingdings" pitchFamily="2" charset="2"/>
              </a:rPr>
              <a:t>Mean Sea Level – MSL)</a:t>
            </a:r>
            <a:endParaRPr lang="en-US" sz="2000" b="1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Η ΜΣΘ μπορεί να εκτιμηθεί από παλιρροϊκά δεδομένα ενός </a:t>
            </a:r>
            <a:r>
              <a:rPr lang="el-GR" sz="2000" b="1" dirty="0" smtClean="0">
                <a:sym typeface="Wingdings" pitchFamily="2" charset="2"/>
              </a:rPr>
              <a:t>αρκετά μεγάλου χρονικού διαστήματος</a:t>
            </a:r>
            <a:endParaRPr lang="en-US" sz="2000" b="1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Η διαφορά μεταξύ γεωειδούς και ΜΣΘ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b="1" dirty="0" smtClean="0">
                <a:sym typeface="Wingdings" pitchFamily="2" charset="2"/>
              </a:rPr>
              <a:t>Δυναμική Θαλάσσια Τοπογραφία ή Τοπογραφία της Θαλάσσιας επιφάνειας (</a:t>
            </a:r>
            <a:r>
              <a:rPr lang="en-US" sz="2000" b="1" dirty="0" smtClean="0">
                <a:sym typeface="Wingdings" pitchFamily="2" charset="2"/>
              </a:rPr>
              <a:t>Dynamic Ocean Topography / Sea Surface Topography)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κυματισμοί, ρεύματα, μετεωρολογικά φαινόμενα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Διαφορετικός παλιρροιογράφος αναφοράς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l-GR" sz="2000" b="1" dirty="0" smtClean="0">
                <a:sym typeface="Wingdings" pitchFamily="2" charset="2"/>
              </a:rPr>
              <a:t>διαφορετική αφετηρία κατακόρυφου συστήματος</a:t>
            </a:r>
            <a:r>
              <a:rPr lang="el-GR" sz="2000" dirty="0" smtClean="0">
                <a:sym typeface="Wingdings" pitchFamily="2" charset="2"/>
              </a:rPr>
              <a:t>,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π.χ.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l-GR" sz="2000" dirty="0" smtClean="0">
                <a:sym typeface="Wingdings" pitchFamily="2" charset="2"/>
              </a:rPr>
              <a:t>παλιρροιογράφος στο</a:t>
            </a:r>
            <a:r>
              <a:rPr lang="en-US" sz="2000" dirty="0" smtClean="0">
                <a:sym typeface="Wingdings" pitchFamily="2" charset="2"/>
              </a:rPr>
              <a:t> Amsterdam (European Vertical Datum), </a:t>
            </a:r>
            <a:r>
              <a:rPr lang="el-GR" sz="2000" dirty="0" smtClean="0">
                <a:sym typeface="Wingdings" pitchFamily="2" charset="2"/>
              </a:rPr>
              <a:t>Πειραιά</a:t>
            </a:r>
            <a:r>
              <a:rPr lang="en-US" sz="2000" dirty="0" smtClean="0">
                <a:sym typeface="Wingdings" pitchFamily="2" charset="2"/>
              </a:rPr>
              <a:t> (Greek Vertical Datum), Trieste, Varna, </a:t>
            </a:r>
            <a:r>
              <a:rPr lang="en-US" sz="2000" dirty="0" err="1" smtClean="0">
                <a:sym typeface="Wingdings" pitchFamily="2" charset="2"/>
              </a:rPr>
              <a:t>Kronstadt</a:t>
            </a:r>
            <a:r>
              <a:rPr lang="en-US" sz="2000" dirty="0" smtClean="0">
                <a:sym typeface="Wingdings" pitchFamily="2" charset="2"/>
              </a:rPr>
              <a:t>…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Διαφορετική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μεθοδολογία – διαφορετικό υψόμετρο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4714908" cy="5054619"/>
          </a:xfrm>
        </p:spPr>
        <p:txBody>
          <a:bodyPr>
            <a:normAutofit/>
          </a:bodyPr>
          <a:lstStyle/>
          <a:p>
            <a:r>
              <a:rPr lang="el-GR" sz="2000" b="1" i="1" dirty="0" smtClean="0">
                <a:sym typeface="Wingdings" pitchFamily="2" charset="2"/>
              </a:rPr>
              <a:t>Νέα υλοποίηση του</a:t>
            </a:r>
            <a:r>
              <a:rPr lang="en-US" sz="2000" b="1" i="1" dirty="0" smtClean="0">
                <a:sym typeface="Wingdings" pitchFamily="2" charset="2"/>
              </a:rPr>
              <a:t> EVRS  EVRF2007</a:t>
            </a:r>
          </a:p>
          <a:p>
            <a:endParaRPr lang="en-US" sz="2000" dirty="0" smtClean="0"/>
          </a:p>
          <a:p>
            <a:r>
              <a:rPr lang="el-GR" sz="2000" dirty="0" smtClean="0"/>
              <a:t>Βασίζεται σε ένα συνδυασμό τριών στοιχείων: δίκτυο, κατακόρυφο σύστημα και </a:t>
            </a:r>
            <a:r>
              <a:rPr lang="el-GR" sz="2000" dirty="0" smtClean="0">
                <a:solidFill>
                  <a:srgbClr val="FFFF00"/>
                </a:solidFill>
              </a:rPr>
              <a:t>παρατήρηση της χρονικής εξέλιξής του πλαισίου αναφοράς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l-GR" sz="2000" dirty="0" smtClean="0"/>
              <a:t>Η εκτίμηση της σχέσης του </a:t>
            </a:r>
            <a:r>
              <a:rPr lang="en-US" sz="2000" dirty="0" smtClean="0"/>
              <a:t>EVRS2007 </a:t>
            </a:r>
            <a:r>
              <a:rPr lang="el-GR" sz="2000" dirty="0" smtClean="0"/>
              <a:t>με ένα παγκόσμιο σύστημα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Global Vertical </a:t>
            </a:r>
          </a:p>
          <a:p>
            <a:pPr>
              <a:buNone/>
            </a:pPr>
            <a:r>
              <a:rPr lang="en-US" sz="2000" dirty="0" smtClean="0"/>
              <a:t>	Reference System </a:t>
            </a:r>
            <a:r>
              <a:rPr lang="el-GR" sz="2000" dirty="0" smtClean="0"/>
              <a:t>– </a:t>
            </a:r>
            <a:r>
              <a:rPr lang="en-US" sz="2000" dirty="0" smtClean="0"/>
              <a:t>GVRS) </a:t>
            </a:r>
            <a:r>
              <a:rPr lang="el-GR" sz="2000" dirty="0" smtClean="0"/>
              <a:t>είναι το μελλοντικό βήμα</a:t>
            </a:r>
            <a:endParaRPr lang="en-US" sz="2000" b="1" i="1" dirty="0" smtClean="0">
              <a:sym typeface="Wingdings" pitchFamily="2" charset="2"/>
            </a:endParaRPr>
          </a:p>
          <a:p>
            <a:endParaRPr lang="en-US" sz="2000" b="1" i="1" dirty="0" smtClean="0">
              <a:sym typeface="Wingdings" pitchFamily="2" charset="2"/>
            </a:endParaRPr>
          </a:p>
          <a:p>
            <a:endParaRPr lang="en-US" sz="2000" b="1" i="1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6562" name="Picture 2" descr="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32115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b="1" i="1" dirty="0" smtClean="0">
                <a:sym typeface="Wingdings" pitchFamily="2" charset="2"/>
              </a:rPr>
              <a:t>Νέα υλοποίηση του </a:t>
            </a:r>
            <a:r>
              <a:rPr lang="en-US" sz="2000" b="1" i="1" dirty="0" smtClean="0">
                <a:sym typeface="Wingdings" pitchFamily="2" charset="2"/>
              </a:rPr>
              <a:t>EVRS  EVRF2007</a:t>
            </a:r>
          </a:p>
          <a:p>
            <a:endParaRPr lang="en-US" sz="2000" dirty="0" smtClean="0"/>
          </a:p>
          <a:p>
            <a:r>
              <a:rPr lang="el-GR" sz="2000" dirty="0" smtClean="0"/>
              <a:t>Νέες χώρες – αφομοίωση νέων δεδομένων</a:t>
            </a:r>
            <a:endParaRPr lang="en-US" sz="2000" dirty="0" smtClean="0"/>
          </a:p>
          <a:p>
            <a:endParaRPr lang="en-US" sz="2000" b="1" i="1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Η </a:t>
            </a:r>
            <a:r>
              <a:rPr lang="el-GR" sz="2000" dirty="0" err="1" smtClean="0">
                <a:sym typeface="Wingdings" pitchFamily="2" charset="2"/>
              </a:rPr>
              <a:t>συνόρθωση</a:t>
            </a:r>
            <a:r>
              <a:rPr lang="el-GR" sz="2000" dirty="0" smtClean="0">
                <a:sym typeface="Wingdings" pitchFamily="2" charset="2"/>
              </a:rPr>
              <a:t> του δικτύου </a:t>
            </a:r>
            <a:r>
              <a:rPr lang="en-US" sz="2000" dirty="0" smtClean="0">
                <a:sym typeface="Wingdings" pitchFamily="2" charset="2"/>
              </a:rPr>
              <a:t>UELN </a:t>
            </a:r>
            <a:r>
              <a:rPr lang="el-GR" sz="2000" dirty="0" smtClean="0">
                <a:sym typeface="Wingdings" pitchFamily="2" charset="2"/>
              </a:rPr>
              <a:t>που χρησιμοποιήθηκε για το</a:t>
            </a:r>
            <a:r>
              <a:rPr lang="en-US" sz="2000" dirty="0" smtClean="0">
                <a:sym typeface="Wingdings" pitchFamily="2" charset="2"/>
              </a:rPr>
              <a:t> EVRF2007 </a:t>
            </a:r>
            <a:r>
              <a:rPr lang="el-GR" sz="2000" dirty="0" smtClean="0">
                <a:sym typeface="Wingdings" pitchFamily="2" charset="2"/>
              </a:rPr>
              <a:t>προσαρμόστηκε στη λύση του </a:t>
            </a:r>
            <a:r>
              <a:rPr lang="en-US" sz="2000" dirty="0" smtClean="0">
                <a:sym typeface="Wingdings" pitchFamily="2" charset="2"/>
              </a:rPr>
              <a:t>EVRF2000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Τα δεδομένα αναφέρθηκαν στην εποχή</a:t>
            </a:r>
            <a:r>
              <a:rPr lang="en-US" sz="2000" dirty="0" smtClean="0">
                <a:sym typeface="Wingdings" pitchFamily="2" charset="2"/>
              </a:rPr>
              <a:t> 2000</a:t>
            </a:r>
            <a:r>
              <a:rPr lang="el-GR" sz="2000" dirty="0" smtClean="0">
                <a:sym typeface="Wingdings" pitchFamily="2" charset="2"/>
              </a:rPr>
              <a:t> 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λύση ελευθέρου δικτύου  </a:t>
            </a:r>
            <a:r>
              <a:rPr lang="el-GR" sz="2000" dirty="0" smtClean="0">
                <a:solidFill>
                  <a:srgbClr val="FFFF00"/>
                </a:solidFill>
                <a:sym typeface="Wingdings" pitchFamily="2" charset="2"/>
              </a:rPr>
              <a:t>αξιολόγηση της ποιότητας του δικτύου</a:t>
            </a:r>
            <a:endParaRPr lang="en-US" sz="2000" dirty="0" smtClean="0">
              <a:solidFill>
                <a:srgbClr val="FFFF00"/>
              </a:solidFill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Το</a:t>
            </a:r>
            <a:r>
              <a:rPr lang="en-US" sz="2000" dirty="0" smtClean="0">
                <a:sym typeface="Wingdings" pitchFamily="2" charset="2"/>
              </a:rPr>
              <a:t> EVRF2007 </a:t>
            </a:r>
            <a:r>
              <a:rPr lang="el-GR" sz="2000" dirty="0" smtClean="0">
                <a:sym typeface="Wingdings" pitchFamily="2" charset="2"/>
              </a:rPr>
              <a:t>προσαρμόστηκε στο</a:t>
            </a:r>
            <a:r>
              <a:rPr lang="en-US" sz="2000" dirty="0" smtClean="0">
                <a:sym typeface="Wingdings" pitchFamily="2" charset="2"/>
              </a:rPr>
              <a:t> EVRF2000 </a:t>
            </a:r>
            <a:r>
              <a:rPr lang="el-GR" sz="2000" dirty="0" smtClean="0">
                <a:sym typeface="Wingdings" pitchFamily="2" charset="2"/>
              </a:rPr>
              <a:t>με τη χρήση μετασχηματισμού της μορφής</a:t>
            </a:r>
            <a:r>
              <a:rPr lang="en-US" sz="2000" dirty="0" smtClean="0">
                <a:sym typeface="Wingdings" pitchFamily="2" charset="2"/>
              </a:rPr>
              <a:t> (13 </a:t>
            </a:r>
            <a:r>
              <a:rPr lang="el-GR" sz="2000" dirty="0" smtClean="0">
                <a:sym typeface="Wingdings" pitchFamily="2" charset="2"/>
              </a:rPr>
              <a:t>σημεία σταθερά)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b="1" i="1" dirty="0" smtClean="0">
              <a:sym typeface="Wingdings" pitchFamily="2" charset="2"/>
            </a:endParaRPr>
          </a:p>
          <a:p>
            <a:endParaRPr lang="en-US" sz="2000" b="1" i="1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Picture 10" descr="summecpi-bild,property=pos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5286388"/>
            <a:ext cx="2933700" cy="89535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lnSpcReduction="10000"/>
          </a:bodyPr>
          <a:lstStyle/>
          <a:p>
            <a:r>
              <a:rPr lang="el-GR" sz="2000" b="1" i="1" dirty="0" smtClean="0">
                <a:sym typeface="Wingdings" pitchFamily="2" charset="2"/>
              </a:rPr>
              <a:t>Νέα υλοποίηση του</a:t>
            </a:r>
            <a:r>
              <a:rPr lang="en-US" sz="2000" b="1" i="1" dirty="0" smtClean="0">
                <a:sym typeface="Wingdings" pitchFamily="2" charset="2"/>
              </a:rPr>
              <a:t> EVRS  EVRF2007</a:t>
            </a:r>
          </a:p>
          <a:p>
            <a:endParaRPr lang="en-US" sz="2000" dirty="0" smtClean="0"/>
          </a:p>
          <a:p>
            <a:r>
              <a:rPr lang="el-GR" sz="2000" dirty="0" smtClean="0"/>
              <a:t>Οι συμμετέχουσες χώρες πρότειναν τα σταθερά σημεία του δικτύου να βρίσκονται </a:t>
            </a:r>
            <a:r>
              <a:rPr lang="el-GR" sz="2000" dirty="0" smtClean="0">
                <a:solidFill>
                  <a:srgbClr val="FFFF00"/>
                </a:solidFill>
              </a:rPr>
              <a:t>στο σταθερό μέρος της Ευρωπαϊκής πλάκας</a:t>
            </a:r>
            <a:r>
              <a:rPr lang="el-GR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13 </a:t>
            </a:r>
            <a:r>
              <a:rPr lang="el-GR" sz="2000" dirty="0" smtClean="0">
                <a:sym typeface="Wingdings" pitchFamily="2" charset="2"/>
              </a:rPr>
              <a:t>σημεία επιλέχθηκαν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b="1" i="1" dirty="0" smtClean="0">
              <a:sym typeface="Wingdings" pitchFamily="2" charset="2"/>
            </a:endParaRPr>
          </a:p>
          <a:p>
            <a:r>
              <a:rPr lang="el-GR" sz="2000" dirty="0" smtClean="0"/>
              <a:t>Απόφαση </a:t>
            </a:r>
            <a:r>
              <a:rPr lang="en-US" sz="2000" dirty="0" smtClean="0"/>
              <a:t>IAG no.16: </a:t>
            </a:r>
            <a:r>
              <a:rPr lang="el-GR" sz="2000" dirty="0" smtClean="0"/>
              <a:t>προτείνει για τον εντοπισμό σημείων και τη βαρύτητα την έννοια του συστήματος των </a:t>
            </a:r>
            <a:r>
              <a:rPr lang="el-GR" sz="2000" dirty="0" smtClean="0">
                <a:solidFill>
                  <a:srgbClr val="FFFF00"/>
                </a:solidFill>
              </a:rPr>
              <a:t>μηδενικών παλιρροϊκών επιδράσεων</a:t>
            </a:r>
            <a:r>
              <a:rPr lang="en-US" sz="2000" dirty="0" smtClean="0">
                <a:solidFill>
                  <a:srgbClr val="FFFF00"/>
                </a:solidFill>
              </a:rPr>
              <a:t> – </a:t>
            </a:r>
            <a:r>
              <a:rPr lang="en-US" sz="2000" b="1" dirty="0" smtClean="0">
                <a:solidFill>
                  <a:srgbClr val="FFFF00"/>
                </a:solidFill>
              </a:rPr>
              <a:t>zero tide</a:t>
            </a:r>
            <a:r>
              <a:rPr lang="el-GR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system: </a:t>
            </a:r>
            <a:r>
              <a:rPr lang="el-GR" sz="2000" u="sng" dirty="0" smtClean="0"/>
              <a:t>Διατήρηση της παραμόρφωσης στη θέση και απαλοιφή της επίδρασης στο δυναμικό</a:t>
            </a:r>
            <a:endParaRPr lang="en-US" sz="2000" u="sng" dirty="0" smtClean="0"/>
          </a:p>
          <a:p>
            <a:endParaRPr lang="en-US" sz="2000" b="1" i="1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Διορθώσεις λόγω παλίρροιας στα πρωτογενή δεδομένα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u="sng" dirty="0" smtClean="0">
                <a:solidFill>
                  <a:srgbClr val="FFFF00"/>
                </a:solidFill>
              </a:rPr>
              <a:t>Στο</a:t>
            </a:r>
            <a:r>
              <a:rPr lang="en-US" sz="2000" u="sng" dirty="0" smtClean="0">
                <a:solidFill>
                  <a:srgbClr val="FFFF00"/>
                </a:solidFill>
              </a:rPr>
              <a:t> EVRF2000 </a:t>
            </a:r>
            <a:r>
              <a:rPr lang="el-GR" sz="2000" u="sng" dirty="0" smtClean="0">
                <a:solidFill>
                  <a:srgbClr val="FFFF00"/>
                </a:solidFill>
              </a:rPr>
              <a:t>αυτό το τμήμα δεν υλοποιήθηκε</a:t>
            </a:r>
            <a:endParaRPr lang="en-US" sz="2000" b="1" i="1" u="sng" dirty="0" smtClean="0">
              <a:solidFill>
                <a:srgbClr val="FFFF00"/>
              </a:solidFill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b="1" i="1" dirty="0" smtClean="0">
                <a:sym typeface="Wingdings" pitchFamily="2" charset="2"/>
              </a:rPr>
              <a:t>Νέα υλοποίηση του</a:t>
            </a:r>
            <a:r>
              <a:rPr lang="en-US" sz="2000" b="1" i="1" dirty="0" smtClean="0">
                <a:sym typeface="Wingdings" pitchFamily="2" charset="2"/>
              </a:rPr>
              <a:t> EVRS  EVRF2007</a:t>
            </a:r>
          </a:p>
          <a:p>
            <a:endParaRPr lang="en-US" sz="2000" b="1" i="1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Παλιρροϊκή διόρθωση από μέσο σε μηδενικό σύστημα παλίρροιας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Οι γεωδυναμικές διαφορές στο</a:t>
            </a:r>
            <a:r>
              <a:rPr lang="en-US" sz="2000" dirty="0" smtClean="0">
                <a:sym typeface="Wingdings" pitchFamily="2" charset="2"/>
              </a:rPr>
              <a:t> EVRF2007 </a:t>
            </a:r>
            <a:r>
              <a:rPr lang="el-GR" sz="2000" dirty="0" smtClean="0">
                <a:sym typeface="Wingdings" pitchFamily="2" charset="2"/>
              </a:rPr>
              <a:t>έχουν αναχθεί από το μέσο στο μηδενικό σύστημα παλίρροιας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" name="Picture 9" descr="DeltaCz__Bild,property=pos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8286776" cy="41563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4572032" cy="5054619"/>
          </a:xfrm>
        </p:spPr>
        <p:txBody>
          <a:bodyPr>
            <a:normAutofit fontScale="92500" lnSpcReduction="20000"/>
          </a:bodyPr>
          <a:lstStyle/>
          <a:p>
            <a:r>
              <a:rPr lang="el-GR" sz="2000" b="1" i="1" dirty="0" smtClean="0">
                <a:sym typeface="Wingdings" pitchFamily="2" charset="2"/>
              </a:rPr>
              <a:t>Διαφορές γεωδυναμικών αριθμών </a:t>
            </a:r>
            <a:r>
              <a:rPr lang="en-US" sz="2000" b="1" i="1" dirty="0" smtClean="0">
                <a:sym typeface="Wingdings" pitchFamily="2" charset="2"/>
              </a:rPr>
              <a:t>EVRF2007 </a:t>
            </a:r>
            <a:r>
              <a:rPr lang="el-GR" sz="2000" b="1" i="1" dirty="0" smtClean="0">
                <a:sym typeface="Wingdings" pitchFamily="2" charset="2"/>
              </a:rPr>
              <a:t>και</a:t>
            </a:r>
            <a:r>
              <a:rPr lang="en-US" sz="2000" b="1" i="1" dirty="0" smtClean="0">
                <a:sym typeface="Wingdings" pitchFamily="2" charset="2"/>
              </a:rPr>
              <a:t> </a:t>
            </a:r>
            <a:r>
              <a:rPr lang="el-GR" sz="2000" b="1" i="1" dirty="0" smtClean="0">
                <a:sym typeface="Wingdings" pitchFamily="2" charset="2"/>
              </a:rPr>
              <a:t>Ε</a:t>
            </a:r>
            <a:r>
              <a:rPr lang="en-US" sz="2000" b="1" i="1" dirty="0" smtClean="0">
                <a:sym typeface="Wingdings" pitchFamily="2" charset="2"/>
              </a:rPr>
              <a:t>VRF2000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Τρεις βασικοί λόγοι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l-GR" sz="2000" dirty="0" smtClean="0"/>
              <a:t>Νέες μετρήσεις</a:t>
            </a:r>
            <a:endParaRPr lang="en-US" sz="2000" dirty="0" smtClean="0"/>
          </a:p>
          <a:p>
            <a:pPr lvl="1"/>
            <a:r>
              <a:rPr lang="el-GR" sz="1600" dirty="0" smtClean="0"/>
              <a:t>Μεταξύ του </a:t>
            </a:r>
            <a:r>
              <a:rPr lang="en-US" sz="1600" dirty="0" smtClean="0"/>
              <a:t>1999 </a:t>
            </a:r>
            <a:r>
              <a:rPr lang="el-GR" sz="1600" dirty="0" smtClean="0"/>
              <a:t>και του</a:t>
            </a:r>
            <a:r>
              <a:rPr lang="en-US" sz="1600" dirty="0" smtClean="0"/>
              <a:t> 2008 </a:t>
            </a:r>
            <a:r>
              <a:rPr lang="el-GR" sz="1600" dirty="0" smtClean="0"/>
              <a:t>τα δεδομένα </a:t>
            </a:r>
            <a:r>
              <a:rPr lang="en-US" sz="1600" dirty="0" smtClean="0"/>
              <a:t>13 </a:t>
            </a:r>
            <a:r>
              <a:rPr lang="el-GR" sz="1600" dirty="0" smtClean="0"/>
              <a:t>κρατών άλλαξαν ή εισήχθησαν για πρώτη φορά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Postglacial Rebound</a:t>
            </a:r>
          </a:p>
          <a:p>
            <a:pPr lvl="1"/>
            <a:r>
              <a:rPr lang="el-GR" sz="1600" dirty="0" smtClean="0"/>
              <a:t>Στο</a:t>
            </a:r>
            <a:r>
              <a:rPr lang="en-US" sz="1600" dirty="0" smtClean="0"/>
              <a:t> EVRF2007 </a:t>
            </a:r>
            <a:r>
              <a:rPr lang="el-GR" sz="1600" dirty="0" smtClean="0"/>
              <a:t>χρησιμοποιήθηκε ένα νέο μοντέλο ανύψωσης των μαζών (</a:t>
            </a:r>
            <a:r>
              <a:rPr lang="en-US" sz="1600" dirty="0" smtClean="0"/>
              <a:t>NKG2005LU). </a:t>
            </a:r>
            <a:r>
              <a:rPr lang="el-GR" sz="1600" dirty="0" smtClean="0"/>
              <a:t>Στο </a:t>
            </a:r>
            <a:r>
              <a:rPr lang="en-US" sz="1600" dirty="0" smtClean="0"/>
              <a:t>EVRF2007 </a:t>
            </a:r>
            <a:r>
              <a:rPr lang="el-GR" sz="1600" dirty="0" smtClean="0"/>
              <a:t>η κοινή εποχή αναφοράς είναι το</a:t>
            </a:r>
            <a:r>
              <a:rPr lang="en-US" sz="1600" dirty="0" smtClean="0"/>
              <a:t> 2000 (</a:t>
            </a:r>
            <a:r>
              <a:rPr lang="el-GR" sz="1600" dirty="0" smtClean="0"/>
              <a:t>συγκρινόμενη με το </a:t>
            </a:r>
            <a:r>
              <a:rPr lang="en-US" sz="1600" dirty="0" smtClean="0"/>
              <a:t>1960 </a:t>
            </a:r>
            <a:r>
              <a:rPr lang="el-GR" sz="1600" dirty="0" smtClean="0"/>
              <a:t>του</a:t>
            </a:r>
            <a:r>
              <a:rPr lang="en-US" sz="1600" dirty="0" smtClean="0"/>
              <a:t> EVRF2000</a:t>
            </a:r>
            <a:r>
              <a:rPr lang="el-GR" sz="1600" dirty="0" smtClean="0"/>
              <a:t>).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l-GR" sz="2000" dirty="0" smtClean="0"/>
              <a:t>Διαφορετικό σύστημα παλίρροιας</a:t>
            </a:r>
            <a:endParaRPr lang="en-US" sz="2000" dirty="0" smtClean="0"/>
          </a:p>
          <a:p>
            <a:pPr lvl="1"/>
            <a:r>
              <a:rPr lang="en-US" sz="1600" dirty="0" smtClean="0"/>
              <a:t>EVRF2000</a:t>
            </a:r>
            <a:r>
              <a:rPr lang="el-GR" sz="1600" dirty="0" smtClean="0"/>
              <a:t> </a:t>
            </a:r>
            <a:r>
              <a:rPr lang="el-GR" sz="1600" dirty="0" smtClean="0">
                <a:sym typeface="Wingdings" pitchFamily="2" charset="2"/>
              </a:rPr>
              <a:t> σύστημα μέσης παλίρροιας</a:t>
            </a:r>
            <a:r>
              <a:rPr lang="en-US" sz="1600" dirty="0" smtClean="0"/>
              <a:t> </a:t>
            </a:r>
          </a:p>
          <a:p>
            <a:pPr lvl="1">
              <a:buNone/>
            </a:pPr>
            <a:r>
              <a:rPr lang="en-US" sz="1600" dirty="0" smtClean="0"/>
              <a:t>	EVRF2007</a:t>
            </a:r>
            <a:r>
              <a:rPr lang="el-GR" sz="1600" dirty="0" smtClean="0"/>
              <a:t> </a:t>
            </a:r>
            <a:r>
              <a:rPr lang="el-GR" sz="1600" dirty="0" smtClean="0">
                <a:sym typeface="Wingdings" pitchFamily="2" charset="2"/>
              </a:rPr>
              <a:t> σύστημα μηδενικής παλίρροιας. Η διόρθωση λόγω παλιρροιών εξαρτάται από το γεωδαιτικό πλάτος</a:t>
            </a:r>
            <a:r>
              <a:rPr lang="en-US" sz="1600" dirty="0" smtClean="0"/>
              <a:t>. </a:t>
            </a:r>
            <a:endParaRPr lang="en-US" sz="2000" dirty="0" smtClean="0"/>
          </a:p>
          <a:p>
            <a:endParaRPr lang="en-US" sz="2000" b="1" i="1" dirty="0" smtClean="0">
              <a:sym typeface="Wingdings" pitchFamily="2" charset="2"/>
            </a:endParaRPr>
          </a:p>
          <a:p>
            <a:endParaRPr lang="en-US" sz="2000" b="1" i="1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" name="Picture 9" descr="DifferencesEVRF2007-2000,property=pos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071546"/>
            <a:ext cx="3500430" cy="495355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i="1" dirty="0" smtClean="0"/>
              <a:t>	</a:t>
            </a:r>
            <a:r>
              <a:rPr lang="el-GR" sz="2000" b="1" i="1" dirty="0" smtClean="0"/>
              <a:t>Απόφαση</a:t>
            </a:r>
            <a:r>
              <a:rPr lang="en-US" sz="2000" b="1" i="1" dirty="0" smtClean="0"/>
              <a:t> No. 4 </a:t>
            </a:r>
            <a:endParaRPr lang="en-US" sz="2000" dirty="0" smtClean="0"/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l-GR" sz="2000" b="1" i="1" dirty="0" smtClean="0"/>
              <a:t>του </a:t>
            </a:r>
            <a:r>
              <a:rPr lang="el-GR" sz="2000" b="1" i="1" dirty="0" err="1" smtClean="0"/>
              <a:t>Συμπόσιου</a:t>
            </a:r>
            <a:r>
              <a:rPr lang="en-US" sz="2000" b="1" i="1" dirty="0" smtClean="0"/>
              <a:t> EUREF </a:t>
            </a:r>
            <a:r>
              <a:rPr lang="el-GR" sz="2000" b="1" i="1" dirty="0" smtClean="0"/>
              <a:t>(</a:t>
            </a:r>
            <a:r>
              <a:rPr lang="en-US" sz="2000" b="1" i="1" dirty="0" smtClean="0"/>
              <a:t>Florence, 16-18 May 2009</a:t>
            </a:r>
            <a:r>
              <a:rPr lang="el-GR" sz="2000" b="1" i="1" dirty="0" smtClean="0"/>
              <a:t>)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The IAG Reference Frame Sub-commission for Europe (EUREF)</a:t>
            </a:r>
          </a:p>
          <a:p>
            <a:r>
              <a:rPr lang="el-GR" sz="2000" i="1" dirty="0" smtClean="0"/>
              <a:t>αναγνωρίζει</a:t>
            </a:r>
            <a:endParaRPr lang="en-US" sz="2000" dirty="0" smtClean="0"/>
          </a:p>
          <a:p>
            <a:pPr lvl="1"/>
            <a:r>
              <a:rPr lang="el-GR" sz="1600" dirty="0" smtClean="0"/>
              <a:t>Το πλεονέκτημα του </a:t>
            </a:r>
            <a:r>
              <a:rPr lang="el-GR" sz="1600" u="sng" dirty="0" smtClean="0"/>
              <a:t>συνδυασμού παραμέτρων του πεδίου βαρύτητας με γεωμετρικές παρατηρήσεις για τη σταθεροποίηση των γεωδαιτικών συστημάτων αναφοράς</a:t>
            </a:r>
            <a:endParaRPr lang="en-US" sz="1600" u="sng" dirty="0" smtClean="0"/>
          </a:p>
          <a:p>
            <a:r>
              <a:rPr lang="el-GR" sz="2000" i="1" dirty="0" smtClean="0"/>
              <a:t>λαμβάνει υπόψη</a:t>
            </a:r>
            <a:endParaRPr lang="en-US" sz="2000" dirty="0" smtClean="0"/>
          </a:p>
          <a:p>
            <a:pPr lvl="1"/>
            <a:r>
              <a:rPr lang="el-GR" sz="1600" dirty="0" smtClean="0"/>
              <a:t>τη διαθεσιμότητα της νέας υλοποίησης του Ευρωπαϊκού Κατακόρυφου Πλαισίου Αναφοράς</a:t>
            </a:r>
            <a:r>
              <a:rPr lang="en-US" sz="1600" dirty="0" smtClean="0"/>
              <a:t> EVRF2007 </a:t>
            </a:r>
            <a:r>
              <a:rPr lang="el-GR" sz="1600" dirty="0" smtClean="0"/>
              <a:t>και την εξέλιξη του προγράμματος </a:t>
            </a:r>
            <a:r>
              <a:rPr lang="en-US" sz="1600" dirty="0" smtClean="0"/>
              <a:t>EUVN-DA</a:t>
            </a:r>
          </a:p>
          <a:p>
            <a:pPr lvl="1"/>
            <a:r>
              <a:rPr lang="el-GR" sz="1600" dirty="0" smtClean="0"/>
              <a:t>και τη συνέχεια του προγράμματος του</a:t>
            </a:r>
            <a:r>
              <a:rPr lang="en-US" sz="1600" dirty="0" smtClean="0"/>
              <a:t> EUREF "European Combined Geodetic Network" (ECGN)</a:t>
            </a:r>
          </a:p>
          <a:p>
            <a:r>
              <a:rPr lang="el-GR" sz="2000" i="1" dirty="0" smtClean="0"/>
              <a:t>και ζητά</a:t>
            </a:r>
            <a:r>
              <a:rPr lang="en-US" sz="2000" dirty="0" smtClean="0"/>
              <a:t> </a:t>
            </a:r>
          </a:p>
          <a:p>
            <a:pPr lvl="1"/>
            <a:r>
              <a:rPr lang="el-GR" sz="1600" dirty="0" smtClean="0"/>
              <a:t>από την</a:t>
            </a:r>
            <a:r>
              <a:rPr lang="en-US" sz="1600" dirty="0" smtClean="0"/>
              <a:t> TWG </a:t>
            </a:r>
            <a:r>
              <a:rPr lang="el-GR" sz="1600" dirty="0" smtClean="0"/>
              <a:t>να επικοινωνήσει με το πρόγραμμα για το Ευρωπαϊκό Γεωειδές με σκοπό</a:t>
            </a:r>
            <a:r>
              <a:rPr lang="en-US" sz="1600" dirty="0" smtClean="0"/>
              <a:t> </a:t>
            </a:r>
            <a:r>
              <a:rPr lang="el-GR" sz="1600" dirty="0" smtClean="0">
                <a:solidFill>
                  <a:srgbClr val="FFFF00"/>
                </a:solidFill>
              </a:rPr>
              <a:t>την ανάπτυξη ενός συνδυασμένου Ευρωπαϊκού γεωειδούς για τη σύνδεση του</a:t>
            </a:r>
            <a:r>
              <a:rPr lang="en-US" sz="1600" dirty="0" smtClean="0">
                <a:solidFill>
                  <a:srgbClr val="FFFF00"/>
                </a:solidFill>
              </a:rPr>
              <a:t> ETRS89 </a:t>
            </a:r>
            <a:r>
              <a:rPr lang="el-GR" sz="1600" dirty="0" smtClean="0">
                <a:solidFill>
                  <a:srgbClr val="FFFF00"/>
                </a:solidFill>
              </a:rPr>
              <a:t>με το</a:t>
            </a:r>
            <a:r>
              <a:rPr lang="en-US" sz="1600" dirty="0" smtClean="0">
                <a:solidFill>
                  <a:srgbClr val="FFFF00"/>
                </a:solidFill>
              </a:rPr>
              <a:t> EVRS</a:t>
            </a:r>
            <a:r>
              <a:rPr lang="en-US" sz="1600" dirty="0" smtClean="0"/>
              <a:t>.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93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i="1" dirty="0" smtClean="0"/>
              <a:t>	</a:t>
            </a:r>
            <a:r>
              <a:rPr lang="el-GR" sz="2000" b="1" i="1" dirty="0" smtClean="0"/>
              <a:t>Απόφαση</a:t>
            </a:r>
            <a:r>
              <a:rPr lang="en-US" sz="2000" b="1" i="1" dirty="0" smtClean="0"/>
              <a:t> No. 4 </a:t>
            </a:r>
            <a:endParaRPr lang="en-US" sz="2000" dirty="0" smtClean="0"/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l-GR" sz="2000" b="1" i="1" dirty="0" smtClean="0"/>
              <a:t>του </a:t>
            </a:r>
            <a:r>
              <a:rPr lang="el-GR" sz="2000" b="1" i="1" dirty="0" err="1" smtClean="0"/>
              <a:t>Συμπόσιου</a:t>
            </a:r>
            <a:r>
              <a:rPr lang="en-US" sz="2000" b="1" i="1" dirty="0" smtClean="0"/>
              <a:t> EUREF </a:t>
            </a:r>
            <a:r>
              <a:rPr lang="el-GR" sz="2000" b="1" i="1" dirty="0" smtClean="0"/>
              <a:t>(</a:t>
            </a:r>
            <a:r>
              <a:rPr lang="en-US" sz="2000" b="1" i="1" dirty="0" smtClean="0"/>
              <a:t>Leipzig, 3-5 June 2015</a:t>
            </a:r>
            <a:r>
              <a:rPr lang="el-GR" sz="2000" b="1" i="1" dirty="0" smtClean="0"/>
              <a:t>)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The IAG Reference Frame Sub-commission for Europe (EUREF)</a:t>
            </a:r>
          </a:p>
          <a:p>
            <a:r>
              <a:rPr lang="el-GR" sz="1800" i="1" dirty="0" smtClean="0"/>
              <a:t>αναγνωρίζει </a:t>
            </a:r>
          </a:p>
          <a:p>
            <a:pPr lvl="1"/>
            <a:r>
              <a:rPr lang="el-GR" sz="1400" dirty="0" smtClean="0"/>
              <a:t>τις προσπάθειες των Ευρωπαϊκών Υπηρεσιών Χαρτογράφησης στην παροχή ενημερωμένων και εκτεταμένων εθνικών υψομετρικών στο κέντρο δεδομένων </a:t>
            </a:r>
            <a:r>
              <a:rPr lang="en-US" sz="1400" dirty="0" smtClean="0"/>
              <a:t>UELN </a:t>
            </a:r>
            <a:r>
              <a:rPr lang="el-GR" sz="1400" dirty="0" smtClean="0"/>
              <a:t>από την υλοποίηση του </a:t>
            </a:r>
            <a:r>
              <a:rPr lang="en-US" sz="1400" dirty="0" smtClean="0"/>
              <a:t>EVRF2007 </a:t>
            </a:r>
          </a:p>
          <a:p>
            <a:r>
              <a:rPr lang="el-GR" sz="1800" i="1" dirty="0" smtClean="0"/>
              <a:t>λαμβάνει υπόψη</a:t>
            </a:r>
          </a:p>
          <a:p>
            <a:pPr lvl="1"/>
            <a:r>
              <a:rPr lang="el-GR" sz="1400" dirty="0" smtClean="0"/>
              <a:t>Τα οφέλη και την ανάγκη για μία νέα υλοποίηση του </a:t>
            </a:r>
            <a:r>
              <a:rPr lang="en-US" sz="1400" dirty="0" smtClean="0"/>
              <a:t>EVRS</a:t>
            </a:r>
          </a:p>
          <a:p>
            <a:r>
              <a:rPr lang="el-GR" sz="1800" i="1" dirty="0" smtClean="0"/>
              <a:t>σημειώνει</a:t>
            </a:r>
          </a:p>
          <a:p>
            <a:pPr lvl="1"/>
            <a:r>
              <a:rPr lang="el-GR" sz="1400" dirty="0" smtClean="0"/>
              <a:t>Τη σημασία του σχεδόν-γεωειδούς στην υλοποίηση μελλοντικών υψομετρικών συστημάτων</a:t>
            </a:r>
            <a:r>
              <a:rPr lang="en-US" sz="1400" dirty="0" smtClean="0"/>
              <a:t> </a:t>
            </a:r>
          </a:p>
          <a:p>
            <a:r>
              <a:rPr lang="el-GR" sz="1800" i="1" dirty="0" smtClean="0"/>
              <a:t>ζητά</a:t>
            </a:r>
          </a:p>
          <a:p>
            <a:pPr lvl="1"/>
            <a:r>
              <a:rPr lang="el-GR" sz="1400" dirty="0" smtClean="0"/>
              <a:t>Από τις </a:t>
            </a:r>
            <a:r>
              <a:rPr lang="el-GR" sz="1400" dirty="0" smtClean="0">
                <a:solidFill>
                  <a:srgbClr val="FFFF00"/>
                </a:solidFill>
              </a:rPr>
              <a:t>Εθνικές Χαρτογραφικές Υπηρεσίες να παρέχουν νέα δεδομένα στο</a:t>
            </a:r>
            <a:r>
              <a:rPr lang="en-US" sz="1400" dirty="0" smtClean="0">
                <a:solidFill>
                  <a:srgbClr val="FFFF00"/>
                </a:solidFill>
              </a:rPr>
              <a:t> UELN</a:t>
            </a:r>
          </a:p>
          <a:p>
            <a:r>
              <a:rPr lang="el-GR" sz="1800" i="1" dirty="0" smtClean="0"/>
              <a:t>και προτείνει</a:t>
            </a:r>
          </a:p>
          <a:p>
            <a:pPr lvl="1"/>
            <a:r>
              <a:rPr lang="el-GR" sz="1400" dirty="0" smtClean="0"/>
              <a:t>Στην ομάδα εργασίας να εκκινήσει τις </a:t>
            </a:r>
            <a:r>
              <a:rPr lang="el-GR" sz="1400" dirty="0" smtClean="0">
                <a:solidFill>
                  <a:srgbClr val="FFFF00"/>
                </a:solidFill>
              </a:rPr>
              <a:t>κατάλληλες δράσεις για μία νέα υλοποίηση του </a:t>
            </a:r>
            <a:r>
              <a:rPr lang="en-US" sz="1400" dirty="0" smtClean="0">
                <a:solidFill>
                  <a:srgbClr val="FFFF00"/>
                </a:solidFill>
              </a:rPr>
              <a:t>EVRS. </a:t>
            </a:r>
            <a:endParaRPr lang="en-US" sz="1400" dirty="0" smtClean="0">
              <a:solidFill>
                <a:srgbClr val="FFFF00"/>
              </a:solidFill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Μετρήθηκε και υλοποιήθηκε από τη ΓΥΣ από το</a:t>
            </a:r>
            <a:r>
              <a:rPr lang="en-US" sz="2000" dirty="0" smtClean="0"/>
              <a:t> 1963 – 1986</a:t>
            </a:r>
          </a:p>
          <a:p>
            <a:endParaRPr lang="en-US" sz="2000" dirty="0" smtClean="0"/>
          </a:p>
          <a:p>
            <a:r>
              <a:rPr lang="en-US" sz="2000" dirty="0" smtClean="0"/>
              <a:t>11000 km </a:t>
            </a:r>
            <a:r>
              <a:rPr lang="el-GR" sz="2000" dirty="0" smtClean="0"/>
              <a:t>χωροσταθμήσεων και περίπου</a:t>
            </a:r>
            <a:r>
              <a:rPr lang="en-US" sz="2000" dirty="0" smtClean="0"/>
              <a:t> 11000 </a:t>
            </a:r>
            <a:r>
              <a:rPr lang="el-GR" sz="2000" dirty="0" err="1" smtClean="0"/>
              <a:t>χωροσταθμικές</a:t>
            </a:r>
            <a:r>
              <a:rPr lang="el-GR" sz="2000" dirty="0" smtClean="0"/>
              <a:t> αφετηρίες</a:t>
            </a:r>
            <a:r>
              <a:rPr lang="en-US" sz="2000" dirty="0" smtClean="0"/>
              <a:t> (1 </a:t>
            </a:r>
            <a:r>
              <a:rPr lang="el-GR" sz="2000" dirty="0" smtClean="0"/>
              <a:t>σημείο</a:t>
            </a:r>
            <a:r>
              <a:rPr lang="en-US" sz="2000" dirty="0" smtClean="0"/>
              <a:t>/km)</a:t>
            </a:r>
          </a:p>
          <a:p>
            <a:endParaRPr lang="en-US" sz="2000" dirty="0" smtClean="0"/>
          </a:p>
          <a:p>
            <a:r>
              <a:rPr lang="el-GR" sz="2000" dirty="0" smtClean="0"/>
              <a:t>Παλιρροιογράφος αναφοράς για την ηπειρωτική Ελλάδα</a:t>
            </a:r>
            <a:r>
              <a:rPr lang="en-US" sz="2000" dirty="0" smtClean="0"/>
              <a:t>: </a:t>
            </a:r>
            <a:r>
              <a:rPr lang="el-GR" sz="2000" dirty="0" smtClean="0"/>
              <a:t>Πειραιάς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Παλιρροιογράφος αναφοράς για την Κρήτη</a:t>
            </a:r>
            <a:r>
              <a:rPr lang="en-US" sz="2000" dirty="0" smtClean="0"/>
              <a:t>: </a:t>
            </a:r>
            <a:r>
              <a:rPr lang="el-GR" sz="2000" dirty="0" smtClean="0"/>
              <a:t>Ηράκλειο</a:t>
            </a:r>
          </a:p>
          <a:p>
            <a:endParaRPr lang="en-US" sz="2000" dirty="0" smtClean="0"/>
          </a:p>
          <a:p>
            <a:r>
              <a:rPr lang="el-GR" sz="2000" dirty="0" smtClean="0"/>
              <a:t>Ξεχωριστή </a:t>
            </a:r>
            <a:r>
              <a:rPr lang="el-GR" sz="2000" dirty="0" err="1" smtClean="0"/>
              <a:t>συνόρθωση</a:t>
            </a:r>
            <a:r>
              <a:rPr lang="el-GR" sz="2000" dirty="0" smtClean="0"/>
              <a:t> στην ηπειρωτική χώρα και την Κρήτη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Μέγιστο σφάλμα βρόχου</a:t>
            </a:r>
            <a:r>
              <a:rPr lang="en-US" sz="2000" dirty="0" smtClean="0"/>
              <a:t>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network): </a:t>
            </a:r>
          </a:p>
          <a:p>
            <a:endParaRPr lang="en-US" sz="16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72264" y="5715016"/>
          <a:ext cx="838200" cy="292100"/>
        </p:xfrm>
        <a:graphic>
          <a:graphicData uri="http://schemas.openxmlformats.org/presentationml/2006/ole">
            <p:oleObj spid="_x0000_s352258" name="Εξίσωση" r:id="rId3" imgW="838080" imgH="291960" progId="Equation.3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Ελληνικό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3857652" cy="505461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δίκτυο πρώτης τάξης για την Ελλάδα</a:t>
            </a:r>
            <a:endParaRPr lang="en-US" sz="16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Η </a:t>
            </a:r>
            <a:r>
              <a:rPr lang="el-GR" sz="2000" dirty="0" err="1" smtClean="0">
                <a:sym typeface="Wingdings" pitchFamily="2" charset="2"/>
              </a:rPr>
              <a:t>συνόρθωση</a:t>
            </a:r>
            <a:r>
              <a:rPr lang="el-GR" sz="2000" dirty="0" smtClean="0">
                <a:sym typeface="Wingdings" pitchFamily="2" charset="2"/>
              </a:rPr>
              <a:t> πραγματοποιήθηκε σε όρους </a:t>
            </a:r>
            <a:r>
              <a:rPr lang="el-GR" sz="2000" dirty="0" smtClean="0">
                <a:solidFill>
                  <a:srgbClr val="FFFF00"/>
                </a:solidFill>
                <a:sym typeface="Wingdings" pitchFamily="2" charset="2"/>
              </a:rPr>
              <a:t>ορθομετρικών υψομέτρων (</a:t>
            </a:r>
            <a:r>
              <a:rPr lang="en-US" sz="2000" dirty="0" err="1" smtClean="0">
                <a:solidFill>
                  <a:srgbClr val="FFFF00"/>
                </a:solidFill>
                <a:sym typeface="Wingdings" pitchFamily="2" charset="2"/>
              </a:rPr>
              <a:t>Helmert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sym typeface="Wingdings" pitchFamily="2" charset="2"/>
              </a:rPr>
              <a:t>orthometric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heights</a:t>
            </a:r>
            <a:r>
              <a:rPr lang="el-GR" sz="20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en-US" sz="2000" dirty="0" smtClean="0">
              <a:solidFill>
                <a:srgbClr val="FFFF00"/>
              </a:solidFill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Στη </a:t>
            </a:r>
            <a:r>
              <a:rPr lang="el-GR" sz="2000" dirty="0" err="1" smtClean="0">
                <a:sym typeface="Wingdings" pitchFamily="2" charset="2"/>
              </a:rPr>
              <a:t>χωροσταθμική</a:t>
            </a:r>
            <a:r>
              <a:rPr lang="el-GR" sz="2000" dirty="0" smtClean="0">
                <a:sym typeface="Wingdings" pitchFamily="2" charset="2"/>
              </a:rPr>
              <a:t> αφετηρία του Πειραιά αποδόθηκε: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Στη </a:t>
            </a:r>
            <a:r>
              <a:rPr lang="el-GR" sz="2000" dirty="0" err="1" smtClean="0">
                <a:sym typeface="Wingdings" pitchFamily="2" charset="2"/>
              </a:rPr>
              <a:t>χωροσταθμική</a:t>
            </a:r>
            <a:r>
              <a:rPr lang="el-GR" sz="2000" dirty="0" smtClean="0">
                <a:sym typeface="Wingdings" pitchFamily="2" charset="2"/>
              </a:rPr>
              <a:t> αφετηρία στο Ηράκλειο Κρήτης: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Picture 8" descr="vertical_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00108"/>
            <a:ext cx="3922024" cy="5264526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357290" y="4786322"/>
          <a:ext cx="1714500" cy="330200"/>
        </p:xfrm>
        <a:graphic>
          <a:graphicData uri="http://schemas.openxmlformats.org/presentationml/2006/ole">
            <p:oleObj spid="_x0000_s353282" name="Εξίσωση" r:id="rId4" imgW="1714320" imgH="33012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1428728" y="5929330"/>
          <a:ext cx="1612900" cy="330200"/>
        </p:xfrm>
        <a:graphic>
          <a:graphicData uri="http://schemas.openxmlformats.org/presentationml/2006/ole">
            <p:oleObj spid="_x0000_s353283" name="Εξίσωση" r:id="rId5" imgW="1612800" imgH="330120" progId="Equation.3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Ελληνικό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fontScale="85000" lnSpcReduction="20000"/>
          </a:bodyPr>
          <a:lstStyle/>
          <a:p>
            <a:r>
              <a:rPr lang="el-GR" sz="2000" dirty="0" smtClean="0"/>
              <a:t>Δίκτυο ηπειρωτικής Ελλάδας και Κρήτης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dirty="0" smtClean="0">
                <a:solidFill>
                  <a:srgbClr val="FFFF00"/>
                </a:solidFill>
                <a:sym typeface="Wingdings" pitchFamily="2" charset="2"/>
              </a:rPr>
              <a:t>διαφορετική επιφάνεια αναφοράς</a:t>
            </a:r>
          </a:p>
          <a:p>
            <a:endParaRPr lang="el-GR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Νησιά  </a:t>
            </a:r>
            <a:r>
              <a:rPr lang="el-GR" sz="2000" dirty="0" smtClean="0">
                <a:solidFill>
                  <a:srgbClr val="FFFF00"/>
                </a:solidFill>
                <a:sym typeface="Wingdings" pitchFamily="2" charset="2"/>
              </a:rPr>
              <a:t>αυθαίρετα συστήματα αναφοράς υψομέτρων</a:t>
            </a:r>
            <a:endParaRPr lang="el-GR" sz="2000" dirty="0" smtClean="0">
              <a:solidFill>
                <a:srgbClr val="FFFF00"/>
              </a:solidFill>
            </a:endParaRPr>
          </a:p>
          <a:p>
            <a:endParaRPr lang="el-GR" sz="2000" dirty="0" smtClean="0"/>
          </a:p>
          <a:p>
            <a:r>
              <a:rPr lang="el-GR" sz="2000" u="sng" dirty="0" smtClean="0"/>
              <a:t>Πλημμελείς έλεγχοι μετά το</a:t>
            </a:r>
            <a:r>
              <a:rPr lang="en-US" sz="2000" u="sng" dirty="0" smtClean="0"/>
              <a:t> 1986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l-GR" sz="2000" dirty="0" smtClean="0">
                <a:sym typeface="Wingdings" pitchFamily="2" charset="2"/>
              </a:rPr>
              <a:t>μόνο τμήμα του δικτύου έχει ελεγχθεί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Σημαντικός αριθμός κατεστραμμένων αφετηριών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l-GR" sz="2000" dirty="0" smtClean="0">
                <a:sym typeface="Wingdings" pitchFamily="2" charset="2"/>
              </a:rPr>
              <a:t>Νέοι δρόμοι και κατασκευές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Ανεπαρκής ποιοτικός έλεγχος του δικτύου στο σύνολό του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Ανάγκη για εκτίμηση της εσωτερικής και εξωτερικής ακρίβειας του δικτύου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Σφάλματα στα τριγωνομετρικά χαμηλής τάξης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l-GR" sz="2000" dirty="0" smtClean="0">
                <a:sym typeface="Wingdings" pitchFamily="2" charset="2"/>
              </a:rPr>
              <a:t>τριγωνομετρική χωροστάθμηση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!!!!</a:t>
            </a:r>
            <a:r>
              <a:rPr lang="el-GR" sz="2000" dirty="0" smtClean="0">
                <a:solidFill>
                  <a:srgbClr val="FFFF00"/>
                </a:solidFill>
                <a:sym typeface="Wingdings" pitchFamily="2" charset="2"/>
              </a:rPr>
              <a:t>ΣΥΝΔΕΣΗ ΜΕ ΤΟ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EVRS!!!!</a:t>
            </a: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Ελληνικό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0953" y="404664"/>
            <a:ext cx="3194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ΜΣΘ και γεωειδές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1214423"/>
            <a:ext cx="7500990" cy="4911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600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Είναι η επιφάνεια αναφοράς του μηδενικού υψομέτρου στον κλασικό ορισμό ενός </a:t>
            </a:r>
            <a:r>
              <a:rPr lang="el-GR" sz="1600" u="sng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εθνικού </a:t>
            </a:r>
            <a:r>
              <a:rPr lang="el-GR" sz="1600" u="sng" noProof="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χωροσταθμικού</a:t>
            </a:r>
            <a:r>
              <a:rPr lang="el-GR" sz="1600" u="sng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συστήματος αναφοράς</a:t>
            </a:r>
            <a:endParaRPr lang="el-GR" sz="1600" noProof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1600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600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Υπολογίζεται από μετρήσεις σε </a:t>
            </a:r>
            <a:r>
              <a:rPr lang="el-GR" sz="1600" b="1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παλιρροιογράφους</a:t>
            </a:r>
            <a:r>
              <a:rPr lang="el-GR" sz="1600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(μεγάλα χρονικά διαστήματα παρατηρήσεων)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1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600" b="1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Δορυφορική </a:t>
            </a:r>
            <a:r>
              <a:rPr lang="el-GR" sz="1600" b="1" noProof="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αλτιμετρία</a:t>
            </a:r>
            <a:r>
              <a:rPr lang="el-GR" sz="1600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συνεχής καταγραφή της στάθμης των θαλασσών και εκτίμηση μεταβολών της στάθμης  </a:t>
            </a:r>
            <a:r>
              <a:rPr lang="el-GR" sz="1600" b="1" noProof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στιγμιαία στάθμη της θάλασσας</a:t>
            </a:r>
          </a:p>
        </p:txBody>
      </p:sp>
      <p:pic>
        <p:nvPicPr>
          <p:cNvPr id="7" name="Picture 6" descr="precision_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09120"/>
            <a:ext cx="3000396" cy="209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Μεγάλη η σημασία ενός καλώς ορισμένου </a:t>
            </a:r>
            <a:r>
              <a:rPr lang="el-GR" sz="2000" dirty="0" err="1" smtClean="0">
                <a:sym typeface="Wingdings" pitchFamily="2" charset="2"/>
              </a:rPr>
              <a:t>κατακορύφου</a:t>
            </a:r>
            <a:r>
              <a:rPr lang="el-GR" sz="2000" dirty="0" smtClean="0">
                <a:sym typeface="Wingdings" pitchFamily="2" charset="2"/>
              </a:rPr>
              <a:t> συστήματος αναφοράς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l-GR" sz="2000" dirty="0" smtClean="0">
                <a:sym typeface="Wingdings" pitchFamily="2" charset="2"/>
              </a:rPr>
              <a:t>βάση για κάθε κατασκευή</a:t>
            </a:r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Σύγχρονες τεχνικές</a:t>
            </a:r>
            <a:r>
              <a:rPr lang="en-US" sz="2000" dirty="0" smtClean="0">
                <a:sym typeface="Wingdings" pitchFamily="2" charset="2"/>
              </a:rPr>
              <a:t>: GNSS </a:t>
            </a:r>
            <a:r>
              <a:rPr lang="el-GR" sz="2000" dirty="0" smtClean="0">
                <a:sym typeface="Wingdings" pitchFamily="2" charset="2"/>
              </a:rPr>
              <a:t>στον κατακόρυφο έλεγχο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ανάγκη ενός γεωειδούς υψηλής ακρίβειας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1462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14620"/>
            <a:ext cx="14922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357430"/>
            <a:ext cx="16430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14480" y="4286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el-GR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57686" y="41433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endParaRPr lang="el-GR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43768" y="42862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el-GR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00100" y="542926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l-GR" dirty="0"/>
          </a:p>
        </p:txBody>
      </p:sp>
      <p:sp>
        <p:nvSpPr>
          <p:cNvPr id="26" name="TextBox 25"/>
          <p:cNvSpPr txBox="1"/>
          <p:nvPr/>
        </p:nvSpPr>
        <p:spPr>
          <a:xfrm>
            <a:off x="6929454" y="542926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reality</a:t>
            </a:r>
            <a:endParaRPr lang="el-GR" dirty="0"/>
          </a:p>
        </p:txBody>
      </p:sp>
      <p:sp>
        <p:nvSpPr>
          <p:cNvPr id="27" name="Right Arrow 26"/>
          <p:cNvSpPr/>
          <p:nvPr/>
        </p:nvSpPr>
        <p:spPr>
          <a:xfrm>
            <a:off x="1857356" y="5429264"/>
            <a:ext cx="50720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643446"/>
            <a:ext cx="17557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786322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ight Arrow 27"/>
          <p:cNvSpPr/>
          <p:nvPr/>
        </p:nvSpPr>
        <p:spPr>
          <a:xfrm>
            <a:off x="2143108" y="4286256"/>
            <a:ext cx="221457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>
            <a:off x="4714876" y="4286256"/>
            <a:ext cx="2214578" cy="142876"/>
          </a:xfrm>
          <a:prstGeom prst="right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u="sng" dirty="0" smtClean="0">
                <a:sym typeface="Wingdings" pitchFamily="2" charset="2"/>
              </a:rPr>
              <a:t>1</a:t>
            </a:r>
            <a:r>
              <a:rPr lang="el-GR" sz="2000" u="sng" baseline="30000" dirty="0" smtClean="0">
                <a:sym typeface="Wingdings" pitchFamily="2" charset="2"/>
              </a:rPr>
              <a:t>η</a:t>
            </a:r>
            <a:r>
              <a:rPr lang="en-US" sz="2000" u="sng" dirty="0" smtClean="0">
                <a:sym typeface="Wingdings" pitchFamily="2" charset="2"/>
              </a:rPr>
              <a:t> </a:t>
            </a:r>
            <a:r>
              <a:rPr lang="el-GR" sz="2000" u="sng" dirty="0" smtClean="0">
                <a:sym typeface="Wingdings" pitchFamily="2" charset="2"/>
              </a:rPr>
              <a:t>λύση συνδυασμού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n-US" sz="2000" i="1" dirty="0" smtClean="0">
                <a:sym typeface="Wingdings" pitchFamily="2" charset="2"/>
              </a:rPr>
              <a:t>h </a:t>
            </a:r>
            <a:r>
              <a:rPr lang="el-GR" sz="2000" dirty="0" smtClean="0">
                <a:sym typeface="Wingdings" pitchFamily="2" charset="2"/>
              </a:rPr>
              <a:t>από</a:t>
            </a:r>
            <a:r>
              <a:rPr lang="en-US" sz="2000" dirty="0" smtClean="0">
                <a:sym typeface="Wingdings" pitchFamily="2" charset="2"/>
              </a:rPr>
              <a:t> GNSS, </a:t>
            </a:r>
            <a:r>
              <a:rPr lang="en-US" sz="2000" i="1" dirty="0" smtClean="0"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μοντέλο ή χάρτη και άγνωστο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i="1" dirty="0" smtClean="0">
                <a:sym typeface="Wingdings" pitchFamily="2" charset="2"/>
              </a:rPr>
              <a:t>H</a:t>
            </a:r>
          </a:p>
          <a:p>
            <a:endParaRPr lang="en-US" sz="2000" i="1" dirty="0" smtClean="0">
              <a:sym typeface="Wingdings" pitchFamily="2" charset="2"/>
            </a:endParaRPr>
          </a:p>
          <a:p>
            <a:endParaRPr lang="en-US" sz="2000" i="1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Η ακρίβεια στο υψόμετρο είναι ανάλογη της ακρίβειας στο μοντέλο του γεωειδούς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0.</a:t>
            </a:r>
            <a:r>
              <a:rPr lang="el-GR" sz="2000" dirty="0" smtClean="0">
                <a:sym typeface="Wingdings" pitchFamily="2" charset="2"/>
              </a:rPr>
              <a:t>15</a:t>
            </a:r>
            <a:r>
              <a:rPr lang="en-US" sz="2000" dirty="0" smtClean="0">
                <a:sym typeface="Wingdings" pitchFamily="2" charset="2"/>
              </a:rPr>
              <a:t> m to 1 m  </a:t>
            </a:r>
            <a:r>
              <a:rPr lang="el-GR" sz="2000" dirty="0" smtClean="0">
                <a:sym typeface="Wingdings" pitchFamily="2" charset="2"/>
              </a:rPr>
              <a:t>κατάλληλες λύσεις στη χαρτογραφία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Χρησιμοποιώντας ένα τοπικό μοντέλο γεωειδούς επιτυγχάνεται υψηλότερη ακρίβεια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428728" y="2285992"/>
          <a:ext cx="1854200" cy="330200"/>
        </p:xfrm>
        <a:graphic>
          <a:graphicData uri="http://schemas.openxmlformats.org/presentationml/2006/ole">
            <p:oleObj spid="_x0000_s354306" name="Εξίσωση" r:id="rId3" imgW="1854000" imgH="330120" progId="Equation.3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u="sng" dirty="0" smtClean="0">
                <a:sym typeface="Wingdings" pitchFamily="2" charset="2"/>
              </a:rPr>
              <a:t>2</a:t>
            </a:r>
            <a:r>
              <a:rPr lang="el-GR" sz="2000" u="sng" baseline="30000" dirty="0" smtClean="0">
                <a:sym typeface="Wingdings" pitchFamily="2" charset="2"/>
              </a:rPr>
              <a:t>η</a:t>
            </a:r>
            <a:r>
              <a:rPr lang="en-US" sz="2000" u="sng" dirty="0" smtClean="0">
                <a:sym typeface="Wingdings" pitchFamily="2" charset="2"/>
              </a:rPr>
              <a:t> </a:t>
            </a:r>
            <a:r>
              <a:rPr lang="el-GR" sz="2000" u="sng" dirty="0" smtClean="0">
                <a:sym typeface="Wingdings" pitchFamily="2" charset="2"/>
              </a:rPr>
              <a:t>λύση συνδυασμού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n-US" sz="2000" i="1" dirty="0" smtClean="0">
                <a:sym typeface="Wingdings" pitchFamily="2" charset="2"/>
              </a:rPr>
              <a:t>h </a:t>
            </a:r>
            <a:r>
              <a:rPr lang="el-GR" sz="2000" dirty="0" smtClean="0">
                <a:sym typeface="Wingdings" pitchFamily="2" charset="2"/>
              </a:rPr>
              <a:t>από</a:t>
            </a:r>
            <a:r>
              <a:rPr lang="en-US" sz="2000" dirty="0" smtClean="0">
                <a:sym typeface="Wingdings" pitchFamily="2" charset="2"/>
              </a:rPr>
              <a:t> GNSS, </a:t>
            </a:r>
            <a:r>
              <a:rPr lang="en-US" sz="2000" i="1" dirty="0" smtClean="0"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άγνωστο και ένα πλήθος σημείων αναφοράς γνωστού υψομέτρου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i="1" dirty="0" smtClean="0">
                <a:sym typeface="Wingdings" pitchFamily="2" charset="2"/>
              </a:rPr>
              <a:t>H</a:t>
            </a:r>
          </a:p>
          <a:p>
            <a:endParaRPr lang="en-US" sz="2000" i="1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Παρατηρήσεις </a:t>
            </a:r>
            <a:r>
              <a:rPr lang="en-US" sz="2000" dirty="0" smtClean="0">
                <a:sym typeface="Wingdings" pitchFamily="2" charset="2"/>
              </a:rPr>
              <a:t>GNSS </a:t>
            </a:r>
            <a:r>
              <a:rPr lang="el-GR" sz="2000" dirty="0" smtClean="0">
                <a:sym typeface="Wingdings" pitchFamily="2" charset="2"/>
              </a:rPr>
              <a:t>σε αρκετά σημεία του δικτύου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Εκτίμηση της επιφάνειας του γεωειδούς (τοπική λύση) με </a:t>
            </a:r>
            <a:r>
              <a:rPr lang="el-GR" sz="2000" dirty="0" err="1" smtClean="0">
                <a:sym typeface="Wingdings" pitchFamily="2" charset="2"/>
              </a:rPr>
              <a:t>συνόρθωση</a:t>
            </a:r>
            <a:r>
              <a:rPr lang="el-GR" sz="2000" dirty="0" smtClean="0">
                <a:sym typeface="Wingdings" pitchFamily="2" charset="2"/>
              </a:rPr>
              <a:t> των παρατηρήσεων συγκεκριμένης γεωμετρίας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1481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6"/>
            <a:ext cx="889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Παραδοχή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l-GR" sz="2000" dirty="0" smtClean="0">
                <a:sym typeface="Wingdings" pitchFamily="2" charset="2"/>
              </a:rPr>
              <a:t>Γεωειδές ομαλής επιφάνειας με γνωστή γεωμετρία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l-GR" sz="2000" b="1" dirty="0" smtClean="0">
                <a:sym typeface="Wingdings" pitchFamily="2" charset="2"/>
              </a:rPr>
              <a:t>εφαρμογή σε μικρές περιοχές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Κατάλληλη κατανομή των μετρήσεων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l-GR" sz="2000" dirty="0" smtClean="0">
                <a:sym typeface="Wingdings" pitchFamily="2" charset="2"/>
              </a:rPr>
              <a:t>αναπαράσταση της συνολικής περιοχής εφαρμογών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Η αξιολόγηση του μετασχηματισμού είναι δυνατή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Διαδικασία  εκτίμηση παραμέτρων, αξιολόγηση του μετασχηματισμού και χρήση των συντελεστών σε κάθε νέα μέτρηση</a:t>
            </a:r>
            <a:r>
              <a:rPr lang="en-US" sz="2000" dirty="0" smtClean="0">
                <a:sym typeface="Wingdings" pitchFamily="2" charset="2"/>
              </a:rPr>
              <a:t> GNSS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Εφαρμογή </a:t>
            </a:r>
            <a:r>
              <a:rPr lang="en-US" sz="2000" dirty="0" smtClean="0">
                <a:sym typeface="Wingdings" pitchFamily="2" charset="2"/>
              </a:rPr>
              <a:t>2</a:t>
            </a:r>
            <a:r>
              <a:rPr lang="el-GR" sz="2000" baseline="30000" dirty="0" smtClean="0">
                <a:sym typeface="Wingdings" pitchFamily="2" charset="2"/>
              </a:rPr>
              <a:t>ης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λύσης συνδυασμού</a:t>
            </a:r>
            <a:r>
              <a:rPr lang="en-US" sz="2000" dirty="0" smtClean="0">
                <a:sym typeface="Wingdings" pitchFamily="2" charset="2"/>
              </a:rPr>
              <a:t>: GNSS height estimation for cartographic purposes </a:t>
            </a:r>
            <a:r>
              <a:rPr lang="en-US" sz="1200" dirty="0" smtClean="0">
                <a:sym typeface="Wingdings" pitchFamily="2" charset="2"/>
              </a:rPr>
              <a:t>(</a:t>
            </a:r>
            <a:r>
              <a:rPr lang="en-US" sz="1200" dirty="0" err="1" smtClean="0">
                <a:sym typeface="Wingdings" pitchFamily="2" charset="2"/>
              </a:rPr>
              <a:t>Andritsanos</a:t>
            </a:r>
            <a:r>
              <a:rPr lang="en-US" sz="1200" dirty="0" smtClean="0">
                <a:sym typeface="Wingdings" pitchFamily="2" charset="2"/>
              </a:rPr>
              <a:t> et. al, 1997, 4</a:t>
            </a:r>
            <a:r>
              <a:rPr lang="en-US" sz="1200" baseline="30000" dirty="0" smtClean="0">
                <a:sym typeface="Wingdings" pitchFamily="2" charset="2"/>
              </a:rPr>
              <a:t>th</a:t>
            </a:r>
            <a:r>
              <a:rPr lang="en-US" sz="1200" dirty="0" smtClean="0">
                <a:sym typeface="Wingdings" pitchFamily="2" charset="2"/>
              </a:rPr>
              <a:t> National Cartographic Assembly, </a:t>
            </a:r>
            <a:r>
              <a:rPr lang="en-US" sz="1200" dirty="0" err="1" smtClean="0">
                <a:sym typeface="Wingdings" pitchFamily="2" charset="2"/>
              </a:rPr>
              <a:t>Kastoria</a:t>
            </a:r>
            <a:r>
              <a:rPr lang="en-US" sz="1200" dirty="0" smtClean="0">
                <a:sym typeface="Wingdings" pitchFamily="2" charset="2"/>
              </a:rPr>
              <a:t>, Greece)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10 km </a:t>
            </a:r>
            <a:r>
              <a:rPr lang="el-GR" sz="2000" dirty="0" smtClean="0">
                <a:sym typeface="Wingdings" pitchFamily="2" charset="2"/>
              </a:rPr>
              <a:t>όδευση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εκτίμηση παραμέτρων μετασχηματισμού από</a:t>
            </a:r>
            <a:r>
              <a:rPr lang="en-US" sz="2000" dirty="0" smtClean="0">
                <a:sym typeface="Wingdings" pitchFamily="2" charset="2"/>
              </a:rPr>
              <a:t> 4 </a:t>
            </a:r>
            <a:r>
              <a:rPr lang="el-GR" sz="2000" dirty="0" smtClean="0">
                <a:sym typeface="Wingdings" pitchFamily="2" charset="2"/>
              </a:rPr>
              <a:t>σημεία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l-GR" sz="2000" dirty="0" smtClean="0">
                <a:sym typeface="Wingdings" pitchFamily="2" charset="2"/>
              </a:rPr>
              <a:t>αρχή, κεντρικό σημείο και τέλος της χωροστάθμησης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Εκτίμηση της ακρίβειας του μετασχηματισμού </a:t>
            </a:r>
            <a:r>
              <a:rPr lang="en-US" sz="2000" dirty="0" smtClean="0">
                <a:sym typeface="Wingdings" pitchFamily="2" charset="2"/>
              </a:rPr>
              <a:t>RMS: 6.3 mm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Εφαρμογή των συντελεστών στα υπόλοιπα σημεία</a:t>
            </a:r>
            <a:r>
              <a:rPr lang="en-US" sz="2000" dirty="0" smtClean="0">
                <a:sym typeface="Wingdings" pitchFamily="2" charset="2"/>
              </a:rPr>
              <a:t> GNSS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1 – 3 cm </a:t>
            </a:r>
            <a:r>
              <a:rPr lang="el-GR" sz="2000" dirty="0" smtClean="0">
                <a:sym typeface="Wingdings" pitchFamily="2" charset="2"/>
              </a:rPr>
              <a:t>διαφορές (εξωτερική ακρίβεια)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itchFamily="2" charset="2"/>
              </a:rPr>
              <a:t>2</a:t>
            </a:r>
            <a:r>
              <a:rPr lang="en-US" sz="2000" baseline="30000" dirty="0" smtClean="0">
                <a:sym typeface="Wingdings" pitchFamily="2" charset="2"/>
              </a:rPr>
              <a:t>nd</a:t>
            </a:r>
            <a:r>
              <a:rPr lang="en-US" sz="2000" dirty="0" smtClean="0">
                <a:sym typeface="Wingdings" pitchFamily="2" charset="2"/>
              </a:rPr>
              <a:t> scheme application: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4572000" y="150017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Point        H (</a:t>
            </a:r>
            <a:r>
              <a:rPr lang="en-US" dirty="0" err="1" smtClean="0"/>
              <a:t>lev</a:t>
            </a:r>
            <a:r>
              <a:rPr lang="en-US" dirty="0" smtClean="0"/>
              <a:t>)     H(</a:t>
            </a:r>
            <a:r>
              <a:rPr lang="en-US" dirty="0" err="1" smtClean="0"/>
              <a:t>tr</a:t>
            </a:r>
            <a:r>
              <a:rPr lang="en-US" dirty="0" smtClean="0"/>
              <a:t>)     Dif</a:t>
            </a:r>
          </a:p>
          <a:p>
            <a:r>
              <a:rPr lang="en-US" dirty="0" smtClean="0"/>
              <a:t>ID                (m)         (m)    (cm)</a:t>
            </a:r>
          </a:p>
          <a:p>
            <a:r>
              <a:rPr lang="en-US" dirty="0" smtClean="0"/>
              <a:t>------------------------------------------</a:t>
            </a:r>
          </a:p>
          <a:p>
            <a:r>
              <a:rPr lang="el-GR" dirty="0" smtClean="0"/>
              <a:t>Β715α	105.338	105.334	0.4	</a:t>
            </a:r>
          </a:p>
          <a:p>
            <a:r>
              <a:rPr lang="el-GR" dirty="0" smtClean="0"/>
              <a:t>Δ1	105.320	105.312	0.8	</a:t>
            </a:r>
          </a:p>
          <a:p>
            <a:r>
              <a:rPr lang="el-GR" dirty="0" smtClean="0"/>
              <a:t>Δ2	110.466	110.472	-0.6	</a:t>
            </a:r>
          </a:p>
          <a:p>
            <a:r>
              <a:rPr lang="el-GR" dirty="0" smtClean="0"/>
              <a:t>Δ3	127.309	127.308	0.1	</a:t>
            </a:r>
          </a:p>
          <a:p>
            <a:r>
              <a:rPr lang="el-GR" dirty="0" smtClean="0"/>
              <a:t>Δ4	120.223	120.214	0.9	</a:t>
            </a:r>
          </a:p>
          <a:p>
            <a:r>
              <a:rPr lang="el-GR" dirty="0" smtClean="0"/>
              <a:t>Δ5	116.022	116.023	-0.1	</a:t>
            </a:r>
          </a:p>
          <a:p>
            <a:r>
              <a:rPr lang="el-GR" dirty="0" smtClean="0"/>
              <a:t>Δ6	116.016	116.015	0.01	</a:t>
            </a:r>
          </a:p>
          <a:p>
            <a:r>
              <a:rPr lang="el-GR" dirty="0" smtClean="0"/>
              <a:t>Δ7	113.405	113.416	-1.1	</a:t>
            </a:r>
          </a:p>
          <a:p>
            <a:r>
              <a:rPr lang="el-GR" dirty="0" smtClean="0"/>
              <a:t>Δ8	118.671	118.671	0.0	</a:t>
            </a:r>
          </a:p>
          <a:p>
            <a:r>
              <a:rPr lang="el-GR" dirty="0" smtClean="0"/>
              <a:t>Δ9	107.296	107.309	-1.3	</a:t>
            </a:r>
          </a:p>
          <a:p>
            <a:r>
              <a:rPr lang="el-GR" dirty="0" smtClean="0"/>
              <a:t>Β723	94.696	94.708	-1.2	</a:t>
            </a:r>
          </a:p>
          <a:p>
            <a:r>
              <a:rPr lang="el-GR" dirty="0" smtClean="0"/>
              <a:t>Δ10	92.755	92.759	-0.4	</a:t>
            </a:r>
          </a:p>
          <a:p>
            <a:r>
              <a:rPr lang="el-GR" dirty="0" smtClean="0"/>
              <a:t>Δ11	80.445	80.971	-2.6	</a:t>
            </a:r>
          </a:p>
          <a:p>
            <a:r>
              <a:rPr lang="el-GR" dirty="0" smtClean="0"/>
              <a:t>Δ12	104.091	104.120	-2.9	</a:t>
            </a:r>
          </a:p>
        </p:txBody>
      </p:sp>
      <p:pic>
        <p:nvPicPr>
          <p:cNvPr id="9" name="Picture 8" descr="trave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4124325" cy="248602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u="sng" dirty="0" smtClean="0">
                <a:sym typeface="Wingdings" pitchFamily="2" charset="2"/>
              </a:rPr>
              <a:t>3</a:t>
            </a:r>
            <a:r>
              <a:rPr lang="el-GR" sz="2000" u="sng" baseline="30000" dirty="0" smtClean="0">
                <a:sym typeface="Wingdings" pitchFamily="2" charset="2"/>
              </a:rPr>
              <a:t>η</a:t>
            </a:r>
            <a:r>
              <a:rPr lang="en-US" sz="2000" u="sng" dirty="0" smtClean="0">
                <a:sym typeface="Wingdings" pitchFamily="2" charset="2"/>
              </a:rPr>
              <a:t> </a:t>
            </a:r>
            <a:r>
              <a:rPr lang="el-GR" sz="2000" u="sng" dirty="0" smtClean="0">
                <a:sym typeface="Wingdings" pitchFamily="2" charset="2"/>
              </a:rPr>
              <a:t>λύση συνδυασμού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n-US" sz="2000" i="1" dirty="0" smtClean="0">
                <a:sym typeface="Wingdings" pitchFamily="2" charset="2"/>
              </a:rPr>
              <a:t>h </a:t>
            </a:r>
            <a:r>
              <a:rPr lang="el-GR" sz="2000" i="1" dirty="0" smtClean="0">
                <a:sym typeface="Wingdings" pitchFamily="2" charset="2"/>
              </a:rPr>
              <a:t>από </a:t>
            </a:r>
            <a:r>
              <a:rPr lang="en-US" sz="2000" dirty="0" smtClean="0">
                <a:sym typeface="Wingdings" pitchFamily="2" charset="2"/>
              </a:rPr>
              <a:t>GNSS, </a:t>
            </a:r>
            <a:r>
              <a:rPr lang="en-US" sz="2000" i="1" dirty="0" smtClean="0"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γνωστό από παγκόσμιο γεωδυναμικό μοντέλο ή τοπικό μοντέλο και ένα πλήθος σημείων αναφοράς γνωστών υψομέτρων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i="1" dirty="0" smtClean="0">
                <a:sym typeface="Wingdings" pitchFamily="2" charset="2"/>
              </a:rPr>
              <a:t>H</a:t>
            </a:r>
          </a:p>
          <a:p>
            <a:endParaRPr lang="en-US" sz="2000" i="1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Μοντέλο μετασχηματισμού, π.χ., στη σφαίρα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Μετάθεση και κλίμακα του ενός συστήματος ως προς το άλλο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Τα υψόμετρα του γεωειδούς μπορούν να υπολογιστούν από ένα παγκόσμιο μοντέλο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l-GR" sz="2000" dirty="0" smtClean="0">
                <a:sym typeface="Wingdings" pitchFamily="2" charset="2"/>
              </a:rPr>
              <a:t>π.χ.,</a:t>
            </a:r>
            <a:r>
              <a:rPr lang="en-US" sz="2000" dirty="0" smtClean="0">
                <a:sym typeface="Wingdings" pitchFamily="2" charset="2"/>
              </a:rPr>
              <a:t> EGM2008) </a:t>
            </a:r>
            <a:r>
              <a:rPr lang="el-GR" sz="2000" dirty="0" smtClean="0">
                <a:sym typeface="Wingdings" pitchFamily="2" charset="2"/>
              </a:rPr>
              <a:t>ή καλύτερα από ένα τοπικό μοντέλο που υπολογίζεται από το συνδυασμό ετερογενών δεδομένων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357562"/>
            <a:ext cx="88677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Αλγόριθμος  Εκτίμηση των συντελεστών </a:t>
            </a:r>
            <a:r>
              <a:rPr lang="en-US" sz="2000" dirty="0" smtClean="0">
                <a:sym typeface="Wingdings" pitchFamily="2" charset="2"/>
              </a:rPr>
              <a:t>b </a:t>
            </a:r>
            <a:r>
              <a:rPr lang="el-GR" sz="2000" dirty="0" smtClean="0">
                <a:sym typeface="Wingdings" pitchFamily="2" charset="2"/>
              </a:rPr>
              <a:t>στα κοινά σημεία, αξιολόγηση του μετασχηματισμού και εφαρμογή των εκτιμήσεων σε νέα μετρημένα σημεία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Η σύνδεση μεταξύ των φυσικών και γεωμετρικών χαρακτηριστικών επαναφέρεται με τη χρήση της πληροφορίας του γεωειδούς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fontScale="92500" lnSpcReduction="10000"/>
          </a:bodyPr>
          <a:lstStyle/>
          <a:p>
            <a:r>
              <a:rPr lang="el-GR" sz="2000" u="sng" dirty="0" smtClean="0">
                <a:sym typeface="Wingdings" pitchFamily="2" charset="2"/>
              </a:rPr>
              <a:t>Εφαρμογή </a:t>
            </a:r>
            <a:r>
              <a:rPr lang="en-US" sz="2000" u="sng" dirty="0" smtClean="0">
                <a:sym typeface="Wingdings" pitchFamily="2" charset="2"/>
              </a:rPr>
              <a:t>3</a:t>
            </a:r>
            <a:r>
              <a:rPr lang="el-GR" sz="2000" u="sng" baseline="30000" dirty="0" smtClean="0">
                <a:sym typeface="Wingdings" pitchFamily="2" charset="2"/>
              </a:rPr>
              <a:t>ης</a:t>
            </a:r>
            <a:r>
              <a:rPr lang="en-US" sz="2000" u="sng" dirty="0" smtClean="0">
                <a:sym typeface="Wingdings" pitchFamily="2" charset="2"/>
              </a:rPr>
              <a:t> </a:t>
            </a:r>
            <a:r>
              <a:rPr lang="el-GR" sz="2000" u="sng" dirty="0" smtClean="0">
                <a:sym typeface="Wingdings" pitchFamily="2" charset="2"/>
              </a:rPr>
              <a:t>λύσης συνδυασμού</a:t>
            </a:r>
            <a:r>
              <a:rPr lang="en-US" sz="2000" dirty="0" smtClean="0">
                <a:sym typeface="Wingdings" pitchFamily="2" charset="2"/>
              </a:rPr>
              <a:t>: Local </a:t>
            </a:r>
            <a:r>
              <a:rPr lang="en-US" sz="2000" dirty="0" err="1" smtClean="0">
                <a:sym typeface="Wingdings" pitchFamily="2" charset="2"/>
              </a:rPr>
              <a:t>geoid</a:t>
            </a:r>
            <a:r>
              <a:rPr lang="en-US" sz="2000" dirty="0" smtClean="0">
                <a:sym typeface="Wingdings" pitchFamily="2" charset="2"/>
              </a:rPr>
              <a:t> estimation and evaluation </a:t>
            </a:r>
            <a:r>
              <a:rPr lang="en-US" sz="1200" dirty="0" smtClean="0">
                <a:sym typeface="Wingdings" pitchFamily="2" charset="2"/>
              </a:rPr>
              <a:t>(</a:t>
            </a:r>
            <a:r>
              <a:rPr lang="en-US" sz="1200" dirty="0" err="1" smtClean="0">
                <a:sym typeface="Wingdings" pitchFamily="2" charset="2"/>
              </a:rPr>
              <a:t>Andritsanos</a:t>
            </a:r>
            <a:r>
              <a:rPr lang="en-US" sz="1200" dirty="0" smtClean="0">
                <a:sym typeface="Wingdings" pitchFamily="2" charset="2"/>
              </a:rPr>
              <a:t> et. al, Physics and Chemistry of the Earth</a:t>
            </a:r>
            <a:r>
              <a:rPr lang="en-US" sz="1200" dirty="0" smtClean="0"/>
              <a:t> Part A: Solid Earth and Geodesy, Vol. 25, No 1, pp. 63-69, 2000)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Ένα μέτρο της ακρίβειας κάθε </a:t>
            </a:r>
            <a:r>
              <a:rPr lang="el-GR" sz="2000" dirty="0" err="1" smtClean="0">
                <a:sym typeface="Wingdings" pitchFamily="2" charset="2"/>
              </a:rPr>
              <a:t>χωροσταθμικής</a:t>
            </a:r>
            <a:r>
              <a:rPr lang="el-GR" sz="2000" dirty="0" smtClean="0">
                <a:sym typeface="Wingdings" pitchFamily="2" charset="2"/>
              </a:rPr>
              <a:t> όδευσης του Ελληνικού Κατακόρυφου Δικτύου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5798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44646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85786" y="4286256"/>
            <a:ext cx="7358082" cy="8771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/>
              <a:t>	</a:t>
            </a:r>
            <a:r>
              <a:rPr lang="pl-PL" sz="1100" b="1" dirty="0" smtClean="0"/>
              <a:t>pts	sd (cm)	bo	b1	b2	b3	</a:t>
            </a:r>
          </a:p>
          <a:p>
            <a:r>
              <a:rPr lang="pt-BR" sz="1100" dirty="0" smtClean="0"/>
              <a:t>Volvi	22	</a:t>
            </a:r>
            <a:r>
              <a:rPr lang="pt-BR" sz="1100" b="1" dirty="0" smtClean="0"/>
              <a:t>±2.7	-7983.692	-3457.050	-7431.317	11439.779	</a:t>
            </a:r>
          </a:p>
          <a:p>
            <a:r>
              <a:rPr lang="en-GB" sz="1100" dirty="0" err="1" smtClean="0"/>
              <a:t>Prodr</a:t>
            </a:r>
            <a:r>
              <a:rPr lang="en-GB" sz="1100" dirty="0" smtClean="0"/>
              <a:t>.	8	</a:t>
            </a:r>
            <a:r>
              <a:rPr lang="en-GB" sz="1100" b="1" dirty="0" smtClean="0"/>
              <a:t>±3.9	25689.841	11128.072	23850.488	-36780.331	</a:t>
            </a:r>
          </a:p>
          <a:p>
            <a:r>
              <a:rPr lang="fi-FI" sz="1100" dirty="0" smtClean="0"/>
              <a:t>Sohos	6	</a:t>
            </a:r>
            <a:r>
              <a:rPr lang="fi-FI" sz="1100" b="1" dirty="0" smtClean="0"/>
              <a:t>±1.0	-244.811	-104.414	-134.113	287.251	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fontScale="92500" lnSpcReduction="20000"/>
          </a:bodyPr>
          <a:lstStyle/>
          <a:p>
            <a:r>
              <a:rPr lang="en-US" sz="2000" u="sng" dirty="0" smtClean="0">
                <a:sym typeface="Wingdings" pitchFamily="2" charset="2"/>
              </a:rPr>
              <a:t>4</a:t>
            </a:r>
            <a:r>
              <a:rPr lang="el-GR" sz="2000" u="sng" baseline="30000" dirty="0" smtClean="0">
                <a:sym typeface="Wingdings" pitchFamily="2" charset="2"/>
              </a:rPr>
              <a:t>η</a:t>
            </a:r>
            <a:r>
              <a:rPr lang="en-US" sz="2000" u="sng" dirty="0" smtClean="0">
                <a:sym typeface="Wingdings" pitchFamily="2" charset="2"/>
              </a:rPr>
              <a:t> </a:t>
            </a:r>
            <a:r>
              <a:rPr lang="el-GR" sz="2000" u="sng" dirty="0" smtClean="0">
                <a:sym typeface="Wingdings" pitchFamily="2" charset="2"/>
              </a:rPr>
              <a:t>λύση συνδυασμού</a:t>
            </a:r>
            <a:r>
              <a:rPr lang="en-US" sz="2000" dirty="0" smtClean="0">
                <a:sym typeface="Wingdings" pitchFamily="2" charset="2"/>
              </a:rPr>
              <a:t>:</a:t>
            </a:r>
            <a:r>
              <a:rPr lang="en-US" sz="2000" i="1" dirty="0" smtClean="0">
                <a:sym typeface="Wingdings" pitchFamily="2" charset="2"/>
              </a:rPr>
              <a:t> h </a:t>
            </a:r>
            <a:r>
              <a:rPr lang="el-GR" sz="2000" i="1" dirty="0" smtClean="0">
                <a:sym typeface="Wingdings" pitchFamily="2" charset="2"/>
              </a:rPr>
              <a:t>από</a:t>
            </a:r>
            <a:r>
              <a:rPr lang="en-US" sz="2000" dirty="0" smtClean="0">
                <a:sym typeface="Wingdings" pitchFamily="2" charset="2"/>
              </a:rPr>
              <a:t> GNSS, </a:t>
            </a:r>
            <a:r>
              <a:rPr lang="en-US" sz="2000" i="1" dirty="0" smtClean="0"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από πρωτογενείς μετρήσεις βαρύτητας και ένα πλήθος σημείων αναφοράς γνωστού υψομέτρου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i="1" dirty="0" smtClean="0">
                <a:sym typeface="Wingdings" pitchFamily="2" charset="2"/>
              </a:rPr>
              <a:t>H</a:t>
            </a:r>
          </a:p>
          <a:p>
            <a:endParaRPr lang="en-US" sz="2000" i="1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Εφαρμογή συνδυασμένου μοντέλου </a:t>
            </a:r>
            <a:r>
              <a:rPr lang="el-GR" sz="2000" dirty="0" err="1" smtClean="0">
                <a:sym typeface="Wingdings" pitchFamily="2" charset="2"/>
              </a:rPr>
              <a:t>συνόρθωση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l-GR" sz="2000" dirty="0" smtClean="0">
              <a:sym typeface="Wingdings" pitchFamily="2" charset="2"/>
            </a:endParaRPr>
          </a:p>
          <a:p>
            <a:endParaRPr lang="el-GR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Σημειακή προσαρμογή με τη χρήση </a:t>
            </a:r>
            <a:r>
              <a:rPr lang="el-GR" sz="2000" dirty="0" err="1" smtClean="0">
                <a:sym typeface="Wingdings" pitchFamily="2" charset="2"/>
              </a:rPr>
              <a:t>εκτιμήσιμων</a:t>
            </a:r>
            <a:r>
              <a:rPr lang="el-GR" sz="2000" dirty="0" smtClean="0">
                <a:sym typeface="Wingdings" pitchFamily="2" charset="2"/>
              </a:rPr>
              <a:t> παραμέτρων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Αποτέλεσμα  </a:t>
            </a:r>
            <a:r>
              <a:rPr lang="el-GR" sz="2000" b="1" dirty="0" smtClean="0">
                <a:sym typeface="Wingdings" pitchFamily="2" charset="2"/>
              </a:rPr>
              <a:t>γεωειδές συνδυασμού,</a:t>
            </a:r>
            <a:r>
              <a:rPr lang="el-GR" sz="2000" dirty="0" smtClean="0">
                <a:sym typeface="Wingdings" pitchFamily="2" charset="2"/>
              </a:rPr>
              <a:t> το οποίο μπορεί να χρησιμοποιηθεί «ως έχει» για τον υπολογισμό ορθομετρικού υψομέτρου νέων σημείων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Καλή κατανομή βαρύτητας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ακριβής εκτίμηση της συνάρτησης μεταβλητότητας του πεδίου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φυσικά χαρακτηριστικά της περιοχής εφαρμογών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30797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49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0954" y="404664"/>
            <a:ext cx="3194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ΜΣΘ και γεωειδές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1214423"/>
            <a:ext cx="7500990" cy="4911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σύνδεση μεταξύ Γεωδαισίας και Ωκεανογραφίας είναι η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Μέση Στάθμη της Θάλασσας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σε συγκεκριμένη χρονική περίοδο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ΜΣΘ και γεωειδές διαφέρουν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ωκεανογραφικά και μετεωρολογικά φαινόμενα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Διακυμάνσεις της τάξης των 0.6 – 1.0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</a:t>
            </a:r>
            <a:endParaRPr lang="el-GR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8" name="Picture 7" descr="m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365104"/>
            <a:ext cx="49720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u="sng" dirty="0" smtClean="0">
                <a:sym typeface="Wingdings" pitchFamily="2" charset="2"/>
              </a:rPr>
              <a:t>Εφαρμογή </a:t>
            </a:r>
            <a:r>
              <a:rPr lang="en-US" sz="2000" u="sng" dirty="0" smtClean="0">
                <a:sym typeface="Wingdings" pitchFamily="2" charset="2"/>
              </a:rPr>
              <a:t>4</a:t>
            </a:r>
            <a:r>
              <a:rPr lang="el-GR" sz="2000" u="sng" baseline="30000" dirty="0" smtClean="0">
                <a:sym typeface="Wingdings" pitchFamily="2" charset="2"/>
              </a:rPr>
              <a:t>ης</a:t>
            </a:r>
            <a:r>
              <a:rPr lang="en-US" sz="2000" u="sng" dirty="0" smtClean="0">
                <a:sym typeface="Wingdings" pitchFamily="2" charset="2"/>
              </a:rPr>
              <a:t> </a:t>
            </a:r>
            <a:r>
              <a:rPr lang="el-GR" sz="2000" u="sng" dirty="0" smtClean="0">
                <a:sym typeface="Wingdings" pitchFamily="2" charset="2"/>
              </a:rPr>
              <a:t>λύσης συνδυασμού</a:t>
            </a:r>
            <a:r>
              <a:rPr lang="en-US" sz="2000" dirty="0" smtClean="0">
                <a:sym typeface="Wingdings" pitchFamily="2" charset="2"/>
              </a:rPr>
              <a:t>: Combination of original data </a:t>
            </a:r>
            <a:r>
              <a:rPr lang="en-US" sz="1200" dirty="0" smtClean="0">
                <a:sym typeface="Wingdings" pitchFamily="2" charset="2"/>
              </a:rPr>
              <a:t>(</a:t>
            </a:r>
            <a:r>
              <a:rPr lang="en-US" sz="1200" dirty="0" err="1" smtClean="0">
                <a:sym typeface="Wingdings" pitchFamily="2" charset="2"/>
              </a:rPr>
              <a:t>Andritsanos</a:t>
            </a:r>
            <a:r>
              <a:rPr lang="en-US" sz="1200" dirty="0" smtClean="0">
                <a:sym typeface="Wingdings" pitchFamily="2" charset="2"/>
              </a:rPr>
              <a:t> et. al, </a:t>
            </a:r>
            <a:r>
              <a:rPr lang="it-IT" sz="1200" dirty="0" smtClean="0"/>
              <a:t>INGEO 2004, FIG Regional Conference, Bratislava)</a:t>
            </a:r>
          </a:p>
          <a:p>
            <a:endParaRPr lang="en-US" sz="2000" i="1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5486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071678"/>
            <a:ext cx="3633787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71472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	                                  </a:t>
            </a:r>
            <a:r>
              <a:rPr lang="en-GB" b="1" dirty="0" err="1" smtClean="0"/>
              <a:t>sd</a:t>
            </a:r>
            <a:r>
              <a:rPr lang="en-GB" b="1" dirty="0" smtClean="0"/>
              <a:t> (cm)</a:t>
            </a:r>
          </a:p>
          <a:p>
            <a:r>
              <a:rPr lang="en-US" dirty="0" smtClean="0"/>
              <a:t>Internal accuracy </a:t>
            </a:r>
            <a:r>
              <a:rPr lang="el-GR" dirty="0" smtClean="0"/>
              <a:t>(132 </a:t>
            </a:r>
            <a:r>
              <a:rPr lang="en-US" dirty="0" smtClean="0"/>
              <a:t>points)    </a:t>
            </a:r>
            <a:r>
              <a:rPr lang="el-GR" dirty="0" smtClean="0"/>
              <a:t>±6	</a:t>
            </a:r>
          </a:p>
          <a:p>
            <a:r>
              <a:rPr lang="en-US" dirty="0" smtClean="0"/>
              <a:t>External accuracy </a:t>
            </a:r>
            <a:r>
              <a:rPr lang="el-GR" dirty="0" smtClean="0"/>
              <a:t>(9 </a:t>
            </a:r>
            <a:r>
              <a:rPr lang="en-US" dirty="0" smtClean="0"/>
              <a:t>points</a:t>
            </a:r>
            <a:r>
              <a:rPr lang="el-GR" dirty="0" smtClean="0"/>
              <a:t>)</a:t>
            </a:r>
            <a:r>
              <a:rPr lang="en-US" dirty="0" smtClean="0"/>
              <a:t>      </a:t>
            </a:r>
            <a:r>
              <a:rPr lang="el-GR" dirty="0" smtClean="0"/>
              <a:t>±10	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ym typeface="Wingdings" pitchFamily="2" charset="2"/>
              </a:rPr>
              <a:t>4</a:t>
            </a:r>
            <a:r>
              <a:rPr lang="en-US" sz="2000" u="sng" baseline="30000" dirty="0" smtClean="0">
                <a:sym typeface="Wingdings" pitchFamily="2" charset="2"/>
              </a:rPr>
              <a:t>th</a:t>
            </a:r>
            <a:r>
              <a:rPr lang="en-US" sz="2000" u="sng" dirty="0" smtClean="0">
                <a:sym typeface="Wingdings" pitchFamily="2" charset="2"/>
              </a:rPr>
              <a:t> combination scheme</a:t>
            </a:r>
            <a:r>
              <a:rPr lang="en-US" sz="2000" dirty="0" smtClean="0">
                <a:sym typeface="Wingdings" pitchFamily="2" charset="2"/>
              </a:rPr>
              <a:t>: Combination of original data </a:t>
            </a:r>
            <a:r>
              <a:rPr lang="en-US" sz="1200" dirty="0" smtClean="0">
                <a:sym typeface="Wingdings" pitchFamily="2" charset="2"/>
              </a:rPr>
              <a:t>(</a:t>
            </a:r>
            <a:r>
              <a:rPr lang="en-US" sz="1200" dirty="0" err="1" smtClean="0">
                <a:sym typeface="Wingdings" pitchFamily="2" charset="2"/>
              </a:rPr>
              <a:t>Andritsanos</a:t>
            </a:r>
            <a:r>
              <a:rPr lang="en-US" sz="1200" dirty="0" smtClean="0">
                <a:sym typeface="Wingdings" pitchFamily="2" charset="2"/>
              </a:rPr>
              <a:t> et. al, </a:t>
            </a:r>
            <a:r>
              <a:rPr lang="it-IT" sz="1200" dirty="0" smtClean="0"/>
              <a:t>INGEO 2004, FIG Regional Conference, Bratislava)</a:t>
            </a:r>
          </a:p>
          <a:p>
            <a:endParaRPr lang="en-US" sz="2000" i="1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Μία συνδυασμένη λύση </a:t>
            </a:r>
            <a:r>
              <a:rPr lang="en-US" sz="2000" dirty="0" smtClean="0">
                <a:sym typeface="Wingdings" pitchFamily="2" charset="2"/>
              </a:rPr>
              <a:t>GNSS/</a:t>
            </a:r>
            <a:r>
              <a:rPr lang="el-GR" sz="2000" dirty="0" smtClean="0">
                <a:sym typeface="Wingdings" pitchFamily="2" charset="2"/>
              </a:rPr>
              <a:t>βαρύτητας στην υψομετρία 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Πιθανή εκτίμηση ακρίβειας στην περιοχή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απαιτείται γνώση της ακριβούς εφαρμογής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Βέλτιστος συνδυασμός των διαθέσιμων δεδομένων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Αποτελεσματικότητα της υψομετρίας με </a:t>
            </a:r>
            <a:r>
              <a:rPr lang="en-US" sz="2000" dirty="0" smtClean="0">
                <a:sym typeface="Wingdings" pitchFamily="2" charset="2"/>
              </a:rPr>
              <a:t>GNSS  </a:t>
            </a:r>
            <a:r>
              <a:rPr lang="el-GR" sz="2000" dirty="0" smtClean="0">
                <a:sym typeface="Wingdings" pitchFamily="2" charset="2"/>
              </a:rPr>
              <a:t>το μέλλον στην υψομετρία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51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συνδυασμού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Εφαρμογές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σύγχρονης προσέγγισης υψομέτρων – Υψομετρία και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GNSS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500990" cy="4911742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Περιοχή της Αττικής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έλεγχος τριγωνομετρικών σημείων</a:t>
            </a:r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Μοντέλα γεωειδούς</a:t>
            </a:r>
            <a:r>
              <a:rPr lang="en-US" sz="2000" dirty="0" smtClean="0">
                <a:sym typeface="Wingdings" pitchFamily="2" charset="2"/>
              </a:rPr>
              <a:t>: EGM96, EGM2008, HGFFT98, HGIO2000, EIGEN-51C, GOCO01S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ελέγχου στην υψομετρία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Vertical Datum evaluation – (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Andritsanos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Gianniou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Pagounis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 - FIG2011)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Slide Number Placeholder 8"/>
          <p:cNvSpPr txBox="1">
            <a:spLocks/>
          </p:cNvSpPr>
          <p:nvPr/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7C8F9-71F4-425F-AF18-BEA2884AD1BE}" type="slidenum">
              <a:rPr kumimoji="0" lang="el-G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96952"/>
            <a:ext cx="3312368" cy="252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EGM08_Geoid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2800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hgio2000"/>
          <p:cNvPicPr>
            <a:picLocks noChangeAspect="1" noChangeArrowheads="1"/>
          </p:cNvPicPr>
          <p:nvPr/>
        </p:nvPicPr>
        <p:blipFill>
          <a:blip r:embed="rId4" cstate="print"/>
          <a:srcRect l="829" t="24533" r="1491" b="12967"/>
          <a:stretch>
            <a:fillRect/>
          </a:stretch>
        </p:blipFill>
        <p:spPr bwMode="auto">
          <a:xfrm>
            <a:off x="6372200" y="2276872"/>
            <a:ext cx="25390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53</a:t>
            </a:fld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500990" cy="4911742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Χρησιμοποιούμενα παραμετρικά μοντέλα</a:t>
            </a:r>
            <a:r>
              <a:rPr lang="en-US" sz="2000" dirty="0" smtClean="0">
                <a:sym typeface="Wingdings" pitchFamily="2" charset="2"/>
              </a:rPr>
              <a:t>: 1</a:t>
            </a:r>
            <a:r>
              <a:rPr lang="en-US" sz="2000" baseline="30000" dirty="0" smtClean="0">
                <a:sym typeface="Wingdings" pitchFamily="2" charset="2"/>
              </a:rPr>
              <a:t>st</a:t>
            </a:r>
            <a:r>
              <a:rPr lang="en-US" sz="2000" dirty="0" smtClean="0">
                <a:sym typeface="Wingdings" pitchFamily="2" charset="2"/>
              </a:rPr>
              <a:t>, 2</a:t>
            </a:r>
            <a:r>
              <a:rPr lang="en-US" sz="2000" baseline="30000" dirty="0" smtClean="0">
                <a:sym typeface="Wingdings" pitchFamily="2" charset="2"/>
              </a:rPr>
              <a:t>nd</a:t>
            </a:r>
            <a:r>
              <a:rPr lang="en-US" sz="2000" dirty="0" smtClean="0">
                <a:sym typeface="Wingdings" pitchFamily="2" charset="2"/>
              </a:rPr>
              <a:t>, 3</a:t>
            </a:r>
            <a:r>
              <a:rPr lang="en-US" sz="2000" baseline="30000" dirty="0" smtClean="0">
                <a:sym typeface="Wingdings" pitchFamily="2" charset="2"/>
              </a:rPr>
              <a:t>rd</a:t>
            </a:r>
            <a:r>
              <a:rPr lang="en-US" sz="2000" dirty="0" smtClean="0">
                <a:sym typeface="Wingdings" pitchFamily="2" charset="2"/>
              </a:rPr>
              <a:t> order polynomial and a 4 parameter spherical model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7C8F9-71F4-425F-AF18-BEA2884AD1BE}" type="slidenum">
              <a:rPr kumimoji="0" lang="el-G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043608" y="2204864"/>
          <a:ext cx="4709323" cy="360040"/>
        </p:xfrm>
        <a:graphic>
          <a:graphicData uri="http://schemas.openxmlformats.org/presentationml/2006/ole">
            <p:oleObj spid="_x0000_s355330" name="Equation" r:id="rId3" imgW="3111500" imgH="241300" progId="Equation.DSMT4">
              <p:embed/>
            </p:oleObj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1043608" y="2708920"/>
          <a:ext cx="1800200" cy="651606"/>
        </p:xfrm>
        <a:graphic>
          <a:graphicData uri="http://schemas.openxmlformats.org/presentationml/2006/ole">
            <p:oleObj spid="_x0000_s355331" name="Equation" r:id="rId4" imgW="1549400" imgH="558800" progId="Equation.DSMT4">
              <p:embed/>
            </p:oleObj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1043608" y="3429000"/>
          <a:ext cx="5891949" cy="936104"/>
        </p:xfrm>
        <a:graphic>
          <a:graphicData uri="http://schemas.openxmlformats.org/presentationml/2006/ole">
            <p:oleObj spid="_x0000_s355332" name="Equation" r:id="rId5" imgW="5092700" imgH="812800" progId="Equation.DSMT4">
              <p:embed/>
            </p:oleObj>
          </a:graphicData>
        </a:graphic>
      </p:graphicFrame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1043608" y="4725144"/>
          <a:ext cx="5557583" cy="310133"/>
        </p:xfrm>
        <a:graphic>
          <a:graphicData uri="http://schemas.openxmlformats.org/presentationml/2006/ole">
            <p:oleObj spid="_x0000_s355333" name="Equation" r:id="rId6" imgW="4267200" imgH="241300" progId="Equation.DSMT4">
              <p:embed/>
            </p:oleObj>
          </a:graphicData>
        </a:graphic>
      </p:graphicFrame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7135194" y="4365104"/>
          <a:ext cx="706260" cy="1185081"/>
        </p:xfrm>
        <a:graphic>
          <a:graphicData uri="http://schemas.openxmlformats.org/presentationml/2006/ole">
            <p:oleObj spid="_x0000_s355334" name="Equation" r:id="rId7" imgW="558800" imgH="939800" progId="Equation.DSMT4">
              <p:embed/>
            </p:oleObj>
          </a:graphicData>
        </a:graphic>
      </p:graphicFrame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2" name="Object 21"/>
          <p:cNvGraphicFramePr>
            <a:graphicFrameLocks noChangeAspect="1"/>
          </p:cNvGraphicFramePr>
          <p:nvPr/>
        </p:nvGraphicFramePr>
        <p:xfrm>
          <a:off x="5004048" y="5373216"/>
          <a:ext cx="648072" cy="1069319"/>
        </p:xfrm>
        <a:graphic>
          <a:graphicData uri="http://schemas.openxmlformats.org/presentationml/2006/ole">
            <p:oleObj spid="_x0000_s355335" name="Equation" r:id="rId8" imgW="571252" imgH="939392" progId="Equation.DSMT4">
              <p:embed/>
            </p:oleObj>
          </a:graphicData>
        </a:graphic>
      </p:graphicFrame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4" name="Object 23"/>
          <p:cNvGraphicFramePr>
            <a:graphicFrameLocks noChangeAspect="1"/>
          </p:cNvGraphicFramePr>
          <p:nvPr/>
        </p:nvGraphicFramePr>
        <p:xfrm>
          <a:off x="971600" y="5661248"/>
          <a:ext cx="3820716" cy="336331"/>
        </p:xfrm>
        <a:graphic>
          <a:graphicData uri="http://schemas.openxmlformats.org/presentationml/2006/ole">
            <p:oleObj spid="_x0000_s355336" name="Equation" r:id="rId9" imgW="2705100" imgH="241300" progId="Equation.DSMT4">
              <p:embed/>
            </p:oleObj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ελέγχου στην υψομετρία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Vertical Datum evaluation – (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Andritsanos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Gianniou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Pagounis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 - FIG2011)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500990" cy="4911742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Επιφάνειες διόρθωσης χρησιμοποιώντας</a:t>
            </a:r>
            <a:r>
              <a:rPr lang="en-US" sz="2000" dirty="0" smtClean="0">
                <a:sym typeface="Wingdings" pitchFamily="2" charset="2"/>
              </a:rPr>
              <a:t> 1</a:t>
            </a:r>
            <a:r>
              <a:rPr lang="en-US" sz="2000" baseline="30000" dirty="0" smtClean="0">
                <a:sym typeface="Wingdings" pitchFamily="2" charset="2"/>
              </a:rPr>
              <a:t>st</a:t>
            </a:r>
            <a:r>
              <a:rPr lang="en-US" sz="2000" dirty="0" smtClean="0">
                <a:sym typeface="Wingdings" pitchFamily="2" charset="2"/>
              </a:rPr>
              <a:t>, 2</a:t>
            </a:r>
            <a:r>
              <a:rPr lang="en-US" sz="2000" baseline="30000" dirty="0" smtClean="0">
                <a:sym typeface="Wingdings" pitchFamily="2" charset="2"/>
              </a:rPr>
              <a:t>nd</a:t>
            </a:r>
            <a:r>
              <a:rPr lang="en-US" sz="2000" dirty="0" smtClean="0">
                <a:sym typeface="Wingdings" pitchFamily="2" charset="2"/>
              </a:rPr>
              <a:t>, 3</a:t>
            </a:r>
            <a:r>
              <a:rPr lang="en-US" sz="2000" baseline="30000" dirty="0" smtClean="0">
                <a:sym typeface="Wingdings" pitchFamily="2" charset="2"/>
              </a:rPr>
              <a:t>rd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τάξης </a:t>
            </a:r>
            <a:r>
              <a:rPr lang="el-GR" sz="2000" dirty="0" err="1" smtClean="0">
                <a:sym typeface="Wingdings" pitchFamily="2" charset="2"/>
              </a:rPr>
              <a:t>πολυωνυμικά</a:t>
            </a:r>
            <a:r>
              <a:rPr lang="el-GR" sz="2000" dirty="0" smtClean="0">
                <a:sym typeface="Wingdings" pitchFamily="2" charset="2"/>
              </a:rPr>
              <a:t> μοντέλα και το σφαιρικό μοντέλο </a:t>
            </a:r>
            <a:r>
              <a:rPr lang="en-US" sz="2000" dirty="0" smtClean="0">
                <a:sym typeface="Wingdings" pitchFamily="2" charset="2"/>
              </a:rPr>
              <a:t>4 </a:t>
            </a:r>
            <a:r>
              <a:rPr lang="el-GR" sz="2000" dirty="0" smtClean="0">
                <a:sym typeface="Wingdings" pitchFamily="2" charset="2"/>
              </a:rPr>
              <a:t>παραμέτρων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7C8F9-71F4-425F-AF18-BEA2884AD1BE}" type="slidenum">
              <a:rPr kumimoji="0" lang="el-G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8" name="Picture 9" descr="1st_order"/>
          <p:cNvPicPr>
            <a:picLocks noChangeAspect="1" noChangeArrowheads="1"/>
          </p:cNvPicPr>
          <p:nvPr/>
        </p:nvPicPr>
        <p:blipFill>
          <a:blip r:embed="rId2" cstate="print"/>
          <a:srcRect t="35822" r="7747" b="995"/>
          <a:stretch>
            <a:fillRect/>
          </a:stretch>
        </p:blipFill>
        <p:spPr bwMode="auto">
          <a:xfrm>
            <a:off x="899592" y="2348880"/>
            <a:ext cx="3384376" cy="16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2nd_order"/>
          <p:cNvPicPr>
            <a:picLocks noChangeAspect="1" noChangeArrowheads="1"/>
          </p:cNvPicPr>
          <p:nvPr/>
        </p:nvPicPr>
        <p:blipFill>
          <a:blip r:embed="rId3" cstate="print"/>
          <a:srcRect t="29311" r="9312"/>
          <a:stretch>
            <a:fillRect/>
          </a:stretch>
        </p:blipFill>
        <p:spPr bwMode="auto">
          <a:xfrm>
            <a:off x="4788024" y="2272692"/>
            <a:ext cx="3240360" cy="17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3rd_order"/>
          <p:cNvPicPr>
            <a:picLocks noChangeAspect="1" noChangeArrowheads="1"/>
          </p:cNvPicPr>
          <p:nvPr/>
        </p:nvPicPr>
        <p:blipFill>
          <a:blip r:embed="rId4" cstate="print"/>
          <a:srcRect t="27272" r="10715"/>
          <a:stretch>
            <a:fillRect/>
          </a:stretch>
        </p:blipFill>
        <p:spPr bwMode="auto">
          <a:xfrm>
            <a:off x="937597" y="4221088"/>
            <a:ext cx="3202356" cy="184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2" descr="4par"/>
          <p:cNvPicPr>
            <a:picLocks noChangeAspect="1" noChangeArrowheads="1"/>
          </p:cNvPicPr>
          <p:nvPr/>
        </p:nvPicPr>
        <p:blipFill>
          <a:blip r:embed="rId5" cstate="print"/>
          <a:srcRect t="32001" r="10527"/>
          <a:stretch>
            <a:fillRect/>
          </a:stretch>
        </p:blipFill>
        <p:spPr bwMode="auto">
          <a:xfrm>
            <a:off x="4788024" y="4293096"/>
            <a:ext cx="3265354" cy="17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ελέγχου στην υψομετρία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Vertical Datum evaluation – (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Andritsanos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Gianniou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Pagounis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 - FIG2011)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500990" cy="4911742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Το </a:t>
            </a:r>
            <a:r>
              <a:rPr lang="en-US" sz="2000" dirty="0" smtClean="0">
                <a:sym typeface="Wingdings" pitchFamily="2" charset="2"/>
              </a:rPr>
              <a:t>EGM2008 </a:t>
            </a:r>
            <a:r>
              <a:rPr lang="el-GR" sz="2000" dirty="0" smtClean="0">
                <a:sym typeface="Wingdings" pitchFamily="2" charset="2"/>
              </a:rPr>
              <a:t>έδωσε τα καλύτερα αποτελέσματα</a:t>
            </a:r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Ανάγκη για ένα νέο τοπικό μοντέλο βασισμένο στο</a:t>
            </a:r>
            <a:r>
              <a:rPr lang="en-US" sz="2000" dirty="0" smtClean="0">
                <a:sym typeface="Wingdings" pitchFamily="2" charset="2"/>
              </a:rPr>
              <a:t> EGM2008</a:t>
            </a:r>
          </a:p>
          <a:p>
            <a:r>
              <a:rPr lang="el-GR" sz="2000" dirty="0" smtClean="0">
                <a:sym typeface="Wingdings" pitchFamily="2" charset="2"/>
              </a:rPr>
              <a:t>Αναγνώριση προβληματικών σημείων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7C8F9-71F4-425F-AF18-BEA2884AD1BE}" type="slidenum">
              <a:rPr kumimoji="0" lang="el-G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l-GR" sz="10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8" name="Picture 2" descr="diff"/>
          <p:cNvPicPr>
            <a:picLocks noChangeAspect="1" noChangeArrowheads="1"/>
          </p:cNvPicPr>
          <p:nvPr/>
        </p:nvPicPr>
        <p:blipFill>
          <a:blip r:embed="rId2" cstate="print"/>
          <a:srcRect t="15057" r="8174"/>
          <a:stretch>
            <a:fillRect/>
          </a:stretch>
        </p:blipFill>
        <p:spPr bwMode="auto">
          <a:xfrm>
            <a:off x="2699792" y="2708920"/>
            <a:ext cx="3857997" cy="251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475656" y="5301208"/>
          <a:ext cx="6096000" cy="1097280"/>
        </p:xfrm>
        <a:graphic>
          <a:graphicData uri="http://schemas.openxmlformats.org/drawingml/2006/table">
            <a:tbl>
              <a:tblPr/>
              <a:tblGrid>
                <a:gridCol w="1565720"/>
                <a:gridCol w="1565720"/>
                <a:gridCol w="699420"/>
                <a:gridCol w="699420"/>
                <a:gridCol w="782860"/>
                <a:gridCol w="782860"/>
              </a:tblGrid>
              <a:tr h="53008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GPS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N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MODEL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Geoid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model: EGM2008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n=2190, m=2160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sd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7669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rd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order polynomial fit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before blunder removal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-0.198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0.131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0.065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9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after blunder removal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-0.121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0.130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  <a:endParaRPr lang="el-G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0.056</a:t>
                      </a:r>
                      <a:endParaRPr lang="el-G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ελέγχου στην υψομετρία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Vertical Datum evaluation – (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Andritsanos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Gianniou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200" b="1" i="1" noProof="0" dirty="0" err="1" smtClean="0">
                <a:latin typeface="+mj-lt"/>
                <a:ea typeface="+mj-ea"/>
                <a:cs typeface="+mj-cs"/>
              </a:rPr>
              <a:t>Pagounis</a:t>
            </a: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 - FIG2011)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500990" cy="4911742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Παλιρροιογράφοι στο σύνολο της ηπειρωτικής Ελλάδας και στα νησιά</a:t>
            </a:r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Κεντρικός παλιρροιογράφος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Πειραιάς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1600" dirty="0" smtClean="0">
              <a:sym typeface="Wingdings" pitchFamily="2" charset="2"/>
            </a:endParaRPr>
          </a:p>
          <a:p>
            <a:pPr lvl="1"/>
            <a:endParaRPr lang="en-US" sz="1600" dirty="0" smtClean="0">
              <a:sym typeface="Wingdings" pitchFamily="2" charset="2"/>
            </a:endParaRPr>
          </a:p>
          <a:p>
            <a:pPr lvl="1"/>
            <a:endParaRPr lang="en-US" sz="1600" dirty="0" smtClean="0">
              <a:sym typeface="Wingdings" pitchFamily="2" charset="2"/>
            </a:endParaRPr>
          </a:p>
          <a:p>
            <a:pPr lvl="1"/>
            <a:endParaRPr lang="en-US" sz="1600" dirty="0" smtClean="0">
              <a:sym typeface="Wingdings" pitchFamily="2" charset="2"/>
            </a:endParaRPr>
          </a:p>
          <a:p>
            <a:pPr lvl="1"/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ελέγχου στην υψομετρία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Mean Sea Level Studies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56</a:t>
            </a:fld>
            <a:endParaRPr lang="el-GR"/>
          </a:p>
        </p:txBody>
      </p:sp>
      <p:pic>
        <p:nvPicPr>
          <p:cNvPr id="11" name="Picture 10" descr="tide_gau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500306"/>
            <a:ext cx="615315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500990" cy="491174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ym typeface="Wingdings" pitchFamily="2" charset="2"/>
              </a:rPr>
              <a:t>“Mean Sea level studies in the Aegean Sea”, Phys. And Chem. of the Earth, vol. 25(1), pp. 53-56, 2000</a:t>
            </a:r>
          </a:p>
          <a:p>
            <a:r>
              <a:rPr lang="el-GR" sz="2000" dirty="0" smtClean="0">
                <a:sym typeface="Wingdings" pitchFamily="2" charset="2"/>
              </a:rPr>
              <a:t>Σύγκριση με </a:t>
            </a:r>
            <a:r>
              <a:rPr lang="el-GR" sz="2000" dirty="0" err="1" smtClean="0">
                <a:sym typeface="Wingdings" pitchFamily="2" charset="2"/>
              </a:rPr>
              <a:t>αλτιμετρικά</a:t>
            </a:r>
            <a:r>
              <a:rPr lang="el-GR" sz="2000" dirty="0" smtClean="0">
                <a:sym typeface="Wingdings" pitchFamily="2" charset="2"/>
              </a:rPr>
              <a:t> δεδομένα</a:t>
            </a:r>
            <a:r>
              <a:rPr lang="en-US" sz="2000" dirty="0" smtClean="0">
                <a:sym typeface="Wingdings" pitchFamily="2" charset="2"/>
              </a:rPr>
              <a:t> (GEOSAT-GM)</a:t>
            </a: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1600" dirty="0" smtClean="0">
              <a:sym typeface="Wingdings" pitchFamily="2" charset="2"/>
            </a:endParaRPr>
          </a:p>
          <a:p>
            <a:pPr lvl="1"/>
            <a:endParaRPr lang="en-US" sz="1600" dirty="0" smtClean="0">
              <a:sym typeface="Wingdings" pitchFamily="2" charset="2"/>
            </a:endParaRPr>
          </a:p>
          <a:p>
            <a:pPr lvl="1"/>
            <a:endParaRPr lang="en-US" sz="1600" dirty="0" smtClean="0">
              <a:sym typeface="Wingdings" pitchFamily="2" charset="2"/>
            </a:endParaRPr>
          </a:p>
          <a:p>
            <a:pPr lvl="1"/>
            <a:endParaRPr lang="en-US" sz="1600" dirty="0" smtClean="0">
              <a:sym typeface="Wingdings" pitchFamily="2" charset="2"/>
            </a:endParaRPr>
          </a:p>
          <a:p>
            <a:pPr lvl="1"/>
            <a:endParaRPr lang="en-US" sz="1600" dirty="0" smtClean="0">
              <a:sym typeface="Wingdings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57</a:t>
            </a:fld>
            <a:endParaRPr lang="el-GR"/>
          </a:p>
        </p:txBody>
      </p:sp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157192"/>
            <a:ext cx="3816424" cy="9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2808312" cy="400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3995936" y="2348880"/>
            <a:ext cx="50344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Προβλήματα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l-GR" dirty="0" smtClean="0"/>
              <a:t>Μη ύπαρξη αρκετά μεγάλου κοινού χρόνου</a:t>
            </a:r>
          </a:p>
          <a:p>
            <a:pPr marL="342900" indent="-342900"/>
            <a:r>
              <a:rPr lang="el-GR" dirty="0" smtClean="0"/>
              <a:t>	</a:t>
            </a:r>
            <a:r>
              <a:rPr lang="el-GR" dirty="0" err="1" smtClean="0"/>
              <a:t>αλτιμετρικών</a:t>
            </a:r>
            <a:r>
              <a:rPr lang="el-GR" dirty="0" smtClean="0"/>
              <a:t> παρατηρήσεων και δεδομένων</a:t>
            </a:r>
          </a:p>
          <a:p>
            <a:pPr marL="342900" indent="-342900"/>
            <a:r>
              <a:rPr lang="el-GR" dirty="0" smtClean="0"/>
              <a:t>	παλιρροιογράφων</a:t>
            </a:r>
            <a:endParaRPr lang="en-US" dirty="0" smtClean="0"/>
          </a:p>
          <a:p>
            <a:pPr marL="342900" indent="-342900"/>
            <a:r>
              <a:rPr lang="en-US" dirty="0" smtClean="0"/>
              <a:t>2.	</a:t>
            </a:r>
            <a:r>
              <a:rPr lang="el-GR" dirty="0" smtClean="0"/>
              <a:t>Μοναδική αποστολή</a:t>
            </a:r>
            <a:r>
              <a:rPr lang="en-US" dirty="0" smtClean="0"/>
              <a:t> (GEOSAT-GM). </a:t>
            </a:r>
          </a:p>
          <a:p>
            <a:pPr marL="342900" indent="-342900"/>
            <a:r>
              <a:rPr lang="en-US" dirty="0" smtClean="0"/>
              <a:t>      </a:t>
            </a:r>
            <a:r>
              <a:rPr lang="el-GR" dirty="0" smtClean="0"/>
              <a:t>Ελλιπή </a:t>
            </a:r>
            <a:r>
              <a:rPr lang="el-GR" dirty="0" err="1" smtClean="0"/>
              <a:t>αλτιμετρικά</a:t>
            </a:r>
            <a:r>
              <a:rPr lang="el-GR" dirty="0" smtClean="0"/>
              <a:t> δεδομένα σε κλειστές </a:t>
            </a:r>
          </a:p>
          <a:p>
            <a:pPr marL="342900" indent="-342900"/>
            <a:r>
              <a:rPr lang="el-GR" dirty="0" smtClean="0"/>
              <a:t>	θάλασσες</a:t>
            </a:r>
            <a:endParaRPr lang="en-US" dirty="0" smtClean="0"/>
          </a:p>
          <a:p>
            <a:pPr marL="342900" indent="-342900"/>
            <a:r>
              <a:rPr lang="en-US" dirty="0" smtClean="0"/>
              <a:t>3.	</a:t>
            </a:r>
            <a:r>
              <a:rPr lang="el-GR" dirty="0" smtClean="0"/>
              <a:t>Αβεβαιότητες σε ρηχά νερά και νησιά</a:t>
            </a:r>
            <a:endParaRPr lang="en-US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ελέγχου στην υψομετρία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Mean Sea Level Studies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500990" cy="4911742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Αξιολόγηση του υψομετρικού δικτύου σε δύο περιοχές  Αττική και Θεσσαλονίκη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Συνεργασία</a:t>
            </a:r>
            <a:r>
              <a:rPr lang="en-US" sz="2000" dirty="0" smtClean="0">
                <a:sym typeface="Wingdings" pitchFamily="2" charset="2"/>
              </a:rPr>
              <a:t>: TEI Athens, NTUA, AUTH</a:t>
            </a:r>
          </a:p>
          <a:p>
            <a:endParaRPr lang="el-GR" sz="2000" b="1" dirty="0" smtClean="0">
              <a:sym typeface="Wingdings" pitchFamily="2" charset="2"/>
            </a:endParaRPr>
          </a:p>
          <a:p>
            <a:r>
              <a:rPr lang="el-GR" sz="2000" b="1" dirty="0" smtClean="0">
                <a:sym typeface="Wingdings" pitchFamily="2" charset="2"/>
              </a:rPr>
              <a:t>Αρχιμήδης (</a:t>
            </a:r>
            <a:r>
              <a:rPr lang="en-US" sz="2000" b="1" dirty="0" smtClean="0">
                <a:sym typeface="Wingdings" pitchFamily="2" charset="2"/>
              </a:rPr>
              <a:t>Archimedes</a:t>
            </a:r>
            <a:r>
              <a:rPr lang="el-GR" sz="2000" b="1" dirty="0" smtClean="0">
                <a:sym typeface="Wingdings" pitchFamily="2" charset="2"/>
              </a:rPr>
              <a:t>)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l-GR" sz="2000" dirty="0" smtClean="0">
                <a:sym typeface="Wingdings" pitchFamily="2" charset="2"/>
              </a:rPr>
              <a:t>Αξιολόγηση της παρούσας κατάστασης του δικτύου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7186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Εφαρμογές ελέγχου στην υψομετρία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200" b="1" i="1" noProof="0" dirty="0" smtClean="0">
                <a:latin typeface="+mj-lt"/>
                <a:ea typeface="+mj-ea"/>
                <a:cs typeface="+mj-cs"/>
              </a:rPr>
              <a:t>Hellenic Vertical Datum validation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5" descr="logo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149080"/>
            <a:ext cx="714375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2771800" y="4797152"/>
            <a:ext cx="3200400" cy="822960"/>
            <a:chOff x="2804944" y="332656"/>
            <a:chExt cx="3200400" cy="822960"/>
          </a:xfrm>
        </p:grpSpPr>
        <p:pic>
          <p:nvPicPr>
            <p:cNvPr id="16" name="Picture 2" descr="http://www.greekarchitects.gr/images/news/metsoveio.2011.tramp.jpg"/>
            <p:cNvPicPr>
              <a:picLocks noChangeAspect="1" noChangeArrowheads="1"/>
            </p:cNvPicPr>
            <p:nvPr/>
          </p:nvPicPr>
          <p:blipFill>
            <a:blip r:embed="rId3" cstate="print"/>
            <a:srcRect l="11631" r="12770"/>
            <a:stretch>
              <a:fillRect/>
            </a:stretch>
          </p:blipFill>
          <p:spPr bwMode="auto">
            <a:xfrm>
              <a:off x="3929243" y="332656"/>
              <a:ext cx="959405" cy="822960"/>
            </a:xfrm>
            <a:prstGeom prst="rect">
              <a:avLst/>
            </a:prstGeom>
            <a:noFill/>
          </p:spPr>
        </p:pic>
        <p:pic>
          <p:nvPicPr>
            <p:cNvPr id="17" name="Picture 4" descr="http://3.bp.blogspot.com/_6biayjkihHI/SY7Q0EoSRyI/AAAAAAAAC5g/XIJlQKioHXs/s320/1111111111111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4944" y="332656"/>
              <a:ext cx="957788" cy="822960"/>
            </a:xfrm>
            <a:prstGeom prst="rect">
              <a:avLst/>
            </a:prstGeom>
            <a:noFill/>
          </p:spPr>
        </p:pic>
        <p:pic>
          <p:nvPicPr>
            <p:cNvPr id="18" name="Picture 6" descr="http://upload.wikimedia.org/wikipedia/el/6/60/Logo_teiat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3543" y="332656"/>
              <a:ext cx="951801" cy="8229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Προσπάθειες για ένα ενοποιημένο Ευρωπαϊκό Κατακόρυφο σύστημα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Η κατάσταση του Ελληνικού Κατακόρυφου Συστήματος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Εφαρμογές συνδυασμού υψομέτρων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σύνδεση φυσικών και γεωμετρικών χαρακτηριστικών της γης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Μέλλον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l-GR" sz="2000" dirty="0" smtClean="0">
                <a:sym typeface="Wingdings" pitchFamily="2" charset="2"/>
              </a:rPr>
              <a:t>Δορυφορική Υψομετρία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l-GR" sz="2000" dirty="0" smtClean="0">
                <a:sym typeface="Wingdings" pitchFamily="2" charset="2"/>
              </a:rPr>
              <a:t>Αναγκαιότητα ύπαρξης ακριβούς συμβατού Ευρωπαϊκού Γεωειδούς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noProof="0" dirty="0" smtClean="0">
                <a:latin typeface="+mj-lt"/>
                <a:ea typeface="+mj-ea"/>
                <a:cs typeface="+mj-cs"/>
              </a:rPr>
              <a:t>Συμπεράσματα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59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0955" y="404664"/>
            <a:ext cx="3194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ΜΣΘ και γεωειδές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7224" y="1214423"/>
            <a:ext cx="7500990" cy="4911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Η απόκλιση του γεωειδούς από την Μέση Στάθμη των Θαλασσών  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Δυναμική Ωκεάνια Τοπογραφία ή Τοπογραφία της Θαλάσσιας Επιφάνειας (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Dynamic Ocean Topography – DOT or Sea Surface Topography – SST)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Χωρίζεται σε σχεδόν στάσιμο και δυναμικό τμήμα</a:t>
            </a:r>
          </a:p>
        </p:txBody>
      </p:sp>
      <p:pic>
        <p:nvPicPr>
          <p:cNvPr id="273410" name="Picture 2" descr="Αποτέλεσμα εικόνας για dynamic ocean top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43" y="3789040"/>
            <a:ext cx="4244163" cy="2327659"/>
          </a:xfrm>
          <a:prstGeom prst="rect">
            <a:avLst/>
          </a:prstGeom>
          <a:noFill/>
        </p:spPr>
      </p:pic>
      <p:pic>
        <p:nvPicPr>
          <p:cNvPr id="273412" name="Picture 4" descr="Αποτέλεσμα εικόνας για dynamic ocean top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405617" cy="302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>
                <a:sym typeface="Wingdings" pitchFamily="2" charset="2"/>
              </a:rPr>
              <a:t>Δυσκολία στη διασύνδεση  </a:t>
            </a:r>
            <a:r>
              <a:rPr lang="el-GR" sz="2000" b="1" dirty="0" smtClean="0">
                <a:sym typeface="Wingdings" pitchFamily="2" charset="2"/>
              </a:rPr>
              <a:t>κάθε τοπικός παλιρροιογράφος αναφοράς δεν κείται στην ίδια </a:t>
            </a:r>
            <a:r>
              <a:rPr lang="el-GR" sz="2000" b="1" dirty="0" err="1" smtClean="0">
                <a:sym typeface="Wingdings" pitchFamily="2" charset="2"/>
              </a:rPr>
              <a:t>ισοδυναμική</a:t>
            </a:r>
            <a:r>
              <a:rPr lang="el-GR" sz="2000" b="1" dirty="0" smtClean="0">
                <a:sym typeface="Wingdings" pitchFamily="2" charset="2"/>
              </a:rPr>
              <a:t> </a:t>
            </a:r>
            <a:r>
              <a:rPr lang="el-GR" sz="2000" b="1" dirty="0" err="1" smtClean="0">
                <a:sym typeface="Wingdings" pitchFamily="2" charset="2"/>
              </a:rPr>
              <a:t>επίφάνεια</a:t>
            </a:r>
            <a:r>
              <a:rPr lang="el-GR" sz="2000" b="1" dirty="0" smtClean="0">
                <a:sym typeface="Wingdings" pitchFamily="2" charset="2"/>
              </a:rPr>
              <a:t>!</a:t>
            </a:r>
            <a:endParaRPr lang="en-US" sz="2000" b="1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Ένα άλλο ζήτημα προκύπτει από τη </a:t>
            </a:r>
            <a:r>
              <a:rPr lang="el-GR" sz="2000" b="1" dirty="0" smtClean="0">
                <a:sym typeface="Wingdings" pitchFamily="2" charset="2"/>
              </a:rPr>
              <a:t>διαφορετική μεθοδολογία</a:t>
            </a:r>
            <a:r>
              <a:rPr lang="el-GR" sz="2000" dirty="0" smtClean="0">
                <a:sym typeface="Wingdings" pitchFamily="2" charset="2"/>
              </a:rPr>
              <a:t> που υιοθετείται για την επιφάνεια αναφοράς των υψομέτρων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u="sng" dirty="0" smtClean="0">
                <a:sym typeface="Wingdings" pitchFamily="2" charset="2"/>
              </a:rPr>
              <a:t>Γεωειδές ως επιφάνεια αναφοράς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l-GR" sz="2000" dirty="0" smtClean="0">
                <a:sym typeface="Wingdings" pitchFamily="2" charset="2"/>
              </a:rPr>
              <a:t>Λύση </a:t>
            </a:r>
            <a:r>
              <a:rPr lang="en-US" sz="2000" b="1" dirty="0" smtClean="0">
                <a:sym typeface="Wingdings" pitchFamily="2" charset="2"/>
              </a:rPr>
              <a:t>Stokes</a:t>
            </a:r>
            <a:r>
              <a:rPr lang="el-GR" sz="2000" dirty="0" smtClean="0">
                <a:sym typeface="Wingdings" pitchFamily="2" charset="2"/>
              </a:rPr>
              <a:t> στο γεωδαιτικό πρόβλημα συνοριακών τιμών</a:t>
            </a:r>
            <a:endParaRPr lang="en-US" sz="2000" dirty="0" smtClean="0">
              <a:sym typeface="Wingdings" pitchFamily="2" charset="2"/>
            </a:endParaRPr>
          </a:p>
          <a:p>
            <a:r>
              <a:rPr lang="el-GR" sz="2000" u="sng" dirty="0" smtClean="0">
                <a:sym typeface="Wingdings" pitchFamily="2" charset="2"/>
              </a:rPr>
              <a:t>Σχεδόν – Γεωειδές ως επιφάνεια αναφοράς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l-GR" sz="2000" dirty="0" smtClean="0">
                <a:sym typeface="Wingdings" pitchFamily="2" charset="2"/>
              </a:rPr>
              <a:t>Λύση </a:t>
            </a:r>
            <a:r>
              <a:rPr lang="en-US" sz="2000" b="1" dirty="0" err="1" smtClean="0">
                <a:sym typeface="Wingdings" pitchFamily="2" charset="2"/>
              </a:rPr>
              <a:t>Molodensky</a:t>
            </a:r>
            <a:r>
              <a:rPr lang="el-GR" sz="2000" dirty="0" smtClean="0">
                <a:sym typeface="Wingdings" pitchFamily="2" charset="2"/>
              </a:rPr>
              <a:t> στο </a:t>
            </a:r>
            <a:r>
              <a:rPr lang="el-GR" sz="2000" dirty="0" err="1" smtClean="0">
                <a:sym typeface="Wingdings" pitchFamily="2" charset="2"/>
              </a:rPr>
              <a:t>γεωδαιτικο</a:t>
            </a:r>
            <a:r>
              <a:rPr lang="el-GR" sz="2000" dirty="0" smtClean="0">
                <a:sym typeface="Wingdings" pitchFamily="2" charset="2"/>
              </a:rPr>
              <a:t> πρόβλημα συνοριακών τιμών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Πολιτικοί λόγοι επηρέασαν την επιλογή κάθε τοπικού υψομετρικού συστήματος ανά την Ευρώπη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Διαφορετική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μεθοδολογία – διαφορετικό υψόμετρο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>
                <a:sym typeface="Wingdings" pitchFamily="2" charset="2"/>
              </a:rPr>
              <a:t>Πρωτογενή υψομετρικά συστήματα στις Ευρωπαϊκές χώρες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" name="Picture 7" descr="KindOfHeights,property=pos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4214842" cy="48443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00628" y="2143116"/>
            <a:ext cx="35718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Κανονικό ορθομετρικό υψόμετρο</a:t>
            </a:r>
            <a:r>
              <a:rPr lang="en-US" sz="1400" b="1" dirty="0" smtClean="0"/>
              <a:t> (</a:t>
            </a:r>
            <a:r>
              <a:rPr lang="en-US" sz="1400" b="1" i="1" dirty="0" err="1" smtClean="0"/>
              <a:t>H</a:t>
            </a:r>
            <a:r>
              <a:rPr lang="en-US" sz="1400" b="1" i="1" baseline="30000" dirty="0" err="1" smtClean="0"/>
              <a:t>no</a:t>
            </a:r>
            <a:r>
              <a:rPr lang="en-US" sz="1400" b="1" dirty="0" smtClean="0"/>
              <a:t>)</a:t>
            </a:r>
            <a:r>
              <a:rPr lang="en-US" sz="1400" dirty="0" smtClean="0"/>
              <a:t>: </a:t>
            </a:r>
            <a:r>
              <a:rPr lang="el-GR" sz="1400" dirty="0" smtClean="0"/>
              <a:t>Υβριδικό σύστημα που χρησιμοποιήθηκε λόγω έλλειψης μετρήσεων βαρύτητας</a:t>
            </a:r>
            <a:r>
              <a:rPr lang="en-US" sz="1400" dirty="0" smtClean="0"/>
              <a:t>. </a:t>
            </a:r>
            <a:r>
              <a:rPr lang="el-GR" sz="1400" dirty="0" smtClean="0"/>
              <a:t>Τα υψόμετρα αυτά δεν είναι ούτε ορθομετρικά, ούτε κανονικά, δηλ., δεν είναι συμβατά ούτε με το γεωειδές, ούτε με το σχεδόν-γεωειδές</a:t>
            </a:r>
            <a:r>
              <a:rPr lang="en-US" sz="1400" dirty="0" smtClean="0"/>
              <a:t>. </a:t>
            </a:r>
            <a:r>
              <a:rPr lang="el-GR" sz="1400" dirty="0" smtClean="0"/>
              <a:t>Υπολογίζονται χρησιμοποιώντας κανονική βαρύτητα αντί για μετρήσεις βαρύτητας. Κατά την υλοποίηση των κατακόρυφων συστημάτων που στηρίζονται στα κανονικά ορθομετρικά υψόμετρα δε χρησιμοποιήθηκαν πραγματικές μετρήσεις βαρύτητας.</a:t>
            </a:r>
            <a:r>
              <a:rPr lang="en-US" sz="1400" dirty="0" smtClean="0"/>
              <a:t> </a:t>
            </a:r>
            <a:endParaRPr lang="el-GR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Διαφορετική</a:t>
            </a:r>
            <a:r>
              <a:rPr kumimoji="0" lang="el-GR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μεθοδολογία – διαφορετικό υψόμετρο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071546"/>
            <a:ext cx="7500990" cy="505461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οριζόντια και η κατακόρυφη συνιστώσα της θέσης ενός σημείου στο χώρο από διαφορετικά συστήματα αναφοράς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Υλοποίηση ενός συνδυαστικού συστήματος αναφοράς – </a:t>
            </a:r>
            <a:r>
              <a:rPr lang="en-US" sz="2000" b="1" dirty="0" smtClean="0"/>
              <a:t>compound Coordinate Reference System (CCRS)</a:t>
            </a:r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l-GR" sz="2000" dirty="0" smtClean="0">
                <a:sym typeface="Wingdings" pitchFamily="2" charset="2"/>
              </a:rPr>
              <a:t>Θυμηθείτε την οριζόντια και κατακόρυφη διάκριση της κλασικής Γεωδαισίας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Picture 8" descr="schema-ccrs-example,property=defaul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214686"/>
            <a:ext cx="5343525" cy="210502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7C8F9-71F4-425F-AF18-BEA2884AD1BE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214290"/>
            <a:ext cx="7467600" cy="703283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b="1" dirty="0" smtClean="0">
                <a:latin typeface="+mj-lt"/>
                <a:ea typeface="+mj-ea"/>
                <a:cs typeface="+mj-cs"/>
              </a:rPr>
              <a:t>Υψομετρικά συστήματα ανά την Ευρώπη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Το </a:t>
            </a:r>
            <a:r>
              <a:rPr kumimoji="0" lang="el-GR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Ευρω</a:t>
            </a:r>
            <a:r>
              <a:rPr lang="el-GR" sz="2200" b="1" i="1" dirty="0" err="1" smtClean="0">
                <a:latin typeface="+mj-lt"/>
                <a:ea typeface="+mj-ea"/>
                <a:cs typeface="+mj-cs"/>
              </a:rPr>
              <a:t>παϊκό</a:t>
            </a:r>
            <a:r>
              <a:rPr lang="el-GR" sz="2200" b="1" i="1" dirty="0" smtClean="0">
                <a:latin typeface="+mj-lt"/>
                <a:ea typeface="+mj-ea"/>
                <a:cs typeface="+mj-cs"/>
              </a:rPr>
              <a:t> Κατακόρυφο Σύστημα Αναφοράς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5819</TotalTime>
  <Words>2795</Words>
  <Application>Microsoft Office PowerPoint</Application>
  <PresentationFormat>On-screen Show (4:3)</PresentationFormat>
  <Paragraphs>1054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Technic</vt:lpstr>
      <vt:lpstr>Εξίσωση</vt:lpstr>
      <vt:lpstr>Equation</vt:lpstr>
      <vt:lpstr>Slide 1</vt:lpstr>
      <vt:lpstr>Περιεχόμενα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Height Systems</dc:title>
  <dc:creator>vassilis</dc:creator>
  <cp:lastModifiedBy>Vassilis Andritsanos</cp:lastModifiedBy>
  <cp:revision>551</cp:revision>
  <dcterms:created xsi:type="dcterms:W3CDTF">2010-04-15T17:04:00Z</dcterms:created>
  <dcterms:modified xsi:type="dcterms:W3CDTF">2018-11-19T13:17:30Z</dcterms:modified>
</cp:coreProperties>
</file>