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323" r:id="rId2"/>
    <p:sldId id="429" r:id="rId3"/>
    <p:sldId id="714" r:id="rId4"/>
    <p:sldId id="715" r:id="rId5"/>
    <p:sldId id="716" r:id="rId6"/>
    <p:sldId id="717" r:id="rId7"/>
    <p:sldId id="718" r:id="rId8"/>
    <p:sldId id="720" r:id="rId9"/>
    <p:sldId id="721" r:id="rId10"/>
    <p:sldId id="722" r:id="rId11"/>
    <p:sldId id="723" r:id="rId12"/>
    <p:sldId id="724" r:id="rId13"/>
    <p:sldId id="725" r:id="rId14"/>
    <p:sldId id="726" r:id="rId15"/>
    <p:sldId id="727" r:id="rId16"/>
    <p:sldId id="728" r:id="rId17"/>
    <p:sldId id="732" r:id="rId18"/>
    <p:sldId id="729" r:id="rId19"/>
    <p:sldId id="731" r:id="rId20"/>
    <p:sldId id="730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  <p:sldId id="750" r:id="rId39"/>
    <p:sldId id="751" r:id="rId40"/>
    <p:sldId id="533" r:id="rId41"/>
    <p:sldId id="534" r:id="rId42"/>
    <p:sldId id="535" r:id="rId43"/>
    <p:sldId id="530" r:id="rId44"/>
    <p:sldId id="656" r:id="rId45"/>
    <p:sldId id="657" r:id="rId46"/>
    <p:sldId id="658" r:id="rId47"/>
    <p:sldId id="659" r:id="rId48"/>
    <p:sldId id="660" r:id="rId49"/>
    <p:sldId id="661" r:id="rId50"/>
    <p:sldId id="662" r:id="rId51"/>
    <p:sldId id="673" r:id="rId52"/>
    <p:sldId id="674" r:id="rId53"/>
    <p:sldId id="675" r:id="rId54"/>
    <p:sldId id="676" r:id="rId55"/>
    <p:sldId id="677" r:id="rId56"/>
    <p:sldId id="678" r:id="rId57"/>
    <p:sldId id="679" r:id="rId58"/>
    <p:sldId id="681" r:id="rId59"/>
    <p:sldId id="682" r:id="rId60"/>
    <p:sldId id="683" r:id="rId61"/>
    <p:sldId id="684" r:id="rId62"/>
    <p:sldId id="685" r:id="rId63"/>
    <p:sldId id="686" r:id="rId64"/>
    <p:sldId id="687" r:id="rId65"/>
    <p:sldId id="688" r:id="rId66"/>
    <p:sldId id="689" r:id="rId67"/>
    <p:sldId id="691" r:id="rId68"/>
    <p:sldId id="690" r:id="rId69"/>
    <p:sldId id="692" r:id="rId70"/>
    <p:sldId id="693" r:id="rId71"/>
    <p:sldId id="694" r:id="rId72"/>
    <p:sldId id="695" r:id="rId73"/>
    <p:sldId id="696" r:id="rId74"/>
    <p:sldId id="697" r:id="rId75"/>
    <p:sldId id="698" r:id="rId76"/>
    <p:sldId id="699" r:id="rId77"/>
    <p:sldId id="700" r:id="rId78"/>
    <p:sldId id="579" r:id="rId79"/>
    <p:sldId id="641" r:id="rId80"/>
    <p:sldId id="680" r:id="rId81"/>
    <p:sldId id="711" r:id="rId82"/>
    <p:sldId id="712" r:id="rId83"/>
    <p:sldId id="710" r:id="rId84"/>
    <p:sldId id="713" r:id="rId85"/>
  </p:sldIdLst>
  <p:sldSz cx="9144000" cy="6858000" type="screen4x3"/>
  <p:notesSz cx="6858000" cy="96615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i="1" kern="1200">
        <a:solidFill>
          <a:srgbClr val="000099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BCFF3"/>
    <a:srgbClr val="C4E3F8"/>
    <a:srgbClr val="76BDEE"/>
    <a:srgbClr val="FF33CC"/>
    <a:srgbClr val="FFFF00"/>
    <a:srgbClr val="00CC00"/>
    <a:srgbClr val="00CC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03" autoAdjust="0"/>
    <p:restoredTop sz="96817" autoAdjust="0"/>
  </p:normalViewPr>
  <p:slideViewPr>
    <p:cSldViewPr>
      <p:cViewPr varScale="1">
        <p:scale>
          <a:sx n="127" d="100"/>
          <a:sy n="127" d="100"/>
        </p:scale>
        <p:origin x="106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4" Type="http://schemas.openxmlformats.org/officeDocument/2006/relationships/image" Target="../media/image9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4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789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789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defRPr sz="1200" b="0" i="0">
                <a:solidFill>
                  <a:schemeClr val="tx1"/>
                </a:solidFill>
                <a:effectLst/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8E6C8FF-DF96-441E-A131-E258A7A440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649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00064-32EA-4758-B033-8910EACB7580}" type="datetimeFigureOut">
              <a:rPr lang="el-GR" smtClean="0"/>
              <a:t>17/11/2017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5713" y="1208088"/>
            <a:ext cx="4346575" cy="3260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649788"/>
            <a:ext cx="5486400" cy="3803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7338"/>
            <a:ext cx="2971800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177338"/>
            <a:ext cx="2971800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4760F-2853-4811-8C78-8A3D17305D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46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29731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4</a:t>
            </a:r>
          </a:p>
        </p:txBody>
      </p:sp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29733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2973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2973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9772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1779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5</a:t>
            </a:r>
          </a:p>
        </p:txBody>
      </p:sp>
      <p:sp>
        <p:nvSpPr>
          <p:cNvPr id="331780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1781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178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31783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1430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6</a:t>
            </a: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383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33831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8353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7</a:t>
            </a:r>
          </a:p>
        </p:txBody>
      </p:sp>
      <p:sp>
        <p:nvSpPr>
          <p:cNvPr id="335876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58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35879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8584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7923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8</a:t>
            </a:r>
          </a:p>
        </p:txBody>
      </p:sp>
      <p:sp>
        <p:nvSpPr>
          <p:cNvPr id="337924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7925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379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3792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8559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4307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11</a:t>
            </a:r>
          </a:p>
        </p:txBody>
      </p:sp>
      <p:sp>
        <p:nvSpPr>
          <p:cNvPr id="354308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4309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431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4311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304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6355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12</a:t>
            </a:r>
          </a:p>
        </p:txBody>
      </p:sp>
      <p:sp>
        <p:nvSpPr>
          <p:cNvPr id="356356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6357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63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6359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3971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8403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13</a:t>
            </a:r>
          </a:p>
        </p:txBody>
      </p:sp>
      <p:sp>
        <p:nvSpPr>
          <p:cNvPr id="358404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8405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584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584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758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3885996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60451" name="Rectangle 3"/>
          <p:cNvSpPr>
            <a:spLocks noChangeArrowheads="1"/>
          </p:cNvSpPr>
          <p:nvPr/>
        </p:nvSpPr>
        <p:spPr bwMode="auto">
          <a:xfrm>
            <a:off x="3885996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9052" tIns="0" rIns="19052" bIns="0" anchor="b"/>
          <a:lstStyle/>
          <a:p>
            <a:pPr marL="391268" indent="-391268" algn="r" defTabSz="1043380">
              <a:spcBef>
                <a:spcPct val="20000"/>
              </a:spcBef>
            </a:pPr>
            <a:r>
              <a:rPr lang="el-GR" sz="1000" i="1" dirty="0">
                <a:solidFill>
                  <a:srgbClr val="FCF162"/>
                </a:solidFill>
              </a:rPr>
              <a:t>14</a:t>
            </a:r>
          </a:p>
        </p:txBody>
      </p:sp>
      <p:sp>
        <p:nvSpPr>
          <p:cNvPr id="360452" name="Rectangle 4"/>
          <p:cNvSpPr>
            <a:spLocks noChangeArrowheads="1"/>
          </p:cNvSpPr>
          <p:nvPr/>
        </p:nvSpPr>
        <p:spPr bwMode="auto">
          <a:xfrm>
            <a:off x="1" y="8687297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60453" name="Rectangle 5"/>
          <p:cNvSpPr>
            <a:spLocks noChangeArrowheads="1"/>
          </p:cNvSpPr>
          <p:nvPr/>
        </p:nvSpPr>
        <p:spPr bwMode="auto">
          <a:xfrm>
            <a:off x="1" y="0"/>
            <a:ext cx="2972004" cy="4567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4408" tIns="42204" rIns="84408" bIns="42204" anchor="ctr"/>
          <a:lstStyle/>
          <a:p>
            <a:endParaRPr lang="el-GR"/>
          </a:p>
        </p:txBody>
      </p:sp>
      <p:sp>
        <p:nvSpPr>
          <p:cNvPr id="3604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60455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1909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>
            <a:alpha val="9686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0" y="0"/>
            <a:ext cx="9144000" cy="6858000"/>
          </a:xfrm>
          <a:prstGeom prst="roundRect">
            <a:avLst>
              <a:gd name="adj" fmla="val 4237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Rounded Rectangle 2"/>
          <p:cNvSpPr/>
          <p:nvPr userDrawn="1"/>
        </p:nvSpPr>
        <p:spPr bwMode="auto">
          <a:xfrm>
            <a:off x="0" y="6357938"/>
            <a:ext cx="9144000" cy="500062"/>
          </a:xfrm>
          <a:prstGeom prst="roundRect">
            <a:avLst>
              <a:gd name="adj" fmla="val 23333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0" y="0"/>
            <a:ext cx="9144000" cy="50006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6472238"/>
            <a:ext cx="9144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7891463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GNSS/Leveling</a:t>
            </a:r>
            <a:r>
              <a:rPr lang="en-US" sz="16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&amp; Heights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 20.11.2017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B3A2D4A-0E94-4DE1-8BD9-8497A1AB6C61}"/>
              </a:ext>
            </a:extLst>
          </p:cNvPr>
          <p:cNvSpPr/>
          <p:nvPr userDrawn="1"/>
        </p:nvSpPr>
        <p:spPr bwMode="auto">
          <a:xfrm>
            <a:off x="0" y="0"/>
            <a:ext cx="9144000" cy="6858000"/>
          </a:xfrm>
          <a:prstGeom prst="roundRect">
            <a:avLst>
              <a:gd name="adj" fmla="val 4237"/>
            </a:avLst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D7F5DF-E2B6-4A90-A80B-771908254661}"/>
              </a:ext>
            </a:extLst>
          </p:cNvPr>
          <p:cNvSpPr/>
          <p:nvPr userDrawn="1"/>
        </p:nvSpPr>
        <p:spPr bwMode="auto">
          <a:xfrm>
            <a:off x="0" y="6357938"/>
            <a:ext cx="9144000" cy="500062"/>
          </a:xfrm>
          <a:prstGeom prst="roundRect">
            <a:avLst>
              <a:gd name="adj" fmla="val 23333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5FF61F-E23B-40F1-AEB0-9944007105A5}"/>
              </a:ext>
            </a:extLst>
          </p:cNvPr>
          <p:cNvSpPr/>
          <p:nvPr userDrawn="1"/>
        </p:nvSpPr>
        <p:spPr bwMode="auto">
          <a:xfrm>
            <a:off x="0" y="0"/>
            <a:ext cx="9144000" cy="50006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68D944-AE05-4F06-BA48-1C161FC0476C}"/>
              </a:ext>
            </a:extLst>
          </p:cNvPr>
          <p:cNvSpPr/>
          <p:nvPr userDrawn="1"/>
        </p:nvSpPr>
        <p:spPr>
          <a:xfrm>
            <a:off x="0" y="6472238"/>
            <a:ext cx="9144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7891463" algn="l"/>
              </a:tabLst>
              <a:defRPr/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GNSS/Leveling</a:t>
            </a:r>
            <a:r>
              <a:rPr lang="en-US" sz="16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&amp; Heights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 20.11.2017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31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7.wmf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16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1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13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4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5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46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54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51.wmf"/><Relationship Id="rId17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3.wmf"/><Relationship Id="rId20" Type="http://schemas.openxmlformats.org/officeDocument/2006/relationships/image" Target="../media/image55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50.wmf"/><Relationship Id="rId19" Type="http://schemas.openxmlformats.org/officeDocument/2006/relationships/oleObject" Target="../embeddings/oleObject38.bin"/><Relationship Id="rId4" Type="http://schemas.openxmlformats.org/officeDocument/2006/relationships/image" Target="../media/image47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52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0" Type="http://schemas.openxmlformats.org/officeDocument/2006/relationships/image" Target="../media/image5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42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oleObject" Target="../embeddings/oleObject44.bin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wmf"/><Relationship Id="rId9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6.wmf"/><Relationship Id="rId5" Type="http://schemas.openxmlformats.org/officeDocument/2006/relationships/oleObject" Target="../embeddings/oleObject46.bin"/><Relationship Id="rId10" Type="http://schemas.openxmlformats.org/officeDocument/2006/relationships/image" Target="../media/image98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48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4.wmf"/><Relationship Id="rId5" Type="http://schemas.openxmlformats.org/officeDocument/2006/relationships/oleObject" Target="../embeddings/oleObject50.bin"/><Relationship Id="rId4" Type="http://schemas.openxmlformats.org/officeDocument/2006/relationships/image" Target="../media/image103.w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07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10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09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pg.bgu.tum.de/46168-bD1lbg%20~iapg~forschung~goce~gradiometrie.html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0" y="0"/>
            <a:ext cx="9144000" cy="769441"/>
          </a:xfrm>
          <a:prstGeom prst="roundRect">
            <a:avLst>
              <a:gd name="adj" fmla="val 30000"/>
            </a:avLst>
          </a:prstGeom>
          <a:solidFill>
            <a:srgbClr val="00206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endParaRPr lang="el-G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30062" name="Text Box 1038"/>
          <p:cNvSpPr txBox="1">
            <a:spLocks noChangeArrowheads="1"/>
          </p:cNvSpPr>
          <p:nvPr/>
        </p:nvSpPr>
        <p:spPr bwMode="auto">
          <a:xfrm>
            <a:off x="179388" y="836712"/>
            <a:ext cx="8785225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  <a:latin typeface="Calibri" pitchFamily="34" charset="0"/>
                <a:cs typeface="+mn-cs"/>
              </a:rPr>
              <a:t>Laboratory of Gravity Field Research and Applications (</a:t>
            </a:r>
            <a:r>
              <a:rPr lang="en-US" sz="1600" dirty="0" err="1">
                <a:solidFill>
                  <a:schemeClr val="tx1"/>
                </a:solidFill>
                <a:latin typeface="Calibri" pitchFamily="34" charset="0"/>
                <a:cs typeface="+mn-cs"/>
              </a:rPr>
              <a:t>GravLab</a:t>
            </a:r>
            <a:r>
              <a:rPr lang="en-US" sz="1600" dirty="0">
                <a:solidFill>
                  <a:schemeClr val="tx1"/>
                </a:solidFill>
                <a:latin typeface="Calibri" pitchFamily="34" charset="0"/>
                <a:cs typeface="+mn-cs"/>
              </a:rPr>
              <a:t>)</a:t>
            </a:r>
            <a:endParaRPr lang="en-US" sz="1600" b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  <a:latin typeface="Calibri" pitchFamily="34" charset="0"/>
                <a:cs typeface="+mn-cs"/>
              </a:rPr>
              <a:t>Department of Geodesy and Surveying</a:t>
            </a:r>
          </a:p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  <a:latin typeface="Calibri" pitchFamily="34" charset="0"/>
                <a:cs typeface="+mn-cs"/>
              </a:rPr>
              <a:t>Aristotle University of Thessaloniki</a:t>
            </a:r>
          </a:p>
          <a:p>
            <a:pPr algn="ctr">
              <a:defRPr/>
            </a:pPr>
            <a:endParaRPr lang="en-US" sz="1000" b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8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8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8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8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l-GR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ΓΣ Βέργος</a:t>
            </a:r>
            <a:endParaRPr lang="en-US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l-GR" sz="1400" b="0" i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Αναπληρωτής Καθηγητής</a:t>
            </a:r>
            <a:endParaRPr lang="en-US" sz="1400" b="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l-GR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l-GR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i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l-GR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ΠΜΣ </a:t>
            </a:r>
            <a:r>
              <a:rPr lang="en-US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“</a:t>
            </a:r>
            <a:r>
              <a:rPr lang="el-GR" sz="1800" b="0" i="0" dirty="0" err="1">
                <a:solidFill>
                  <a:schemeClr val="tx1"/>
                </a:solidFill>
                <a:latin typeface="Calibri" pitchFamily="34" charset="0"/>
                <a:cs typeface="+mn-cs"/>
              </a:rPr>
              <a:t>Γεωχωρικές</a:t>
            </a:r>
            <a:r>
              <a:rPr lang="el-GR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 Τεχνολογίες</a:t>
            </a:r>
            <a:r>
              <a:rPr lang="en-US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”</a:t>
            </a:r>
            <a:endParaRPr lang="el-GR" sz="18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l-GR" sz="180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ΤΕΙ Αθήνας</a:t>
            </a:r>
            <a:endParaRPr lang="en-US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40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endParaRPr lang="en-US" sz="160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l-GR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Αιγάλεω, Αθήνα</a:t>
            </a:r>
            <a:endParaRPr lang="en-US" sz="1800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n-US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20</a:t>
            </a:r>
            <a:r>
              <a:rPr lang="el-GR" sz="1800" b="0" i="0" dirty="0">
                <a:solidFill>
                  <a:schemeClr val="tx1"/>
                </a:solidFill>
                <a:latin typeface="Calibri" pitchFamily="34" charset="0"/>
                <a:cs typeface="+mn-cs"/>
              </a:rPr>
              <a:t> Νοεμβρίου, 2017</a:t>
            </a:r>
            <a:endParaRPr lang="en-GB" b="0" i="0" dirty="0">
              <a:solidFill>
                <a:schemeClr val="tx1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2200" i="0" dirty="0">
                <a:solidFill>
                  <a:schemeClr val="bg1"/>
                </a:solidFill>
                <a:latin typeface="Calibri" pitchFamily="34" charset="0"/>
              </a:rPr>
              <a:t>(Βέλτιστος) Συνδυασμός ετερογενών υψομετρικών δεδομένων και εφαρμογές </a:t>
            </a:r>
            <a:r>
              <a:rPr lang="en-US" sz="2200" i="0" dirty="0">
                <a:solidFill>
                  <a:schemeClr val="bg1"/>
                </a:solidFill>
                <a:latin typeface="Calibri" pitchFamily="34" charset="0"/>
              </a:rPr>
              <a:t>(HSU, IHRS)</a:t>
            </a:r>
            <a:endParaRPr lang="en-US" sz="22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37893" name="Picture 7" descr="auth_logo_col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5286375"/>
            <a:ext cx="928688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4077072"/>
            <a:ext cx="1020814" cy="960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698" y="5139425"/>
            <a:ext cx="2462784" cy="11033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9" name="Rectangle 3"/>
          <p:cNvSpPr>
            <a:spLocks noChangeArrowheads="1"/>
          </p:cNvSpPr>
          <p:nvPr/>
        </p:nvSpPr>
        <p:spPr bwMode="auto">
          <a:xfrm>
            <a:off x="179512" y="620688"/>
            <a:ext cx="4840287" cy="3473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Η διαφορά ανάμεσα σε γεωειδές και ελλειψοειδές ονομάζεται διακύμανση του γεωειδούς (υψόμετρο γεωειδούς) </a:t>
            </a: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Για τον υπολογισμό ορθομετρικών υψομέτρων πρέπει να λαμβάνονται υπόψη τα υψόμετρα του γεωειδούς</a:t>
            </a: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03077" y="1844824"/>
            <a:ext cx="7545387" cy="4213225"/>
            <a:chOff x="803" y="1456"/>
            <a:chExt cx="4561" cy="2402"/>
          </a:xfrm>
        </p:grpSpPr>
        <p:sp>
          <p:nvSpPr>
            <p:cNvPr id="357381" name="Freeform 5"/>
            <p:cNvSpPr>
              <a:spLocks/>
            </p:cNvSpPr>
            <p:nvPr/>
          </p:nvSpPr>
          <p:spPr bwMode="auto">
            <a:xfrm>
              <a:off x="3333" y="2309"/>
              <a:ext cx="2031" cy="1547"/>
            </a:xfrm>
            <a:custGeom>
              <a:avLst/>
              <a:gdLst/>
              <a:ahLst/>
              <a:cxnLst>
                <a:cxn ang="0">
                  <a:pos x="2025" y="0"/>
                </a:cxn>
                <a:cxn ang="0">
                  <a:pos x="1794" y="21"/>
                </a:cxn>
                <a:cxn ang="0">
                  <a:pos x="1569" y="48"/>
                </a:cxn>
                <a:cxn ang="0">
                  <a:pos x="1361" y="96"/>
                </a:cxn>
                <a:cxn ang="0">
                  <a:pos x="1169" y="152"/>
                </a:cxn>
                <a:cxn ang="0">
                  <a:pos x="985" y="220"/>
                </a:cxn>
                <a:cxn ang="0">
                  <a:pos x="816" y="301"/>
                </a:cxn>
                <a:cxn ang="0">
                  <a:pos x="664" y="389"/>
                </a:cxn>
                <a:cxn ang="0">
                  <a:pos x="524" y="489"/>
                </a:cxn>
                <a:cxn ang="0">
                  <a:pos x="399" y="597"/>
                </a:cxn>
                <a:cxn ang="0">
                  <a:pos x="292" y="713"/>
                </a:cxn>
                <a:cxn ang="0">
                  <a:pos x="199" y="838"/>
                </a:cxn>
                <a:cxn ang="0">
                  <a:pos x="127" y="970"/>
                </a:cxn>
                <a:cxn ang="0">
                  <a:pos x="68" y="1106"/>
                </a:cxn>
                <a:cxn ang="0">
                  <a:pos x="27" y="1250"/>
                </a:cxn>
                <a:cxn ang="0">
                  <a:pos x="3" y="1394"/>
                </a:cxn>
                <a:cxn ang="0">
                  <a:pos x="0" y="1546"/>
                </a:cxn>
                <a:cxn ang="0">
                  <a:pos x="2030" y="1542"/>
                </a:cxn>
                <a:cxn ang="0">
                  <a:pos x="2030" y="1446"/>
                </a:cxn>
                <a:cxn ang="0">
                  <a:pos x="2030" y="1350"/>
                </a:cxn>
                <a:cxn ang="0">
                  <a:pos x="2030" y="1254"/>
                </a:cxn>
                <a:cxn ang="0">
                  <a:pos x="2030" y="1158"/>
                </a:cxn>
                <a:cxn ang="0">
                  <a:pos x="2030" y="1062"/>
                </a:cxn>
                <a:cxn ang="0">
                  <a:pos x="2025" y="965"/>
                </a:cxn>
                <a:cxn ang="0">
                  <a:pos x="2025" y="870"/>
                </a:cxn>
                <a:cxn ang="0">
                  <a:pos x="2025" y="773"/>
                </a:cxn>
                <a:cxn ang="0">
                  <a:pos x="2025" y="677"/>
                </a:cxn>
                <a:cxn ang="0">
                  <a:pos x="2025" y="581"/>
                </a:cxn>
                <a:cxn ang="0">
                  <a:pos x="2025" y="485"/>
                </a:cxn>
                <a:cxn ang="0">
                  <a:pos x="2025" y="389"/>
                </a:cxn>
                <a:cxn ang="0">
                  <a:pos x="2025" y="288"/>
                </a:cxn>
                <a:cxn ang="0">
                  <a:pos x="2025" y="193"/>
                </a:cxn>
                <a:cxn ang="0">
                  <a:pos x="2025" y="96"/>
                </a:cxn>
                <a:cxn ang="0">
                  <a:pos x="2025" y="0"/>
                </a:cxn>
              </a:cxnLst>
              <a:rect l="0" t="0" r="r" b="b"/>
              <a:pathLst>
                <a:path w="2031" h="1547">
                  <a:moveTo>
                    <a:pt x="2025" y="0"/>
                  </a:moveTo>
                  <a:lnTo>
                    <a:pt x="1794" y="21"/>
                  </a:lnTo>
                  <a:lnTo>
                    <a:pt x="1569" y="48"/>
                  </a:lnTo>
                  <a:lnTo>
                    <a:pt x="1361" y="96"/>
                  </a:lnTo>
                  <a:lnTo>
                    <a:pt x="1169" y="152"/>
                  </a:lnTo>
                  <a:lnTo>
                    <a:pt x="985" y="220"/>
                  </a:lnTo>
                  <a:lnTo>
                    <a:pt x="816" y="301"/>
                  </a:lnTo>
                  <a:lnTo>
                    <a:pt x="664" y="389"/>
                  </a:lnTo>
                  <a:lnTo>
                    <a:pt x="524" y="489"/>
                  </a:lnTo>
                  <a:lnTo>
                    <a:pt x="399" y="597"/>
                  </a:lnTo>
                  <a:lnTo>
                    <a:pt x="292" y="713"/>
                  </a:lnTo>
                  <a:lnTo>
                    <a:pt x="199" y="838"/>
                  </a:lnTo>
                  <a:lnTo>
                    <a:pt x="127" y="970"/>
                  </a:lnTo>
                  <a:lnTo>
                    <a:pt x="68" y="1106"/>
                  </a:lnTo>
                  <a:lnTo>
                    <a:pt x="27" y="1250"/>
                  </a:lnTo>
                  <a:lnTo>
                    <a:pt x="3" y="1394"/>
                  </a:lnTo>
                  <a:lnTo>
                    <a:pt x="0" y="1546"/>
                  </a:lnTo>
                  <a:lnTo>
                    <a:pt x="2030" y="1542"/>
                  </a:lnTo>
                  <a:lnTo>
                    <a:pt x="2030" y="1446"/>
                  </a:lnTo>
                  <a:lnTo>
                    <a:pt x="2030" y="1350"/>
                  </a:lnTo>
                  <a:lnTo>
                    <a:pt x="2030" y="1254"/>
                  </a:lnTo>
                  <a:lnTo>
                    <a:pt x="2030" y="1158"/>
                  </a:lnTo>
                  <a:lnTo>
                    <a:pt x="2030" y="1062"/>
                  </a:lnTo>
                  <a:lnTo>
                    <a:pt x="2025" y="965"/>
                  </a:lnTo>
                  <a:lnTo>
                    <a:pt x="2025" y="870"/>
                  </a:lnTo>
                  <a:lnTo>
                    <a:pt x="2025" y="773"/>
                  </a:lnTo>
                  <a:lnTo>
                    <a:pt x="2025" y="677"/>
                  </a:lnTo>
                  <a:lnTo>
                    <a:pt x="2025" y="581"/>
                  </a:lnTo>
                  <a:lnTo>
                    <a:pt x="2025" y="485"/>
                  </a:lnTo>
                  <a:lnTo>
                    <a:pt x="2025" y="389"/>
                  </a:lnTo>
                  <a:lnTo>
                    <a:pt x="2025" y="288"/>
                  </a:lnTo>
                  <a:lnTo>
                    <a:pt x="2025" y="193"/>
                  </a:lnTo>
                  <a:lnTo>
                    <a:pt x="2025" y="96"/>
                  </a:lnTo>
                  <a:lnTo>
                    <a:pt x="2025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82" name="Rectangle 6"/>
            <p:cNvSpPr>
              <a:spLocks noChangeArrowheads="1"/>
            </p:cNvSpPr>
            <p:nvPr/>
          </p:nvSpPr>
          <p:spPr bwMode="auto">
            <a:xfrm flipH="1">
              <a:off x="3604" y="3264"/>
              <a:ext cx="801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l-GR" sz="16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Ελλειψοειδές</a:t>
              </a:r>
              <a:endParaRPr lang="en-GB" sz="16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83" name="Rectangle 7"/>
            <p:cNvSpPr>
              <a:spLocks noChangeArrowheads="1"/>
            </p:cNvSpPr>
            <p:nvPr/>
          </p:nvSpPr>
          <p:spPr bwMode="auto">
            <a:xfrm flipH="1">
              <a:off x="3438" y="1804"/>
              <a:ext cx="163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sz="17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357384" name="Freeform 8"/>
            <p:cNvSpPr>
              <a:spLocks/>
            </p:cNvSpPr>
            <p:nvPr/>
          </p:nvSpPr>
          <p:spPr bwMode="auto">
            <a:xfrm>
              <a:off x="3386" y="1855"/>
              <a:ext cx="721" cy="473"/>
            </a:xfrm>
            <a:custGeom>
              <a:avLst/>
              <a:gdLst/>
              <a:ahLst/>
              <a:cxnLst>
                <a:cxn ang="0">
                  <a:pos x="688" y="16"/>
                </a:cxn>
                <a:cxn ang="0">
                  <a:pos x="632" y="8"/>
                </a:cxn>
                <a:cxn ang="0">
                  <a:pos x="584" y="16"/>
                </a:cxn>
                <a:cxn ang="0">
                  <a:pos x="520" y="8"/>
                </a:cxn>
                <a:cxn ang="0">
                  <a:pos x="464" y="24"/>
                </a:cxn>
                <a:cxn ang="0">
                  <a:pos x="400" y="0"/>
                </a:cxn>
                <a:cxn ang="0">
                  <a:pos x="352" y="32"/>
                </a:cxn>
                <a:cxn ang="0">
                  <a:pos x="288" y="56"/>
                </a:cxn>
                <a:cxn ang="0">
                  <a:pos x="240" y="72"/>
                </a:cxn>
                <a:cxn ang="0">
                  <a:pos x="200" y="136"/>
                </a:cxn>
                <a:cxn ang="0">
                  <a:pos x="136" y="192"/>
                </a:cxn>
                <a:cxn ang="0">
                  <a:pos x="80" y="208"/>
                </a:cxn>
                <a:cxn ang="0">
                  <a:pos x="56" y="248"/>
                </a:cxn>
                <a:cxn ang="0">
                  <a:pos x="24" y="312"/>
                </a:cxn>
                <a:cxn ang="0">
                  <a:pos x="8" y="360"/>
                </a:cxn>
                <a:cxn ang="0">
                  <a:pos x="0" y="424"/>
                </a:cxn>
                <a:cxn ang="0">
                  <a:pos x="0" y="472"/>
                </a:cxn>
                <a:cxn ang="0">
                  <a:pos x="32" y="416"/>
                </a:cxn>
                <a:cxn ang="0">
                  <a:pos x="72" y="384"/>
                </a:cxn>
                <a:cxn ang="0">
                  <a:pos x="96" y="328"/>
                </a:cxn>
                <a:cxn ang="0">
                  <a:pos x="128" y="272"/>
                </a:cxn>
                <a:cxn ang="0">
                  <a:pos x="168" y="248"/>
                </a:cxn>
                <a:cxn ang="0">
                  <a:pos x="216" y="216"/>
                </a:cxn>
                <a:cxn ang="0">
                  <a:pos x="248" y="184"/>
                </a:cxn>
                <a:cxn ang="0">
                  <a:pos x="288" y="152"/>
                </a:cxn>
                <a:cxn ang="0">
                  <a:pos x="352" y="104"/>
                </a:cxn>
                <a:cxn ang="0">
                  <a:pos x="408" y="72"/>
                </a:cxn>
                <a:cxn ang="0">
                  <a:pos x="480" y="80"/>
                </a:cxn>
                <a:cxn ang="0">
                  <a:pos x="536" y="88"/>
                </a:cxn>
                <a:cxn ang="0">
                  <a:pos x="600" y="64"/>
                </a:cxn>
                <a:cxn ang="0">
                  <a:pos x="656" y="56"/>
                </a:cxn>
                <a:cxn ang="0">
                  <a:pos x="720" y="16"/>
                </a:cxn>
              </a:cxnLst>
              <a:rect l="0" t="0" r="r" b="b"/>
              <a:pathLst>
                <a:path w="721" h="473">
                  <a:moveTo>
                    <a:pt x="720" y="16"/>
                  </a:moveTo>
                  <a:lnTo>
                    <a:pt x="688" y="16"/>
                  </a:lnTo>
                  <a:lnTo>
                    <a:pt x="664" y="16"/>
                  </a:lnTo>
                  <a:lnTo>
                    <a:pt x="632" y="8"/>
                  </a:lnTo>
                  <a:lnTo>
                    <a:pt x="608" y="16"/>
                  </a:lnTo>
                  <a:lnTo>
                    <a:pt x="584" y="16"/>
                  </a:lnTo>
                  <a:lnTo>
                    <a:pt x="552" y="16"/>
                  </a:lnTo>
                  <a:lnTo>
                    <a:pt x="520" y="8"/>
                  </a:lnTo>
                  <a:lnTo>
                    <a:pt x="488" y="24"/>
                  </a:lnTo>
                  <a:lnTo>
                    <a:pt x="464" y="24"/>
                  </a:lnTo>
                  <a:lnTo>
                    <a:pt x="432" y="8"/>
                  </a:lnTo>
                  <a:lnTo>
                    <a:pt x="400" y="0"/>
                  </a:lnTo>
                  <a:lnTo>
                    <a:pt x="376" y="0"/>
                  </a:lnTo>
                  <a:lnTo>
                    <a:pt x="352" y="32"/>
                  </a:lnTo>
                  <a:lnTo>
                    <a:pt x="320" y="40"/>
                  </a:lnTo>
                  <a:lnTo>
                    <a:pt x="288" y="56"/>
                  </a:lnTo>
                  <a:lnTo>
                    <a:pt x="264" y="64"/>
                  </a:lnTo>
                  <a:lnTo>
                    <a:pt x="240" y="72"/>
                  </a:lnTo>
                  <a:lnTo>
                    <a:pt x="224" y="104"/>
                  </a:lnTo>
                  <a:lnTo>
                    <a:pt x="200" y="136"/>
                  </a:lnTo>
                  <a:lnTo>
                    <a:pt x="168" y="160"/>
                  </a:lnTo>
                  <a:lnTo>
                    <a:pt x="136" y="192"/>
                  </a:lnTo>
                  <a:lnTo>
                    <a:pt x="112" y="192"/>
                  </a:lnTo>
                  <a:lnTo>
                    <a:pt x="80" y="208"/>
                  </a:lnTo>
                  <a:lnTo>
                    <a:pt x="56" y="224"/>
                  </a:lnTo>
                  <a:lnTo>
                    <a:pt x="56" y="248"/>
                  </a:lnTo>
                  <a:lnTo>
                    <a:pt x="40" y="280"/>
                  </a:lnTo>
                  <a:lnTo>
                    <a:pt x="24" y="312"/>
                  </a:lnTo>
                  <a:lnTo>
                    <a:pt x="16" y="336"/>
                  </a:lnTo>
                  <a:lnTo>
                    <a:pt x="8" y="360"/>
                  </a:lnTo>
                  <a:lnTo>
                    <a:pt x="0" y="392"/>
                  </a:lnTo>
                  <a:lnTo>
                    <a:pt x="0" y="424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16" y="448"/>
                  </a:lnTo>
                  <a:lnTo>
                    <a:pt x="32" y="416"/>
                  </a:lnTo>
                  <a:lnTo>
                    <a:pt x="64" y="408"/>
                  </a:lnTo>
                  <a:lnTo>
                    <a:pt x="72" y="384"/>
                  </a:lnTo>
                  <a:lnTo>
                    <a:pt x="80" y="352"/>
                  </a:lnTo>
                  <a:lnTo>
                    <a:pt x="96" y="328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52" y="272"/>
                  </a:lnTo>
                  <a:lnTo>
                    <a:pt x="168" y="248"/>
                  </a:lnTo>
                  <a:lnTo>
                    <a:pt x="192" y="232"/>
                  </a:lnTo>
                  <a:lnTo>
                    <a:pt x="216" y="216"/>
                  </a:lnTo>
                  <a:lnTo>
                    <a:pt x="240" y="208"/>
                  </a:lnTo>
                  <a:lnTo>
                    <a:pt x="248" y="184"/>
                  </a:lnTo>
                  <a:lnTo>
                    <a:pt x="264" y="160"/>
                  </a:lnTo>
                  <a:lnTo>
                    <a:pt x="288" y="152"/>
                  </a:lnTo>
                  <a:lnTo>
                    <a:pt x="320" y="120"/>
                  </a:lnTo>
                  <a:lnTo>
                    <a:pt x="352" y="104"/>
                  </a:lnTo>
                  <a:lnTo>
                    <a:pt x="384" y="88"/>
                  </a:lnTo>
                  <a:lnTo>
                    <a:pt x="408" y="72"/>
                  </a:lnTo>
                  <a:lnTo>
                    <a:pt x="448" y="72"/>
                  </a:lnTo>
                  <a:lnTo>
                    <a:pt x="480" y="80"/>
                  </a:lnTo>
                  <a:lnTo>
                    <a:pt x="504" y="96"/>
                  </a:lnTo>
                  <a:lnTo>
                    <a:pt x="536" y="88"/>
                  </a:lnTo>
                  <a:lnTo>
                    <a:pt x="568" y="80"/>
                  </a:lnTo>
                  <a:lnTo>
                    <a:pt x="600" y="64"/>
                  </a:lnTo>
                  <a:lnTo>
                    <a:pt x="632" y="64"/>
                  </a:lnTo>
                  <a:lnTo>
                    <a:pt x="656" y="56"/>
                  </a:lnTo>
                  <a:lnTo>
                    <a:pt x="680" y="56"/>
                  </a:lnTo>
                  <a:lnTo>
                    <a:pt x="720" y="16"/>
                  </a:lnTo>
                </a:path>
              </a:pathLst>
            </a:custGeom>
            <a:gradFill rotWithShape="0">
              <a:gsLst>
                <a:gs pos="0">
                  <a:srgbClr val="33CC33">
                    <a:gamma/>
                    <a:tint val="40000"/>
                    <a:invGamma/>
                  </a:srgbClr>
                </a:gs>
                <a:gs pos="100000">
                  <a:srgbClr val="33CC33"/>
                </a:gs>
              </a:gsLst>
              <a:lin ang="189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85" name="Oval 9"/>
            <p:cNvSpPr>
              <a:spLocks noChangeArrowheads="1"/>
            </p:cNvSpPr>
            <p:nvPr/>
          </p:nvSpPr>
          <p:spPr bwMode="auto">
            <a:xfrm>
              <a:off x="3632" y="1885"/>
              <a:ext cx="42" cy="4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86" name="Line 10"/>
            <p:cNvSpPr>
              <a:spLocks noChangeShapeType="1"/>
            </p:cNvSpPr>
            <p:nvPr/>
          </p:nvSpPr>
          <p:spPr bwMode="auto">
            <a:xfrm>
              <a:off x="5363" y="1930"/>
              <a:ext cx="0" cy="19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87" name="Line 11"/>
            <p:cNvSpPr>
              <a:spLocks noChangeShapeType="1"/>
            </p:cNvSpPr>
            <p:nvPr/>
          </p:nvSpPr>
          <p:spPr bwMode="auto">
            <a:xfrm>
              <a:off x="3122" y="3857"/>
              <a:ext cx="2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88" name="Freeform 12"/>
            <p:cNvSpPr>
              <a:spLocks/>
            </p:cNvSpPr>
            <p:nvPr/>
          </p:nvSpPr>
          <p:spPr bwMode="auto">
            <a:xfrm>
              <a:off x="3173" y="2310"/>
              <a:ext cx="2183" cy="1548"/>
            </a:xfrm>
            <a:custGeom>
              <a:avLst/>
              <a:gdLst/>
              <a:ahLst/>
              <a:cxnLst>
                <a:cxn ang="0">
                  <a:pos x="1950" y="20"/>
                </a:cxn>
                <a:cxn ang="0">
                  <a:pos x="1517" y="96"/>
                </a:cxn>
                <a:cxn ang="0">
                  <a:pos x="1141" y="220"/>
                </a:cxn>
                <a:cxn ang="0">
                  <a:pos x="821" y="389"/>
                </a:cxn>
                <a:cxn ang="0">
                  <a:pos x="556" y="597"/>
                </a:cxn>
                <a:cxn ang="0">
                  <a:pos x="356" y="838"/>
                </a:cxn>
                <a:cxn ang="0">
                  <a:pos x="225" y="1106"/>
                </a:cxn>
                <a:cxn ang="0">
                  <a:pos x="160" y="1395"/>
                </a:cxn>
                <a:cxn ang="0">
                  <a:pos x="136" y="1547"/>
                </a:cxn>
                <a:cxn ang="0">
                  <a:pos x="96" y="1547"/>
                </a:cxn>
                <a:cxn ang="0">
                  <a:pos x="60" y="1547"/>
                </a:cxn>
                <a:cxn ang="0">
                  <a:pos x="20" y="1547"/>
                </a:cxn>
                <a:cxn ang="0">
                  <a:pos x="16" y="1511"/>
                </a:cxn>
                <a:cxn ang="0">
                  <a:pos x="53" y="1443"/>
                </a:cxn>
                <a:cxn ang="0">
                  <a:pos x="96" y="1382"/>
                </a:cxn>
                <a:cxn ang="0">
                  <a:pos x="140" y="1326"/>
                </a:cxn>
                <a:cxn ang="0">
                  <a:pos x="209" y="1250"/>
                </a:cxn>
                <a:cxn ang="0">
                  <a:pos x="272" y="1154"/>
                </a:cxn>
                <a:cxn ang="0">
                  <a:pos x="309" y="1058"/>
                </a:cxn>
                <a:cxn ang="0">
                  <a:pos x="325" y="958"/>
                </a:cxn>
                <a:cxn ang="0">
                  <a:pos x="336" y="838"/>
                </a:cxn>
                <a:cxn ang="0">
                  <a:pos x="361" y="709"/>
                </a:cxn>
                <a:cxn ang="0">
                  <a:pos x="393" y="585"/>
                </a:cxn>
                <a:cxn ang="0">
                  <a:pos x="440" y="469"/>
                </a:cxn>
                <a:cxn ang="0">
                  <a:pos x="488" y="365"/>
                </a:cxn>
                <a:cxn ang="0">
                  <a:pos x="544" y="268"/>
                </a:cxn>
                <a:cxn ang="0">
                  <a:pos x="601" y="197"/>
                </a:cxn>
                <a:cxn ang="0">
                  <a:pos x="657" y="140"/>
                </a:cxn>
                <a:cxn ang="0">
                  <a:pos x="721" y="104"/>
                </a:cxn>
                <a:cxn ang="0">
                  <a:pos x="805" y="80"/>
                </a:cxn>
                <a:cxn ang="0">
                  <a:pos x="905" y="72"/>
                </a:cxn>
                <a:cxn ang="0">
                  <a:pos x="1009" y="68"/>
                </a:cxn>
                <a:cxn ang="0">
                  <a:pos x="1121" y="72"/>
                </a:cxn>
                <a:cxn ang="0">
                  <a:pos x="1230" y="80"/>
                </a:cxn>
                <a:cxn ang="0">
                  <a:pos x="1329" y="92"/>
                </a:cxn>
                <a:cxn ang="0">
                  <a:pos x="1421" y="108"/>
                </a:cxn>
                <a:cxn ang="0">
                  <a:pos x="1517" y="120"/>
                </a:cxn>
                <a:cxn ang="0">
                  <a:pos x="1622" y="132"/>
                </a:cxn>
                <a:cxn ang="0">
                  <a:pos x="1717" y="132"/>
                </a:cxn>
                <a:cxn ang="0">
                  <a:pos x="1814" y="124"/>
                </a:cxn>
                <a:cxn ang="0">
                  <a:pos x="1905" y="108"/>
                </a:cxn>
                <a:cxn ang="0">
                  <a:pos x="1982" y="92"/>
                </a:cxn>
                <a:cxn ang="0">
                  <a:pos x="2061" y="76"/>
                </a:cxn>
                <a:cxn ang="0">
                  <a:pos x="2142" y="56"/>
                </a:cxn>
                <a:cxn ang="0">
                  <a:pos x="2182" y="36"/>
                </a:cxn>
                <a:cxn ang="0">
                  <a:pos x="2182" y="12"/>
                </a:cxn>
              </a:cxnLst>
              <a:rect l="0" t="0" r="r" b="b"/>
              <a:pathLst>
                <a:path w="2183" h="1548">
                  <a:moveTo>
                    <a:pt x="2182" y="0"/>
                  </a:moveTo>
                  <a:lnTo>
                    <a:pt x="1950" y="20"/>
                  </a:lnTo>
                  <a:lnTo>
                    <a:pt x="1726" y="48"/>
                  </a:lnTo>
                  <a:lnTo>
                    <a:pt x="1517" y="96"/>
                  </a:lnTo>
                  <a:lnTo>
                    <a:pt x="1325" y="152"/>
                  </a:lnTo>
                  <a:lnTo>
                    <a:pt x="1141" y="220"/>
                  </a:lnTo>
                  <a:lnTo>
                    <a:pt x="973" y="301"/>
                  </a:lnTo>
                  <a:lnTo>
                    <a:pt x="821" y="389"/>
                  </a:lnTo>
                  <a:lnTo>
                    <a:pt x="680" y="489"/>
                  </a:lnTo>
                  <a:lnTo>
                    <a:pt x="556" y="597"/>
                  </a:lnTo>
                  <a:lnTo>
                    <a:pt x="449" y="713"/>
                  </a:lnTo>
                  <a:lnTo>
                    <a:pt x="356" y="838"/>
                  </a:lnTo>
                  <a:lnTo>
                    <a:pt x="284" y="970"/>
                  </a:lnTo>
                  <a:lnTo>
                    <a:pt x="225" y="1106"/>
                  </a:lnTo>
                  <a:lnTo>
                    <a:pt x="184" y="1250"/>
                  </a:lnTo>
                  <a:lnTo>
                    <a:pt x="160" y="1395"/>
                  </a:lnTo>
                  <a:lnTo>
                    <a:pt x="157" y="1547"/>
                  </a:lnTo>
                  <a:lnTo>
                    <a:pt x="136" y="1547"/>
                  </a:lnTo>
                  <a:lnTo>
                    <a:pt x="116" y="1547"/>
                  </a:lnTo>
                  <a:lnTo>
                    <a:pt x="96" y="1547"/>
                  </a:lnTo>
                  <a:lnTo>
                    <a:pt x="76" y="1547"/>
                  </a:lnTo>
                  <a:lnTo>
                    <a:pt x="60" y="1547"/>
                  </a:lnTo>
                  <a:lnTo>
                    <a:pt x="40" y="1547"/>
                  </a:lnTo>
                  <a:lnTo>
                    <a:pt x="20" y="1547"/>
                  </a:lnTo>
                  <a:lnTo>
                    <a:pt x="0" y="1547"/>
                  </a:lnTo>
                  <a:lnTo>
                    <a:pt x="16" y="1511"/>
                  </a:lnTo>
                  <a:lnTo>
                    <a:pt x="32" y="1475"/>
                  </a:lnTo>
                  <a:lnTo>
                    <a:pt x="53" y="1443"/>
                  </a:lnTo>
                  <a:lnTo>
                    <a:pt x="72" y="1411"/>
                  </a:lnTo>
                  <a:lnTo>
                    <a:pt x="96" y="1382"/>
                  </a:lnTo>
                  <a:lnTo>
                    <a:pt x="121" y="1350"/>
                  </a:lnTo>
                  <a:lnTo>
                    <a:pt x="140" y="1326"/>
                  </a:lnTo>
                  <a:lnTo>
                    <a:pt x="164" y="1298"/>
                  </a:lnTo>
                  <a:lnTo>
                    <a:pt x="209" y="1250"/>
                  </a:lnTo>
                  <a:lnTo>
                    <a:pt x="244" y="1202"/>
                  </a:lnTo>
                  <a:lnTo>
                    <a:pt x="272" y="1154"/>
                  </a:lnTo>
                  <a:lnTo>
                    <a:pt x="293" y="1106"/>
                  </a:lnTo>
                  <a:lnTo>
                    <a:pt x="309" y="1058"/>
                  </a:lnTo>
                  <a:lnTo>
                    <a:pt x="316" y="1006"/>
                  </a:lnTo>
                  <a:lnTo>
                    <a:pt x="325" y="958"/>
                  </a:lnTo>
                  <a:lnTo>
                    <a:pt x="329" y="902"/>
                  </a:lnTo>
                  <a:lnTo>
                    <a:pt x="336" y="838"/>
                  </a:lnTo>
                  <a:lnTo>
                    <a:pt x="345" y="773"/>
                  </a:lnTo>
                  <a:lnTo>
                    <a:pt x="361" y="709"/>
                  </a:lnTo>
                  <a:lnTo>
                    <a:pt x="377" y="649"/>
                  </a:lnTo>
                  <a:lnTo>
                    <a:pt x="393" y="585"/>
                  </a:lnTo>
                  <a:lnTo>
                    <a:pt x="417" y="525"/>
                  </a:lnTo>
                  <a:lnTo>
                    <a:pt x="440" y="469"/>
                  </a:lnTo>
                  <a:lnTo>
                    <a:pt x="465" y="413"/>
                  </a:lnTo>
                  <a:lnTo>
                    <a:pt x="488" y="365"/>
                  </a:lnTo>
                  <a:lnTo>
                    <a:pt x="517" y="313"/>
                  </a:lnTo>
                  <a:lnTo>
                    <a:pt x="544" y="268"/>
                  </a:lnTo>
                  <a:lnTo>
                    <a:pt x="572" y="228"/>
                  </a:lnTo>
                  <a:lnTo>
                    <a:pt x="601" y="197"/>
                  </a:lnTo>
                  <a:lnTo>
                    <a:pt x="628" y="164"/>
                  </a:lnTo>
                  <a:lnTo>
                    <a:pt x="657" y="140"/>
                  </a:lnTo>
                  <a:lnTo>
                    <a:pt x="685" y="120"/>
                  </a:lnTo>
                  <a:lnTo>
                    <a:pt x="721" y="104"/>
                  </a:lnTo>
                  <a:lnTo>
                    <a:pt x="761" y="92"/>
                  </a:lnTo>
                  <a:lnTo>
                    <a:pt x="805" y="80"/>
                  </a:lnTo>
                  <a:lnTo>
                    <a:pt x="853" y="76"/>
                  </a:lnTo>
                  <a:lnTo>
                    <a:pt x="905" y="72"/>
                  </a:lnTo>
                  <a:lnTo>
                    <a:pt x="957" y="68"/>
                  </a:lnTo>
                  <a:lnTo>
                    <a:pt x="1009" y="68"/>
                  </a:lnTo>
                  <a:lnTo>
                    <a:pt x="1065" y="68"/>
                  </a:lnTo>
                  <a:lnTo>
                    <a:pt x="1121" y="72"/>
                  </a:lnTo>
                  <a:lnTo>
                    <a:pt x="1173" y="76"/>
                  </a:lnTo>
                  <a:lnTo>
                    <a:pt x="1230" y="80"/>
                  </a:lnTo>
                  <a:lnTo>
                    <a:pt x="1282" y="88"/>
                  </a:lnTo>
                  <a:lnTo>
                    <a:pt x="1329" y="92"/>
                  </a:lnTo>
                  <a:lnTo>
                    <a:pt x="1377" y="100"/>
                  </a:lnTo>
                  <a:lnTo>
                    <a:pt x="1421" y="108"/>
                  </a:lnTo>
                  <a:lnTo>
                    <a:pt x="1461" y="112"/>
                  </a:lnTo>
                  <a:lnTo>
                    <a:pt x="1517" y="120"/>
                  </a:lnTo>
                  <a:lnTo>
                    <a:pt x="1570" y="128"/>
                  </a:lnTo>
                  <a:lnTo>
                    <a:pt x="1622" y="132"/>
                  </a:lnTo>
                  <a:lnTo>
                    <a:pt x="1669" y="132"/>
                  </a:lnTo>
                  <a:lnTo>
                    <a:pt x="1717" y="132"/>
                  </a:lnTo>
                  <a:lnTo>
                    <a:pt x="1766" y="128"/>
                  </a:lnTo>
                  <a:lnTo>
                    <a:pt x="1814" y="124"/>
                  </a:lnTo>
                  <a:lnTo>
                    <a:pt x="1866" y="116"/>
                  </a:lnTo>
                  <a:lnTo>
                    <a:pt x="1905" y="108"/>
                  </a:lnTo>
                  <a:lnTo>
                    <a:pt x="1941" y="100"/>
                  </a:lnTo>
                  <a:lnTo>
                    <a:pt x="1982" y="92"/>
                  </a:lnTo>
                  <a:lnTo>
                    <a:pt x="2022" y="84"/>
                  </a:lnTo>
                  <a:lnTo>
                    <a:pt x="2061" y="76"/>
                  </a:lnTo>
                  <a:lnTo>
                    <a:pt x="2102" y="68"/>
                  </a:lnTo>
                  <a:lnTo>
                    <a:pt x="2142" y="56"/>
                  </a:lnTo>
                  <a:lnTo>
                    <a:pt x="2182" y="48"/>
                  </a:lnTo>
                  <a:lnTo>
                    <a:pt x="2182" y="36"/>
                  </a:lnTo>
                  <a:lnTo>
                    <a:pt x="2182" y="24"/>
                  </a:lnTo>
                  <a:lnTo>
                    <a:pt x="2182" y="12"/>
                  </a:lnTo>
                  <a:lnTo>
                    <a:pt x="2182" y="0"/>
                  </a:lnTo>
                </a:path>
              </a:pathLst>
            </a:custGeom>
            <a:solidFill>
              <a:srgbClr val="FFCC00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89" name="Freeform 13"/>
            <p:cNvSpPr>
              <a:spLocks/>
            </p:cNvSpPr>
            <p:nvPr/>
          </p:nvSpPr>
          <p:spPr bwMode="auto">
            <a:xfrm>
              <a:off x="3514" y="1626"/>
              <a:ext cx="211" cy="69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10" y="68"/>
                </a:cxn>
                <a:cxn ang="0">
                  <a:pos x="210" y="0"/>
                </a:cxn>
              </a:cxnLst>
              <a:rect l="0" t="0" r="r" b="b"/>
              <a:pathLst>
                <a:path w="211" h="69">
                  <a:moveTo>
                    <a:pt x="210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210" y="68"/>
                  </a:lnTo>
                  <a:lnTo>
                    <a:pt x="21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0" name="Freeform 14"/>
            <p:cNvSpPr>
              <a:spLocks/>
            </p:cNvSpPr>
            <p:nvPr/>
          </p:nvSpPr>
          <p:spPr bwMode="auto">
            <a:xfrm>
              <a:off x="3514" y="1625"/>
              <a:ext cx="211" cy="37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182" y="16"/>
                </a:cxn>
                <a:cxn ang="0">
                  <a:pos x="158" y="29"/>
                </a:cxn>
                <a:cxn ang="0">
                  <a:pos x="130" y="36"/>
                </a:cxn>
                <a:cxn ang="0">
                  <a:pos x="105" y="36"/>
                </a:cxn>
                <a:cxn ang="0">
                  <a:pos x="77" y="36"/>
                </a:cxn>
                <a:cxn ang="0">
                  <a:pos x="53" y="29"/>
                </a:cxn>
                <a:cxn ang="0">
                  <a:pos x="25" y="16"/>
                </a:cxn>
                <a:cxn ang="0">
                  <a:pos x="0" y="0"/>
                </a:cxn>
              </a:cxnLst>
              <a:rect l="0" t="0" r="r" b="b"/>
              <a:pathLst>
                <a:path w="211" h="37">
                  <a:moveTo>
                    <a:pt x="210" y="0"/>
                  </a:moveTo>
                  <a:lnTo>
                    <a:pt x="182" y="16"/>
                  </a:lnTo>
                  <a:lnTo>
                    <a:pt x="158" y="29"/>
                  </a:lnTo>
                  <a:lnTo>
                    <a:pt x="130" y="36"/>
                  </a:lnTo>
                  <a:lnTo>
                    <a:pt x="105" y="36"/>
                  </a:lnTo>
                  <a:lnTo>
                    <a:pt x="77" y="36"/>
                  </a:lnTo>
                  <a:lnTo>
                    <a:pt x="53" y="29"/>
                  </a:lnTo>
                  <a:lnTo>
                    <a:pt x="25" y="1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1" name="Freeform 15"/>
            <p:cNvSpPr>
              <a:spLocks/>
            </p:cNvSpPr>
            <p:nvPr/>
          </p:nvSpPr>
          <p:spPr bwMode="auto">
            <a:xfrm>
              <a:off x="3606" y="1456"/>
              <a:ext cx="217" cy="9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5"/>
                </a:cxn>
                <a:cxn ang="0">
                  <a:pos x="8" y="255"/>
                </a:cxn>
                <a:cxn ang="0">
                  <a:pos x="20" y="311"/>
                </a:cxn>
                <a:cxn ang="0">
                  <a:pos x="27" y="363"/>
                </a:cxn>
                <a:cxn ang="0">
                  <a:pos x="40" y="419"/>
                </a:cxn>
                <a:cxn ang="0">
                  <a:pos x="47" y="468"/>
                </a:cxn>
                <a:cxn ang="0">
                  <a:pos x="60" y="521"/>
                </a:cxn>
                <a:cxn ang="0">
                  <a:pos x="72" y="567"/>
                </a:cxn>
                <a:cxn ang="0">
                  <a:pos x="88" y="618"/>
                </a:cxn>
                <a:cxn ang="0">
                  <a:pos x="100" y="666"/>
                </a:cxn>
                <a:cxn ang="0">
                  <a:pos x="116" y="716"/>
                </a:cxn>
                <a:cxn ang="0">
                  <a:pos x="128" y="763"/>
                </a:cxn>
                <a:cxn ang="0">
                  <a:pos x="144" y="805"/>
                </a:cxn>
                <a:cxn ang="0">
                  <a:pos x="160" y="850"/>
                </a:cxn>
                <a:cxn ang="0">
                  <a:pos x="180" y="898"/>
                </a:cxn>
                <a:cxn ang="0">
                  <a:pos x="196" y="940"/>
                </a:cxn>
                <a:cxn ang="0">
                  <a:pos x="216" y="982"/>
                </a:cxn>
              </a:cxnLst>
              <a:rect l="0" t="0" r="r" b="b"/>
              <a:pathLst>
                <a:path w="217" h="983">
                  <a:moveTo>
                    <a:pt x="0" y="0"/>
                  </a:moveTo>
                  <a:lnTo>
                    <a:pt x="0" y="205"/>
                  </a:lnTo>
                  <a:lnTo>
                    <a:pt x="8" y="255"/>
                  </a:lnTo>
                  <a:lnTo>
                    <a:pt x="20" y="311"/>
                  </a:lnTo>
                  <a:lnTo>
                    <a:pt x="27" y="363"/>
                  </a:lnTo>
                  <a:lnTo>
                    <a:pt x="40" y="419"/>
                  </a:lnTo>
                  <a:lnTo>
                    <a:pt x="47" y="468"/>
                  </a:lnTo>
                  <a:lnTo>
                    <a:pt x="60" y="521"/>
                  </a:lnTo>
                  <a:lnTo>
                    <a:pt x="72" y="567"/>
                  </a:lnTo>
                  <a:lnTo>
                    <a:pt x="88" y="618"/>
                  </a:lnTo>
                  <a:lnTo>
                    <a:pt x="100" y="666"/>
                  </a:lnTo>
                  <a:lnTo>
                    <a:pt x="116" y="716"/>
                  </a:lnTo>
                  <a:lnTo>
                    <a:pt x="128" y="763"/>
                  </a:lnTo>
                  <a:lnTo>
                    <a:pt x="144" y="805"/>
                  </a:lnTo>
                  <a:lnTo>
                    <a:pt x="160" y="850"/>
                  </a:lnTo>
                  <a:lnTo>
                    <a:pt x="180" y="898"/>
                  </a:lnTo>
                  <a:lnTo>
                    <a:pt x="196" y="940"/>
                  </a:lnTo>
                  <a:lnTo>
                    <a:pt x="216" y="98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2" name="Freeform 16"/>
            <p:cNvSpPr>
              <a:spLocks/>
            </p:cNvSpPr>
            <p:nvPr/>
          </p:nvSpPr>
          <p:spPr bwMode="auto">
            <a:xfrm>
              <a:off x="3744" y="2360"/>
              <a:ext cx="43" cy="13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7" y="7"/>
                </a:cxn>
                <a:cxn ang="0">
                  <a:pos x="15" y="22"/>
                </a:cxn>
                <a:cxn ang="0">
                  <a:pos x="7" y="40"/>
                </a:cxn>
                <a:cxn ang="0">
                  <a:pos x="3" y="53"/>
                </a:cxn>
                <a:cxn ang="0">
                  <a:pos x="0" y="71"/>
                </a:cxn>
                <a:cxn ang="0">
                  <a:pos x="3" y="89"/>
                </a:cxn>
                <a:cxn ang="0">
                  <a:pos x="7" y="112"/>
                </a:cxn>
                <a:cxn ang="0">
                  <a:pos x="19" y="136"/>
                </a:cxn>
              </a:cxnLst>
              <a:rect l="0" t="0" r="r" b="b"/>
              <a:pathLst>
                <a:path w="43" h="137">
                  <a:moveTo>
                    <a:pt x="42" y="0"/>
                  </a:moveTo>
                  <a:lnTo>
                    <a:pt x="27" y="7"/>
                  </a:lnTo>
                  <a:lnTo>
                    <a:pt x="15" y="22"/>
                  </a:lnTo>
                  <a:lnTo>
                    <a:pt x="7" y="40"/>
                  </a:lnTo>
                  <a:lnTo>
                    <a:pt x="3" y="53"/>
                  </a:lnTo>
                  <a:lnTo>
                    <a:pt x="0" y="71"/>
                  </a:lnTo>
                  <a:lnTo>
                    <a:pt x="3" y="89"/>
                  </a:lnTo>
                  <a:lnTo>
                    <a:pt x="7" y="112"/>
                  </a:lnTo>
                  <a:lnTo>
                    <a:pt x="19" y="136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3" name="Freeform 17"/>
            <p:cNvSpPr>
              <a:spLocks/>
            </p:cNvSpPr>
            <p:nvPr/>
          </p:nvSpPr>
          <p:spPr bwMode="auto">
            <a:xfrm>
              <a:off x="3779" y="2423"/>
              <a:ext cx="22" cy="2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1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22" h="21">
                  <a:moveTo>
                    <a:pt x="8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1" y="8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4" name="Rectangle 18"/>
            <p:cNvSpPr>
              <a:spLocks noChangeArrowheads="1"/>
            </p:cNvSpPr>
            <p:nvPr/>
          </p:nvSpPr>
          <p:spPr bwMode="auto">
            <a:xfrm flipH="1">
              <a:off x="3522" y="2154"/>
              <a:ext cx="192" cy="2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357395" name="Line 19"/>
            <p:cNvSpPr>
              <a:spLocks noChangeShapeType="1"/>
            </p:cNvSpPr>
            <p:nvPr/>
          </p:nvSpPr>
          <p:spPr bwMode="auto">
            <a:xfrm flipH="1" flipV="1">
              <a:off x="3561" y="1753"/>
              <a:ext cx="1305" cy="2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6" name="Rectangle 20"/>
            <p:cNvSpPr>
              <a:spLocks noChangeArrowheads="1"/>
            </p:cNvSpPr>
            <p:nvPr/>
          </p:nvSpPr>
          <p:spPr bwMode="auto">
            <a:xfrm>
              <a:off x="4725" y="2476"/>
              <a:ext cx="551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l-GR" sz="16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Γεωειδές</a:t>
              </a:r>
              <a:endParaRPr lang="en-GB" sz="16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7" name="Freeform 21"/>
            <p:cNvSpPr>
              <a:spLocks/>
            </p:cNvSpPr>
            <p:nvPr/>
          </p:nvSpPr>
          <p:spPr bwMode="auto">
            <a:xfrm>
              <a:off x="4066" y="2533"/>
              <a:ext cx="119" cy="60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09" y="38"/>
                </a:cxn>
                <a:cxn ang="0">
                  <a:pos x="97" y="21"/>
                </a:cxn>
                <a:cxn ang="0">
                  <a:pos x="85" y="12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8" y="6"/>
                </a:cxn>
                <a:cxn ang="0">
                  <a:pos x="0" y="16"/>
                </a:cxn>
              </a:cxnLst>
              <a:rect l="0" t="0" r="r" b="b"/>
              <a:pathLst>
                <a:path w="119" h="60">
                  <a:moveTo>
                    <a:pt x="118" y="59"/>
                  </a:moveTo>
                  <a:lnTo>
                    <a:pt x="109" y="38"/>
                  </a:lnTo>
                  <a:lnTo>
                    <a:pt x="97" y="21"/>
                  </a:lnTo>
                  <a:lnTo>
                    <a:pt x="85" y="1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8" y="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8" name="Freeform 22"/>
            <p:cNvSpPr>
              <a:spLocks/>
            </p:cNvSpPr>
            <p:nvPr/>
          </p:nvSpPr>
          <p:spPr bwMode="auto">
            <a:xfrm>
              <a:off x="4062" y="2532"/>
              <a:ext cx="119" cy="60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09" y="38"/>
                </a:cxn>
                <a:cxn ang="0">
                  <a:pos x="97" y="21"/>
                </a:cxn>
                <a:cxn ang="0">
                  <a:pos x="85" y="12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8" y="6"/>
                </a:cxn>
                <a:cxn ang="0">
                  <a:pos x="0" y="16"/>
                </a:cxn>
              </a:cxnLst>
              <a:rect l="0" t="0" r="r" b="b"/>
              <a:pathLst>
                <a:path w="119" h="60">
                  <a:moveTo>
                    <a:pt x="118" y="59"/>
                  </a:moveTo>
                  <a:lnTo>
                    <a:pt x="109" y="38"/>
                  </a:lnTo>
                  <a:lnTo>
                    <a:pt x="97" y="21"/>
                  </a:lnTo>
                  <a:lnTo>
                    <a:pt x="85" y="1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8" y="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399" name="Freeform 23"/>
            <p:cNvSpPr>
              <a:spLocks/>
            </p:cNvSpPr>
            <p:nvPr/>
          </p:nvSpPr>
          <p:spPr bwMode="auto">
            <a:xfrm>
              <a:off x="4105" y="2571"/>
              <a:ext cx="22" cy="2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1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22" h="21">
                  <a:moveTo>
                    <a:pt x="8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1" y="8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400" name="Line 24"/>
            <p:cNvSpPr>
              <a:spLocks noChangeShapeType="1"/>
            </p:cNvSpPr>
            <p:nvPr/>
          </p:nvSpPr>
          <p:spPr bwMode="auto">
            <a:xfrm>
              <a:off x="3844" y="2460"/>
              <a:ext cx="148" cy="2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401" name="Rectangle 25"/>
            <p:cNvSpPr>
              <a:spLocks noChangeArrowheads="1"/>
            </p:cNvSpPr>
            <p:nvPr/>
          </p:nvSpPr>
          <p:spPr bwMode="auto">
            <a:xfrm flipH="1">
              <a:off x="3720" y="2538"/>
              <a:ext cx="195" cy="2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803" y="3163"/>
              <a:ext cx="1789" cy="296"/>
              <a:chOff x="803" y="3163"/>
              <a:chExt cx="1691" cy="296"/>
            </a:xfrm>
          </p:grpSpPr>
          <p:sp>
            <p:nvSpPr>
              <p:cNvPr id="357403" name="Rectangle 27"/>
              <p:cNvSpPr>
                <a:spLocks noChangeArrowheads="1"/>
              </p:cNvSpPr>
              <p:nvPr/>
            </p:nvSpPr>
            <p:spPr bwMode="auto">
              <a:xfrm>
                <a:off x="803" y="3163"/>
                <a:ext cx="1691" cy="29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7404" name="Rectangle 28"/>
              <p:cNvSpPr>
                <a:spLocks noChangeArrowheads="1"/>
              </p:cNvSpPr>
              <p:nvPr/>
            </p:nvSpPr>
            <p:spPr bwMode="auto">
              <a:xfrm>
                <a:off x="908" y="3227"/>
                <a:ext cx="1579" cy="1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5088" tIns="31750" rIns="65088" bIns="31750">
                <a:spAutoFit/>
              </a:bodyPr>
              <a:lstStyle/>
              <a:p>
                <a:pPr defTabSz="373063">
                  <a:spcAft>
                    <a:spcPct val="15000"/>
                  </a:spcAft>
                  <a:tabLst>
                    <a:tab pos="338138" algn="l"/>
                  </a:tabLst>
                </a:pPr>
                <a:r>
                  <a:rPr lang="en-GB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 = </a:t>
                </a:r>
                <a:r>
                  <a:rPr lang="el-GR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υψόμετρο γεωειδούς</a:t>
                </a:r>
                <a:endParaRPr lang="en-GB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7405" name="Line 29"/>
            <p:cNvSpPr>
              <a:spLocks noChangeShapeType="1"/>
            </p:cNvSpPr>
            <p:nvPr/>
          </p:nvSpPr>
          <p:spPr bwMode="auto">
            <a:xfrm flipV="1">
              <a:off x="2696" y="2667"/>
              <a:ext cx="1076" cy="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406" name="Rectangle 30"/>
            <p:cNvSpPr>
              <a:spLocks noChangeArrowheads="1"/>
            </p:cNvSpPr>
            <p:nvPr/>
          </p:nvSpPr>
          <p:spPr bwMode="auto">
            <a:xfrm flipH="1">
              <a:off x="3869" y="1961"/>
              <a:ext cx="181" cy="2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357407" name="Rectangle 31"/>
            <p:cNvSpPr>
              <a:spLocks noChangeArrowheads="1"/>
            </p:cNvSpPr>
            <p:nvPr/>
          </p:nvSpPr>
          <p:spPr bwMode="auto">
            <a:xfrm flipH="1">
              <a:off x="4185" y="1786"/>
              <a:ext cx="625" cy="1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5088" tIns="31750" rIns="65088" bIns="31750">
              <a:spAutoFit/>
            </a:bodyPr>
            <a:lstStyle/>
            <a:p>
              <a:pPr algn="ctr" defTabSz="373063"/>
              <a:r>
                <a:rPr lang="el-GR" sz="14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Τοπογραφία</a:t>
              </a:r>
              <a:endParaRPr lang="en-GB" sz="14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Υψομετρία</a:t>
            </a:r>
          </a:p>
        </p:txBody>
      </p:sp>
    </p:spTree>
    <p:extLst>
      <p:ext uri="{BB962C8B-B14F-4D97-AF65-F5344CB8AC3E}">
        <p14:creationId xmlns:p14="http://schemas.microsoft.com/office/powerpoint/2010/main" val="225745251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ChangeArrowheads="1"/>
          </p:cNvSpPr>
          <p:nvPr/>
        </p:nvSpPr>
        <p:spPr bwMode="auto">
          <a:xfrm>
            <a:off x="323850" y="836613"/>
            <a:ext cx="8089900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υψόμετρο του γεωειδούς μπορεί να είναι θετικό ή αρνητικό</a:t>
            </a:r>
            <a:r>
              <a:rPr lang="en-US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!!!!</a:t>
            </a:r>
            <a:endParaRPr lang="en-GB" sz="24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7618" y="1700808"/>
            <a:ext cx="8424862" cy="4537075"/>
            <a:chOff x="480" y="1456"/>
            <a:chExt cx="4884" cy="2402"/>
          </a:xfrm>
        </p:grpSpPr>
        <p:sp>
          <p:nvSpPr>
            <p:cNvPr id="359429" name="Rectangle 5"/>
            <p:cNvSpPr>
              <a:spLocks noChangeArrowheads="1"/>
            </p:cNvSpPr>
            <p:nvPr/>
          </p:nvSpPr>
          <p:spPr bwMode="auto">
            <a:xfrm>
              <a:off x="712" y="3220"/>
              <a:ext cx="1875" cy="345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tx2"/>
              </a:outerShdw>
            </a:effectLst>
          </p:spPr>
          <p:txBody>
            <a:bodyPr lIns="109538" tIns="53975" rIns="109538" bIns="53975">
              <a:spAutoFit/>
            </a:bodyPr>
            <a:lstStyle/>
            <a:p>
              <a:pPr algn="ctr" defTabSz="1066800"/>
              <a:r>
                <a:rPr lang="en-GB" sz="3400" b="0" i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 = H + N</a:t>
              </a:r>
            </a:p>
          </p:txBody>
        </p:sp>
        <p:sp>
          <p:nvSpPr>
            <p:cNvPr id="359430" name="Freeform 6"/>
            <p:cNvSpPr>
              <a:spLocks/>
            </p:cNvSpPr>
            <p:nvPr/>
          </p:nvSpPr>
          <p:spPr bwMode="auto">
            <a:xfrm>
              <a:off x="3333" y="2309"/>
              <a:ext cx="2031" cy="1547"/>
            </a:xfrm>
            <a:custGeom>
              <a:avLst/>
              <a:gdLst/>
              <a:ahLst/>
              <a:cxnLst>
                <a:cxn ang="0">
                  <a:pos x="2025" y="0"/>
                </a:cxn>
                <a:cxn ang="0">
                  <a:pos x="1794" y="21"/>
                </a:cxn>
                <a:cxn ang="0">
                  <a:pos x="1569" y="48"/>
                </a:cxn>
                <a:cxn ang="0">
                  <a:pos x="1361" y="96"/>
                </a:cxn>
                <a:cxn ang="0">
                  <a:pos x="1169" y="152"/>
                </a:cxn>
                <a:cxn ang="0">
                  <a:pos x="985" y="220"/>
                </a:cxn>
                <a:cxn ang="0">
                  <a:pos x="816" y="301"/>
                </a:cxn>
                <a:cxn ang="0">
                  <a:pos x="664" y="389"/>
                </a:cxn>
                <a:cxn ang="0">
                  <a:pos x="524" y="489"/>
                </a:cxn>
                <a:cxn ang="0">
                  <a:pos x="399" y="597"/>
                </a:cxn>
                <a:cxn ang="0">
                  <a:pos x="292" y="713"/>
                </a:cxn>
                <a:cxn ang="0">
                  <a:pos x="199" y="838"/>
                </a:cxn>
                <a:cxn ang="0">
                  <a:pos x="127" y="970"/>
                </a:cxn>
                <a:cxn ang="0">
                  <a:pos x="68" y="1106"/>
                </a:cxn>
                <a:cxn ang="0">
                  <a:pos x="27" y="1250"/>
                </a:cxn>
                <a:cxn ang="0">
                  <a:pos x="3" y="1394"/>
                </a:cxn>
                <a:cxn ang="0">
                  <a:pos x="0" y="1546"/>
                </a:cxn>
                <a:cxn ang="0">
                  <a:pos x="2030" y="1542"/>
                </a:cxn>
                <a:cxn ang="0">
                  <a:pos x="2030" y="1446"/>
                </a:cxn>
                <a:cxn ang="0">
                  <a:pos x="2030" y="1350"/>
                </a:cxn>
                <a:cxn ang="0">
                  <a:pos x="2030" y="1254"/>
                </a:cxn>
                <a:cxn ang="0">
                  <a:pos x="2030" y="1158"/>
                </a:cxn>
                <a:cxn ang="0">
                  <a:pos x="2030" y="1062"/>
                </a:cxn>
                <a:cxn ang="0">
                  <a:pos x="2025" y="965"/>
                </a:cxn>
                <a:cxn ang="0">
                  <a:pos x="2025" y="870"/>
                </a:cxn>
                <a:cxn ang="0">
                  <a:pos x="2025" y="773"/>
                </a:cxn>
                <a:cxn ang="0">
                  <a:pos x="2025" y="677"/>
                </a:cxn>
                <a:cxn ang="0">
                  <a:pos x="2025" y="581"/>
                </a:cxn>
                <a:cxn ang="0">
                  <a:pos x="2025" y="485"/>
                </a:cxn>
                <a:cxn ang="0">
                  <a:pos x="2025" y="389"/>
                </a:cxn>
                <a:cxn ang="0">
                  <a:pos x="2025" y="288"/>
                </a:cxn>
                <a:cxn ang="0">
                  <a:pos x="2025" y="193"/>
                </a:cxn>
                <a:cxn ang="0">
                  <a:pos x="2025" y="96"/>
                </a:cxn>
                <a:cxn ang="0">
                  <a:pos x="2025" y="0"/>
                </a:cxn>
              </a:cxnLst>
              <a:rect l="0" t="0" r="r" b="b"/>
              <a:pathLst>
                <a:path w="2031" h="1547">
                  <a:moveTo>
                    <a:pt x="2025" y="0"/>
                  </a:moveTo>
                  <a:lnTo>
                    <a:pt x="1794" y="21"/>
                  </a:lnTo>
                  <a:lnTo>
                    <a:pt x="1569" y="48"/>
                  </a:lnTo>
                  <a:lnTo>
                    <a:pt x="1361" y="96"/>
                  </a:lnTo>
                  <a:lnTo>
                    <a:pt x="1169" y="152"/>
                  </a:lnTo>
                  <a:lnTo>
                    <a:pt x="985" y="220"/>
                  </a:lnTo>
                  <a:lnTo>
                    <a:pt x="816" y="301"/>
                  </a:lnTo>
                  <a:lnTo>
                    <a:pt x="664" y="389"/>
                  </a:lnTo>
                  <a:lnTo>
                    <a:pt x="524" y="489"/>
                  </a:lnTo>
                  <a:lnTo>
                    <a:pt x="399" y="597"/>
                  </a:lnTo>
                  <a:lnTo>
                    <a:pt x="292" y="713"/>
                  </a:lnTo>
                  <a:lnTo>
                    <a:pt x="199" y="838"/>
                  </a:lnTo>
                  <a:lnTo>
                    <a:pt x="127" y="970"/>
                  </a:lnTo>
                  <a:lnTo>
                    <a:pt x="68" y="1106"/>
                  </a:lnTo>
                  <a:lnTo>
                    <a:pt x="27" y="1250"/>
                  </a:lnTo>
                  <a:lnTo>
                    <a:pt x="3" y="1394"/>
                  </a:lnTo>
                  <a:lnTo>
                    <a:pt x="0" y="1546"/>
                  </a:lnTo>
                  <a:lnTo>
                    <a:pt x="2030" y="1542"/>
                  </a:lnTo>
                  <a:lnTo>
                    <a:pt x="2030" y="1446"/>
                  </a:lnTo>
                  <a:lnTo>
                    <a:pt x="2030" y="1350"/>
                  </a:lnTo>
                  <a:lnTo>
                    <a:pt x="2030" y="1254"/>
                  </a:lnTo>
                  <a:lnTo>
                    <a:pt x="2030" y="1158"/>
                  </a:lnTo>
                  <a:lnTo>
                    <a:pt x="2030" y="1062"/>
                  </a:lnTo>
                  <a:lnTo>
                    <a:pt x="2025" y="965"/>
                  </a:lnTo>
                  <a:lnTo>
                    <a:pt x="2025" y="870"/>
                  </a:lnTo>
                  <a:lnTo>
                    <a:pt x="2025" y="773"/>
                  </a:lnTo>
                  <a:lnTo>
                    <a:pt x="2025" y="677"/>
                  </a:lnTo>
                  <a:lnTo>
                    <a:pt x="2025" y="581"/>
                  </a:lnTo>
                  <a:lnTo>
                    <a:pt x="2025" y="485"/>
                  </a:lnTo>
                  <a:lnTo>
                    <a:pt x="2025" y="389"/>
                  </a:lnTo>
                  <a:lnTo>
                    <a:pt x="2025" y="288"/>
                  </a:lnTo>
                  <a:lnTo>
                    <a:pt x="2025" y="193"/>
                  </a:lnTo>
                  <a:lnTo>
                    <a:pt x="2025" y="96"/>
                  </a:lnTo>
                  <a:lnTo>
                    <a:pt x="2025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31" name="Rectangle 7"/>
            <p:cNvSpPr>
              <a:spLocks noChangeArrowheads="1"/>
            </p:cNvSpPr>
            <p:nvPr/>
          </p:nvSpPr>
          <p:spPr bwMode="auto">
            <a:xfrm flipH="1">
              <a:off x="3624" y="3264"/>
              <a:ext cx="760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l-GR" sz="16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Ελλειψοειδές</a:t>
              </a:r>
              <a:endParaRPr lang="en-GB" sz="16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32" name="Rectangle 8"/>
            <p:cNvSpPr>
              <a:spLocks noChangeArrowheads="1"/>
            </p:cNvSpPr>
            <p:nvPr/>
          </p:nvSpPr>
          <p:spPr bwMode="auto">
            <a:xfrm flipH="1">
              <a:off x="3876" y="1961"/>
              <a:ext cx="169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359433" name="Rectangle 9"/>
            <p:cNvSpPr>
              <a:spLocks noChangeArrowheads="1"/>
            </p:cNvSpPr>
            <p:nvPr/>
          </p:nvSpPr>
          <p:spPr bwMode="auto">
            <a:xfrm flipH="1">
              <a:off x="3439" y="1804"/>
              <a:ext cx="158" cy="1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sz="17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359434" name="Freeform 10"/>
            <p:cNvSpPr>
              <a:spLocks/>
            </p:cNvSpPr>
            <p:nvPr/>
          </p:nvSpPr>
          <p:spPr bwMode="auto">
            <a:xfrm>
              <a:off x="3386" y="1855"/>
              <a:ext cx="721" cy="473"/>
            </a:xfrm>
            <a:custGeom>
              <a:avLst/>
              <a:gdLst/>
              <a:ahLst/>
              <a:cxnLst>
                <a:cxn ang="0">
                  <a:pos x="688" y="16"/>
                </a:cxn>
                <a:cxn ang="0">
                  <a:pos x="632" y="8"/>
                </a:cxn>
                <a:cxn ang="0">
                  <a:pos x="584" y="16"/>
                </a:cxn>
                <a:cxn ang="0">
                  <a:pos x="520" y="8"/>
                </a:cxn>
                <a:cxn ang="0">
                  <a:pos x="464" y="24"/>
                </a:cxn>
                <a:cxn ang="0">
                  <a:pos x="400" y="0"/>
                </a:cxn>
                <a:cxn ang="0">
                  <a:pos x="352" y="32"/>
                </a:cxn>
                <a:cxn ang="0">
                  <a:pos x="288" y="56"/>
                </a:cxn>
                <a:cxn ang="0">
                  <a:pos x="240" y="72"/>
                </a:cxn>
                <a:cxn ang="0">
                  <a:pos x="200" y="136"/>
                </a:cxn>
                <a:cxn ang="0">
                  <a:pos x="136" y="192"/>
                </a:cxn>
                <a:cxn ang="0">
                  <a:pos x="80" y="208"/>
                </a:cxn>
                <a:cxn ang="0">
                  <a:pos x="56" y="248"/>
                </a:cxn>
                <a:cxn ang="0">
                  <a:pos x="24" y="312"/>
                </a:cxn>
                <a:cxn ang="0">
                  <a:pos x="8" y="360"/>
                </a:cxn>
                <a:cxn ang="0">
                  <a:pos x="0" y="424"/>
                </a:cxn>
                <a:cxn ang="0">
                  <a:pos x="0" y="472"/>
                </a:cxn>
                <a:cxn ang="0">
                  <a:pos x="32" y="416"/>
                </a:cxn>
                <a:cxn ang="0">
                  <a:pos x="72" y="384"/>
                </a:cxn>
                <a:cxn ang="0">
                  <a:pos x="96" y="328"/>
                </a:cxn>
                <a:cxn ang="0">
                  <a:pos x="128" y="272"/>
                </a:cxn>
                <a:cxn ang="0">
                  <a:pos x="168" y="248"/>
                </a:cxn>
                <a:cxn ang="0">
                  <a:pos x="216" y="216"/>
                </a:cxn>
                <a:cxn ang="0">
                  <a:pos x="248" y="184"/>
                </a:cxn>
                <a:cxn ang="0">
                  <a:pos x="288" y="152"/>
                </a:cxn>
                <a:cxn ang="0">
                  <a:pos x="352" y="104"/>
                </a:cxn>
                <a:cxn ang="0">
                  <a:pos x="408" y="72"/>
                </a:cxn>
                <a:cxn ang="0">
                  <a:pos x="480" y="80"/>
                </a:cxn>
                <a:cxn ang="0">
                  <a:pos x="536" y="88"/>
                </a:cxn>
                <a:cxn ang="0">
                  <a:pos x="600" y="64"/>
                </a:cxn>
                <a:cxn ang="0">
                  <a:pos x="656" y="56"/>
                </a:cxn>
                <a:cxn ang="0">
                  <a:pos x="720" y="16"/>
                </a:cxn>
              </a:cxnLst>
              <a:rect l="0" t="0" r="r" b="b"/>
              <a:pathLst>
                <a:path w="721" h="473">
                  <a:moveTo>
                    <a:pt x="720" y="16"/>
                  </a:moveTo>
                  <a:lnTo>
                    <a:pt x="688" y="16"/>
                  </a:lnTo>
                  <a:lnTo>
                    <a:pt x="664" y="16"/>
                  </a:lnTo>
                  <a:lnTo>
                    <a:pt x="632" y="8"/>
                  </a:lnTo>
                  <a:lnTo>
                    <a:pt x="608" y="16"/>
                  </a:lnTo>
                  <a:lnTo>
                    <a:pt x="584" y="16"/>
                  </a:lnTo>
                  <a:lnTo>
                    <a:pt x="552" y="16"/>
                  </a:lnTo>
                  <a:lnTo>
                    <a:pt x="520" y="8"/>
                  </a:lnTo>
                  <a:lnTo>
                    <a:pt x="488" y="24"/>
                  </a:lnTo>
                  <a:lnTo>
                    <a:pt x="464" y="24"/>
                  </a:lnTo>
                  <a:lnTo>
                    <a:pt x="432" y="8"/>
                  </a:lnTo>
                  <a:lnTo>
                    <a:pt x="400" y="0"/>
                  </a:lnTo>
                  <a:lnTo>
                    <a:pt x="376" y="0"/>
                  </a:lnTo>
                  <a:lnTo>
                    <a:pt x="352" y="32"/>
                  </a:lnTo>
                  <a:lnTo>
                    <a:pt x="320" y="40"/>
                  </a:lnTo>
                  <a:lnTo>
                    <a:pt x="288" y="56"/>
                  </a:lnTo>
                  <a:lnTo>
                    <a:pt x="264" y="64"/>
                  </a:lnTo>
                  <a:lnTo>
                    <a:pt x="240" y="72"/>
                  </a:lnTo>
                  <a:lnTo>
                    <a:pt x="224" y="104"/>
                  </a:lnTo>
                  <a:lnTo>
                    <a:pt x="200" y="136"/>
                  </a:lnTo>
                  <a:lnTo>
                    <a:pt x="168" y="160"/>
                  </a:lnTo>
                  <a:lnTo>
                    <a:pt x="136" y="192"/>
                  </a:lnTo>
                  <a:lnTo>
                    <a:pt x="112" y="192"/>
                  </a:lnTo>
                  <a:lnTo>
                    <a:pt x="80" y="208"/>
                  </a:lnTo>
                  <a:lnTo>
                    <a:pt x="56" y="224"/>
                  </a:lnTo>
                  <a:lnTo>
                    <a:pt x="56" y="248"/>
                  </a:lnTo>
                  <a:lnTo>
                    <a:pt x="40" y="280"/>
                  </a:lnTo>
                  <a:lnTo>
                    <a:pt x="24" y="312"/>
                  </a:lnTo>
                  <a:lnTo>
                    <a:pt x="16" y="336"/>
                  </a:lnTo>
                  <a:lnTo>
                    <a:pt x="8" y="360"/>
                  </a:lnTo>
                  <a:lnTo>
                    <a:pt x="0" y="392"/>
                  </a:lnTo>
                  <a:lnTo>
                    <a:pt x="0" y="424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16" y="448"/>
                  </a:lnTo>
                  <a:lnTo>
                    <a:pt x="32" y="416"/>
                  </a:lnTo>
                  <a:lnTo>
                    <a:pt x="64" y="408"/>
                  </a:lnTo>
                  <a:lnTo>
                    <a:pt x="72" y="384"/>
                  </a:lnTo>
                  <a:lnTo>
                    <a:pt x="80" y="352"/>
                  </a:lnTo>
                  <a:lnTo>
                    <a:pt x="96" y="328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52" y="272"/>
                  </a:lnTo>
                  <a:lnTo>
                    <a:pt x="168" y="248"/>
                  </a:lnTo>
                  <a:lnTo>
                    <a:pt x="192" y="232"/>
                  </a:lnTo>
                  <a:lnTo>
                    <a:pt x="216" y="216"/>
                  </a:lnTo>
                  <a:lnTo>
                    <a:pt x="240" y="208"/>
                  </a:lnTo>
                  <a:lnTo>
                    <a:pt x="248" y="184"/>
                  </a:lnTo>
                  <a:lnTo>
                    <a:pt x="264" y="160"/>
                  </a:lnTo>
                  <a:lnTo>
                    <a:pt x="288" y="152"/>
                  </a:lnTo>
                  <a:lnTo>
                    <a:pt x="320" y="120"/>
                  </a:lnTo>
                  <a:lnTo>
                    <a:pt x="352" y="104"/>
                  </a:lnTo>
                  <a:lnTo>
                    <a:pt x="384" y="88"/>
                  </a:lnTo>
                  <a:lnTo>
                    <a:pt x="408" y="72"/>
                  </a:lnTo>
                  <a:lnTo>
                    <a:pt x="448" y="72"/>
                  </a:lnTo>
                  <a:lnTo>
                    <a:pt x="480" y="80"/>
                  </a:lnTo>
                  <a:lnTo>
                    <a:pt x="504" y="96"/>
                  </a:lnTo>
                  <a:lnTo>
                    <a:pt x="536" y="88"/>
                  </a:lnTo>
                  <a:lnTo>
                    <a:pt x="568" y="80"/>
                  </a:lnTo>
                  <a:lnTo>
                    <a:pt x="600" y="64"/>
                  </a:lnTo>
                  <a:lnTo>
                    <a:pt x="632" y="64"/>
                  </a:lnTo>
                  <a:lnTo>
                    <a:pt x="656" y="56"/>
                  </a:lnTo>
                  <a:lnTo>
                    <a:pt x="680" y="56"/>
                  </a:lnTo>
                  <a:lnTo>
                    <a:pt x="720" y="16"/>
                  </a:lnTo>
                </a:path>
              </a:pathLst>
            </a:custGeom>
            <a:gradFill rotWithShape="0">
              <a:gsLst>
                <a:gs pos="0">
                  <a:srgbClr val="33CC33">
                    <a:gamma/>
                    <a:tint val="40000"/>
                    <a:invGamma/>
                  </a:srgbClr>
                </a:gs>
                <a:gs pos="100000">
                  <a:srgbClr val="33CC33"/>
                </a:gs>
              </a:gsLst>
              <a:lin ang="189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35" name="Rectangle 11"/>
            <p:cNvSpPr>
              <a:spLocks noChangeArrowheads="1"/>
            </p:cNvSpPr>
            <p:nvPr/>
          </p:nvSpPr>
          <p:spPr bwMode="auto">
            <a:xfrm flipH="1">
              <a:off x="4134" y="1786"/>
              <a:ext cx="615" cy="1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5088" tIns="31750" rIns="65088" bIns="31750">
              <a:spAutoFit/>
            </a:bodyPr>
            <a:lstStyle/>
            <a:p>
              <a:pPr algn="ctr" defTabSz="373063"/>
              <a:r>
                <a:rPr lang="el-GR" sz="14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Τοπογραφία</a:t>
              </a:r>
              <a:endParaRPr lang="en-GB" sz="14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36" name="Oval 12"/>
            <p:cNvSpPr>
              <a:spLocks noChangeArrowheads="1"/>
            </p:cNvSpPr>
            <p:nvPr/>
          </p:nvSpPr>
          <p:spPr bwMode="auto">
            <a:xfrm>
              <a:off x="3632" y="1885"/>
              <a:ext cx="42" cy="4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37" name="Line 13"/>
            <p:cNvSpPr>
              <a:spLocks noChangeShapeType="1"/>
            </p:cNvSpPr>
            <p:nvPr/>
          </p:nvSpPr>
          <p:spPr bwMode="auto">
            <a:xfrm>
              <a:off x="5363" y="1930"/>
              <a:ext cx="0" cy="19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38" name="Line 14"/>
            <p:cNvSpPr>
              <a:spLocks noChangeShapeType="1"/>
            </p:cNvSpPr>
            <p:nvPr/>
          </p:nvSpPr>
          <p:spPr bwMode="auto">
            <a:xfrm>
              <a:off x="3122" y="3857"/>
              <a:ext cx="2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39" name="Freeform 15"/>
            <p:cNvSpPr>
              <a:spLocks/>
            </p:cNvSpPr>
            <p:nvPr/>
          </p:nvSpPr>
          <p:spPr bwMode="auto">
            <a:xfrm>
              <a:off x="3173" y="2310"/>
              <a:ext cx="2183" cy="1548"/>
            </a:xfrm>
            <a:custGeom>
              <a:avLst/>
              <a:gdLst/>
              <a:ahLst/>
              <a:cxnLst>
                <a:cxn ang="0">
                  <a:pos x="1950" y="20"/>
                </a:cxn>
                <a:cxn ang="0">
                  <a:pos x="1517" y="96"/>
                </a:cxn>
                <a:cxn ang="0">
                  <a:pos x="1141" y="220"/>
                </a:cxn>
                <a:cxn ang="0">
                  <a:pos x="821" y="389"/>
                </a:cxn>
                <a:cxn ang="0">
                  <a:pos x="556" y="597"/>
                </a:cxn>
                <a:cxn ang="0">
                  <a:pos x="356" y="838"/>
                </a:cxn>
                <a:cxn ang="0">
                  <a:pos x="225" y="1106"/>
                </a:cxn>
                <a:cxn ang="0">
                  <a:pos x="160" y="1395"/>
                </a:cxn>
                <a:cxn ang="0">
                  <a:pos x="136" y="1547"/>
                </a:cxn>
                <a:cxn ang="0">
                  <a:pos x="96" y="1547"/>
                </a:cxn>
                <a:cxn ang="0">
                  <a:pos x="60" y="1547"/>
                </a:cxn>
                <a:cxn ang="0">
                  <a:pos x="20" y="1547"/>
                </a:cxn>
                <a:cxn ang="0">
                  <a:pos x="16" y="1511"/>
                </a:cxn>
                <a:cxn ang="0">
                  <a:pos x="53" y="1443"/>
                </a:cxn>
                <a:cxn ang="0">
                  <a:pos x="96" y="1382"/>
                </a:cxn>
                <a:cxn ang="0">
                  <a:pos x="140" y="1326"/>
                </a:cxn>
                <a:cxn ang="0">
                  <a:pos x="209" y="1250"/>
                </a:cxn>
                <a:cxn ang="0">
                  <a:pos x="272" y="1154"/>
                </a:cxn>
                <a:cxn ang="0">
                  <a:pos x="309" y="1058"/>
                </a:cxn>
                <a:cxn ang="0">
                  <a:pos x="325" y="958"/>
                </a:cxn>
                <a:cxn ang="0">
                  <a:pos x="336" y="838"/>
                </a:cxn>
                <a:cxn ang="0">
                  <a:pos x="361" y="709"/>
                </a:cxn>
                <a:cxn ang="0">
                  <a:pos x="393" y="585"/>
                </a:cxn>
                <a:cxn ang="0">
                  <a:pos x="440" y="469"/>
                </a:cxn>
                <a:cxn ang="0">
                  <a:pos x="488" y="365"/>
                </a:cxn>
                <a:cxn ang="0">
                  <a:pos x="544" y="268"/>
                </a:cxn>
                <a:cxn ang="0">
                  <a:pos x="601" y="197"/>
                </a:cxn>
                <a:cxn ang="0">
                  <a:pos x="657" y="140"/>
                </a:cxn>
                <a:cxn ang="0">
                  <a:pos x="721" y="104"/>
                </a:cxn>
                <a:cxn ang="0">
                  <a:pos x="805" y="80"/>
                </a:cxn>
                <a:cxn ang="0">
                  <a:pos x="905" y="72"/>
                </a:cxn>
                <a:cxn ang="0">
                  <a:pos x="1009" y="68"/>
                </a:cxn>
                <a:cxn ang="0">
                  <a:pos x="1121" y="72"/>
                </a:cxn>
                <a:cxn ang="0">
                  <a:pos x="1230" y="80"/>
                </a:cxn>
                <a:cxn ang="0">
                  <a:pos x="1329" y="92"/>
                </a:cxn>
                <a:cxn ang="0">
                  <a:pos x="1421" y="108"/>
                </a:cxn>
                <a:cxn ang="0">
                  <a:pos x="1517" y="120"/>
                </a:cxn>
                <a:cxn ang="0">
                  <a:pos x="1622" y="132"/>
                </a:cxn>
                <a:cxn ang="0">
                  <a:pos x="1717" y="132"/>
                </a:cxn>
                <a:cxn ang="0">
                  <a:pos x="1814" y="124"/>
                </a:cxn>
                <a:cxn ang="0">
                  <a:pos x="1905" y="108"/>
                </a:cxn>
                <a:cxn ang="0">
                  <a:pos x="1982" y="92"/>
                </a:cxn>
                <a:cxn ang="0">
                  <a:pos x="2061" y="76"/>
                </a:cxn>
                <a:cxn ang="0">
                  <a:pos x="2142" y="56"/>
                </a:cxn>
                <a:cxn ang="0">
                  <a:pos x="2182" y="36"/>
                </a:cxn>
                <a:cxn ang="0">
                  <a:pos x="2182" y="12"/>
                </a:cxn>
              </a:cxnLst>
              <a:rect l="0" t="0" r="r" b="b"/>
              <a:pathLst>
                <a:path w="2183" h="1548">
                  <a:moveTo>
                    <a:pt x="2182" y="0"/>
                  </a:moveTo>
                  <a:lnTo>
                    <a:pt x="1950" y="20"/>
                  </a:lnTo>
                  <a:lnTo>
                    <a:pt x="1726" y="48"/>
                  </a:lnTo>
                  <a:lnTo>
                    <a:pt x="1517" y="96"/>
                  </a:lnTo>
                  <a:lnTo>
                    <a:pt x="1325" y="152"/>
                  </a:lnTo>
                  <a:lnTo>
                    <a:pt x="1141" y="220"/>
                  </a:lnTo>
                  <a:lnTo>
                    <a:pt x="973" y="301"/>
                  </a:lnTo>
                  <a:lnTo>
                    <a:pt x="821" y="389"/>
                  </a:lnTo>
                  <a:lnTo>
                    <a:pt x="680" y="489"/>
                  </a:lnTo>
                  <a:lnTo>
                    <a:pt x="556" y="597"/>
                  </a:lnTo>
                  <a:lnTo>
                    <a:pt x="449" y="713"/>
                  </a:lnTo>
                  <a:lnTo>
                    <a:pt x="356" y="838"/>
                  </a:lnTo>
                  <a:lnTo>
                    <a:pt x="284" y="970"/>
                  </a:lnTo>
                  <a:lnTo>
                    <a:pt x="225" y="1106"/>
                  </a:lnTo>
                  <a:lnTo>
                    <a:pt x="184" y="1250"/>
                  </a:lnTo>
                  <a:lnTo>
                    <a:pt x="160" y="1395"/>
                  </a:lnTo>
                  <a:lnTo>
                    <a:pt x="157" y="1547"/>
                  </a:lnTo>
                  <a:lnTo>
                    <a:pt x="136" y="1547"/>
                  </a:lnTo>
                  <a:lnTo>
                    <a:pt x="116" y="1547"/>
                  </a:lnTo>
                  <a:lnTo>
                    <a:pt x="96" y="1547"/>
                  </a:lnTo>
                  <a:lnTo>
                    <a:pt x="76" y="1547"/>
                  </a:lnTo>
                  <a:lnTo>
                    <a:pt x="60" y="1547"/>
                  </a:lnTo>
                  <a:lnTo>
                    <a:pt x="40" y="1547"/>
                  </a:lnTo>
                  <a:lnTo>
                    <a:pt x="20" y="1547"/>
                  </a:lnTo>
                  <a:lnTo>
                    <a:pt x="0" y="1547"/>
                  </a:lnTo>
                  <a:lnTo>
                    <a:pt x="16" y="1511"/>
                  </a:lnTo>
                  <a:lnTo>
                    <a:pt x="32" y="1475"/>
                  </a:lnTo>
                  <a:lnTo>
                    <a:pt x="53" y="1443"/>
                  </a:lnTo>
                  <a:lnTo>
                    <a:pt x="72" y="1411"/>
                  </a:lnTo>
                  <a:lnTo>
                    <a:pt x="96" y="1382"/>
                  </a:lnTo>
                  <a:lnTo>
                    <a:pt x="121" y="1350"/>
                  </a:lnTo>
                  <a:lnTo>
                    <a:pt x="140" y="1326"/>
                  </a:lnTo>
                  <a:lnTo>
                    <a:pt x="164" y="1298"/>
                  </a:lnTo>
                  <a:lnTo>
                    <a:pt x="209" y="1250"/>
                  </a:lnTo>
                  <a:lnTo>
                    <a:pt x="244" y="1202"/>
                  </a:lnTo>
                  <a:lnTo>
                    <a:pt x="272" y="1154"/>
                  </a:lnTo>
                  <a:lnTo>
                    <a:pt x="293" y="1106"/>
                  </a:lnTo>
                  <a:lnTo>
                    <a:pt x="309" y="1058"/>
                  </a:lnTo>
                  <a:lnTo>
                    <a:pt x="316" y="1006"/>
                  </a:lnTo>
                  <a:lnTo>
                    <a:pt x="325" y="958"/>
                  </a:lnTo>
                  <a:lnTo>
                    <a:pt x="329" y="902"/>
                  </a:lnTo>
                  <a:lnTo>
                    <a:pt x="336" y="838"/>
                  </a:lnTo>
                  <a:lnTo>
                    <a:pt x="345" y="773"/>
                  </a:lnTo>
                  <a:lnTo>
                    <a:pt x="361" y="709"/>
                  </a:lnTo>
                  <a:lnTo>
                    <a:pt x="377" y="649"/>
                  </a:lnTo>
                  <a:lnTo>
                    <a:pt x="393" y="585"/>
                  </a:lnTo>
                  <a:lnTo>
                    <a:pt x="417" y="525"/>
                  </a:lnTo>
                  <a:lnTo>
                    <a:pt x="440" y="469"/>
                  </a:lnTo>
                  <a:lnTo>
                    <a:pt x="465" y="413"/>
                  </a:lnTo>
                  <a:lnTo>
                    <a:pt x="488" y="365"/>
                  </a:lnTo>
                  <a:lnTo>
                    <a:pt x="517" y="313"/>
                  </a:lnTo>
                  <a:lnTo>
                    <a:pt x="544" y="268"/>
                  </a:lnTo>
                  <a:lnTo>
                    <a:pt x="572" y="228"/>
                  </a:lnTo>
                  <a:lnTo>
                    <a:pt x="601" y="197"/>
                  </a:lnTo>
                  <a:lnTo>
                    <a:pt x="628" y="164"/>
                  </a:lnTo>
                  <a:lnTo>
                    <a:pt x="657" y="140"/>
                  </a:lnTo>
                  <a:lnTo>
                    <a:pt x="685" y="120"/>
                  </a:lnTo>
                  <a:lnTo>
                    <a:pt x="721" y="104"/>
                  </a:lnTo>
                  <a:lnTo>
                    <a:pt x="761" y="92"/>
                  </a:lnTo>
                  <a:lnTo>
                    <a:pt x="805" y="80"/>
                  </a:lnTo>
                  <a:lnTo>
                    <a:pt x="853" y="76"/>
                  </a:lnTo>
                  <a:lnTo>
                    <a:pt x="905" y="72"/>
                  </a:lnTo>
                  <a:lnTo>
                    <a:pt x="957" y="68"/>
                  </a:lnTo>
                  <a:lnTo>
                    <a:pt x="1009" y="68"/>
                  </a:lnTo>
                  <a:lnTo>
                    <a:pt x="1065" y="68"/>
                  </a:lnTo>
                  <a:lnTo>
                    <a:pt x="1121" y="72"/>
                  </a:lnTo>
                  <a:lnTo>
                    <a:pt x="1173" y="76"/>
                  </a:lnTo>
                  <a:lnTo>
                    <a:pt x="1230" y="80"/>
                  </a:lnTo>
                  <a:lnTo>
                    <a:pt x="1282" y="88"/>
                  </a:lnTo>
                  <a:lnTo>
                    <a:pt x="1329" y="92"/>
                  </a:lnTo>
                  <a:lnTo>
                    <a:pt x="1377" y="100"/>
                  </a:lnTo>
                  <a:lnTo>
                    <a:pt x="1421" y="108"/>
                  </a:lnTo>
                  <a:lnTo>
                    <a:pt x="1461" y="112"/>
                  </a:lnTo>
                  <a:lnTo>
                    <a:pt x="1517" y="120"/>
                  </a:lnTo>
                  <a:lnTo>
                    <a:pt x="1570" y="128"/>
                  </a:lnTo>
                  <a:lnTo>
                    <a:pt x="1622" y="132"/>
                  </a:lnTo>
                  <a:lnTo>
                    <a:pt x="1669" y="132"/>
                  </a:lnTo>
                  <a:lnTo>
                    <a:pt x="1717" y="132"/>
                  </a:lnTo>
                  <a:lnTo>
                    <a:pt x="1766" y="128"/>
                  </a:lnTo>
                  <a:lnTo>
                    <a:pt x="1814" y="124"/>
                  </a:lnTo>
                  <a:lnTo>
                    <a:pt x="1866" y="116"/>
                  </a:lnTo>
                  <a:lnTo>
                    <a:pt x="1905" y="108"/>
                  </a:lnTo>
                  <a:lnTo>
                    <a:pt x="1941" y="100"/>
                  </a:lnTo>
                  <a:lnTo>
                    <a:pt x="1982" y="92"/>
                  </a:lnTo>
                  <a:lnTo>
                    <a:pt x="2022" y="84"/>
                  </a:lnTo>
                  <a:lnTo>
                    <a:pt x="2061" y="76"/>
                  </a:lnTo>
                  <a:lnTo>
                    <a:pt x="2102" y="68"/>
                  </a:lnTo>
                  <a:lnTo>
                    <a:pt x="2142" y="56"/>
                  </a:lnTo>
                  <a:lnTo>
                    <a:pt x="2182" y="48"/>
                  </a:lnTo>
                  <a:lnTo>
                    <a:pt x="2182" y="36"/>
                  </a:lnTo>
                  <a:lnTo>
                    <a:pt x="2182" y="24"/>
                  </a:lnTo>
                  <a:lnTo>
                    <a:pt x="2182" y="12"/>
                  </a:lnTo>
                  <a:lnTo>
                    <a:pt x="2182" y="0"/>
                  </a:lnTo>
                </a:path>
              </a:pathLst>
            </a:custGeom>
            <a:solidFill>
              <a:srgbClr val="FFCC00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0" name="Freeform 16"/>
            <p:cNvSpPr>
              <a:spLocks/>
            </p:cNvSpPr>
            <p:nvPr/>
          </p:nvSpPr>
          <p:spPr bwMode="auto">
            <a:xfrm>
              <a:off x="3514" y="1626"/>
              <a:ext cx="211" cy="69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10" y="68"/>
                </a:cxn>
                <a:cxn ang="0">
                  <a:pos x="210" y="0"/>
                </a:cxn>
              </a:cxnLst>
              <a:rect l="0" t="0" r="r" b="b"/>
              <a:pathLst>
                <a:path w="211" h="69">
                  <a:moveTo>
                    <a:pt x="210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210" y="68"/>
                  </a:lnTo>
                  <a:lnTo>
                    <a:pt x="21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1" name="Freeform 17"/>
            <p:cNvSpPr>
              <a:spLocks/>
            </p:cNvSpPr>
            <p:nvPr/>
          </p:nvSpPr>
          <p:spPr bwMode="auto">
            <a:xfrm>
              <a:off x="3514" y="1625"/>
              <a:ext cx="211" cy="37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182" y="16"/>
                </a:cxn>
                <a:cxn ang="0">
                  <a:pos x="158" y="29"/>
                </a:cxn>
                <a:cxn ang="0">
                  <a:pos x="130" y="36"/>
                </a:cxn>
                <a:cxn ang="0">
                  <a:pos x="105" y="36"/>
                </a:cxn>
                <a:cxn ang="0">
                  <a:pos x="77" y="36"/>
                </a:cxn>
                <a:cxn ang="0">
                  <a:pos x="53" y="29"/>
                </a:cxn>
                <a:cxn ang="0">
                  <a:pos x="25" y="16"/>
                </a:cxn>
                <a:cxn ang="0">
                  <a:pos x="0" y="0"/>
                </a:cxn>
              </a:cxnLst>
              <a:rect l="0" t="0" r="r" b="b"/>
              <a:pathLst>
                <a:path w="211" h="37">
                  <a:moveTo>
                    <a:pt x="210" y="0"/>
                  </a:moveTo>
                  <a:lnTo>
                    <a:pt x="182" y="16"/>
                  </a:lnTo>
                  <a:lnTo>
                    <a:pt x="158" y="29"/>
                  </a:lnTo>
                  <a:lnTo>
                    <a:pt x="130" y="36"/>
                  </a:lnTo>
                  <a:lnTo>
                    <a:pt x="105" y="36"/>
                  </a:lnTo>
                  <a:lnTo>
                    <a:pt x="77" y="36"/>
                  </a:lnTo>
                  <a:lnTo>
                    <a:pt x="53" y="29"/>
                  </a:lnTo>
                  <a:lnTo>
                    <a:pt x="25" y="1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2" name="Freeform 18"/>
            <p:cNvSpPr>
              <a:spLocks/>
            </p:cNvSpPr>
            <p:nvPr/>
          </p:nvSpPr>
          <p:spPr bwMode="auto">
            <a:xfrm>
              <a:off x="3606" y="1456"/>
              <a:ext cx="217" cy="9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5"/>
                </a:cxn>
                <a:cxn ang="0">
                  <a:pos x="8" y="255"/>
                </a:cxn>
                <a:cxn ang="0">
                  <a:pos x="20" y="311"/>
                </a:cxn>
                <a:cxn ang="0">
                  <a:pos x="27" y="363"/>
                </a:cxn>
                <a:cxn ang="0">
                  <a:pos x="40" y="419"/>
                </a:cxn>
                <a:cxn ang="0">
                  <a:pos x="47" y="468"/>
                </a:cxn>
                <a:cxn ang="0">
                  <a:pos x="60" y="521"/>
                </a:cxn>
                <a:cxn ang="0">
                  <a:pos x="72" y="567"/>
                </a:cxn>
                <a:cxn ang="0">
                  <a:pos x="88" y="618"/>
                </a:cxn>
                <a:cxn ang="0">
                  <a:pos x="100" y="666"/>
                </a:cxn>
                <a:cxn ang="0">
                  <a:pos x="116" y="716"/>
                </a:cxn>
                <a:cxn ang="0">
                  <a:pos x="128" y="763"/>
                </a:cxn>
                <a:cxn ang="0">
                  <a:pos x="144" y="805"/>
                </a:cxn>
                <a:cxn ang="0">
                  <a:pos x="160" y="850"/>
                </a:cxn>
                <a:cxn ang="0">
                  <a:pos x="180" y="898"/>
                </a:cxn>
                <a:cxn ang="0">
                  <a:pos x="196" y="940"/>
                </a:cxn>
                <a:cxn ang="0">
                  <a:pos x="216" y="982"/>
                </a:cxn>
              </a:cxnLst>
              <a:rect l="0" t="0" r="r" b="b"/>
              <a:pathLst>
                <a:path w="217" h="983">
                  <a:moveTo>
                    <a:pt x="0" y="0"/>
                  </a:moveTo>
                  <a:lnTo>
                    <a:pt x="0" y="205"/>
                  </a:lnTo>
                  <a:lnTo>
                    <a:pt x="8" y="255"/>
                  </a:lnTo>
                  <a:lnTo>
                    <a:pt x="20" y="311"/>
                  </a:lnTo>
                  <a:lnTo>
                    <a:pt x="27" y="363"/>
                  </a:lnTo>
                  <a:lnTo>
                    <a:pt x="40" y="419"/>
                  </a:lnTo>
                  <a:lnTo>
                    <a:pt x="47" y="468"/>
                  </a:lnTo>
                  <a:lnTo>
                    <a:pt x="60" y="521"/>
                  </a:lnTo>
                  <a:lnTo>
                    <a:pt x="72" y="567"/>
                  </a:lnTo>
                  <a:lnTo>
                    <a:pt x="88" y="618"/>
                  </a:lnTo>
                  <a:lnTo>
                    <a:pt x="100" y="666"/>
                  </a:lnTo>
                  <a:lnTo>
                    <a:pt x="116" y="716"/>
                  </a:lnTo>
                  <a:lnTo>
                    <a:pt x="128" y="763"/>
                  </a:lnTo>
                  <a:lnTo>
                    <a:pt x="144" y="805"/>
                  </a:lnTo>
                  <a:lnTo>
                    <a:pt x="160" y="850"/>
                  </a:lnTo>
                  <a:lnTo>
                    <a:pt x="180" y="898"/>
                  </a:lnTo>
                  <a:lnTo>
                    <a:pt x="196" y="940"/>
                  </a:lnTo>
                  <a:lnTo>
                    <a:pt x="216" y="982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3" name="Freeform 19"/>
            <p:cNvSpPr>
              <a:spLocks/>
            </p:cNvSpPr>
            <p:nvPr/>
          </p:nvSpPr>
          <p:spPr bwMode="auto">
            <a:xfrm>
              <a:off x="3744" y="2360"/>
              <a:ext cx="43" cy="13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7" y="7"/>
                </a:cxn>
                <a:cxn ang="0">
                  <a:pos x="15" y="22"/>
                </a:cxn>
                <a:cxn ang="0">
                  <a:pos x="7" y="40"/>
                </a:cxn>
                <a:cxn ang="0">
                  <a:pos x="3" y="53"/>
                </a:cxn>
                <a:cxn ang="0">
                  <a:pos x="0" y="71"/>
                </a:cxn>
                <a:cxn ang="0">
                  <a:pos x="3" y="89"/>
                </a:cxn>
                <a:cxn ang="0">
                  <a:pos x="7" y="112"/>
                </a:cxn>
                <a:cxn ang="0">
                  <a:pos x="19" y="136"/>
                </a:cxn>
              </a:cxnLst>
              <a:rect l="0" t="0" r="r" b="b"/>
              <a:pathLst>
                <a:path w="43" h="137">
                  <a:moveTo>
                    <a:pt x="42" y="0"/>
                  </a:moveTo>
                  <a:lnTo>
                    <a:pt x="27" y="7"/>
                  </a:lnTo>
                  <a:lnTo>
                    <a:pt x="15" y="22"/>
                  </a:lnTo>
                  <a:lnTo>
                    <a:pt x="7" y="40"/>
                  </a:lnTo>
                  <a:lnTo>
                    <a:pt x="3" y="53"/>
                  </a:lnTo>
                  <a:lnTo>
                    <a:pt x="0" y="71"/>
                  </a:lnTo>
                  <a:lnTo>
                    <a:pt x="3" y="89"/>
                  </a:lnTo>
                  <a:lnTo>
                    <a:pt x="7" y="112"/>
                  </a:lnTo>
                  <a:lnTo>
                    <a:pt x="19" y="136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4" name="Freeform 20"/>
            <p:cNvSpPr>
              <a:spLocks/>
            </p:cNvSpPr>
            <p:nvPr/>
          </p:nvSpPr>
          <p:spPr bwMode="auto">
            <a:xfrm>
              <a:off x="3779" y="2423"/>
              <a:ext cx="22" cy="2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1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22" h="21">
                  <a:moveTo>
                    <a:pt x="8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1" y="8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5" name="Rectangle 21"/>
            <p:cNvSpPr>
              <a:spLocks noChangeArrowheads="1"/>
            </p:cNvSpPr>
            <p:nvPr/>
          </p:nvSpPr>
          <p:spPr bwMode="auto">
            <a:xfrm flipH="1">
              <a:off x="3525" y="2154"/>
              <a:ext cx="185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</a:p>
          </p:txBody>
        </p:sp>
        <p:sp>
          <p:nvSpPr>
            <p:cNvPr id="359446" name="Line 22"/>
            <p:cNvSpPr>
              <a:spLocks noChangeShapeType="1"/>
            </p:cNvSpPr>
            <p:nvPr/>
          </p:nvSpPr>
          <p:spPr bwMode="auto">
            <a:xfrm flipH="1" flipV="1">
              <a:off x="3561" y="1753"/>
              <a:ext cx="1305" cy="2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7" name="Rectangle 23"/>
            <p:cNvSpPr>
              <a:spLocks noChangeArrowheads="1"/>
            </p:cNvSpPr>
            <p:nvPr/>
          </p:nvSpPr>
          <p:spPr bwMode="auto">
            <a:xfrm>
              <a:off x="4733" y="2476"/>
              <a:ext cx="535" cy="1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l-GR" sz="16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Γεωειδές</a:t>
              </a:r>
              <a:endParaRPr lang="en-GB" sz="16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8" name="Freeform 24"/>
            <p:cNvSpPr>
              <a:spLocks/>
            </p:cNvSpPr>
            <p:nvPr/>
          </p:nvSpPr>
          <p:spPr bwMode="auto">
            <a:xfrm>
              <a:off x="4066" y="2533"/>
              <a:ext cx="119" cy="60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09" y="38"/>
                </a:cxn>
                <a:cxn ang="0">
                  <a:pos x="97" y="21"/>
                </a:cxn>
                <a:cxn ang="0">
                  <a:pos x="85" y="12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8" y="6"/>
                </a:cxn>
                <a:cxn ang="0">
                  <a:pos x="0" y="16"/>
                </a:cxn>
              </a:cxnLst>
              <a:rect l="0" t="0" r="r" b="b"/>
              <a:pathLst>
                <a:path w="119" h="60">
                  <a:moveTo>
                    <a:pt x="118" y="59"/>
                  </a:moveTo>
                  <a:lnTo>
                    <a:pt x="109" y="38"/>
                  </a:lnTo>
                  <a:lnTo>
                    <a:pt x="97" y="21"/>
                  </a:lnTo>
                  <a:lnTo>
                    <a:pt x="85" y="1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8" y="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49" name="Freeform 25"/>
            <p:cNvSpPr>
              <a:spLocks/>
            </p:cNvSpPr>
            <p:nvPr/>
          </p:nvSpPr>
          <p:spPr bwMode="auto">
            <a:xfrm>
              <a:off x="4062" y="2532"/>
              <a:ext cx="119" cy="60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09" y="38"/>
                </a:cxn>
                <a:cxn ang="0">
                  <a:pos x="97" y="21"/>
                </a:cxn>
                <a:cxn ang="0">
                  <a:pos x="85" y="12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8" y="6"/>
                </a:cxn>
                <a:cxn ang="0">
                  <a:pos x="0" y="16"/>
                </a:cxn>
              </a:cxnLst>
              <a:rect l="0" t="0" r="r" b="b"/>
              <a:pathLst>
                <a:path w="119" h="60">
                  <a:moveTo>
                    <a:pt x="118" y="59"/>
                  </a:moveTo>
                  <a:lnTo>
                    <a:pt x="109" y="38"/>
                  </a:lnTo>
                  <a:lnTo>
                    <a:pt x="97" y="21"/>
                  </a:lnTo>
                  <a:lnTo>
                    <a:pt x="85" y="1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8" y="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50" name="Freeform 26"/>
            <p:cNvSpPr>
              <a:spLocks/>
            </p:cNvSpPr>
            <p:nvPr/>
          </p:nvSpPr>
          <p:spPr bwMode="auto">
            <a:xfrm>
              <a:off x="4105" y="2571"/>
              <a:ext cx="22" cy="2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1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22" h="21">
                  <a:moveTo>
                    <a:pt x="8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1" y="8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51" name="Line 27"/>
            <p:cNvSpPr>
              <a:spLocks noChangeShapeType="1"/>
            </p:cNvSpPr>
            <p:nvPr/>
          </p:nvSpPr>
          <p:spPr bwMode="auto">
            <a:xfrm>
              <a:off x="3844" y="2460"/>
              <a:ext cx="148" cy="25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52" name="Rectangle 28"/>
            <p:cNvSpPr>
              <a:spLocks noChangeArrowheads="1"/>
            </p:cNvSpPr>
            <p:nvPr/>
          </p:nvSpPr>
          <p:spPr bwMode="auto">
            <a:xfrm flipH="1">
              <a:off x="3723" y="2538"/>
              <a:ext cx="189" cy="2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720" y="2688"/>
              <a:ext cx="1872" cy="296"/>
              <a:chOff x="803" y="2499"/>
              <a:chExt cx="1691" cy="296"/>
            </a:xfrm>
          </p:grpSpPr>
          <p:sp>
            <p:nvSpPr>
              <p:cNvPr id="359454" name="Rectangle 30"/>
              <p:cNvSpPr>
                <a:spLocks noChangeArrowheads="1"/>
              </p:cNvSpPr>
              <p:nvPr/>
            </p:nvSpPr>
            <p:spPr bwMode="auto">
              <a:xfrm>
                <a:off x="803" y="2499"/>
                <a:ext cx="1691" cy="29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9455" name="Rectangle 31"/>
              <p:cNvSpPr>
                <a:spLocks noChangeArrowheads="1"/>
              </p:cNvSpPr>
              <p:nvPr/>
            </p:nvSpPr>
            <p:spPr bwMode="auto">
              <a:xfrm>
                <a:off x="908" y="2563"/>
                <a:ext cx="1579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5088" tIns="31750" rIns="65088" bIns="31750">
                <a:spAutoFit/>
              </a:bodyPr>
              <a:lstStyle/>
              <a:p>
                <a:pPr defTabSz="373063">
                  <a:spcAft>
                    <a:spcPct val="15000"/>
                  </a:spcAft>
                  <a:tabLst>
                    <a:tab pos="338138" algn="l"/>
                  </a:tabLst>
                </a:pPr>
                <a:r>
                  <a:rPr lang="en-GB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 = </a:t>
                </a:r>
                <a:r>
                  <a:rPr lang="el-GR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υψόμετρο γεωειδούς</a:t>
                </a:r>
                <a:endParaRPr lang="en-GB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9456" name="Line 32"/>
            <p:cNvSpPr>
              <a:spLocks noChangeShapeType="1"/>
            </p:cNvSpPr>
            <p:nvPr/>
          </p:nvSpPr>
          <p:spPr bwMode="auto">
            <a:xfrm flipV="1">
              <a:off x="2592" y="2544"/>
              <a:ext cx="1296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480" y="1927"/>
              <a:ext cx="2160" cy="524"/>
              <a:chOff x="803" y="1927"/>
              <a:chExt cx="1691" cy="464"/>
            </a:xfrm>
          </p:grpSpPr>
          <p:sp>
            <p:nvSpPr>
              <p:cNvPr id="359458" name="Rectangle 34"/>
              <p:cNvSpPr>
                <a:spLocks noChangeArrowheads="1"/>
              </p:cNvSpPr>
              <p:nvPr/>
            </p:nvSpPr>
            <p:spPr bwMode="auto">
              <a:xfrm>
                <a:off x="803" y="1927"/>
                <a:ext cx="1691" cy="46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9459" name="Rectangle 35"/>
              <p:cNvSpPr>
                <a:spLocks noChangeArrowheads="1"/>
              </p:cNvSpPr>
              <p:nvPr/>
            </p:nvSpPr>
            <p:spPr bwMode="auto">
              <a:xfrm>
                <a:off x="860" y="1991"/>
                <a:ext cx="1579" cy="27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5088" tIns="31750" rIns="65088" bIns="31750">
                <a:spAutoFit/>
              </a:bodyPr>
              <a:lstStyle/>
              <a:p>
                <a:pPr defTabSz="373063">
                  <a:spcAft>
                    <a:spcPct val="15000"/>
                  </a:spcAft>
                  <a:tabLst>
                    <a:tab pos="338138" algn="l"/>
                  </a:tabLst>
                </a:pPr>
                <a:r>
                  <a:rPr lang="en-GB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 </a:t>
                </a:r>
                <a:r>
                  <a:rPr lang="el-GR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υψόμετρο από το γεωειδές</a:t>
                </a:r>
                <a:endParaRPr lang="en-GB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defTabSz="373063">
                  <a:spcAft>
                    <a:spcPct val="15000"/>
                  </a:spcAft>
                  <a:tabLst>
                    <a:tab pos="338138" algn="l"/>
                  </a:tabLst>
                </a:pPr>
                <a:r>
                  <a:rPr lang="en-GB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(~</a:t>
                </a:r>
                <a:r>
                  <a:rPr lang="el-GR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ορθομετρικό υψόμετρο</a:t>
                </a:r>
                <a:r>
                  <a:rPr lang="en-GB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</p:txBody>
          </p:sp>
        </p:grpSp>
        <p:grpSp>
          <p:nvGrpSpPr>
            <p:cNvPr id="5" name="Group 36"/>
            <p:cNvGrpSpPr>
              <a:grpSpLocks/>
            </p:cNvGrpSpPr>
            <p:nvPr/>
          </p:nvGrpSpPr>
          <p:grpSpPr bwMode="auto">
            <a:xfrm>
              <a:off x="672" y="1536"/>
              <a:ext cx="1920" cy="256"/>
              <a:chOff x="795" y="1549"/>
              <a:chExt cx="1711" cy="256"/>
            </a:xfrm>
          </p:grpSpPr>
          <p:sp>
            <p:nvSpPr>
              <p:cNvPr id="359461" name="Rectangle 37"/>
              <p:cNvSpPr>
                <a:spLocks noChangeArrowheads="1"/>
              </p:cNvSpPr>
              <p:nvPr/>
            </p:nvSpPr>
            <p:spPr bwMode="auto">
              <a:xfrm>
                <a:off x="795" y="1549"/>
                <a:ext cx="1691" cy="25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9462" name="Rectangle 38"/>
              <p:cNvSpPr>
                <a:spLocks noChangeArrowheads="1"/>
              </p:cNvSpPr>
              <p:nvPr/>
            </p:nvSpPr>
            <p:spPr bwMode="auto">
              <a:xfrm>
                <a:off x="953" y="1585"/>
                <a:ext cx="1553" cy="1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5088" tIns="31750" rIns="65088" bIns="31750">
                <a:spAutoFit/>
              </a:bodyPr>
              <a:lstStyle/>
              <a:p>
                <a:pPr defTabSz="373063">
                  <a:spcAft>
                    <a:spcPct val="15000"/>
                  </a:spcAft>
                  <a:tabLst>
                    <a:tab pos="338138" algn="l"/>
                  </a:tabLst>
                </a:pPr>
                <a:r>
                  <a:rPr lang="en-GB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 =	</a:t>
                </a:r>
                <a:r>
                  <a:rPr lang="el-GR" sz="1600" b="0" i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ελλειψοειδές υψόμετρο</a:t>
                </a:r>
                <a:endParaRPr lang="en-GB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9463" name="Line 39"/>
            <p:cNvSpPr>
              <a:spLocks noChangeShapeType="1"/>
            </p:cNvSpPr>
            <p:nvPr/>
          </p:nvSpPr>
          <p:spPr bwMode="auto">
            <a:xfrm>
              <a:off x="2522" y="1672"/>
              <a:ext cx="64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64" name="Line 40"/>
            <p:cNvSpPr>
              <a:spLocks noChangeShapeType="1"/>
            </p:cNvSpPr>
            <p:nvPr/>
          </p:nvSpPr>
          <p:spPr bwMode="auto">
            <a:xfrm>
              <a:off x="2514" y="2166"/>
              <a:ext cx="51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65" name="Line 41"/>
            <p:cNvSpPr>
              <a:spLocks noChangeShapeType="1"/>
            </p:cNvSpPr>
            <p:nvPr/>
          </p:nvSpPr>
          <p:spPr bwMode="auto">
            <a:xfrm>
              <a:off x="3026" y="2255"/>
              <a:ext cx="502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66" name="Line 42"/>
            <p:cNvSpPr>
              <a:spLocks noChangeShapeType="1"/>
            </p:cNvSpPr>
            <p:nvPr/>
          </p:nvSpPr>
          <p:spPr bwMode="auto">
            <a:xfrm>
              <a:off x="3025" y="2169"/>
              <a:ext cx="0" cy="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67" name="Line 43"/>
            <p:cNvSpPr>
              <a:spLocks noChangeShapeType="1"/>
            </p:cNvSpPr>
            <p:nvPr/>
          </p:nvSpPr>
          <p:spPr bwMode="auto">
            <a:xfrm>
              <a:off x="3170" y="2079"/>
              <a:ext cx="71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468" name="Line 44"/>
            <p:cNvSpPr>
              <a:spLocks noChangeShapeType="1"/>
            </p:cNvSpPr>
            <p:nvPr/>
          </p:nvSpPr>
          <p:spPr bwMode="auto">
            <a:xfrm flipV="1">
              <a:off x="3169" y="1673"/>
              <a:ext cx="0" cy="4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Υψομετρία</a:t>
            </a:r>
          </a:p>
        </p:txBody>
      </p:sp>
    </p:spTree>
    <p:extLst>
      <p:ext uri="{BB962C8B-B14F-4D97-AF65-F5344CB8AC3E}">
        <p14:creationId xmlns:p14="http://schemas.microsoft.com/office/powerpoint/2010/main" val="206504981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96975"/>
            <a:ext cx="4319588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5499100" y="714375"/>
            <a:ext cx="2506663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800" b="0" i="0" u="sng">
                <a:solidFill>
                  <a:srgbClr val="002060"/>
                </a:solidFill>
                <a:latin typeface="Calibri" pitchFamily="34" charset="0"/>
              </a:rPr>
              <a:t>1η προσέγγιση</a:t>
            </a:r>
            <a:r>
              <a:rPr lang="el-GR" sz="2800" b="0" i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4202113" y="1416050"/>
            <a:ext cx="4941887" cy="461963"/>
          </a:xfrm>
          <a:prstGeom prst="rect">
            <a:avLst/>
          </a:prstGeom>
          <a:solidFill>
            <a:srgbClr val="FFFF99">
              <a:alpha val="1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η γη  προσεγγίζεται με ελλειψοειδές </a:t>
            </a:r>
          </a:p>
        </p:txBody>
      </p:sp>
      <p:sp>
        <p:nvSpPr>
          <p:cNvPr id="11272" name="Rectangle 10"/>
          <p:cNvSpPr>
            <a:spLocks noChangeArrowheads="1"/>
          </p:cNvSpPr>
          <p:nvPr/>
        </p:nvSpPr>
        <p:spPr bwMode="auto">
          <a:xfrm>
            <a:off x="0" y="3059113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11266" name="Object 11"/>
          <p:cNvGraphicFramePr>
            <a:graphicFrameLocks noChangeAspect="1"/>
          </p:cNvGraphicFramePr>
          <p:nvPr/>
        </p:nvGraphicFramePr>
        <p:xfrm>
          <a:off x="4814888" y="2728913"/>
          <a:ext cx="227012" cy="29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6" name="Equation" r:id="rId4" imgW="228600" imgH="291960" progId="Equation.DSMT4">
                  <p:embed/>
                </p:oleObj>
              </mc:Choice>
              <mc:Fallback>
                <p:oleObj name="Equation" r:id="rId4" imgW="228600" imgH="291960" progId="Equation.DSMT4">
                  <p:embed/>
                  <p:pic>
                    <p:nvPicPr>
                      <p:cNvPr id="1126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4888" y="2728913"/>
                        <a:ext cx="227012" cy="290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Rectangle 12"/>
          <p:cNvSpPr>
            <a:spLocks noChangeArrowheads="1"/>
          </p:cNvSpPr>
          <p:nvPr/>
        </p:nvSpPr>
        <p:spPr bwMode="auto">
          <a:xfrm>
            <a:off x="4733925" y="3316288"/>
            <a:ext cx="386397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Φ     φυγοκεντρικό δυναμικό</a:t>
            </a:r>
          </a:p>
        </p:txBody>
      </p:sp>
      <p:graphicFrame>
        <p:nvGraphicFramePr>
          <p:cNvPr id="11267" name="Object 15"/>
          <p:cNvGraphicFramePr>
            <a:graphicFrameLocks noChangeAspect="1"/>
          </p:cNvGraphicFramePr>
          <p:nvPr/>
        </p:nvGraphicFramePr>
        <p:xfrm>
          <a:off x="7104063" y="5637213"/>
          <a:ext cx="115093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7" name="Equation" r:id="rId6" imgW="1143000" imgH="317160" progId="Equation.DSMT4">
                  <p:embed/>
                </p:oleObj>
              </mc:Choice>
              <mc:Fallback>
                <p:oleObj name="Equation" r:id="rId6" imgW="1143000" imgH="317160" progId="Equation.DSMT4">
                  <p:embed/>
                  <p:pic>
                    <p:nvPicPr>
                      <p:cNvPr id="11267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4063" y="5637213"/>
                        <a:ext cx="1150937" cy="317500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Rectangle 16"/>
          <p:cNvSpPr>
            <a:spLocks noChangeArrowheads="1"/>
          </p:cNvSpPr>
          <p:nvPr/>
        </p:nvSpPr>
        <p:spPr bwMode="auto">
          <a:xfrm>
            <a:off x="5383213" y="2643188"/>
            <a:ext cx="326072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δυναμικό έλξης του ΕΕΠ</a:t>
            </a:r>
          </a:p>
        </p:txBody>
      </p:sp>
      <p:sp>
        <p:nvSpPr>
          <p:cNvPr id="11275" name="Rectangle 17"/>
          <p:cNvSpPr>
            <a:spLocks noChangeArrowheads="1"/>
          </p:cNvSpPr>
          <p:nvPr/>
        </p:nvSpPr>
        <p:spPr bwMode="auto">
          <a:xfrm>
            <a:off x="34925" y="5486400"/>
            <a:ext cx="7272338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δυναμικό κανονικής γης (κανονικής βαρύτητας)</a:t>
            </a:r>
          </a:p>
          <a:p>
            <a:pPr algn="ctr"/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κανονικό δυναμικό</a:t>
            </a:r>
          </a:p>
        </p:txBody>
      </p:sp>
      <p:sp>
        <p:nvSpPr>
          <p:cNvPr id="11276" name="Text Box 4"/>
          <p:cNvSpPr txBox="1">
            <a:spLocks noChangeArrowheads="1"/>
          </p:cNvSpPr>
          <p:nvPr/>
        </p:nvSpPr>
        <p:spPr bwMode="auto">
          <a:xfrm>
            <a:off x="0" y="1724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>
                <a:solidFill>
                  <a:schemeClr val="bg1"/>
                </a:solidFill>
                <a:latin typeface="Calibri" pitchFamily="34" charset="0"/>
              </a:rPr>
              <a:t>ΚΑΝΟΝΙΚΟ ΠΕΔΙΟ ΒΑΡΥΤΗΤΑΣ - ΕΕΠ</a:t>
            </a:r>
          </a:p>
        </p:txBody>
      </p:sp>
      <p:graphicFrame>
        <p:nvGraphicFramePr>
          <p:cNvPr id="11268" name="Object 18"/>
          <p:cNvGraphicFramePr>
            <a:graphicFrameLocks noChangeAspect="1"/>
          </p:cNvGraphicFramePr>
          <p:nvPr/>
        </p:nvGraphicFramePr>
        <p:xfrm>
          <a:off x="4829175" y="4214813"/>
          <a:ext cx="21732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998" name="Equation" r:id="rId8" imgW="2158920" imgH="711000" progId="Equation.DSMT4">
                  <p:embed/>
                </p:oleObj>
              </mc:Choice>
              <mc:Fallback>
                <p:oleObj name="Equation" r:id="rId8" imgW="2158920" imgH="711000" progId="Equation.DSMT4">
                  <p:embed/>
                  <p:pic>
                    <p:nvPicPr>
                      <p:cNvPr id="11268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9175" y="4214813"/>
                        <a:ext cx="2173288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76764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7"/>
          <p:cNvSpPr>
            <a:spLocks noChangeArrowheads="1"/>
          </p:cNvSpPr>
          <p:nvPr/>
        </p:nvSpPr>
        <p:spPr bwMode="auto">
          <a:xfrm>
            <a:off x="0" y="118903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 sz="1800"/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 bwMode="auto">
          <a:xfrm>
            <a:off x="107950" y="895350"/>
            <a:ext cx="4681538" cy="4240213"/>
            <a:chOff x="2224" y="3486"/>
            <a:chExt cx="5563" cy="4979"/>
          </a:xfrm>
        </p:grpSpPr>
        <p:sp>
          <p:nvSpPr>
            <p:cNvPr id="12303" name="AutoShape 9"/>
            <p:cNvSpPr>
              <a:spLocks noChangeAspect="1" noChangeArrowheads="1" noTextEdit="1"/>
            </p:cNvSpPr>
            <p:nvPr/>
          </p:nvSpPr>
          <p:spPr bwMode="auto">
            <a:xfrm>
              <a:off x="2224" y="3486"/>
              <a:ext cx="5563" cy="4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04" name="Freeform 10"/>
            <p:cNvSpPr>
              <a:spLocks/>
            </p:cNvSpPr>
            <p:nvPr/>
          </p:nvSpPr>
          <p:spPr bwMode="auto">
            <a:xfrm>
              <a:off x="2610" y="4121"/>
              <a:ext cx="4269" cy="4170"/>
            </a:xfrm>
            <a:custGeom>
              <a:avLst/>
              <a:gdLst>
                <a:gd name="T0" fmla="*/ 4396 w 2391"/>
                <a:gd name="T1" fmla="*/ 21 h 2363"/>
                <a:gd name="T2" fmla="*/ 4212 w 2391"/>
                <a:gd name="T3" fmla="*/ 44 h 2363"/>
                <a:gd name="T4" fmla="*/ 4039 w 2391"/>
                <a:gd name="T5" fmla="*/ 65 h 2363"/>
                <a:gd name="T6" fmla="*/ 3924 w 2391"/>
                <a:gd name="T7" fmla="*/ 191 h 2363"/>
                <a:gd name="T8" fmla="*/ 3739 w 2391"/>
                <a:gd name="T9" fmla="*/ 256 h 2363"/>
                <a:gd name="T10" fmla="*/ 3564 w 2391"/>
                <a:gd name="T11" fmla="*/ 325 h 2363"/>
                <a:gd name="T12" fmla="*/ 3280 w 2391"/>
                <a:gd name="T13" fmla="*/ 480 h 2363"/>
                <a:gd name="T14" fmla="*/ 3051 w 2391"/>
                <a:gd name="T15" fmla="*/ 672 h 2363"/>
                <a:gd name="T16" fmla="*/ 2910 w 2391"/>
                <a:gd name="T17" fmla="*/ 762 h 2363"/>
                <a:gd name="T18" fmla="*/ 2610 w 2391"/>
                <a:gd name="T19" fmla="*/ 932 h 2363"/>
                <a:gd name="T20" fmla="*/ 2378 w 2391"/>
                <a:gd name="T21" fmla="*/ 1055 h 2363"/>
                <a:gd name="T22" fmla="*/ 2289 w 2391"/>
                <a:gd name="T23" fmla="*/ 1133 h 2363"/>
                <a:gd name="T24" fmla="*/ 1887 w 2391"/>
                <a:gd name="T25" fmla="*/ 1246 h 2363"/>
                <a:gd name="T26" fmla="*/ 1403 w 2391"/>
                <a:gd name="T27" fmla="*/ 1324 h 2363"/>
                <a:gd name="T28" fmla="*/ 1103 w 2391"/>
                <a:gd name="T29" fmla="*/ 1414 h 2363"/>
                <a:gd name="T30" fmla="*/ 780 w 2391"/>
                <a:gd name="T31" fmla="*/ 1675 h 2363"/>
                <a:gd name="T32" fmla="*/ 584 w 2391"/>
                <a:gd name="T33" fmla="*/ 1968 h 2363"/>
                <a:gd name="T34" fmla="*/ 284 w 2391"/>
                <a:gd name="T35" fmla="*/ 2305 h 2363"/>
                <a:gd name="T36" fmla="*/ 102 w 2391"/>
                <a:gd name="T37" fmla="*/ 2786 h 2363"/>
                <a:gd name="T38" fmla="*/ 9 w 2391"/>
                <a:gd name="T39" fmla="*/ 3291 h 2363"/>
                <a:gd name="T40" fmla="*/ 32 w 2391"/>
                <a:gd name="T41" fmla="*/ 3925 h 2363"/>
                <a:gd name="T42" fmla="*/ 191 w 2391"/>
                <a:gd name="T43" fmla="*/ 4541 h 2363"/>
                <a:gd name="T44" fmla="*/ 482 w 2391"/>
                <a:gd name="T45" fmla="*/ 5160 h 2363"/>
                <a:gd name="T46" fmla="*/ 896 w 2391"/>
                <a:gd name="T47" fmla="*/ 5790 h 2363"/>
                <a:gd name="T48" fmla="*/ 1425 w 2391"/>
                <a:gd name="T49" fmla="*/ 6443 h 2363"/>
                <a:gd name="T50" fmla="*/ 1805 w 2391"/>
                <a:gd name="T51" fmla="*/ 6724 h 2363"/>
                <a:gd name="T52" fmla="*/ 2369 w 2391"/>
                <a:gd name="T53" fmla="*/ 7061 h 2363"/>
                <a:gd name="T54" fmla="*/ 2784 w 2391"/>
                <a:gd name="T55" fmla="*/ 7193 h 2363"/>
                <a:gd name="T56" fmla="*/ 3187 w 2391"/>
                <a:gd name="T57" fmla="*/ 7286 h 2363"/>
                <a:gd name="T58" fmla="*/ 3692 w 2391"/>
                <a:gd name="T59" fmla="*/ 7355 h 2363"/>
                <a:gd name="T60" fmla="*/ 4281 w 2391"/>
                <a:gd name="T61" fmla="*/ 7322 h 2363"/>
                <a:gd name="T62" fmla="*/ 4960 w 2391"/>
                <a:gd name="T63" fmla="*/ 7151 h 2363"/>
                <a:gd name="T64" fmla="*/ 5728 w 2391"/>
                <a:gd name="T65" fmla="*/ 6768 h 2363"/>
                <a:gd name="T66" fmla="*/ 6031 w 2391"/>
                <a:gd name="T67" fmla="*/ 6452 h 2363"/>
                <a:gd name="T68" fmla="*/ 6376 w 2391"/>
                <a:gd name="T69" fmla="*/ 6060 h 2363"/>
                <a:gd name="T70" fmla="*/ 6663 w 2391"/>
                <a:gd name="T71" fmla="*/ 5790 h 2363"/>
                <a:gd name="T72" fmla="*/ 7010 w 2391"/>
                <a:gd name="T73" fmla="*/ 5294 h 2363"/>
                <a:gd name="T74" fmla="*/ 7261 w 2391"/>
                <a:gd name="T75" fmla="*/ 4846 h 2363"/>
                <a:gd name="T76" fmla="*/ 7447 w 2391"/>
                <a:gd name="T77" fmla="*/ 4488 h 2363"/>
                <a:gd name="T78" fmla="*/ 7561 w 2391"/>
                <a:gd name="T79" fmla="*/ 3821 h 2363"/>
                <a:gd name="T80" fmla="*/ 7593 w 2391"/>
                <a:gd name="T81" fmla="*/ 3450 h 2363"/>
                <a:gd name="T82" fmla="*/ 7618 w 2391"/>
                <a:gd name="T83" fmla="*/ 3157 h 2363"/>
                <a:gd name="T84" fmla="*/ 7561 w 2391"/>
                <a:gd name="T85" fmla="*/ 2598 h 2363"/>
                <a:gd name="T86" fmla="*/ 7333 w 2391"/>
                <a:gd name="T87" fmla="*/ 2065 h 2363"/>
                <a:gd name="T88" fmla="*/ 6856 w 2391"/>
                <a:gd name="T89" fmla="*/ 1551 h 2363"/>
                <a:gd name="T90" fmla="*/ 6054 w 2391"/>
                <a:gd name="T91" fmla="*/ 921 h 2363"/>
                <a:gd name="T92" fmla="*/ 5605 w 2391"/>
                <a:gd name="T93" fmla="*/ 607 h 2363"/>
                <a:gd name="T94" fmla="*/ 5326 w 2391"/>
                <a:gd name="T95" fmla="*/ 392 h 2363"/>
                <a:gd name="T96" fmla="*/ 5133 w 2391"/>
                <a:gd name="T97" fmla="*/ 245 h 2363"/>
                <a:gd name="T98" fmla="*/ 5085 w 2391"/>
                <a:gd name="T99" fmla="*/ 191 h 2363"/>
                <a:gd name="T100" fmla="*/ 4926 w 2391"/>
                <a:gd name="T101" fmla="*/ 113 h 2363"/>
                <a:gd name="T102" fmla="*/ 4740 w 2391"/>
                <a:gd name="T103" fmla="*/ 78 h 2363"/>
                <a:gd name="T104" fmla="*/ 4635 w 2391"/>
                <a:gd name="T105" fmla="*/ 32 h 236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91"/>
                <a:gd name="T160" fmla="*/ 0 h 2363"/>
                <a:gd name="T161" fmla="*/ 2391 w 2391"/>
                <a:gd name="T162" fmla="*/ 2363 h 236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91" h="2363">
                  <a:moveTo>
                    <a:pt x="1415" y="0"/>
                  </a:moveTo>
                  <a:lnTo>
                    <a:pt x="1396" y="3"/>
                  </a:lnTo>
                  <a:lnTo>
                    <a:pt x="1379" y="7"/>
                  </a:lnTo>
                  <a:lnTo>
                    <a:pt x="1360" y="7"/>
                  </a:lnTo>
                  <a:lnTo>
                    <a:pt x="1339" y="10"/>
                  </a:lnTo>
                  <a:lnTo>
                    <a:pt x="1321" y="14"/>
                  </a:lnTo>
                  <a:lnTo>
                    <a:pt x="1303" y="17"/>
                  </a:lnTo>
                  <a:lnTo>
                    <a:pt x="1285" y="21"/>
                  </a:lnTo>
                  <a:lnTo>
                    <a:pt x="1267" y="21"/>
                  </a:lnTo>
                  <a:lnTo>
                    <a:pt x="1256" y="36"/>
                  </a:lnTo>
                  <a:lnTo>
                    <a:pt x="1245" y="50"/>
                  </a:lnTo>
                  <a:lnTo>
                    <a:pt x="1231" y="61"/>
                  </a:lnTo>
                  <a:lnTo>
                    <a:pt x="1213" y="68"/>
                  </a:lnTo>
                  <a:lnTo>
                    <a:pt x="1195" y="75"/>
                  </a:lnTo>
                  <a:lnTo>
                    <a:pt x="1173" y="82"/>
                  </a:lnTo>
                  <a:lnTo>
                    <a:pt x="1154" y="89"/>
                  </a:lnTo>
                  <a:lnTo>
                    <a:pt x="1137" y="97"/>
                  </a:lnTo>
                  <a:lnTo>
                    <a:pt x="1118" y="104"/>
                  </a:lnTo>
                  <a:lnTo>
                    <a:pt x="1094" y="115"/>
                  </a:lnTo>
                  <a:lnTo>
                    <a:pt x="1061" y="133"/>
                  </a:lnTo>
                  <a:lnTo>
                    <a:pt x="1029" y="154"/>
                  </a:lnTo>
                  <a:lnTo>
                    <a:pt x="1000" y="176"/>
                  </a:lnTo>
                  <a:lnTo>
                    <a:pt x="974" y="198"/>
                  </a:lnTo>
                  <a:lnTo>
                    <a:pt x="957" y="216"/>
                  </a:lnTo>
                  <a:lnTo>
                    <a:pt x="949" y="231"/>
                  </a:lnTo>
                  <a:lnTo>
                    <a:pt x="938" y="234"/>
                  </a:lnTo>
                  <a:lnTo>
                    <a:pt x="913" y="245"/>
                  </a:lnTo>
                  <a:lnTo>
                    <a:pt x="884" y="263"/>
                  </a:lnTo>
                  <a:lnTo>
                    <a:pt x="852" y="277"/>
                  </a:lnTo>
                  <a:lnTo>
                    <a:pt x="819" y="299"/>
                  </a:lnTo>
                  <a:lnTo>
                    <a:pt x="787" y="313"/>
                  </a:lnTo>
                  <a:lnTo>
                    <a:pt x="761" y="328"/>
                  </a:lnTo>
                  <a:lnTo>
                    <a:pt x="746" y="339"/>
                  </a:lnTo>
                  <a:lnTo>
                    <a:pt x="746" y="342"/>
                  </a:lnTo>
                  <a:lnTo>
                    <a:pt x="746" y="346"/>
                  </a:lnTo>
                  <a:lnTo>
                    <a:pt x="718" y="364"/>
                  </a:lnTo>
                  <a:lnTo>
                    <a:pt x="682" y="379"/>
                  </a:lnTo>
                  <a:lnTo>
                    <a:pt x="638" y="389"/>
                  </a:lnTo>
                  <a:lnTo>
                    <a:pt x="592" y="400"/>
                  </a:lnTo>
                  <a:lnTo>
                    <a:pt x="540" y="408"/>
                  </a:lnTo>
                  <a:lnTo>
                    <a:pt x="487" y="415"/>
                  </a:lnTo>
                  <a:lnTo>
                    <a:pt x="440" y="425"/>
                  </a:lnTo>
                  <a:lnTo>
                    <a:pt x="393" y="437"/>
                  </a:lnTo>
                  <a:lnTo>
                    <a:pt x="375" y="440"/>
                  </a:lnTo>
                  <a:lnTo>
                    <a:pt x="346" y="454"/>
                  </a:lnTo>
                  <a:lnTo>
                    <a:pt x="314" y="476"/>
                  </a:lnTo>
                  <a:lnTo>
                    <a:pt x="277" y="505"/>
                  </a:lnTo>
                  <a:lnTo>
                    <a:pt x="245" y="538"/>
                  </a:lnTo>
                  <a:lnTo>
                    <a:pt x="212" y="574"/>
                  </a:lnTo>
                  <a:lnTo>
                    <a:pt x="190" y="603"/>
                  </a:lnTo>
                  <a:lnTo>
                    <a:pt x="183" y="632"/>
                  </a:lnTo>
                  <a:lnTo>
                    <a:pt x="147" y="656"/>
                  </a:lnTo>
                  <a:lnTo>
                    <a:pt x="115" y="696"/>
                  </a:lnTo>
                  <a:lnTo>
                    <a:pt x="89" y="740"/>
                  </a:lnTo>
                  <a:lnTo>
                    <a:pt x="65" y="790"/>
                  </a:lnTo>
                  <a:lnTo>
                    <a:pt x="46" y="841"/>
                  </a:lnTo>
                  <a:lnTo>
                    <a:pt x="32" y="895"/>
                  </a:lnTo>
                  <a:lnTo>
                    <a:pt x="21" y="942"/>
                  </a:lnTo>
                  <a:lnTo>
                    <a:pt x="14" y="985"/>
                  </a:lnTo>
                  <a:lnTo>
                    <a:pt x="3" y="1057"/>
                  </a:lnTo>
                  <a:lnTo>
                    <a:pt x="0" y="1126"/>
                  </a:lnTo>
                  <a:lnTo>
                    <a:pt x="3" y="1191"/>
                  </a:lnTo>
                  <a:lnTo>
                    <a:pt x="10" y="1260"/>
                  </a:lnTo>
                  <a:lnTo>
                    <a:pt x="21" y="1328"/>
                  </a:lnTo>
                  <a:lnTo>
                    <a:pt x="39" y="1393"/>
                  </a:lnTo>
                  <a:lnTo>
                    <a:pt x="60" y="1458"/>
                  </a:lnTo>
                  <a:lnTo>
                    <a:pt x="86" y="1527"/>
                  </a:lnTo>
                  <a:lnTo>
                    <a:pt x="118" y="1592"/>
                  </a:lnTo>
                  <a:lnTo>
                    <a:pt x="151" y="1657"/>
                  </a:lnTo>
                  <a:lnTo>
                    <a:pt x="190" y="1726"/>
                  </a:lnTo>
                  <a:lnTo>
                    <a:pt x="234" y="1794"/>
                  </a:lnTo>
                  <a:lnTo>
                    <a:pt x="281" y="1859"/>
                  </a:lnTo>
                  <a:lnTo>
                    <a:pt x="331" y="1928"/>
                  </a:lnTo>
                  <a:lnTo>
                    <a:pt x="389" y="2000"/>
                  </a:lnTo>
                  <a:lnTo>
                    <a:pt x="447" y="2069"/>
                  </a:lnTo>
                  <a:lnTo>
                    <a:pt x="472" y="2094"/>
                  </a:lnTo>
                  <a:lnTo>
                    <a:pt x="512" y="2123"/>
                  </a:lnTo>
                  <a:lnTo>
                    <a:pt x="566" y="2159"/>
                  </a:lnTo>
                  <a:lnTo>
                    <a:pt x="624" y="2199"/>
                  </a:lnTo>
                  <a:lnTo>
                    <a:pt x="686" y="2235"/>
                  </a:lnTo>
                  <a:lnTo>
                    <a:pt x="743" y="2267"/>
                  </a:lnTo>
                  <a:lnTo>
                    <a:pt x="797" y="2289"/>
                  </a:lnTo>
                  <a:lnTo>
                    <a:pt x="837" y="2303"/>
                  </a:lnTo>
                  <a:lnTo>
                    <a:pt x="873" y="2310"/>
                  </a:lnTo>
                  <a:lnTo>
                    <a:pt x="913" y="2322"/>
                  </a:lnTo>
                  <a:lnTo>
                    <a:pt x="952" y="2332"/>
                  </a:lnTo>
                  <a:lnTo>
                    <a:pt x="1000" y="2340"/>
                  </a:lnTo>
                  <a:lnTo>
                    <a:pt x="1050" y="2351"/>
                  </a:lnTo>
                  <a:lnTo>
                    <a:pt x="1101" y="2354"/>
                  </a:lnTo>
                  <a:lnTo>
                    <a:pt x="1158" y="2362"/>
                  </a:lnTo>
                  <a:lnTo>
                    <a:pt x="1216" y="2362"/>
                  </a:lnTo>
                  <a:lnTo>
                    <a:pt x="1278" y="2358"/>
                  </a:lnTo>
                  <a:lnTo>
                    <a:pt x="1343" y="2351"/>
                  </a:lnTo>
                  <a:lnTo>
                    <a:pt x="1411" y="2340"/>
                  </a:lnTo>
                  <a:lnTo>
                    <a:pt x="1483" y="2322"/>
                  </a:lnTo>
                  <a:lnTo>
                    <a:pt x="1556" y="2296"/>
                  </a:lnTo>
                  <a:lnTo>
                    <a:pt x="1635" y="2264"/>
                  </a:lnTo>
                  <a:lnTo>
                    <a:pt x="1715" y="2224"/>
                  </a:lnTo>
                  <a:lnTo>
                    <a:pt x="1797" y="2173"/>
                  </a:lnTo>
                  <a:lnTo>
                    <a:pt x="1823" y="2149"/>
                  </a:lnTo>
                  <a:lnTo>
                    <a:pt x="1856" y="2112"/>
                  </a:lnTo>
                  <a:lnTo>
                    <a:pt x="1892" y="2072"/>
                  </a:lnTo>
                  <a:lnTo>
                    <a:pt x="1928" y="2029"/>
                  </a:lnTo>
                  <a:lnTo>
                    <a:pt x="1964" y="1986"/>
                  </a:lnTo>
                  <a:lnTo>
                    <a:pt x="2000" y="1946"/>
                  </a:lnTo>
                  <a:lnTo>
                    <a:pt x="2032" y="1914"/>
                  </a:lnTo>
                  <a:lnTo>
                    <a:pt x="2058" y="1888"/>
                  </a:lnTo>
                  <a:lnTo>
                    <a:pt x="2090" y="1859"/>
                  </a:lnTo>
                  <a:lnTo>
                    <a:pt x="2123" y="1816"/>
                  </a:lnTo>
                  <a:lnTo>
                    <a:pt x="2163" y="1762"/>
                  </a:lnTo>
                  <a:lnTo>
                    <a:pt x="2199" y="1700"/>
                  </a:lnTo>
                  <a:lnTo>
                    <a:pt x="2231" y="1643"/>
                  </a:lnTo>
                  <a:lnTo>
                    <a:pt x="2260" y="1592"/>
                  </a:lnTo>
                  <a:lnTo>
                    <a:pt x="2278" y="1556"/>
                  </a:lnTo>
                  <a:lnTo>
                    <a:pt x="2285" y="1538"/>
                  </a:lnTo>
                  <a:lnTo>
                    <a:pt x="2314" y="1498"/>
                  </a:lnTo>
                  <a:lnTo>
                    <a:pt x="2336" y="1441"/>
                  </a:lnTo>
                  <a:lnTo>
                    <a:pt x="2353" y="1368"/>
                  </a:lnTo>
                  <a:lnTo>
                    <a:pt x="2365" y="1296"/>
                  </a:lnTo>
                  <a:lnTo>
                    <a:pt x="2372" y="1227"/>
                  </a:lnTo>
                  <a:lnTo>
                    <a:pt x="2379" y="1166"/>
                  </a:lnTo>
                  <a:lnTo>
                    <a:pt x="2382" y="1126"/>
                  </a:lnTo>
                  <a:lnTo>
                    <a:pt x="2382" y="1108"/>
                  </a:lnTo>
                  <a:lnTo>
                    <a:pt x="2386" y="1090"/>
                  </a:lnTo>
                  <a:lnTo>
                    <a:pt x="2386" y="1057"/>
                  </a:lnTo>
                  <a:lnTo>
                    <a:pt x="2390" y="1014"/>
                  </a:lnTo>
                  <a:lnTo>
                    <a:pt x="2386" y="960"/>
                  </a:lnTo>
                  <a:lnTo>
                    <a:pt x="2382" y="898"/>
                  </a:lnTo>
                  <a:lnTo>
                    <a:pt x="2372" y="834"/>
                  </a:lnTo>
                  <a:lnTo>
                    <a:pt x="2353" y="761"/>
                  </a:lnTo>
                  <a:lnTo>
                    <a:pt x="2329" y="692"/>
                  </a:lnTo>
                  <a:lnTo>
                    <a:pt x="2300" y="663"/>
                  </a:lnTo>
                  <a:lnTo>
                    <a:pt x="2260" y="617"/>
                  </a:lnTo>
                  <a:lnTo>
                    <a:pt x="2213" y="559"/>
                  </a:lnTo>
                  <a:lnTo>
                    <a:pt x="2151" y="498"/>
                  </a:lnTo>
                  <a:lnTo>
                    <a:pt x="2079" y="430"/>
                  </a:lnTo>
                  <a:lnTo>
                    <a:pt x="1996" y="360"/>
                  </a:lnTo>
                  <a:lnTo>
                    <a:pt x="1899" y="296"/>
                  </a:lnTo>
                  <a:lnTo>
                    <a:pt x="1794" y="238"/>
                  </a:lnTo>
                  <a:lnTo>
                    <a:pt x="1780" y="219"/>
                  </a:lnTo>
                  <a:lnTo>
                    <a:pt x="1758" y="195"/>
                  </a:lnTo>
                  <a:lnTo>
                    <a:pt x="1732" y="169"/>
                  </a:lnTo>
                  <a:lnTo>
                    <a:pt x="1703" y="147"/>
                  </a:lnTo>
                  <a:lnTo>
                    <a:pt x="1671" y="126"/>
                  </a:lnTo>
                  <a:lnTo>
                    <a:pt x="1646" y="104"/>
                  </a:lnTo>
                  <a:lnTo>
                    <a:pt x="1624" y="89"/>
                  </a:lnTo>
                  <a:lnTo>
                    <a:pt x="1610" y="79"/>
                  </a:lnTo>
                  <a:lnTo>
                    <a:pt x="1610" y="75"/>
                  </a:lnTo>
                  <a:lnTo>
                    <a:pt x="1610" y="72"/>
                  </a:lnTo>
                  <a:lnTo>
                    <a:pt x="1595" y="61"/>
                  </a:lnTo>
                  <a:lnTo>
                    <a:pt x="1578" y="50"/>
                  </a:lnTo>
                  <a:lnTo>
                    <a:pt x="1563" y="43"/>
                  </a:lnTo>
                  <a:lnTo>
                    <a:pt x="1545" y="36"/>
                  </a:lnTo>
                  <a:lnTo>
                    <a:pt x="1523" y="32"/>
                  </a:lnTo>
                  <a:lnTo>
                    <a:pt x="1505" y="25"/>
                  </a:lnTo>
                  <a:lnTo>
                    <a:pt x="1487" y="25"/>
                  </a:lnTo>
                  <a:lnTo>
                    <a:pt x="1465" y="25"/>
                  </a:lnTo>
                  <a:lnTo>
                    <a:pt x="1461" y="17"/>
                  </a:lnTo>
                  <a:lnTo>
                    <a:pt x="1454" y="10"/>
                  </a:lnTo>
                  <a:lnTo>
                    <a:pt x="1437" y="7"/>
                  </a:lnTo>
                  <a:lnTo>
                    <a:pt x="1415" y="0"/>
                  </a:lnTo>
                </a:path>
              </a:pathLst>
            </a:custGeom>
            <a:solidFill>
              <a:srgbClr val="BEBEBE"/>
            </a:solidFill>
            <a:ln w="25400" cap="rnd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05" name="Freeform 11"/>
            <p:cNvSpPr>
              <a:spLocks/>
            </p:cNvSpPr>
            <p:nvPr/>
          </p:nvSpPr>
          <p:spPr bwMode="auto">
            <a:xfrm>
              <a:off x="4638" y="6162"/>
              <a:ext cx="256" cy="249"/>
            </a:xfrm>
            <a:custGeom>
              <a:avLst/>
              <a:gdLst>
                <a:gd name="T0" fmla="*/ 235 w 143"/>
                <a:gd name="T1" fmla="*/ 0 h 141"/>
                <a:gd name="T2" fmla="*/ 311 w 143"/>
                <a:gd name="T3" fmla="*/ 9 h 141"/>
                <a:gd name="T4" fmla="*/ 394 w 143"/>
                <a:gd name="T5" fmla="*/ 57 h 141"/>
                <a:gd name="T6" fmla="*/ 439 w 143"/>
                <a:gd name="T7" fmla="*/ 134 h 141"/>
                <a:gd name="T8" fmla="*/ 455 w 143"/>
                <a:gd name="T9" fmla="*/ 212 h 141"/>
                <a:gd name="T10" fmla="*/ 439 w 143"/>
                <a:gd name="T11" fmla="*/ 302 h 141"/>
                <a:gd name="T12" fmla="*/ 394 w 143"/>
                <a:gd name="T13" fmla="*/ 371 h 141"/>
                <a:gd name="T14" fmla="*/ 311 w 143"/>
                <a:gd name="T15" fmla="*/ 415 h 141"/>
                <a:gd name="T16" fmla="*/ 235 w 143"/>
                <a:gd name="T17" fmla="*/ 436 h 141"/>
                <a:gd name="T18" fmla="*/ 141 w 143"/>
                <a:gd name="T19" fmla="*/ 415 h 141"/>
                <a:gd name="T20" fmla="*/ 70 w 143"/>
                <a:gd name="T21" fmla="*/ 371 h 141"/>
                <a:gd name="T22" fmla="*/ 23 w 143"/>
                <a:gd name="T23" fmla="*/ 302 h 141"/>
                <a:gd name="T24" fmla="*/ 0 w 143"/>
                <a:gd name="T25" fmla="*/ 212 h 141"/>
                <a:gd name="T26" fmla="*/ 23 w 143"/>
                <a:gd name="T27" fmla="*/ 134 h 141"/>
                <a:gd name="T28" fmla="*/ 70 w 143"/>
                <a:gd name="T29" fmla="*/ 57 h 141"/>
                <a:gd name="T30" fmla="*/ 141 w 143"/>
                <a:gd name="T31" fmla="*/ 9 h 141"/>
                <a:gd name="T32" fmla="*/ 235 w 143"/>
                <a:gd name="T33" fmla="*/ 0 h 1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3"/>
                <a:gd name="T52" fmla="*/ 0 h 141"/>
                <a:gd name="T53" fmla="*/ 143 w 143"/>
                <a:gd name="T54" fmla="*/ 141 h 1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3" h="141">
                  <a:moveTo>
                    <a:pt x="73" y="0"/>
                  </a:moveTo>
                  <a:lnTo>
                    <a:pt x="97" y="3"/>
                  </a:lnTo>
                  <a:lnTo>
                    <a:pt x="123" y="18"/>
                  </a:lnTo>
                  <a:lnTo>
                    <a:pt x="137" y="43"/>
                  </a:lnTo>
                  <a:lnTo>
                    <a:pt x="142" y="68"/>
                  </a:lnTo>
                  <a:lnTo>
                    <a:pt x="137" y="97"/>
                  </a:lnTo>
                  <a:lnTo>
                    <a:pt x="123" y="119"/>
                  </a:lnTo>
                  <a:lnTo>
                    <a:pt x="97" y="133"/>
                  </a:lnTo>
                  <a:lnTo>
                    <a:pt x="73" y="140"/>
                  </a:lnTo>
                  <a:lnTo>
                    <a:pt x="44" y="133"/>
                  </a:lnTo>
                  <a:lnTo>
                    <a:pt x="22" y="119"/>
                  </a:lnTo>
                  <a:lnTo>
                    <a:pt x="7" y="97"/>
                  </a:lnTo>
                  <a:lnTo>
                    <a:pt x="0" y="68"/>
                  </a:lnTo>
                  <a:lnTo>
                    <a:pt x="7" y="43"/>
                  </a:lnTo>
                  <a:lnTo>
                    <a:pt x="22" y="18"/>
                  </a:lnTo>
                  <a:lnTo>
                    <a:pt x="44" y="3"/>
                  </a:lnTo>
                  <a:lnTo>
                    <a:pt x="73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06" name="Freeform 12"/>
            <p:cNvSpPr>
              <a:spLocks/>
            </p:cNvSpPr>
            <p:nvPr/>
          </p:nvSpPr>
          <p:spPr bwMode="auto">
            <a:xfrm>
              <a:off x="5288" y="5537"/>
              <a:ext cx="254" cy="249"/>
            </a:xfrm>
            <a:custGeom>
              <a:avLst/>
              <a:gdLst>
                <a:gd name="T0" fmla="*/ 218 w 142"/>
                <a:gd name="T1" fmla="*/ 0 h 141"/>
                <a:gd name="T2" fmla="*/ 311 w 142"/>
                <a:gd name="T3" fmla="*/ 9 h 141"/>
                <a:gd name="T4" fmla="*/ 381 w 142"/>
                <a:gd name="T5" fmla="*/ 65 h 141"/>
                <a:gd name="T6" fmla="*/ 426 w 142"/>
                <a:gd name="T7" fmla="*/ 131 h 141"/>
                <a:gd name="T8" fmla="*/ 451 w 142"/>
                <a:gd name="T9" fmla="*/ 212 h 141"/>
                <a:gd name="T10" fmla="*/ 426 w 142"/>
                <a:gd name="T11" fmla="*/ 302 h 141"/>
                <a:gd name="T12" fmla="*/ 381 w 142"/>
                <a:gd name="T13" fmla="*/ 367 h 141"/>
                <a:gd name="T14" fmla="*/ 311 w 142"/>
                <a:gd name="T15" fmla="*/ 424 h 141"/>
                <a:gd name="T16" fmla="*/ 218 w 142"/>
                <a:gd name="T17" fmla="*/ 436 h 141"/>
                <a:gd name="T18" fmla="*/ 138 w 142"/>
                <a:gd name="T19" fmla="*/ 424 h 141"/>
                <a:gd name="T20" fmla="*/ 57 w 142"/>
                <a:gd name="T21" fmla="*/ 367 h 141"/>
                <a:gd name="T22" fmla="*/ 9 w 142"/>
                <a:gd name="T23" fmla="*/ 302 h 141"/>
                <a:gd name="T24" fmla="*/ 0 w 142"/>
                <a:gd name="T25" fmla="*/ 212 h 141"/>
                <a:gd name="T26" fmla="*/ 9 w 142"/>
                <a:gd name="T27" fmla="*/ 131 h 141"/>
                <a:gd name="T28" fmla="*/ 57 w 142"/>
                <a:gd name="T29" fmla="*/ 65 h 141"/>
                <a:gd name="T30" fmla="*/ 138 w 142"/>
                <a:gd name="T31" fmla="*/ 9 h 141"/>
                <a:gd name="T32" fmla="*/ 218 w 142"/>
                <a:gd name="T33" fmla="*/ 0 h 1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2"/>
                <a:gd name="T52" fmla="*/ 0 h 141"/>
                <a:gd name="T53" fmla="*/ 142 w 142"/>
                <a:gd name="T54" fmla="*/ 141 h 1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2" h="141">
                  <a:moveTo>
                    <a:pt x="68" y="0"/>
                  </a:moveTo>
                  <a:lnTo>
                    <a:pt x="97" y="3"/>
                  </a:lnTo>
                  <a:lnTo>
                    <a:pt x="119" y="21"/>
                  </a:lnTo>
                  <a:lnTo>
                    <a:pt x="133" y="42"/>
                  </a:lnTo>
                  <a:lnTo>
                    <a:pt x="141" y="68"/>
                  </a:lnTo>
                  <a:lnTo>
                    <a:pt x="133" y="97"/>
                  </a:lnTo>
                  <a:lnTo>
                    <a:pt x="119" y="118"/>
                  </a:lnTo>
                  <a:lnTo>
                    <a:pt x="97" y="136"/>
                  </a:lnTo>
                  <a:lnTo>
                    <a:pt x="68" y="140"/>
                  </a:lnTo>
                  <a:lnTo>
                    <a:pt x="43" y="136"/>
                  </a:lnTo>
                  <a:lnTo>
                    <a:pt x="18" y="118"/>
                  </a:lnTo>
                  <a:lnTo>
                    <a:pt x="3" y="97"/>
                  </a:lnTo>
                  <a:lnTo>
                    <a:pt x="0" y="68"/>
                  </a:lnTo>
                  <a:lnTo>
                    <a:pt x="3" y="42"/>
                  </a:lnTo>
                  <a:lnTo>
                    <a:pt x="18" y="21"/>
                  </a:lnTo>
                  <a:lnTo>
                    <a:pt x="43" y="3"/>
                  </a:lnTo>
                  <a:lnTo>
                    <a:pt x="68" y="0"/>
                  </a:lnTo>
                </a:path>
              </a:pathLst>
            </a:custGeom>
            <a:noFill/>
            <a:ln w="254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07" name="Freeform 13"/>
            <p:cNvSpPr>
              <a:spLocks/>
            </p:cNvSpPr>
            <p:nvPr/>
          </p:nvSpPr>
          <p:spPr bwMode="auto">
            <a:xfrm>
              <a:off x="3035" y="4325"/>
              <a:ext cx="4752" cy="2673"/>
            </a:xfrm>
            <a:custGeom>
              <a:avLst/>
              <a:gdLst>
                <a:gd name="T0" fmla="*/ 4679 w 2661"/>
                <a:gd name="T1" fmla="*/ 12 h 1515"/>
                <a:gd name="T2" fmla="*/ 5498 w 2661"/>
                <a:gd name="T3" fmla="*/ 113 h 1515"/>
                <a:gd name="T4" fmla="*/ 6257 w 2661"/>
                <a:gd name="T5" fmla="*/ 293 h 1515"/>
                <a:gd name="T6" fmla="*/ 6936 w 2661"/>
                <a:gd name="T7" fmla="*/ 542 h 1515"/>
                <a:gd name="T8" fmla="*/ 7513 w 2661"/>
                <a:gd name="T9" fmla="*/ 865 h 1515"/>
                <a:gd name="T10" fmla="*/ 7963 w 2661"/>
                <a:gd name="T11" fmla="*/ 1235 h 1515"/>
                <a:gd name="T12" fmla="*/ 8284 w 2661"/>
                <a:gd name="T13" fmla="*/ 1653 h 1515"/>
                <a:gd name="T14" fmla="*/ 8458 w 2661"/>
                <a:gd name="T15" fmla="*/ 2117 h 1515"/>
                <a:gd name="T16" fmla="*/ 8458 w 2661"/>
                <a:gd name="T17" fmla="*/ 2595 h 1515"/>
                <a:gd name="T18" fmla="*/ 8284 w 2661"/>
                <a:gd name="T19" fmla="*/ 3059 h 1515"/>
                <a:gd name="T20" fmla="*/ 7963 w 2661"/>
                <a:gd name="T21" fmla="*/ 3478 h 1515"/>
                <a:gd name="T22" fmla="*/ 7513 w 2661"/>
                <a:gd name="T23" fmla="*/ 3848 h 1515"/>
                <a:gd name="T24" fmla="*/ 6936 w 2661"/>
                <a:gd name="T25" fmla="*/ 4171 h 1515"/>
                <a:gd name="T26" fmla="*/ 6257 w 2661"/>
                <a:gd name="T27" fmla="*/ 4420 h 1515"/>
                <a:gd name="T28" fmla="*/ 5498 w 2661"/>
                <a:gd name="T29" fmla="*/ 4598 h 1515"/>
                <a:gd name="T30" fmla="*/ 4679 w 2661"/>
                <a:gd name="T31" fmla="*/ 4700 h 1515"/>
                <a:gd name="T32" fmla="*/ 3814 w 2661"/>
                <a:gd name="T33" fmla="*/ 4700 h 1515"/>
                <a:gd name="T34" fmla="*/ 2986 w 2661"/>
                <a:gd name="T35" fmla="*/ 4598 h 1515"/>
                <a:gd name="T36" fmla="*/ 2225 w 2661"/>
                <a:gd name="T37" fmla="*/ 4420 h 1515"/>
                <a:gd name="T38" fmla="*/ 1543 w 2661"/>
                <a:gd name="T39" fmla="*/ 4171 h 1515"/>
                <a:gd name="T40" fmla="*/ 979 w 2661"/>
                <a:gd name="T41" fmla="*/ 3848 h 1515"/>
                <a:gd name="T42" fmla="*/ 516 w 2661"/>
                <a:gd name="T43" fmla="*/ 3478 h 1515"/>
                <a:gd name="T44" fmla="*/ 195 w 2661"/>
                <a:gd name="T45" fmla="*/ 3059 h 1515"/>
                <a:gd name="T46" fmla="*/ 23 w 2661"/>
                <a:gd name="T47" fmla="*/ 2595 h 1515"/>
                <a:gd name="T48" fmla="*/ 23 w 2661"/>
                <a:gd name="T49" fmla="*/ 2117 h 1515"/>
                <a:gd name="T50" fmla="*/ 195 w 2661"/>
                <a:gd name="T51" fmla="*/ 1653 h 1515"/>
                <a:gd name="T52" fmla="*/ 516 w 2661"/>
                <a:gd name="T53" fmla="*/ 1235 h 1515"/>
                <a:gd name="T54" fmla="*/ 979 w 2661"/>
                <a:gd name="T55" fmla="*/ 865 h 1515"/>
                <a:gd name="T56" fmla="*/ 1543 w 2661"/>
                <a:gd name="T57" fmla="*/ 542 h 1515"/>
                <a:gd name="T58" fmla="*/ 2225 w 2661"/>
                <a:gd name="T59" fmla="*/ 293 h 1515"/>
                <a:gd name="T60" fmla="*/ 2986 w 2661"/>
                <a:gd name="T61" fmla="*/ 113 h 1515"/>
                <a:gd name="T62" fmla="*/ 3814 w 2661"/>
                <a:gd name="T63" fmla="*/ 12 h 15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61"/>
                <a:gd name="T97" fmla="*/ 0 h 1515"/>
                <a:gd name="T98" fmla="*/ 2661 w 2661"/>
                <a:gd name="T99" fmla="*/ 1515 h 15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61" h="1515">
                  <a:moveTo>
                    <a:pt x="1330" y="0"/>
                  </a:moveTo>
                  <a:lnTo>
                    <a:pt x="1467" y="4"/>
                  </a:lnTo>
                  <a:lnTo>
                    <a:pt x="1597" y="18"/>
                  </a:lnTo>
                  <a:lnTo>
                    <a:pt x="1724" y="36"/>
                  </a:lnTo>
                  <a:lnTo>
                    <a:pt x="1846" y="61"/>
                  </a:lnTo>
                  <a:lnTo>
                    <a:pt x="1962" y="94"/>
                  </a:lnTo>
                  <a:lnTo>
                    <a:pt x="2074" y="130"/>
                  </a:lnTo>
                  <a:lnTo>
                    <a:pt x="2175" y="174"/>
                  </a:lnTo>
                  <a:lnTo>
                    <a:pt x="2270" y="224"/>
                  </a:lnTo>
                  <a:lnTo>
                    <a:pt x="2356" y="278"/>
                  </a:lnTo>
                  <a:lnTo>
                    <a:pt x="2432" y="336"/>
                  </a:lnTo>
                  <a:lnTo>
                    <a:pt x="2497" y="397"/>
                  </a:lnTo>
                  <a:lnTo>
                    <a:pt x="2555" y="462"/>
                  </a:lnTo>
                  <a:lnTo>
                    <a:pt x="2598" y="531"/>
                  </a:lnTo>
                  <a:lnTo>
                    <a:pt x="2634" y="603"/>
                  </a:lnTo>
                  <a:lnTo>
                    <a:pt x="2652" y="680"/>
                  </a:lnTo>
                  <a:lnTo>
                    <a:pt x="2660" y="755"/>
                  </a:lnTo>
                  <a:lnTo>
                    <a:pt x="2652" y="834"/>
                  </a:lnTo>
                  <a:lnTo>
                    <a:pt x="2634" y="910"/>
                  </a:lnTo>
                  <a:lnTo>
                    <a:pt x="2598" y="983"/>
                  </a:lnTo>
                  <a:lnTo>
                    <a:pt x="2555" y="1052"/>
                  </a:lnTo>
                  <a:lnTo>
                    <a:pt x="2497" y="1117"/>
                  </a:lnTo>
                  <a:lnTo>
                    <a:pt x="2432" y="1177"/>
                  </a:lnTo>
                  <a:lnTo>
                    <a:pt x="2356" y="1236"/>
                  </a:lnTo>
                  <a:lnTo>
                    <a:pt x="2270" y="1290"/>
                  </a:lnTo>
                  <a:lnTo>
                    <a:pt x="2175" y="1340"/>
                  </a:lnTo>
                  <a:lnTo>
                    <a:pt x="2074" y="1383"/>
                  </a:lnTo>
                  <a:lnTo>
                    <a:pt x="1962" y="1420"/>
                  </a:lnTo>
                  <a:lnTo>
                    <a:pt x="1846" y="1453"/>
                  </a:lnTo>
                  <a:lnTo>
                    <a:pt x="1724" y="1477"/>
                  </a:lnTo>
                  <a:lnTo>
                    <a:pt x="1597" y="1496"/>
                  </a:lnTo>
                  <a:lnTo>
                    <a:pt x="1467" y="1510"/>
                  </a:lnTo>
                  <a:lnTo>
                    <a:pt x="1330" y="1514"/>
                  </a:lnTo>
                  <a:lnTo>
                    <a:pt x="1196" y="1510"/>
                  </a:lnTo>
                  <a:lnTo>
                    <a:pt x="1062" y="1496"/>
                  </a:lnTo>
                  <a:lnTo>
                    <a:pt x="936" y="1477"/>
                  </a:lnTo>
                  <a:lnTo>
                    <a:pt x="813" y="1453"/>
                  </a:lnTo>
                  <a:lnTo>
                    <a:pt x="698" y="1420"/>
                  </a:lnTo>
                  <a:lnTo>
                    <a:pt x="588" y="1383"/>
                  </a:lnTo>
                  <a:lnTo>
                    <a:pt x="484" y="1340"/>
                  </a:lnTo>
                  <a:lnTo>
                    <a:pt x="390" y="1290"/>
                  </a:lnTo>
                  <a:lnTo>
                    <a:pt x="307" y="1236"/>
                  </a:lnTo>
                  <a:lnTo>
                    <a:pt x="227" y="1177"/>
                  </a:lnTo>
                  <a:lnTo>
                    <a:pt x="162" y="1117"/>
                  </a:lnTo>
                  <a:lnTo>
                    <a:pt x="104" y="1052"/>
                  </a:lnTo>
                  <a:lnTo>
                    <a:pt x="61" y="983"/>
                  </a:lnTo>
                  <a:lnTo>
                    <a:pt x="29" y="910"/>
                  </a:lnTo>
                  <a:lnTo>
                    <a:pt x="7" y="834"/>
                  </a:lnTo>
                  <a:lnTo>
                    <a:pt x="0" y="755"/>
                  </a:lnTo>
                  <a:lnTo>
                    <a:pt x="7" y="680"/>
                  </a:lnTo>
                  <a:lnTo>
                    <a:pt x="29" y="603"/>
                  </a:lnTo>
                  <a:lnTo>
                    <a:pt x="61" y="531"/>
                  </a:lnTo>
                  <a:lnTo>
                    <a:pt x="104" y="462"/>
                  </a:lnTo>
                  <a:lnTo>
                    <a:pt x="162" y="397"/>
                  </a:lnTo>
                  <a:lnTo>
                    <a:pt x="227" y="336"/>
                  </a:lnTo>
                  <a:lnTo>
                    <a:pt x="307" y="278"/>
                  </a:lnTo>
                  <a:lnTo>
                    <a:pt x="390" y="224"/>
                  </a:lnTo>
                  <a:lnTo>
                    <a:pt x="484" y="174"/>
                  </a:lnTo>
                  <a:lnTo>
                    <a:pt x="588" y="130"/>
                  </a:lnTo>
                  <a:lnTo>
                    <a:pt x="698" y="94"/>
                  </a:lnTo>
                  <a:lnTo>
                    <a:pt x="813" y="61"/>
                  </a:lnTo>
                  <a:lnTo>
                    <a:pt x="936" y="36"/>
                  </a:lnTo>
                  <a:lnTo>
                    <a:pt x="1062" y="18"/>
                  </a:lnTo>
                  <a:lnTo>
                    <a:pt x="1196" y="4"/>
                  </a:lnTo>
                  <a:lnTo>
                    <a:pt x="1330" y="0"/>
                  </a:lnTo>
                </a:path>
              </a:pathLst>
            </a:custGeom>
            <a:noFill/>
            <a:ln w="25400" cap="rnd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08" name="Freeform 14"/>
            <p:cNvSpPr>
              <a:spLocks/>
            </p:cNvSpPr>
            <p:nvPr/>
          </p:nvSpPr>
          <p:spPr bwMode="auto">
            <a:xfrm>
              <a:off x="2224" y="4102"/>
              <a:ext cx="5086" cy="4363"/>
            </a:xfrm>
            <a:custGeom>
              <a:avLst/>
              <a:gdLst>
                <a:gd name="T0" fmla="*/ 5000 w 2848"/>
                <a:gd name="T1" fmla="*/ 21 h 2472"/>
                <a:gd name="T2" fmla="*/ 5888 w 2848"/>
                <a:gd name="T3" fmla="*/ 178 h 2472"/>
                <a:gd name="T4" fmla="*/ 6691 w 2848"/>
                <a:gd name="T5" fmla="*/ 471 h 2472"/>
                <a:gd name="T6" fmla="*/ 7418 w 2848"/>
                <a:gd name="T7" fmla="*/ 888 h 2472"/>
                <a:gd name="T8" fmla="*/ 8043 w 2848"/>
                <a:gd name="T9" fmla="*/ 1405 h 2472"/>
                <a:gd name="T10" fmla="*/ 8524 w 2848"/>
                <a:gd name="T11" fmla="*/ 2024 h 2472"/>
                <a:gd name="T12" fmla="*/ 8868 w 2848"/>
                <a:gd name="T13" fmla="*/ 2707 h 2472"/>
                <a:gd name="T14" fmla="*/ 9054 w 2848"/>
                <a:gd name="T15" fmla="*/ 3454 h 2472"/>
                <a:gd name="T16" fmla="*/ 9054 w 2848"/>
                <a:gd name="T17" fmla="*/ 4239 h 2472"/>
                <a:gd name="T18" fmla="*/ 8868 w 2848"/>
                <a:gd name="T19" fmla="*/ 4993 h 2472"/>
                <a:gd name="T20" fmla="*/ 8524 w 2848"/>
                <a:gd name="T21" fmla="*/ 5681 h 2472"/>
                <a:gd name="T22" fmla="*/ 8043 w 2848"/>
                <a:gd name="T23" fmla="*/ 6289 h 2472"/>
                <a:gd name="T24" fmla="*/ 7418 w 2848"/>
                <a:gd name="T25" fmla="*/ 6820 h 2472"/>
                <a:gd name="T26" fmla="*/ 6691 w 2848"/>
                <a:gd name="T27" fmla="*/ 7236 h 2472"/>
                <a:gd name="T28" fmla="*/ 5888 w 2848"/>
                <a:gd name="T29" fmla="*/ 7526 h 2472"/>
                <a:gd name="T30" fmla="*/ 5000 w 2848"/>
                <a:gd name="T31" fmla="*/ 7672 h 2472"/>
                <a:gd name="T32" fmla="*/ 4075 w 2848"/>
                <a:gd name="T33" fmla="*/ 7672 h 2472"/>
                <a:gd name="T34" fmla="*/ 3189 w 2848"/>
                <a:gd name="T35" fmla="*/ 7526 h 2472"/>
                <a:gd name="T36" fmla="*/ 2373 w 2848"/>
                <a:gd name="T37" fmla="*/ 7236 h 2472"/>
                <a:gd name="T38" fmla="*/ 1659 w 2848"/>
                <a:gd name="T39" fmla="*/ 6820 h 2472"/>
                <a:gd name="T40" fmla="*/ 1034 w 2848"/>
                <a:gd name="T41" fmla="*/ 6289 h 2472"/>
                <a:gd name="T42" fmla="*/ 552 w 2848"/>
                <a:gd name="T43" fmla="*/ 5681 h 2472"/>
                <a:gd name="T44" fmla="*/ 207 w 2848"/>
                <a:gd name="T45" fmla="*/ 4993 h 2472"/>
                <a:gd name="T46" fmla="*/ 23 w 2848"/>
                <a:gd name="T47" fmla="*/ 4239 h 2472"/>
                <a:gd name="T48" fmla="*/ 23 w 2848"/>
                <a:gd name="T49" fmla="*/ 3454 h 2472"/>
                <a:gd name="T50" fmla="*/ 207 w 2848"/>
                <a:gd name="T51" fmla="*/ 2707 h 2472"/>
                <a:gd name="T52" fmla="*/ 552 w 2848"/>
                <a:gd name="T53" fmla="*/ 2024 h 2472"/>
                <a:gd name="T54" fmla="*/ 1034 w 2848"/>
                <a:gd name="T55" fmla="*/ 1405 h 2472"/>
                <a:gd name="T56" fmla="*/ 1659 w 2848"/>
                <a:gd name="T57" fmla="*/ 888 h 2472"/>
                <a:gd name="T58" fmla="*/ 2373 w 2848"/>
                <a:gd name="T59" fmla="*/ 471 h 2472"/>
                <a:gd name="T60" fmla="*/ 3189 w 2848"/>
                <a:gd name="T61" fmla="*/ 178 h 2472"/>
                <a:gd name="T62" fmla="*/ 4075 w 2848"/>
                <a:gd name="T63" fmla="*/ 21 h 247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48"/>
                <a:gd name="T97" fmla="*/ 0 h 2472"/>
                <a:gd name="T98" fmla="*/ 2848 w 2848"/>
                <a:gd name="T99" fmla="*/ 2472 h 247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48" h="2472">
                  <a:moveTo>
                    <a:pt x="1423" y="0"/>
                  </a:moveTo>
                  <a:lnTo>
                    <a:pt x="1568" y="7"/>
                  </a:lnTo>
                  <a:lnTo>
                    <a:pt x="1709" y="24"/>
                  </a:lnTo>
                  <a:lnTo>
                    <a:pt x="1846" y="57"/>
                  </a:lnTo>
                  <a:lnTo>
                    <a:pt x="1976" y="97"/>
                  </a:lnTo>
                  <a:lnTo>
                    <a:pt x="2098" y="151"/>
                  </a:lnTo>
                  <a:lnTo>
                    <a:pt x="2218" y="212"/>
                  </a:lnTo>
                  <a:lnTo>
                    <a:pt x="2326" y="285"/>
                  </a:lnTo>
                  <a:lnTo>
                    <a:pt x="2428" y="364"/>
                  </a:lnTo>
                  <a:lnTo>
                    <a:pt x="2522" y="451"/>
                  </a:lnTo>
                  <a:lnTo>
                    <a:pt x="2601" y="545"/>
                  </a:lnTo>
                  <a:lnTo>
                    <a:pt x="2673" y="650"/>
                  </a:lnTo>
                  <a:lnTo>
                    <a:pt x="2735" y="754"/>
                  </a:lnTo>
                  <a:lnTo>
                    <a:pt x="2781" y="869"/>
                  </a:lnTo>
                  <a:lnTo>
                    <a:pt x="2817" y="986"/>
                  </a:lnTo>
                  <a:lnTo>
                    <a:pt x="2839" y="1109"/>
                  </a:lnTo>
                  <a:lnTo>
                    <a:pt x="2847" y="1235"/>
                  </a:lnTo>
                  <a:lnTo>
                    <a:pt x="2839" y="1361"/>
                  </a:lnTo>
                  <a:lnTo>
                    <a:pt x="2817" y="1484"/>
                  </a:lnTo>
                  <a:lnTo>
                    <a:pt x="2781" y="1603"/>
                  </a:lnTo>
                  <a:lnTo>
                    <a:pt x="2735" y="1716"/>
                  </a:lnTo>
                  <a:lnTo>
                    <a:pt x="2673" y="1824"/>
                  </a:lnTo>
                  <a:lnTo>
                    <a:pt x="2601" y="1925"/>
                  </a:lnTo>
                  <a:lnTo>
                    <a:pt x="2522" y="2019"/>
                  </a:lnTo>
                  <a:lnTo>
                    <a:pt x="2428" y="2109"/>
                  </a:lnTo>
                  <a:lnTo>
                    <a:pt x="2326" y="2189"/>
                  </a:lnTo>
                  <a:lnTo>
                    <a:pt x="2218" y="2258"/>
                  </a:lnTo>
                  <a:lnTo>
                    <a:pt x="2098" y="2323"/>
                  </a:lnTo>
                  <a:lnTo>
                    <a:pt x="1976" y="2373"/>
                  </a:lnTo>
                  <a:lnTo>
                    <a:pt x="1846" y="2416"/>
                  </a:lnTo>
                  <a:lnTo>
                    <a:pt x="1709" y="2445"/>
                  </a:lnTo>
                  <a:lnTo>
                    <a:pt x="1568" y="2463"/>
                  </a:lnTo>
                  <a:lnTo>
                    <a:pt x="1423" y="2471"/>
                  </a:lnTo>
                  <a:lnTo>
                    <a:pt x="1278" y="2463"/>
                  </a:lnTo>
                  <a:lnTo>
                    <a:pt x="1137" y="2445"/>
                  </a:lnTo>
                  <a:lnTo>
                    <a:pt x="1000" y="2416"/>
                  </a:lnTo>
                  <a:lnTo>
                    <a:pt x="870" y="2373"/>
                  </a:lnTo>
                  <a:lnTo>
                    <a:pt x="744" y="2323"/>
                  </a:lnTo>
                  <a:lnTo>
                    <a:pt x="628" y="2258"/>
                  </a:lnTo>
                  <a:lnTo>
                    <a:pt x="520" y="2189"/>
                  </a:lnTo>
                  <a:lnTo>
                    <a:pt x="418" y="2109"/>
                  </a:lnTo>
                  <a:lnTo>
                    <a:pt x="324" y="2019"/>
                  </a:lnTo>
                  <a:lnTo>
                    <a:pt x="242" y="1925"/>
                  </a:lnTo>
                  <a:lnTo>
                    <a:pt x="173" y="1824"/>
                  </a:lnTo>
                  <a:lnTo>
                    <a:pt x="111" y="1716"/>
                  </a:lnTo>
                  <a:lnTo>
                    <a:pt x="65" y="1603"/>
                  </a:lnTo>
                  <a:lnTo>
                    <a:pt x="29" y="1484"/>
                  </a:lnTo>
                  <a:lnTo>
                    <a:pt x="7" y="1361"/>
                  </a:lnTo>
                  <a:lnTo>
                    <a:pt x="0" y="1235"/>
                  </a:lnTo>
                  <a:lnTo>
                    <a:pt x="7" y="1109"/>
                  </a:lnTo>
                  <a:lnTo>
                    <a:pt x="29" y="986"/>
                  </a:lnTo>
                  <a:lnTo>
                    <a:pt x="65" y="869"/>
                  </a:lnTo>
                  <a:lnTo>
                    <a:pt x="111" y="754"/>
                  </a:lnTo>
                  <a:lnTo>
                    <a:pt x="173" y="650"/>
                  </a:lnTo>
                  <a:lnTo>
                    <a:pt x="242" y="545"/>
                  </a:lnTo>
                  <a:lnTo>
                    <a:pt x="324" y="451"/>
                  </a:lnTo>
                  <a:lnTo>
                    <a:pt x="418" y="364"/>
                  </a:lnTo>
                  <a:lnTo>
                    <a:pt x="520" y="285"/>
                  </a:lnTo>
                  <a:lnTo>
                    <a:pt x="628" y="212"/>
                  </a:lnTo>
                  <a:lnTo>
                    <a:pt x="744" y="151"/>
                  </a:lnTo>
                  <a:lnTo>
                    <a:pt x="870" y="97"/>
                  </a:lnTo>
                  <a:lnTo>
                    <a:pt x="1000" y="57"/>
                  </a:lnTo>
                  <a:lnTo>
                    <a:pt x="1137" y="24"/>
                  </a:lnTo>
                  <a:lnTo>
                    <a:pt x="1278" y="7"/>
                  </a:lnTo>
                  <a:lnTo>
                    <a:pt x="1423" y="0"/>
                  </a:lnTo>
                </a:path>
              </a:pathLst>
            </a:custGeom>
            <a:noFill/>
            <a:ln w="25400" cap="rnd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09" name="Line 15"/>
            <p:cNvSpPr>
              <a:spLocks noChangeShapeType="1"/>
            </p:cNvSpPr>
            <p:nvPr/>
          </p:nvSpPr>
          <p:spPr bwMode="auto">
            <a:xfrm>
              <a:off x="4765" y="6090"/>
              <a:ext cx="0" cy="237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0" name="Line 16"/>
            <p:cNvSpPr>
              <a:spLocks noChangeShapeType="1"/>
            </p:cNvSpPr>
            <p:nvPr/>
          </p:nvSpPr>
          <p:spPr bwMode="auto">
            <a:xfrm>
              <a:off x="4765" y="3488"/>
              <a:ext cx="0" cy="244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1" name="Line 17"/>
            <p:cNvSpPr>
              <a:spLocks noChangeShapeType="1"/>
            </p:cNvSpPr>
            <p:nvPr/>
          </p:nvSpPr>
          <p:spPr bwMode="auto">
            <a:xfrm>
              <a:off x="4769" y="6282"/>
              <a:ext cx="2539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2" name="Line 18"/>
            <p:cNvSpPr>
              <a:spLocks noChangeShapeType="1"/>
            </p:cNvSpPr>
            <p:nvPr/>
          </p:nvSpPr>
          <p:spPr bwMode="auto">
            <a:xfrm>
              <a:off x="2226" y="6282"/>
              <a:ext cx="253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3" name="Line 19"/>
            <p:cNvSpPr>
              <a:spLocks noChangeShapeType="1"/>
            </p:cNvSpPr>
            <p:nvPr/>
          </p:nvSpPr>
          <p:spPr bwMode="auto">
            <a:xfrm>
              <a:off x="5412" y="5659"/>
              <a:ext cx="236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4" name="Line 20"/>
            <p:cNvSpPr>
              <a:spLocks noChangeShapeType="1"/>
            </p:cNvSpPr>
            <p:nvPr/>
          </p:nvSpPr>
          <p:spPr bwMode="auto">
            <a:xfrm>
              <a:off x="3053" y="5659"/>
              <a:ext cx="2357" cy="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5" name="Line 21"/>
            <p:cNvSpPr>
              <a:spLocks noChangeShapeType="1"/>
            </p:cNvSpPr>
            <p:nvPr/>
          </p:nvSpPr>
          <p:spPr bwMode="auto">
            <a:xfrm>
              <a:off x="5410" y="5662"/>
              <a:ext cx="0" cy="13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6" name="Freeform 22"/>
            <p:cNvSpPr>
              <a:spLocks/>
            </p:cNvSpPr>
            <p:nvPr/>
          </p:nvSpPr>
          <p:spPr bwMode="auto">
            <a:xfrm>
              <a:off x="4987" y="3768"/>
              <a:ext cx="1469" cy="646"/>
            </a:xfrm>
            <a:custGeom>
              <a:avLst/>
              <a:gdLst>
                <a:gd name="T0" fmla="*/ 80 w 823"/>
                <a:gd name="T1" fmla="*/ 212 h 366"/>
                <a:gd name="T2" fmla="*/ 216 w 823"/>
                <a:gd name="T3" fmla="*/ 180 h 366"/>
                <a:gd name="T4" fmla="*/ 296 w 823"/>
                <a:gd name="T5" fmla="*/ 134 h 366"/>
                <a:gd name="T6" fmla="*/ 332 w 823"/>
                <a:gd name="T7" fmla="*/ 113 h 366"/>
                <a:gd name="T8" fmla="*/ 378 w 823"/>
                <a:gd name="T9" fmla="*/ 99 h 366"/>
                <a:gd name="T10" fmla="*/ 389 w 823"/>
                <a:gd name="T11" fmla="*/ 78 h 366"/>
                <a:gd name="T12" fmla="*/ 423 w 823"/>
                <a:gd name="T13" fmla="*/ 134 h 366"/>
                <a:gd name="T14" fmla="*/ 494 w 823"/>
                <a:gd name="T15" fmla="*/ 134 h 366"/>
                <a:gd name="T16" fmla="*/ 539 w 823"/>
                <a:gd name="T17" fmla="*/ 113 h 366"/>
                <a:gd name="T18" fmla="*/ 641 w 823"/>
                <a:gd name="T19" fmla="*/ 134 h 366"/>
                <a:gd name="T20" fmla="*/ 755 w 823"/>
                <a:gd name="T21" fmla="*/ 159 h 366"/>
                <a:gd name="T22" fmla="*/ 780 w 823"/>
                <a:gd name="T23" fmla="*/ 122 h 366"/>
                <a:gd name="T24" fmla="*/ 825 w 823"/>
                <a:gd name="T25" fmla="*/ 113 h 366"/>
                <a:gd name="T26" fmla="*/ 860 w 823"/>
                <a:gd name="T27" fmla="*/ 44 h 366"/>
                <a:gd name="T28" fmla="*/ 917 w 823"/>
                <a:gd name="T29" fmla="*/ 9 h 366"/>
                <a:gd name="T30" fmla="*/ 953 w 823"/>
                <a:gd name="T31" fmla="*/ 168 h 366"/>
                <a:gd name="T32" fmla="*/ 1010 w 823"/>
                <a:gd name="T33" fmla="*/ 159 h 366"/>
                <a:gd name="T34" fmla="*/ 1067 w 823"/>
                <a:gd name="T35" fmla="*/ 134 h 366"/>
                <a:gd name="T36" fmla="*/ 1076 w 823"/>
                <a:gd name="T37" fmla="*/ 90 h 366"/>
                <a:gd name="T38" fmla="*/ 1103 w 823"/>
                <a:gd name="T39" fmla="*/ 44 h 366"/>
                <a:gd name="T40" fmla="*/ 1148 w 823"/>
                <a:gd name="T41" fmla="*/ 44 h 366"/>
                <a:gd name="T42" fmla="*/ 1182 w 823"/>
                <a:gd name="T43" fmla="*/ 32 h 366"/>
                <a:gd name="T44" fmla="*/ 1239 w 823"/>
                <a:gd name="T45" fmla="*/ 168 h 366"/>
                <a:gd name="T46" fmla="*/ 1376 w 823"/>
                <a:gd name="T47" fmla="*/ 212 h 366"/>
                <a:gd name="T48" fmla="*/ 1424 w 823"/>
                <a:gd name="T49" fmla="*/ 245 h 366"/>
                <a:gd name="T50" fmla="*/ 1424 w 823"/>
                <a:gd name="T51" fmla="*/ 302 h 366"/>
                <a:gd name="T52" fmla="*/ 1469 w 823"/>
                <a:gd name="T53" fmla="*/ 337 h 366"/>
                <a:gd name="T54" fmla="*/ 1562 w 823"/>
                <a:gd name="T55" fmla="*/ 337 h 366"/>
                <a:gd name="T56" fmla="*/ 1606 w 823"/>
                <a:gd name="T57" fmla="*/ 362 h 366"/>
                <a:gd name="T58" fmla="*/ 1606 w 823"/>
                <a:gd name="T59" fmla="*/ 427 h 366"/>
                <a:gd name="T60" fmla="*/ 1653 w 823"/>
                <a:gd name="T61" fmla="*/ 457 h 366"/>
                <a:gd name="T62" fmla="*/ 1755 w 823"/>
                <a:gd name="T63" fmla="*/ 473 h 366"/>
                <a:gd name="T64" fmla="*/ 1813 w 823"/>
                <a:gd name="T65" fmla="*/ 457 h 366"/>
                <a:gd name="T66" fmla="*/ 1847 w 823"/>
                <a:gd name="T67" fmla="*/ 415 h 366"/>
                <a:gd name="T68" fmla="*/ 1871 w 823"/>
                <a:gd name="T69" fmla="*/ 404 h 366"/>
                <a:gd name="T70" fmla="*/ 1919 w 823"/>
                <a:gd name="T71" fmla="*/ 404 h 366"/>
                <a:gd name="T72" fmla="*/ 1940 w 823"/>
                <a:gd name="T73" fmla="*/ 415 h 366"/>
                <a:gd name="T74" fmla="*/ 1963 w 823"/>
                <a:gd name="T75" fmla="*/ 448 h 366"/>
                <a:gd name="T76" fmla="*/ 1949 w 823"/>
                <a:gd name="T77" fmla="*/ 538 h 366"/>
                <a:gd name="T78" fmla="*/ 1976 w 823"/>
                <a:gd name="T79" fmla="*/ 574 h 366"/>
                <a:gd name="T80" fmla="*/ 2033 w 823"/>
                <a:gd name="T81" fmla="*/ 574 h 366"/>
                <a:gd name="T82" fmla="*/ 2054 w 823"/>
                <a:gd name="T83" fmla="*/ 595 h 366"/>
                <a:gd name="T84" fmla="*/ 2054 w 823"/>
                <a:gd name="T85" fmla="*/ 616 h 366"/>
                <a:gd name="T86" fmla="*/ 2065 w 823"/>
                <a:gd name="T87" fmla="*/ 630 h 366"/>
                <a:gd name="T88" fmla="*/ 2090 w 823"/>
                <a:gd name="T89" fmla="*/ 630 h 366"/>
                <a:gd name="T90" fmla="*/ 2099 w 823"/>
                <a:gd name="T91" fmla="*/ 651 h 366"/>
                <a:gd name="T92" fmla="*/ 2126 w 823"/>
                <a:gd name="T93" fmla="*/ 651 h 366"/>
                <a:gd name="T94" fmla="*/ 2135 w 823"/>
                <a:gd name="T95" fmla="*/ 660 h 366"/>
                <a:gd name="T96" fmla="*/ 2272 w 823"/>
                <a:gd name="T97" fmla="*/ 630 h 366"/>
                <a:gd name="T98" fmla="*/ 2435 w 823"/>
                <a:gd name="T99" fmla="*/ 685 h 366"/>
                <a:gd name="T100" fmla="*/ 2456 w 823"/>
                <a:gd name="T101" fmla="*/ 819 h 366"/>
                <a:gd name="T102" fmla="*/ 2435 w 823"/>
                <a:gd name="T103" fmla="*/ 921 h 366"/>
                <a:gd name="T104" fmla="*/ 2501 w 823"/>
                <a:gd name="T105" fmla="*/ 932 h 366"/>
                <a:gd name="T106" fmla="*/ 2570 w 823"/>
                <a:gd name="T107" fmla="*/ 944 h 366"/>
                <a:gd name="T108" fmla="*/ 2549 w 823"/>
                <a:gd name="T109" fmla="*/ 1022 h 366"/>
                <a:gd name="T110" fmla="*/ 2536 w 823"/>
                <a:gd name="T111" fmla="*/ 1103 h 366"/>
                <a:gd name="T112" fmla="*/ 2561 w 823"/>
                <a:gd name="T113" fmla="*/ 1103 h 366"/>
                <a:gd name="T114" fmla="*/ 2585 w 823"/>
                <a:gd name="T115" fmla="*/ 1103 h 366"/>
                <a:gd name="T116" fmla="*/ 2585 w 823"/>
                <a:gd name="T117" fmla="*/ 1124 h 366"/>
                <a:gd name="T118" fmla="*/ 2594 w 823"/>
                <a:gd name="T119" fmla="*/ 1137 h 366"/>
                <a:gd name="T120" fmla="*/ 2618 w 823"/>
                <a:gd name="T121" fmla="*/ 1137 h 36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23"/>
                <a:gd name="T184" fmla="*/ 0 h 366"/>
                <a:gd name="T185" fmla="*/ 823 w 823"/>
                <a:gd name="T186" fmla="*/ 366 h 36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23" h="366">
                  <a:moveTo>
                    <a:pt x="0" y="68"/>
                  </a:moveTo>
                  <a:lnTo>
                    <a:pt x="25" y="68"/>
                  </a:lnTo>
                  <a:lnTo>
                    <a:pt x="47" y="65"/>
                  </a:lnTo>
                  <a:lnTo>
                    <a:pt x="68" y="58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11" y="36"/>
                  </a:lnTo>
                  <a:lnTo>
                    <a:pt x="119" y="32"/>
                  </a:lnTo>
                  <a:lnTo>
                    <a:pt x="122" y="29"/>
                  </a:lnTo>
                  <a:lnTo>
                    <a:pt x="122" y="25"/>
                  </a:lnTo>
                  <a:lnTo>
                    <a:pt x="133" y="21"/>
                  </a:lnTo>
                  <a:lnTo>
                    <a:pt x="133" y="43"/>
                  </a:lnTo>
                  <a:lnTo>
                    <a:pt x="144" y="43"/>
                  </a:lnTo>
                  <a:lnTo>
                    <a:pt x="155" y="43"/>
                  </a:lnTo>
                  <a:lnTo>
                    <a:pt x="165" y="39"/>
                  </a:lnTo>
                  <a:lnTo>
                    <a:pt x="169" y="36"/>
                  </a:lnTo>
                  <a:lnTo>
                    <a:pt x="187" y="36"/>
                  </a:lnTo>
                  <a:lnTo>
                    <a:pt x="201" y="43"/>
                  </a:lnTo>
                  <a:lnTo>
                    <a:pt x="220" y="46"/>
                  </a:lnTo>
                  <a:lnTo>
                    <a:pt x="237" y="51"/>
                  </a:lnTo>
                  <a:lnTo>
                    <a:pt x="237" y="43"/>
                  </a:lnTo>
                  <a:lnTo>
                    <a:pt x="245" y="39"/>
                  </a:lnTo>
                  <a:lnTo>
                    <a:pt x="256" y="36"/>
                  </a:lnTo>
                  <a:lnTo>
                    <a:pt x="259" y="36"/>
                  </a:lnTo>
                  <a:lnTo>
                    <a:pt x="259" y="21"/>
                  </a:lnTo>
                  <a:lnTo>
                    <a:pt x="270" y="14"/>
                  </a:lnTo>
                  <a:lnTo>
                    <a:pt x="277" y="10"/>
                  </a:lnTo>
                  <a:lnTo>
                    <a:pt x="288" y="3"/>
                  </a:lnTo>
                  <a:lnTo>
                    <a:pt x="299" y="0"/>
                  </a:lnTo>
                  <a:lnTo>
                    <a:pt x="299" y="54"/>
                  </a:lnTo>
                  <a:lnTo>
                    <a:pt x="306" y="54"/>
                  </a:lnTo>
                  <a:lnTo>
                    <a:pt x="317" y="51"/>
                  </a:lnTo>
                  <a:lnTo>
                    <a:pt x="324" y="46"/>
                  </a:lnTo>
                  <a:lnTo>
                    <a:pt x="335" y="43"/>
                  </a:lnTo>
                  <a:lnTo>
                    <a:pt x="335" y="36"/>
                  </a:lnTo>
                  <a:lnTo>
                    <a:pt x="338" y="29"/>
                  </a:lnTo>
                  <a:lnTo>
                    <a:pt x="342" y="21"/>
                  </a:lnTo>
                  <a:lnTo>
                    <a:pt x="346" y="14"/>
                  </a:lnTo>
                  <a:lnTo>
                    <a:pt x="353" y="14"/>
                  </a:lnTo>
                  <a:lnTo>
                    <a:pt x="360" y="14"/>
                  </a:lnTo>
                  <a:lnTo>
                    <a:pt x="367" y="10"/>
                  </a:lnTo>
                  <a:lnTo>
                    <a:pt x="371" y="10"/>
                  </a:lnTo>
                  <a:lnTo>
                    <a:pt x="371" y="51"/>
                  </a:lnTo>
                  <a:lnTo>
                    <a:pt x="389" y="54"/>
                  </a:lnTo>
                  <a:lnTo>
                    <a:pt x="411" y="61"/>
                  </a:lnTo>
                  <a:lnTo>
                    <a:pt x="432" y="68"/>
                  </a:lnTo>
                  <a:lnTo>
                    <a:pt x="447" y="72"/>
                  </a:lnTo>
                  <a:lnTo>
                    <a:pt x="447" y="79"/>
                  </a:lnTo>
                  <a:lnTo>
                    <a:pt x="447" y="90"/>
                  </a:lnTo>
                  <a:lnTo>
                    <a:pt x="447" y="97"/>
                  </a:lnTo>
                  <a:lnTo>
                    <a:pt x="447" y="104"/>
                  </a:lnTo>
                  <a:lnTo>
                    <a:pt x="461" y="108"/>
                  </a:lnTo>
                  <a:lnTo>
                    <a:pt x="475" y="108"/>
                  </a:lnTo>
                  <a:lnTo>
                    <a:pt x="490" y="108"/>
                  </a:lnTo>
                  <a:lnTo>
                    <a:pt x="504" y="104"/>
                  </a:lnTo>
                  <a:lnTo>
                    <a:pt x="504" y="116"/>
                  </a:lnTo>
                  <a:lnTo>
                    <a:pt x="504" y="126"/>
                  </a:lnTo>
                  <a:lnTo>
                    <a:pt x="504" y="137"/>
                  </a:lnTo>
                  <a:lnTo>
                    <a:pt x="504" y="147"/>
                  </a:lnTo>
                  <a:lnTo>
                    <a:pt x="519" y="147"/>
                  </a:lnTo>
                  <a:lnTo>
                    <a:pt x="537" y="152"/>
                  </a:lnTo>
                  <a:lnTo>
                    <a:pt x="551" y="152"/>
                  </a:lnTo>
                  <a:lnTo>
                    <a:pt x="566" y="152"/>
                  </a:lnTo>
                  <a:lnTo>
                    <a:pt x="569" y="147"/>
                  </a:lnTo>
                  <a:lnTo>
                    <a:pt x="573" y="140"/>
                  </a:lnTo>
                  <a:lnTo>
                    <a:pt x="580" y="133"/>
                  </a:lnTo>
                  <a:lnTo>
                    <a:pt x="580" y="130"/>
                  </a:lnTo>
                  <a:lnTo>
                    <a:pt x="587" y="130"/>
                  </a:lnTo>
                  <a:lnTo>
                    <a:pt x="595" y="130"/>
                  </a:lnTo>
                  <a:lnTo>
                    <a:pt x="602" y="130"/>
                  </a:lnTo>
                  <a:lnTo>
                    <a:pt x="609" y="130"/>
                  </a:lnTo>
                  <a:lnTo>
                    <a:pt x="609" y="133"/>
                  </a:lnTo>
                  <a:lnTo>
                    <a:pt x="612" y="133"/>
                  </a:lnTo>
                  <a:lnTo>
                    <a:pt x="616" y="144"/>
                  </a:lnTo>
                  <a:lnTo>
                    <a:pt x="616" y="159"/>
                  </a:lnTo>
                  <a:lnTo>
                    <a:pt x="612" y="173"/>
                  </a:lnTo>
                  <a:lnTo>
                    <a:pt x="612" y="180"/>
                  </a:lnTo>
                  <a:lnTo>
                    <a:pt x="620" y="184"/>
                  </a:lnTo>
                  <a:lnTo>
                    <a:pt x="631" y="184"/>
                  </a:lnTo>
                  <a:lnTo>
                    <a:pt x="638" y="184"/>
                  </a:lnTo>
                  <a:lnTo>
                    <a:pt x="645" y="188"/>
                  </a:lnTo>
                  <a:lnTo>
                    <a:pt x="645" y="191"/>
                  </a:lnTo>
                  <a:lnTo>
                    <a:pt x="645" y="195"/>
                  </a:lnTo>
                  <a:lnTo>
                    <a:pt x="645" y="198"/>
                  </a:lnTo>
                  <a:lnTo>
                    <a:pt x="645" y="202"/>
                  </a:lnTo>
                  <a:lnTo>
                    <a:pt x="648" y="202"/>
                  </a:lnTo>
                  <a:lnTo>
                    <a:pt x="652" y="202"/>
                  </a:lnTo>
                  <a:lnTo>
                    <a:pt x="656" y="202"/>
                  </a:lnTo>
                  <a:lnTo>
                    <a:pt x="656" y="205"/>
                  </a:lnTo>
                  <a:lnTo>
                    <a:pt x="659" y="209"/>
                  </a:lnTo>
                  <a:lnTo>
                    <a:pt x="663" y="209"/>
                  </a:lnTo>
                  <a:lnTo>
                    <a:pt x="667" y="209"/>
                  </a:lnTo>
                  <a:lnTo>
                    <a:pt x="670" y="209"/>
                  </a:lnTo>
                  <a:lnTo>
                    <a:pt x="670" y="212"/>
                  </a:lnTo>
                  <a:lnTo>
                    <a:pt x="688" y="205"/>
                  </a:lnTo>
                  <a:lnTo>
                    <a:pt x="713" y="202"/>
                  </a:lnTo>
                  <a:lnTo>
                    <a:pt x="742" y="205"/>
                  </a:lnTo>
                  <a:lnTo>
                    <a:pt x="764" y="220"/>
                  </a:lnTo>
                  <a:lnTo>
                    <a:pt x="771" y="241"/>
                  </a:lnTo>
                  <a:lnTo>
                    <a:pt x="771" y="263"/>
                  </a:lnTo>
                  <a:lnTo>
                    <a:pt x="771" y="281"/>
                  </a:lnTo>
                  <a:lnTo>
                    <a:pt x="764" y="296"/>
                  </a:lnTo>
                  <a:lnTo>
                    <a:pt x="775" y="296"/>
                  </a:lnTo>
                  <a:lnTo>
                    <a:pt x="785" y="299"/>
                  </a:lnTo>
                  <a:lnTo>
                    <a:pt x="796" y="303"/>
                  </a:lnTo>
                  <a:lnTo>
                    <a:pt x="807" y="303"/>
                  </a:lnTo>
                  <a:lnTo>
                    <a:pt x="804" y="318"/>
                  </a:lnTo>
                  <a:lnTo>
                    <a:pt x="800" y="328"/>
                  </a:lnTo>
                  <a:lnTo>
                    <a:pt x="796" y="339"/>
                  </a:lnTo>
                  <a:lnTo>
                    <a:pt x="796" y="354"/>
                  </a:lnTo>
                  <a:lnTo>
                    <a:pt x="800" y="354"/>
                  </a:lnTo>
                  <a:lnTo>
                    <a:pt x="804" y="354"/>
                  </a:lnTo>
                  <a:lnTo>
                    <a:pt x="807" y="354"/>
                  </a:lnTo>
                  <a:lnTo>
                    <a:pt x="811" y="354"/>
                  </a:lnTo>
                  <a:lnTo>
                    <a:pt x="811" y="357"/>
                  </a:lnTo>
                  <a:lnTo>
                    <a:pt x="811" y="361"/>
                  </a:lnTo>
                  <a:lnTo>
                    <a:pt x="814" y="361"/>
                  </a:lnTo>
                  <a:lnTo>
                    <a:pt x="814" y="365"/>
                  </a:lnTo>
                  <a:lnTo>
                    <a:pt x="818" y="365"/>
                  </a:lnTo>
                  <a:lnTo>
                    <a:pt x="822" y="365"/>
                  </a:lnTo>
                </a:path>
              </a:pathLst>
            </a:custGeom>
            <a:noFill/>
            <a:ln w="25400" cap="rnd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7" name="Line 23"/>
            <p:cNvSpPr>
              <a:spLocks noChangeShapeType="1"/>
            </p:cNvSpPr>
            <p:nvPr/>
          </p:nvSpPr>
          <p:spPr bwMode="auto">
            <a:xfrm>
              <a:off x="2853" y="5207"/>
              <a:ext cx="396" cy="215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8" name="Line 24"/>
            <p:cNvSpPr>
              <a:spLocks noChangeShapeType="1"/>
            </p:cNvSpPr>
            <p:nvPr/>
          </p:nvSpPr>
          <p:spPr bwMode="auto">
            <a:xfrm>
              <a:off x="3674" y="4508"/>
              <a:ext cx="207" cy="399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19" name="Line 25"/>
            <p:cNvSpPr>
              <a:spLocks noChangeShapeType="1"/>
            </p:cNvSpPr>
            <p:nvPr/>
          </p:nvSpPr>
          <p:spPr bwMode="auto">
            <a:xfrm flipH="1">
              <a:off x="5910" y="4199"/>
              <a:ext cx="300" cy="341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20" name="Line 26"/>
            <p:cNvSpPr>
              <a:spLocks noChangeShapeType="1"/>
            </p:cNvSpPr>
            <p:nvPr/>
          </p:nvSpPr>
          <p:spPr bwMode="auto">
            <a:xfrm flipH="1">
              <a:off x="6866" y="5338"/>
              <a:ext cx="435" cy="13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21" name="Line 27"/>
            <p:cNvSpPr>
              <a:spLocks noChangeShapeType="1"/>
            </p:cNvSpPr>
            <p:nvPr/>
          </p:nvSpPr>
          <p:spPr bwMode="auto">
            <a:xfrm>
              <a:off x="4765" y="6285"/>
              <a:ext cx="0" cy="217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22" name="Line 28"/>
            <p:cNvSpPr>
              <a:spLocks noChangeShapeType="1"/>
            </p:cNvSpPr>
            <p:nvPr/>
          </p:nvSpPr>
          <p:spPr bwMode="auto">
            <a:xfrm>
              <a:off x="4765" y="4104"/>
              <a:ext cx="0" cy="2178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23" name="Rectangle 29"/>
            <p:cNvSpPr>
              <a:spLocks noChangeArrowheads="1"/>
            </p:cNvSpPr>
            <p:nvPr/>
          </p:nvSpPr>
          <p:spPr bwMode="auto">
            <a:xfrm>
              <a:off x="4849" y="6345"/>
              <a:ext cx="477" cy="3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r>
                <a:rPr lang="en-GB" sz="1800" b="1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O</a:t>
              </a:r>
              <a:r>
                <a:rPr lang="en-GB" sz="1800" b="1" baseline="-3000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2</a:t>
              </a:r>
              <a:endParaRPr lang="en-GB" sz="180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12324" name="Rectangle 30"/>
            <p:cNvSpPr>
              <a:spLocks noChangeArrowheads="1"/>
            </p:cNvSpPr>
            <p:nvPr/>
          </p:nvSpPr>
          <p:spPr bwMode="auto">
            <a:xfrm>
              <a:off x="5451" y="5677"/>
              <a:ext cx="477" cy="3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r>
                <a:rPr lang="en-GB" sz="1800" b="1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O</a:t>
              </a:r>
              <a:r>
                <a:rPr lang="en-GB" sz="1800" b="1" baseline="-30000">
                  <a:solidFill>
                    <a:srgbClr val="000000"/>
                  </a:solidFill>
                  <a:ea typeface="Times New Roman" pitchFamily="18" charset="0"/>
                  <a:cs typeface="Arial" charset="0"/>
                </a:rPr>
                <a:t>1</a:t>
              </a:r>
              <a:endParaRPr lang="en-GB" sz="1800">
                <a:ea typeface="Times New Roman" pitchFamily="18" charset="0"/>
                <a:cs typeface="Arial" charset="0"/>
              </a:endParaRPr>
            </a:p>
          </p:txBody>
        </p:sp>
        <p:sp>
          <p:nvSpPr>
            <p:cNvPr id="12325" name="Rectangle 31"/>
            <p:cNvSpPr>
              <a:spLocks noChangeArrowheads="1"/>
            </p:cNvSpPr>
            <p:nvPr/>
          </p:nvSpPr>
          <p:spPr bwMode="auto">
            <a:xfrm>
              <a:off x="5828" y="4877"/>
              <a:ext cx="1057" cy="3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endParaRPr lang="el-GR"/>
            </a:p>
          </p:txBody>
        </p:sp>
        <p:sp>
          <p:nvSpPr>
            <p:cNvPr id="12326" name="Rectangle 32"/>
            <p:cNvSpPr>
              <a:spLocks noChangeArrowheads="1"/>
            </p:cNvSpPr>
            <p:nvPr/>
          </p:nvSpPr>
          <p:spPr bwMode="auto">
            <a:xfrm>
              <a:off x="3265" y="4877"/>
              <a:ext cx="1284" cy="3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endParaRPr lang="el-GR"/>
            </a:p>
          </p:txBody>
        </p:sp>
        <p:sp>
          <p:nvSpPr>
            <p:cNvPr id="12327" name="Rectangle 33"/>
            <p:cNvSpPr>
              <a:spLocks noChangeArrowheads="1"/>
            </p:cNvSpPr>
            <p:nvPr/>
          </p:nvSpPr>
          <p:spPr bwMode="auto">
            <a:xfrm>
              <a:off x="3638" y="7171"/>
              <a:ext cx="1285" cy="34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endParaRPr lang="el-GR"/>
            </a:p>
          </p:txBody>
        </p:sp>
        <p:sp>
          <p:nvSpPr>
            <p:cNvPr id="12328" name="Rectangle 34"/>
            <p:cNvSpPr>
              <a:spLocks noChangeArrowheads="1"/>
            </p:cNvSpPr>
            <p:nvPr/>
          </p:nvSpPr>
          <p:spPr bwMode="auto">
            <a:xfrm>
              <a:off x="5603" y="7163"/>
              <a:ext cx="932" cy="3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endParaRPr lang="el-GR"/>
            </a:p>
          </p:txBody>
        </p:sp>
        <p:sp>
          <p:nvSpPr>
            <p:cNvPr id="12329" name="Rectangle 35"/>
            <p:cNvSpPr>
              <a:spLocks noChangeArrowheads="1"/>
            </p:cNvSpPr>
            <p:nvPr/>
          </p:nvSpPr>
          <p:spPr bwMode="auto">
            <a:xfrm>
              <a:off x="4320" y="3514"/>
              <a:ext cx="368" cy="3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endParaRPr lang="el-GR"/>
            </a:p>
          </p:txBody>
        </p:sp>
        <p:sp>
          <p:nvSpPr>
            <p:cNvPr id="12330" name="Rectangle 36"/>
            <p:cNvSpPr>
              <a:spLocks noChangeArrowheads="1"/>
            </p:cNvSpPr>
            <p:nvPr/>
          </p:nvSpPr>
          <p:spPr bwMode="auto">
            <a:xfrm>
              <a:off x="5980" y="3737"/>
              <a:ext cx="1644" cy="3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endParaRPr lang="el-GR"/>
            </a:p>
          </p:txBody>
        </p:sp>
        <p:sp>
          <p:nvSpPr>
            <p:cNvPr id="12331" name="Line 37"/>
            <p:cNvSpPr>
              <a:spLocks noChangeShapeType="1"/>
            </p:cNvSpPr>
            <p:nvPr/>
          </p:nvSpPr>
          <p:spPr bwMode="auto">
            <a:xfrm>
              <a:off x="5410" y="3486"/>
              <a:ext cx="0" cy="132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2332" name="Rectangle 38"/>
            <p:cNvSpPr>
              <a:spLocks noChangeArrowheads="1"/>
            </p:cNvSpPr>
            <p:nvPr/>
          </p:nvSpPr>
          <p:spPr bwMode="auto">
            <a:xfrm>
              <a:off x="4999" y="3514"/>
              <a:ext cx="368" cy="3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0963" tIns="39686" rIns="80963" bIns="39686"/>
            <a:lstStyle/>
            <a:p>
              <a:endParaRPr lang="el-GR"/>
            </a:p>
          </p:txBody>
        </p:sp>
        <p:sp>
          <p:nvSpPr>
            <p:cNvPr id="12333" name="Line 39"/>
            <p:cNvSpPr>
              <a:spLocks noChangeShapeType="1"/>
            </p:cNvSpPr>
            <p:nvPr/>
          </p:nvSpPr>
          <p:spPr bwMode="auto">
            <a:xfrm>
              <a:off x="5410" y="4335"/>
              <a:ext cx="0" cy="132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2295" name="Rectangle 40"/>
          <p:cNvSpPr>
            <a:spLocks noChangeArrowheads="1"/>
          </p:cNvSpPr>
          <p:nvPr/>
        </p:nvSpPr>
        <p:spPr bwMode="auto">
          <a:xfrm>
            <a:off x="0" y="5667375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 sz="1800"/>
          </a:p>
        </p:txBody>
      </p:sp>
      <p:sp>
        <p:nvSpPr>
          <p:cNvPr id="12296" name="Rectangle 41"/>
          <p:cNvSpPr>
            <a:spLocks noChangeArrowheads="1"/>
          </p:cNvSpPr>
          <p:nvPr/>
        </p:nvSpPr>
        <p:spPr bwMode="auto">
          <a:xfrm>
            <a:off x="5665788" y="1125538"/>
            <a:ext cx="2506662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800" b="0" i="0" u="sng">
                <a:solidFill>
                  <a:srgbClr val="002060"/>
                </a:solidFill>
                <a:latin typeface="Calibri" pitchFamily="34" charset="0"/>
              </a:rPr>
              <a:t>2η προσέγγιση</a:t>
            </a:r>
            <a:r>
              <a:rPr lang="el-GR" sz="2800" b="0" i="0">
                <a:solidFill>
                  <a:srgbClr val="00206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2297" name="Rectangle 42"/>
          <p:cNvSpPr>
            <a:spLocks noChangeArrowheads="1"/>
          </p:cNvSpPr>
          <p:nvPr/>
        </p:nvSpPr>
        <p:spPr bwMode="auto">
          <a:xfrm>
            <a:off x="4518025" y="1844675"/>
            <a:ext cx="4148138" cy="461963"/>
          </a:xfrm>
          <a:prstGeom prst="rect">
            <a:avLst/>
          </a:prstGeom>
          <a:solidFill>
            <a:srgbClr val="FFFF99">
              <a:alpha val="1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η γη  προσεγγίζεται με σφαίρα</a:t>
            </a:r>
          </a:p>
        </p:txBody>
      </p:sp>
      <p:graphicFrame>
        <p:nvGraphicFramePr>
          <p:cNvPr id="12290" name="Object 43"/>
          <p:cNvGraphicFramePr>
            <a:graphicFrameLocks noChangeAspect="1"/>
          </p:cNvGraphicFramePr>
          <p:nvPr/>
        </p:nvGraphicFramePr>
        <p:xfrm>
          <a:off x="4692650" y="3211513"/>
          <a:ext cx="31115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0" name="Equation" r:id="rId3" imgW="164880" imgH="164880" progId="Equation.3">
                  <p:embed/>
                </p:oleObj>
              </mc:Choice>
              <mc:Fallback>
                <p:oleObj name="Equation" r:id="rId3" imgW="164880" imgH="164880" progId="Equation.3">
                  <p:embed/>
                  <p:pic>
                    <p:nvPicPr>
                      <p:cNvPr id="12290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2650" y="3211513"/>
                        <a:ext cx="311150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8" name="Rectangle 44"/>
          <p:cNvSpPr>
            <a:spLocks noChangeArrowheads="1"/>
          </p:cNvSpPr>
          <p:nvPr/>
        </p:nvSpPr>
        <p:spPr bwMode="auto">
          <a:xfrm>
            <a:off x="4643438" y="3835400"/>
            <a:ext cx="3865562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Φ     φυγοκεντρικό δυναμικό</a:t>
            </a:r>
          </a:p>
        </p:txBody>
      </p:sp>
      <p:sp>
        <p:nvSpPr>
          <p:cNvPr id="12299" name="Rectangle 45"/>
          <p:cNvSpPr>
            <a:spLocks noChangeArrowheads="1"/>
          </p:cNvSpPr>
          <p:nvPr/>
        </p:nvSpPr>
        <p:spPr bwMode="auto">
          <a:xfrm>
            <a:off x="5292725" y="3114675"/>
            <a:ext cx="3262313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δυναμικό έλξης του ΕΕΠ</a:t>
            </a:r>
          </a:p>
        </p:txBody>
      </p:sp>
      <p:graphicFrame>
        <p:nvGraphicFramePr>
          <p:cNvPr id="12291" name="Object 46"/>
          <p:cNvGraphicFramePr>
            <a:graphicFrameLocks noChangeAspect="1"/>
          </p:cNvGraphicFramePr>
          <p:nvPr/>
        </p:nvGraphicFramePr>
        <p:xfrm>
          <a:off x="1811338" y="3319463"/>
          <a:ext cx="114300" cy="21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1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12291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8" y="3319463"/>
                        <a:ext cx="114300" cy="21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Rectangle 47"/>
          <p:cNvSpPr>
            <a:spLocks noChangeArrowheads="1"/>
          </p:cNvSpPr>
          <p:nvPr/>
        </p:nvSpPr>
        <p:spPr bwMode="auto">
          <a:xfrm>
            <a:off x="1042988" y="5589588"/>
            <a:ext cx="2865437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δυναμικό βαρύτητας</a:t>
            </a:r>
          </a:p>
        </p:txBody>
      </p:sp>
      <p:sp>
        <p:nvSpPr>
          <p:cNvPr id="12301" name="Rectangle 48"/>
          <p:cNvSpPr>
            <a:spLocks noChangeArrowheads="1"/>
          </p:cNvSpPr>
          <p:nvPr/>
        </p:nvSpPr>
        <p:spPr bwMode="auto">
          <a:xfrm>
            <a:off x="5651500" y="5589588"/>
            <a:ext cx="1476375" cy="461962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i="0" dirty="0">
                <a:solidFill>
                  <a:schemeClr val="tx1"/>
                </a:solidFill>
                <a:latin typeface="Calibri" pitchFamily="34" charset="0"/>
              </a:rPr>
              <a:t>W = V +</a:t>
            </a:r>
            <a:r>
              <a:rPr lang="el-GR" sz="2400" b="0" i="0" dirty="0">
                <a:solidFill>
                  <a:schemeClr val="tx1"/>
                </a:solidFill>
                <a:latin typeface="Calibri" pitchFamily="34" charset="0"/>
              </a:rPr>
              <a:t> Φ</a:t>
            </a:r>
          </a:p>
        </p:txBody>
      </p:sp>
      <p:sp>
        <p:nvSpPr>
          <p:cNvPr id="12302" name="Text Box 4"/>
          <p:cNvSpPr txBox="1">
            <a:spLocks noChangeArrowheads="1"/>
          </p:cNvSpPr>
          <p:nvPr/>
        </p:nvSpPr>
        <p:spPr bwMode="auto">
          <a:xfrm>
            <a:off x="0" y="2134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>
                <a:solidFill>
                  <a:schemeClr val="bg1"/>
                </a:solidFill>
                <a:latin typeface="Calibri" pitchFamily="34" charset="0"/>
              </a:rPr>
              <a:t>ΓΗΙΝΟ ΠΕΔΙΟ ΒΑΡΥΤΗΤΑΣ - ΣΦΑΙΡΑ</a:t>
            </a:r>
          </a:p>
        </p:txBody>
      </p:sp>
      <p:graphicFrame>
        <p:nvGraphicFramePr>
          <p:cNvPr id="12292" name="Object 15"/>
          <p:cNvGraphicFramePr>
            <a:graphicFrameLocks noChangeAspect="1"/>
          </p:cNvGraphicFramePr>
          <p:nvPr/>
        </p:nvGraphicFramePr>
        <p:xfrm>
          <a:off x="4746625" y="4413250"/>
          <a:ext cx="2173288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2" name="Equation" r:id="rId7" imgW="2158920" imgH="711000" progId="Equation.DSMT4">
                  <p:embed/>
                </p:oleObj>
              </mc:Choice>
              <mc:Fallback>
                <p:oleObj name="Equation" r:id="rId7" imgW="2158920" imgH="711000" progId="Equation.DSMT4">
                  <p:embed/>
                  <p:pic>
                    <p:nvPicPr>
                      <p:cNvPr id="12292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5" y="4413250"/>
                        <a:ext cx="2173288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69521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ChangeArrowheads="1"/>
          </p:cNvSpPr>
          <p:nvPr/>
        </p:nvSpPr>
        <p:spPr bwMode="auto">
          <a:xfrm>
            <a:off x="142875" y="981075"/>
            <a:ext cx="8893175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Courier New" pitchFamily="49" charset="0"/>
              <a:buChar char="o"/>
              <a:tabLst>
                <a:tab pos="457200" algn="l"/>
              </a:tabLst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H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πραγματική (θεωρητική) ποσότητα μείον ένα κανονικό μέρος (που αποτελεί το μεγαλύτερο τμήμα) και υπολογίζεται από κάποιο μοντέλο</a:t>
            </a:r>
          </a:p>
        </p:txBody>
      </p:sp>
      <p:sp>
        <p:nvSpPr>
          <p:cNvPr id="89091" name="Line 8"/>
          <p:cNvSpPr>
            <a:spLocks noChangeShapeType="1"/>
          </p:cNvSpPr>
          <p:nvPr/>
        </p:nvSpPr>
        <p:spPr bwMode="auto">
          <a:xfrm flipH="1">
            <a:off x="4572000" y="2205038"/>
            <a:ext cx="0" cy="792162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89092" name="Rectangle 9"/>
          <p:cNvSpPr>
            <a:spLocks noChangeArrowheads="1"/>
          </p:cNvSpPr>
          <p:nvPr/>
        </p:nvSpPr>
        <p:spPr bwMode="auto">
          <a:xfrm>
            <a:off x="2625725" y="3182938"/>
            <a:ext cx="3503613" cy="830262"/>
          </a:xfrm>
          <a:prstGeom prst="rect">
            <a:avLst/>
          </a:prstGeom>
          <a:solidFill>
            <a:srgbClr val="FFC000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l-GR" sz="2400" b="1" i="1" dirty="0" err="1">
                <a:solidFill>
                  <a:srgbClr val="FF0000"/>
                </a:solidFill>
                <a:latin typeface="Calibri" pitchFamily="34" charset="0"/>
              </a:rPr>
              <a:t>Διαταρακτικό</a:t>
            </a:r>
            <a:r>
              <a:rPr lang="el-GR" sz="2400" b="1" i="1" dirty="0">
                <a:solidFill>
                  <a:srgbClr val="FF0000"/>
                </a:solidFill>
                <a:latin typeface="Calibri" pitchFamily="34" charset="0"/>
              </a:rPr>
              <a:t> δυναμικό  Τ</a:t>
            </a:r>
          </a:p>
          <a:p>
            <a:pPr algn="ctr"/>
            <a:r>
              <a:rPr lang="el-GR" sz="2400" b="1" dirty="0">
                <a:solidFill>
                  <a:schemeClr val="tx1"/>
                </a:solidFill>
                <a:latin typeface="Calibri" pitchFamily="34" charset="0"/>
              </a:rPr>
              <a:t>Τ = 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W</a:t>
            </a:r>
            <a:r>
              <a:rPr lang="el-GR" sz="2400" b="1" dirty="0">
                <a:solidFill>
                  <a:schemeClr val="tx1"/>
                </a:solidFill>
                <a:latin typeface="Calibri" pitchFamily="34" charset="0"/>
              </a:rPr>
              <a:t> - 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U</a:t>
            </a:r>
          </a:p>
        </p:txBody>
      </p:sp>
      <p:sp>
        <p:nvSpPr>
          <p:cNvPr id="89093" name="Line 10"/>
          <p:cNvSpPr>
            <a:spLocks noChangeShapeType="1"/>
          </p:cNvSpPr>
          <p:nvPr/>
        </p:nvSpPr>
        <p:spPr bwMode="auto">
          <a:xfrm flipH="1">
            <a:off x="4572000" y="4149725"/>
            <a:ext cx="0" cy="792163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/>
          </a:p>
        </p:txBody>
      </p:sp>
      <p:sp>
        <p:nvSpPr>
          <p:cNvPr id="89094" name="Rectangle 11"/>
          <p:cNvSpPr>
            <a:spLocks noChangeArrowheads="1"/>
          </p:cNvSpPr>
          <p:nvPr/>
        </p:nvSpPr>
        <p:spPr bwMode="auto">
          <a:xfrm>
            <a:off x="107950" y="5084763"/>
            <a:ext cx="8893175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Courier New" pitchFamily="49" charset="0"/>
              <a:buChar char="o"/>
              <a:tabLst>
                <a:tab pos="457200" algn="l"/>
              </a:tabLst>
            </a:pPr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 Το πραγματικό (θεωρητικό) γήινο δυναμικό βαρύτητας μείον ένα κανονικό μέρος (που αποτελεί το μεγαλύτερο τμήμα) και υπολογίζεται από κάποιο μοντέλο (ΕΕΠ)</a:t>
            </a:r>
          </a:p>
        </p:txBody>
      </p:sp>
      <p:sp>
        <p:nvSpPr>
          <p:cNvPr id="89095" name="Text Box 4"/>
          <p:cNvSpPr txBox="1">
            <a:spLocks noChangeArrowheads="1"/>
          </p:cNvSpPr>
          <p:nvPr/>
        </p:nvSpPr>
        <p:spPr bwMode="auto">
          <a:xfrm>
            <a:off x="0" y="-40829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ΔΙΑΤΑΡΑΚΤΙΚΟ ΠΕΔΙΟ ΒΑΡΥΤΗΤΑΣ</a:t>
            </a:r>
          </a:p>
        </p:txBody>
      </p:sp>
    </p:spTree>
    <p:extLst>
      <p:ext uri="{BB962C8B-B14F-4D97-AF65-F5344CB8AC3E}">
        <p14:creationId xmlns:p14="http://schemas.microsoft.com/office/powerpoint/2010/main" val="1979618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2"/>
          <p:cNvSpPr>
            <a:spLocks noChangeArrowheads="1"/>
          </p:cNvSpPr>
          <p:nvPr/>
        </p:nvSpPr>
        <p:spPr bwMode="auto">
          <a:xfrm>
            <a:off x="246063" y="730993"/>
            <a:ext cx="1250950" cy="461963"/>
          </a:xfrm>
          <a:prstGeom prst="rect">
            <a:avLst/>
          </a:prstGeom>
          <a:solidFill>
            <a:srgbClr val="FFFF99">
              <a:alpha val="1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l-GR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Κάθετος</a:t>
            </a:r>
          </a:p>
        </p:txBody>
      </p:sp>
      <p:sp>
        <p:nvSpPr>
          <p:cNvPr id="90115" name="Rectangle 42"/>
          <p:cNvSpPr>
            <a:spLocks noChangeArrowheads="1"/>
          </p:cNvSpPr>
          <p:nvPr/>
        </p:nvSpPr>
        <p:spPr bwMode="auto">
          <a:xfrm>
            <a:off x="5881688" y="730993"/>
            <a:ext cx="1974850" cy="461963"/>
          </a:xfrm>
          <a:prstGeom prst="rect">
            <a:avLst/>
          </a:prstGeom>
          <a:solidFill>
            <a:srgbClr val="FFFF99">
              <a:alpha val="10196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l-GR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Κατακόρυφος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0" y="1724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>
                <a:solidFill>
                  <a:schemeClr val="bg1"/>
                </a:solidFill>
                <a:latin typeface="Calibri" pitchFamily="34" charset="0"/>
              </a:rPr>
              <a:t>ΕΠΙΦΑΝΕΙΕΣ ΑΝΑΦΟΡΑΣ – ΚΑΘΕΤΟΣ &amp; ΚΑΤΑΚΟΡΥΦΟΣ</a:t>
            </a:r>
          </a:p>
        </p:txBody>
      </p:sp>
      <p:cxnSp>
        <p:nvCxnSpPr>
          <p:cNvPr id="90117" name="Straight Arrow Connector 59"/>
          <p:cNvCxnSpPr>
            <a:cxnSpLocks noChangeShapeType="1"/>
            <a:stCxn id="90115" idx="1"/>
          </p:cNvCxnSpPr>
          <p:nvPr/>
        </p:nvCxnSpPr>
        <p:spPr bwMode="auto">
          <a:xfrm rot="10800000">
            <a:off x="4095750" y="850056"/>
            <a:ext cx="1785938" cy="111125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90118" name="Straight Arrow Connector 60"/>
          <p:cNvCxnSpPr>
            <a:cxnSpLocks noChangeShapeType="1"/>
            <a:stCxn id="90114" idx="3"/>
          </p:cNvCxnSpPr>
          <p:nvPr/>
        </p:nvCxnSpPr>
        <p:spPr bwMode="auto">
          <a:xfrm flipV="1">
            <a:off x="1497013" y="770681"/>
            <a:ext cx="2241550" cy="19050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90119" name="Rectangle 42"/>
          <p:cNvSpPr>
            <a:spLocks noChangeArrowheads="1"/>
          </p:cNvSpPr>
          <p:nvPr/>
        </p:nvSpPr>
        <p:spPr bwMode="auto">
          <a:xfrm>
            <a:off x="5291138" y="2696318"/>
            <a:ext cx="3765550" cy="2678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l-GR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 – απόκλιση κατακορύφου</a:t>
            </a:r>
            <a:endParaRPr lang="en-US" sz="2400" b="1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2400" b="1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</a:t>
            </a:r>
            <a:r>
              <a:rPr lang="el-GR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ορθομετρικό υψόμετρο</a:t>
            </a:r>
          </a:p>
          <a:p>
            <a:pPr algn="just"/>
            <a:endParaRPr lang="el-GR" sz="2400" b="1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 – </a:t>
            </a:r>
            <a:r>
              <a:rPr lang="el-GR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γεωμετρικό υψόμετρο</a:t>
            </a:r>
            <a:endParaRPr lang="en-US" sz="2400" b="1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l-GR" sz="2400" b="1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– </a:t>
            </a:r>
            <a:r>
              <a:rPr lang="el-GR" sz="24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υψόμετρο γεωειδούς</a:t>
            </a: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722313" y="450006"/>
            <a:ext cx="4486275" cy="5988050"/>
            <a:chOff x="1571604" y="369633"/>
            <a:chExt cx="4486279" cy="5988325"/>
          </a:xfrm>
        </p:grpSpPr>
        <p:sp>
          <p:nvSpPr>
            <p:cNvPr id="4" name="Freeform 3"/>
            <p:cNvSpPr/>
            <p:nvPr/>
          </p:nvSpPr>
          <p:spPr bwMode="auto">
            <a:xfrm>
              <a:off x="1571604" y="3500438"/>
              <a:ext cx="4414841" cy="2857520"/>
            </a:xfrm>
            <a:custGeom>
              <a:avLst/>
              <a:gdLst>
                <a:gd name="connsiteX0" fmla="*/ 0 w 5124450"/>
                <a:gd name="connsiteY0" fmla="*/ 1926117 h 3583467"/>
                <a:gd name="connsiteX1" fmla="*/ 57150 w 5124450"/>
                <a:gd name="connsiteY1" fmla="*/ 1868967 h 3583467"/>
                <a:gd name="connsiteX2" fmla="*/ 76200 w 5124450"/>
                <a:gd name="connsiteY2" fmla="*/ 1840392 h 3583467"/>
                <a:gd name="connsiteX3" fmla="*/ 161925 w 5124450"/>
                <a:gd name="connsiteY3" fmla="*/ 1735617 h 3583467"/>
                <a:gd name="connsiteX4" fmla="*/ 323850 w 5124450"/>
                <a:gd name="connsiteY4" fmla="*/ 1573692 h 3583467"/>
                <a:gd name="connsiteX5" fmla="*/ 361950 w 5124450"/>
                <a:gd name="connsiteY5" fmla="*/ 1526067 h 3583467"/>
                <a:gd name="connsiteX6" fmla="*/ 485775 w 5124450"/>
                <a:gd name="connsiteY6" fmla="*/ 1411767 h 3583467"/>
                <a:gd name="connsiteX7" fmla="*/ 533400 w 5124450"/>
                <a:gd name="connsiteY7" fmla="*/ 1354617 h 3583467"/>
                <a:gd name="connsiteX8" fmla="*/ 695325 w 5124450"/>
                <a:gd name="connsiteY8" fmla="*/ 1192692 h 3583467"/>
                <a:gd name="connsiteX9" fmla="*/ 800100 w 5124450"/>
                <a:gd name="connsiteY9" fmla="*/ 1087917 h 3583467"/>
                <a:gd name="connsiteX10" fmla="*/ 885825 w 5124450"/>
                <a:gd name="connsiteY10" fmla="*/ 992667 h 3583467"/>
                <a:gd name="connsiteX11" fmla="*/ 933450 w 5124450"/>
                <a:gd name="connsiteY11" fmla="*/ 954567 h 3583467"/>
                <a:gd name="connsiteX12" fmla="*/ 1019175 w 5124450"/>
                <a:gd name="connsiteY12" fmla="*/ 859317 h 3583467"/>
                <a:gd name="connsiteX13" fmla="*/ 1057275 w 5124450"/>
                <a:gd name="connsiteY13" fmla="*/ 821217 h 3583467"/>
                <a:gd name="connsiteX14" fmla="*/ 1143000 w 5124450"/>
                <a:gd name="connsiteY14" fmla="*/ 716442 h 3583467"/>
                <a:gd name="connsiteX15" fmla="*/ 1171575 w 5124450"/>
                <a:gd name="connsiteY15" fmla="*/ 687867 h 3583467"/>
                <a:gd name="connsiteX16" fmla="*/ 1247775 w 5124450"/>
                <a:gd name="connsiteY16" fmla="*/ 592617 h 3583467"/>
                <a:gd name="connsiteX17" fmla="*/ 1390650 w 5124450"/>
                <a:gd name="connsiteY17" fmla="*/ 449742 h 3583467"/>
                <a:gd name="connsiteX18" fmla="*/ 1428750 w 5124450"/>
                <a:gd name="connsiteY18" fmla="*/ 411642 h 3583467"/>
                <a:gd name="connsiteX19" fmla="*/ 1514475 w 5124450"/>
                <a:gd name="connsiteY19" fmla="*/ 335442 h 3583467"/>
                <a:gd name="connsiteX20" fmla="*/ 1533525 w 5124450"/>
                <a:gd name="connsiteY20" fmla="*/ 306867 h 3583467"/>
                <a:gd name="connsiteX21" fmla="*/ 1647825 w 5124450"/>
                <a:gd name="connsiteY21" fmla="*/ 211617 h 3583467"/>
                <a:gd name="connsiteX22" fmla="*/ 1714500 w 5124450"/>
                <a:gd name="connsiteY22" fmla="*/ 154467 h 3583467"/>
                <a:gd name="connsiteX23" fmla="*/ 1771650 w 5124450"/>
                <a:gd name="connsiteY23" fmla="*/ 116367 h 3583467"/>
                <a:gd name="connsiteX24" fmla="*/ 1828800 w 5124450"/>
                <a:gd name="connsiteY24" fmla="*/ 78267 h 3583467"/>
                <a:gd name="connsiteX25" fmla="*/ 1895475 w 5124450"/>
                <a:gd name="connsiteY25" fmla="*/ 40167 h 3583467"/>
                <a:gd name="connsiteX26" fmla="*/ 1962150 w 5124450"/>
                <a:gd name="connsiteY26" fmla="*/ 21117 h 3583467"/>
                <a:gd name="connsiteX27" fmla="*/ 2019300 w 5124450"/>
                <a:gd name="connsiteY27" fmla="*/ 2067 h 3583467"/>
                <a:gd name="connsiteX28" fmla="*/ 2133600 w 5124450"/>
                <a:gd name="connsiteY28" fmla="*/ 11592 h 3583467"/>
                <a:gd name="connsiteX29" fmla="*/ 2257425 w 5124450"/>
                <a:gd name="connsiteY29" fmla="*/ 87792 h 3583467"/>
                <a:gd name="connsiteX30" fmla="*/ 2352675 w 5124450"/>
                <a:gd name="connsiteY30" fmla="*/ 125892 h 3583467"/>
                <a:gd name="connsiteX31" fmla="*/ 2505075 w 5124450"/>
                <a:gd name="connsiteY31" fmla="*/ 202092 h 3583467"/>
                <a:gd name="connsiteX32" fmla="*/ 2543175 w 5124450"/>
                <a:gd name="connsiteY32" fmla="*/ 221142 h 3583467"/>
                <a:gd name="connsiteX33" fmla="*/ 2647950 w 5124450"/>
                <a:gd name="connsiteY33" fmla="*/ 268767 h 3583467"/>
                <a:gd name="connsiteX34" fmla="*/ 2686050 w 5124450"/>
                <a:gd name="connsiteY34" fmla="*/ 297342 h 3583467"/>
                <a:gd name="connsiteX35" fmla="*/ 2895600 w 5124450"/>
                <a:gd name="connsiteY35" fmla="*/ 392592 h 3583467"/>
                <a:gd name="connsiteX36" fmla="*/ 2933700 w 5124450"/>
                <a:gd name="connsiteY36" fmla="*/ 411642 h 3583467"/>
                <a:gd name="connsiteX37" fmla="*/ 3086100 w 5124450"/>
                <a:gd name="connsiteY37" fmla="*/ 525942 h 3583467"/>
                <a:gd name="connsiteX38" fmla="*/ 3267075 w 5124450"/>
                <a:gd name="connsiteY38" fmla="*/ 621192 h 3583467"/>
                <a:gd name="connsiteX39" fmla="*/ 3400425 w 5124450"/>
                <a:gd name="connsiteY39" fmla="*/ 716442 h 3583467"/>
                <a:gd name="connsiteX40" fmla="*/ 3571875 w 5124450"/>
                <a:gd name="connsiteY40" fmla="*/ 821217 h 3583467"/>
                <a:gd name="connsiteX41" fmla="*/ 3829050 w 5124450"/>
                <a:gd name="connsiteY41" fmla="*/ 992667 h 3583467"/>
                <a:gd name="connsiteX42" fmla="*/ 3981450 w 5124450"/>
                <a:gd name="connsiteY42" fmla="*/ 1078392 h 3583467"/>
                <a:gd name="connsiteX43" fmla="*/ 4114800 w 5124450"/>
                <a:gd name="connsiteY43" fmla="*/ 1173642 h 3583467"/>
                <a:gd name="connsiteX44" fmla="*/ 4295775 w 5124450"/>
                <a:gd name="connsiteY44" fmla="*/ 1297467 h 3583467"/>
                <a:gd name="connsiteX45" fmla="*/ 4381500 w 5124450"/>
                <a:gd name="connsiteY45" fmla="*/ 1373667 h 3583467"/>
                <a:gd name="connsiteX46" fmla="*/ 4410075 w 5124450"/>
                <a:gd name="connsiteY46" fmla="*/ 1392717 h 3583467"/>
                <a:gd name="connsiteX47" fmla="*/ 4543425 w 5124450"/>
                <a:gd name="connsiteY47" fmla="*/ 1526067 h 3583467"/>
                <a:gd name="connsiteX48" fmla="*/ 4638675 w 5124450"/>
                <a:gd name="connsiteY48" fmla="*/ 1621317 h 3583467"/>
                <a:gd name="connsiteX49" fmla="*/ 4714875 w 5124450"/>
                <a:gd name="connsiteY49" fmla="*/ 1697517 h 3583467"/>
                <a:gd name="connsiteX50" fmla="*/ 4733925 w 5124450"/>
                <a:gd name="connsiteY50" fmla="*/ 1726092 h 3583467"/>
                <a:gd name="connsiteX51" fmla="*/ 4848225 w 5124450"/>
                <a:gd name="connsiteY51" fmla="*/ 1821342 h 3583467"/>
                <a:gd name="connsiteX52" fmla="*/ 4886325 w 5124450"/>
                <a:gd name="connsiteY52" fmla="*/ 1888017 h 3583467"/>
                <a:gd name="connsiteX53" fmla="*/ 4981575 w 5124450"/>
                <a:gd name="connsiteY53" fmla="*/ 1983267 h 3583467"/>
                <a:gd name="connsiteX54" fmla="*/ 5067300 w 5124450"/>
                <a:gd name="connsiteY54" fmla="*/ 2078517 h 3583467"/>
                <a:gd name="connsiteX55" fmla="*/ 5124450 w 5124450"/>
                <a:gd name="connsiteY55" fmla="*/ 2154717 h 3583467"/>
                <a:gd name="connsiteX56" fmla="*/ 4943475 w 5124450"/>
                <a:gd name="connsiteY56" fmla="*/ 2173767 h 3583467"/>
                <a:gd name="connsiteX57" fmla="*/ 4772025 w 5124450"/>
                <a:gd name="connsiteY57" fmla="*/ 2183292 h 3583467"/>
                <a:gd name="connsiteX58" fmla="*/ 4333875 w 5124450"/>
                <a:gd name="connsiteY58" fmla="*/ 2230917 h 3583467"/>
                <a:gd name="connsiteX59" fmla="*/ 4152900 w 5124450"/>
                <a:gd name="connsiteY59" fmla="*/ 2269017 h 3583467"/>
                <a:gd name="connsiteX60" fmla="*/ 4010025 w 5124450"/>
                <a:gd name="connsiteY60" fmla="*/ 2316642 h 3583467"/>
                <a:gd name="connsiteX61" fmla="*/ 3952875 w 5124450"/>
                <a:gd name="connsiteY61" fmla="*/ 2326167 h 3583467"/>
                <a:gd name="connsiteX62" fmla="*/ 3829050 w 5124450"/>
                <a:gd name="connsiteY62" fmla="*/ 2364267 h 3583467"/>
                <a:gd name="connsiteX63" fmla="*/ 3790950 w 5124450"/>
                <a:gd name="connsiteY63" fmla="*/ 2383317 h 3583467"/>
                <a:gd name="connsiteX64" fmla="*/ 3686175 w 5124450"/>
                <a:gd name="connsiteY64" fmla="*/ 2421417 h 3583467"/>
                <a:gd name="connsiteX65" fmla="*/ 3648075 w 5124450"/>
                <a:gd name="connsiteY65" fmla="*/ 2440467 h 3583467"/>
                <a:gd name="connsiteX66" fmla="*/ 3533775 w 5124450"/>
                <a:gd name="connsiteY66" fmla="*/ 2478567 h 3583467"/>
                <a:gd name="connsiteX67" fmla="*/ 3495675 w 5124450"/>
                <a:gd name="connsiteY67" fmla="*/ 2497617 h 3583467"/>
                <a:gd name="connsiteX68" fmla="*/ 3228975 w 5124450"/>
                <a:gd name="connsiteY68" fmla="*/ 2602392 h 3583467"/>
                <a:gd name="connsiteX69" fmla="*/ 3181350 w 5124450"/>
                <a:gd name="connsiteY69" fmla="*/ 2621442 h 3583467"/>
                <a:gd name="connsiteX70" fmla="*/ 3048000 w 5124450"/>
                <a:gd name="connsiteY70" fmla="*/ 2678592 h 3583467"/>
                <a:gd name="connsiteX71" fmla="*/ 2876550 w 5124450"/>
                <a:gd name="connsiteY71" fmla="*/ 2745267 h 3583467"/>
                <a:gd name="connsiteX72" fmla="*/ 2714625 w 5124450"/>
                <a:gd name="connsiteY72" fmla="*/ 2802417 h 3583467"/>
                <a:gd name="connsiteX73" fmla="*/ 2676525 w 5124450"/>
                <a:gd name="connsiteY73" fmla="*/ 2821467 h 3583467"/>
                <a:gd name="connsiteX74" fmla="*/ 2590800 w 5124450"/>
                <a:gd name="connsiteY74" fmla="*/ 2859567 h 3583467"/>
                <a:gd name="connsiteX75" fmla="*/ 2562225 w 5124450"/>
                <a:gd name="connsiteY75" fmla="*/ 2878617 h 3583467"/>
                <a:gd name="connsiteX76" fmla="*/ 2362200 w 5124450"/>
                <a:gd name="connsiteY76" fmla="*/ 2992917 h 3583467"/>
                <a:gd name="connsiteX77" fmla="*/ 2276475 w 5124450"/>
                <a:gd name="connsiteY77" fmla="*/ 3050067 h 3583467"/>
                <a:gd name="connsiteX78" fmla="*/ 2095500 w 5124450"/>
                <a:gd name="connsiteY78" fmla="*/ 3164367 h 3583467"/>
                <a:gd name="connsiteX79" fmla="*/ 2019300 w 5124450"/>
                <a:gd name="connsiteY79" fmla="*/ 3211992 h 3583467"/>
                <a:gd name="connsiteX80" fmla="*/ 1895475 w 5124450"/>
                <a:gd name="connsiteY80" fmla="*/ 3297717 h 3583467"/>
                <a:gd name="connsiteX81" fmla="*/ 1771650 w 5124450"/>
                <a:gd name="connsiteY81" fmla="*/ 3450117 h 3583467"/>
                <a:gd name="connsiteX82" fmla="*/ 1704975 w 5124450"/>
                <a:gd name="connsiteY82" fmla="*/ 3545367 h 3583467"/>
                <a:gd name="connsiteX83" fmla="*/ 1676400 w 5124450"/>
                <a:gd name="connsiteY83" fmla="*/ 3583467 h 3583467"/>
                <a:gd name="connsiteX84" fmla="*/ 1609725 w 5124450"/>
                <a:gd name="connsiteY84" fmla="*/ 3573942 h 3583467"/>
                <a:gd name="connsiteX85" fmla="*/ 1562100 w 5124450"/>
                <a:gd name="connsiteY85" fmla="*/ 3535842 h 3583467"/>
                <a:gd name="connsiteX86" fmla="*/ 1476375 w 5124450"/>
                <a:gd name="connsiteY86" fmla="*/ 3450117 h 3583467"/>
                <a:gd name="connsiteX87" fmla="*/ 1333500 w 5124450"/>
                <a:gd name="connsiteY87" fmla="*/ 3345342 h 3583467"/>
                <a:gd name="connsiteX88" fmla="*/ 1266825 w 5124450"/>
                <a:gd name="connsiteY88" fmla="*/ 3297717 h 3583467"/>
                <a:gd name="connsiteX89" fmla="*/ 1228725 w 5124450"/>
                <a:gd name="connsiteY89" fmla="*/ 3250092 h 3583467"/>
                <a:gd name="connsiteX90" fmla="*/ 1200150 w 5124450"/>
                <a:gd name="connsiteY90" fmla="*/ 3231042 h 3583467"/>
                <a:gd name="connsiteX91" fmla="*/ 1162050 w 5124450"/>
                <a:gd name="connsiteY91" fmla="*/ 3183417 h 3583467"/>
                <a:gd name="connsiteX92" fmla="*/ 1104900 w 5124450"/>
                <a:gd name="connsiteY92" fmla="*/ 3126267 h 3583467"/>
                <a:gd name="connsiteX93" fmla="*/ 962025 w 5124450"/>
                <a:gd name="connsiteY93" fmla="*/ 2983392 h 3583467"/>
                <a:gd name="connsiteX94" fmla="*/ 828675 w 5124450"/>
                <a:gd name="connsiteY94" fmla="*/ 2850042 h 3583467"/>
                <a:gd name="connsiteX95" fmla="*/ 733425 w 5124450"/>
                <a:gd name="connsiteY95" fmla="*/ 2735742 h 3583467"/>
                <a:gd name="connsiteX96" fmla="*/ 685800 w 5124450"/>
                <a:gd name="connsiteY96" fmla="*/ 2688117 h 3583467"/>
                <a:gd name="connsiteX97" fmla="*/ 619125 w 5124450"/>
                <a:gd name="connsiteY97" fmla="*/ 2602392 h 3583467"/>
                <a:gd name="connsiteX98" fmla="*/ 552450 w 5124450"/>
                <a:gd name="connsiteY98" fmla="*/ 2526192 h 3583467"/>
                <a:gd name="connsiteX99" fmla="*/ 514350 w 5124450"/>
                <a:gd name="connsiteY99" fmla="*/ 2478567 h 3583467"/>
                <a:gd name="connsiteX100" fmla="*/ 419100 w 5124450"/>
                <a:gd name="connsiteY100" fmla="*/ 2373792 h 3583467"/>
                <a:gd name="connsiteX101" fmla="*/ 400050 w 5124450"/>
                <a:gd name="connsiteY101" fmla="*/ 2335692 h 3583467"/>
                <a:gd name="connsiteX102" fmla="*/ 333375 w 5124450"/>
                <a:gd name="connsiteY102" fmla="*/ 2269017 h 3583467"/>
                <a:gd name="connsiteX103" fmla="*/ 190500 w 5124450"/>
                <a:gd name="connsiteY103" fmla="*/ 2126142 h 3583467"/>
                <a:gd name="connsiteX104" fmla="*/ 161925 w 5124450"/>
                <a:gd name="connsiteY104" fmla="*/ 2097567 h 3583467"/>
                <a:gd name="connsiteX105" fmla="*/ 123825 w 5124450"/>
                <a:gd name="connsiteY105" fmla="*/ 2068992 h 3583467"/>
                <a:gd name="connsiteX106" fmla="*/ 104775 w 5124450"/>
                <a:gd name="connsiteY106" fmla="*/ 2040417 h 3583467"/>
                <a:gd name="connsiteX107" fmla="*/ 76200 w 5124450"/>
                <a:gd name="connsiteY107" fmla="*/ 2011842 h 3583467"/>
                <a:gd name="connsiteX108" fmla="*/ 38100 w 5124450"/>
                <a:gd name="connsiteY108" fmla="*/ 1954692 h 3583467"/>
                <a:gd name="connsiteX109" fmla="*/ 0 w 5124450"/>
                <a:gd name="connsiteY109" fmla="*/ 1926117 h 35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124450" h="3583467">
                  <a:moveTo>
                    <a:pt x="0" y="1926117"/>
                  </a:moveTo>
                  <a:cubicBezTo>
                    <a:pt x="19050" y="1907067"/>
                    <a:pt x="39252" y="1889103"/>
                    <a:pt x="57150" y="1868967"/>
                  </a:cubicBezTo>
                  <a:cubicBezTo>
                    <a:pt x="64755" y="1860411"/>
                    <a:pt x="69127" y="1849393"/>
                    <a:pt x="76200" y="1840392"/>
                  </a:cubicBezTo>
                  <a:cubicBezTo>
                    <a:pt x="104079" y="1804909"/>
                    <a:pt x="131219" y="1768684"/>
                    <a:pt x="161925" y="1735617"/>
                  </a:cubicBezTo>
                  <a:cubicBezTo>
                    <a:pt x="213865" y="1679681"/>
                    <a:pt x="276166" y="1633297"/>
                    <a:pt x="323850" y="1573692"/>
                  </a:cubicBezTo>
                  <a:cubicBezTo>
                    <a:pt x="336550" y="1557817"/>
                    <a:pt x="347575" y="1540442"/>
                    <a:pt x="361950" y="1526067"/>
                  </a:cubicBezTo>
                  <a:cubicBezTo>
                    <a:pt x="401669" y="1486348"/>
                    <a:pt x="446056" y="1451486"/>
                    <a:pt x="485775" y="1411767"/>
                  </a:cubicBezTo>
                  <a:cubicBezTo>
                    <a:pt x="503310" y="1394232"/>
                    <a:pt x="516259" y="1372537"/>
                    <a:pt x="533400" y="1354617"/>
                  </a:cubicBezTo>
                  <a:cubicBezTo>
                    <a:pt x="586163" y="1299456"/>
                    <a:pt x="641350" y="1246667"/>
                    <a:pt x="695325" y="1192692"/>
                  </a:cubicBezTo>
                  <a:cubicBezTo>
                    <a:pt x="730250" y="1157767"/>
                    <a:pt x="767059" y="1124629"/>
                    <a:pt x="800100" y="1087917"/>
                  </a:cubicBezTo>
                  <a:cubicBezTo>
                    <a:pt x="828675" y="1056167"/>
                    <a:pt x="855621" y="1022871"/>
                    <a:pt x="885825" y="992667"/>
                  </a:cubicBezTo>
                  <a:cubicBezTo>
                    <a:pt x="900200" y="978292"/>
                    <a:pt x="919075" y="968942"/>
                    <a:pt x="933450" y="954567"/>
                  </a:cubicBezTo>
                  <a:cubicBezTo>
                    <a:pt x="963654" y="924363"/>
                    <a:pt x="990109" y="890618"/>
                    <a:pt x="1019175" y="859317"/>
                  </a:cubicBezTo>
                  <a:cubicBezTo>
                    <a:pt x="1031396" y="846156"/>
                    <a:pt x="1045512" y="834790"/>
                    <a:pt x="1057275" y="821217"/>
                  </a:cubicBezTo>
                  <a:cubicBezTo>
                    <a:pt x="1086829" y="787116"/>
                    <a:pt x="1113633" y="750704"/>
                    <a:pt x="1143000" y="716442"/>
                  </a:cubicBezTo>
                  <a:cubicBezTo>
                    <a:pt x="1151766" y="706215"/>
                    <a:pt x="1162874" y="698150"/>
                    <a:pt x="1171575" y="687867"/>
                  </a:cubicBezTo>
                  <a:cubicBezTo>
                    <a:pt x="1197839" y="656828"/>
                    <a:pt x="1220246" y="622540"/>
                    <a:pt x="1247775" y="592617"/>
                  </a:cubicBezTo>
                  <a:cubicBezTo>
                    <a:pt x="1293376" y="543051"/>
                    <a:pt x="1343025" y="497367"/>
                    <a:pt x="1390650" y="449742"/>
                  </a:cubicBezTo>
                  <a:cubicBezTo>
                    <a:pt x="1403350" y="437042"/>
                    <a:pt x="1415326" y="423574"/>
                    <a:pt x="1428750" y="411642"/>
                  </a:cubicBezTo>
                  <a:cubicBezTo>
                    <a:pt x="1457325" y="386242"/>
                    <a:pt x="1487441" y="362476"/>
                    <a:pt x="1514475" y="335442"/>
                  </a:cubicBezTo>
                  <a:cubicBezTo>
                    <a:pt x="1522570" y="327347"/>
                    <a:pt x="1525430" y="314962"/>
                    <a:pt x="1533525" y="306867"/>
                  </a:cubicBezTo>
                  <a:cubicBezTo>
                    <a:pt x="1709877" y="130515"/>
                    <a:pt x="1562865" y="279585"/>
                    <a:pt x="1647825" y="211617"/>
                  </a:cubicBezTo>
                  <a:cubicBezTo>
                    <a:pt x="1670683" y="193331"/>
                    <a:pt x="1691298" y="172314"/>
                    <a:pt x="1714500" y="154467"/>
                  </a:cubicBezTo>
                  <a:cubicBezTo>
                    <a:pt x="1732647" y="140508"/>
                    <a:pt x="1752600" y="129067"/>
                    <a:pt x="1771650" y="116367"/>
                  </a:cubicBezTo>
                  <a:cubicBezTo>
                    <a:pt x="1790700" y="103667"/>
                    <a:pt x="1808921" y="89626"/>
                    <a:pt x="1828800" y="78267"/>
                  </a:cubicBezTo>
                  <a:cubicBezTo>
                    <a:pt x="1851025" y="65567"/>
                    <a:pt x="1871947" y="50250"/>
                    <a:pt x="1895475" y="40167"/>
                  </a:cubicBezTo>
                  <a:cubicBezTo>
                    <a:pt x="1916720" y="31062"/>
                    <a:pt x="1940058" y="27915"/>
                    <a:pt x="1962150" y="21117"/>
                  </a:cubicBezTo>
                  <a:cubicBezTo>
                    <a:pt x="1981342" y="15212"/>
                    <a:pt x="2000250" y="8417"/>
                    <a:pt x="2019300" y="2067"/>
                  </a:cubicBezTo>
                  <a:cubicBezTo>
                    <a:pt x="2057400" y="5242"/>
                    <a:pt x="2097168" y="0"/>
                    <a:pt x="2133600" y="11592"/>
                  </a:cubicBezTo>
                  <a:cubicBezTo>
                    <a:pt x="2306953" y="66750"/>
                    <a:pt x="2176930" y="50640"/>
                    <a:pt x="2257425" y="87792"/>
                  </a:cubicBezTo>
                  <a:cubicBezTo>
                    <a:pt x="2288473" y="102122"/>
                    <a:pt x="2321627" y="111562"/>
                    <a:pt x="2352675" y="125892"/>
                  </a:cubicBezTo>
                  <a:cubicBezTo>
                    <a:pt x="2404244" y="149693"/>
                    <a:pt x="2454275" y="176692"/>
                    <a:pt x="2505075" y="202092"/>
                  </a:cubicBezTo>
                  <a:cubicBezTo>
                    <a:pt x="2517775" y="208442"/>
                    <a:pt x="2530308" y="215137"/>
                    <a:pt x="2543175" y="221142"/>
                  </a:cubicBezTo>
                  <a:cubicBezTo>
                    <a:pt x="2577940" y="237365"/>
                    <a:pt x="2617259" y="245749"/>
                    <a:pt x="2647950" y="268767"/>
                  </a:cubicBezTo>
                  <a:cubicBezTo>
                    <a:pt x="2660650" y="278292"/>
                    <a:pt x="2671851" y="290242"/>
                    <a:pt x="2686050" y="297342"/>
                  </a:cubicBezTo>
                  <a:cubicBezTo>
                    <a:pt x="2754677" y="331656"/>
                    <a:pt x="2825935" y="360439"/>
                    <a:pt x="2895600" y="392592"/>
                  </a:cubicBezTo>
                  <a:cubicBezTo>
                    <a:pt x="2908492" y="398542"/>
                    <a:pt x="2922341" y="403123"/>
                    <a:pt x="2933700" y="411642"/>
                  </a:cubicBezTo>
                  <a:cubicBezTo>
                    <a:pt x="2984500" y="449742"/>
                    <a:pt x="3029908" y="496367"/>
                    <a:pt x="3086100" y="525942"/>
                  </a:cubicBezTo>
                  <a:cubicBezTo>
                    <a:pt x="3146425" y="557692"/>
                    <a:pt x="3211603" y="581569"/>
                    <a:pt x="3267075" y="621192"/>
                  </a:cubicBezTo>
                  <a:cubicBezTo>
                    <a:pt x="3311525" y="652942"/>
                    <a:pt x="3354756" y="686472"/>
                    <a:pt x="3400425" y="716442"/>
                  </a:cubicBezTo>
                  <a:cubicBezTo>
                    <a:pt x="3456421" y="753189"/>
                    <a:pt x="3518294" y="781031"/>
                    <a:pt x="3571875" y="821217"/>
                  </a:cubicBezTo>
                  <a:cubicBezTo>
                    <a:pt x="3653966" y="882785"/>
                    <a:pt x="3738122" y="947203"/>
                    <a:pt x="3829050" y="992667"/>
                  </a:cubicBezTo>
                  <a:cubicBezTo>
                    <a:pt x="3887928" y="1022106"/>
                    <a:pt x="3912894" y="1033567"/>
                    <a:pt x="3981450" y="1078392"/>
                  </a:cubicBezTo>
                  <a:cubicBezTo>
                    <a:pt x="4027169" y="1108285"/>
                    <a:pt x="4069629" y="1142926"/>
                    <a:pt x="4114800" y="1173642"/>
                  </a:cubicBezTo>
                  <a:cubicBezTo>
                    <a:pt x="4213340" y="1240649"/>
                    <a:pt x="4211783" y="1228297"/>
                    <a:pt x="4295775" y="1297467"/>
                  </a:cubicBezTo>
                  <a:cubicBezTo>
                    <a:pt x="4325287" y="1321771"/>
                    <a:pt x="4352129" y="1349191"/>
                    <a:pt x="4381500" y="1373667"/>
                  </a:cubicBezTo>
                  <a:cubicBezTo>
                    <a:pt x="4390294" y="1380996"/>
                    <a:pt x="4401739" y="1384871"/>
                    <a:pt x="4410075" y="1392717"/>
                  </a:cubicBezTo>
                  <a:cubicBezTo>
                    <a:pt x="4455851" y="1435800"/>
                    <a:pt x="4498975" y="1481617"/>
                    <a:pt x="4543425" y="1526067"/>
                  </a:cubicBezTo>
                  <a:lnTo>
                    <a:pt x="4638675" y="1621317"/>
                  </a:lnTo>
                  <a:cubicBezTo>
                    <a:pt x="4664075" y="1646717"/>
                    <a:pt x="4694950" y="1667629"/>
                    <a:pt x="4714875" y="1697517"/>
                  </a:cubicBezTo>
                  <a:cubicBezTo>
                    <a:pt x="4721225" y="1707042"/>
                    <a:pt x="4725536" y="1718302"/>
                    <a:pt x="4733925" y="1726092"/>
                  </a:cubicBezTo>
                  <a:cubicBezTo>
                    <a:pt x="4770268" y="1759839"/>
                    <a:pt x="4848225" y="1821342"/>
                    <a:pt x="4848225" y="1821342"/>
                  </a:cubicBezTo>
                  <a:cubicBezTo>
                    <a:pt x="4860925" y="1843567"/>
                    <a:pt x="4870052" y="1868257"/>
                    <a:pt x="4886325" y="1888017"/>
                  </a:cubicBezTo>
                  <a:cubicBezTo>
                    <a:pt x="4914869" y="1922678"/>
                    <a:pt x="4953525" y="1948205"/>
                    <a:pt x="4981575" y="1983267"/>
                  </a:cubicBezTo>
                  <a:cubicBezTo>
                    <a:pt x="5078615" y="2104567"/>
                    <a:pt x="4955699" y="1954516"/>
                    <a:pt x="5067300" y="2078517"/>
                  </a:cubicBezTo>
                  <a:cubicBezTo>
                    <a:pt x="5096390" y="2110839"/>
                    <a:pt x="5103223" y="2122877"/>
                    <a:pt x="5124450" y="2154717"/>
                  </a:cubicBezTo>
                  <a:cubicBezTo>
                    <a:pt x="5041413" y="2175476"/>
                    <a:pt x="5094422" y="2164619"/>
                    <a:pt x="4943475" y="2173767"/>
                  </a:cubicBezTo>
                  <a:lnTo>
                    <a:pt x="4772025" y="2183292"/>
                  </a:lnTo>
                  <a:cubicBezTo>
                    <a:pt x="4597145" y="2195493"/>
                    <a:pt x="4502447" y="2201417"/>
                    <a:pt x="4333875" y="2230917"/>
                  </a:cubicBezTo>
                  <a:cubicBezTo>
                    <a:pt x="4273150" y="2241544"/>
                    <a:pt x="4211384" y="2249522"/>
                    <a:pt x="4152900" y="2269017"/>
                  </a:cubicBezTo>
                  <a:cubicBezTo>
                    <a:pt x="4105275" y="2284892"/>
                    <a:pt x="4058295" y="2302851"/>
                    <a:pt x="4010025" y="2316642"/>
                  </a:cubicBezTo>
                  <a:cubicBezTo>
                    <a:pt x="3991455" y="2321948"/>
                    <a:pt x="3971552" y="2321252"/>
                    <a:pt x="3952875" y="2326167"/>
                  </a:cubicBezTo>
                  <a:cubicBezTo>
                    <a:pt x="3911112" y="2337157"/>
                    <a:pt x="3869773" y="2349894"/>
                    <a:pt x="3829050" y="2364267"/>
                  </a:cubicBezTo>
                  <a:cubicBezTo>
                    <a:pt x="3815660" y="2368993"/>
                    <a:pt x="3804133" y="2378044"/>
                    <a:pt x="3790950" y="2383317"/>
                  </a:cubicBezTo>
                  <a:cubicBezTo>
                    <a:pt x="3756446" y="2397119"/>
                    <a:pt x="3720679" y="2407615"/>
                    <a:pt x="3686175" y="2421417"/>
                  </a:cubicBezTo>
                  <a:cubicBezTo>
                    <a:pt x="3672992" y="2426690"/>
                    <a:pt x="3661370" y="2435481"/>
                    <a:pt x="3648075" y="2440467"/>
                  </a:cubicBezTo>
                  <a:cubicBezTo>
                    <a:pt x="3610471" y="2454568"/>
                    <a:pt x="3571379" y="2464466"/>
                    <a:pt x="3533775" y="2478567"/>
                  </a:cubicBezTo>
                  <a:cubicBezTo>
                    <a:pt x="3520480" y="2483553"/>
                    <a:pt x="3508830" y="2492273"/>
                    <a:pt x="3495675" y="2497617"/>
                  </a:cubicBezTo>
                  <a:cubicBezTo>
                    <a:pt x="3407184" y="2533566"/>
                    <a:pt x="3317842" y="2567384"/>
                    <a:pt x="3228975" y="2602392"/>
                  </a:cubicBezTo>
                  <a:cubicBezTo>
                    <a:pt x="3213067" y="2608659"/>
                    <a:pt x="3197108" y="2614807"/>
                    <a:pt x="3181350" y="2621442"/>
                  </a:cubicBezTo>
                  <a:lnTo>
                    <a:pt x="3048000" y="2678592"/>
                  </a:lnTo>
                  <a:cubicBezTo>
                    <a:pt x="3011860" y="2693809"/>
                    <a:pt x="2880431" y="2743897"/>
                    <a:pt x="2876550" y="2745267"/>
                  </a:cubicBezTo>
                  <a:cubicBezTo>
                    <a:pt x="2822575" y="2764317"/>
                    <a:pt x="2765820" y="2776819"/>
                    <a:pt x="2714625" y="2802417"/>
                  </a:cubicBezTo>
                  <a:cubicBezTo>
                    <a:pt x="2701925" y="2808767"/>
                    <a:pt x="2689417" y="2815517"/>
                    <a:pt x="2676525" y="2821467"/>
                  </a:cubicBezTo>
                  <a:cubicBezTo>
                    <a:pt x="2648133" y="2834571"/>
                    <a:pt x="2618769" y="2845583"/>
                    <a:pt x="2590800" y="2859567"/>
                  </a:cubicBezTo>
                  <a:cubicBezTo>
                    <a:pt x="2580561" y="2864687"/>
                    <a:pt x="2572304" y="2873190"/>
                    <a:pt x="2562225" y="2878617"/>
                  </a:cubicBezTo>
                  <a:cubicBezTo>
                    <a:pt x="2398459" y="2966798"/>
                    <a:pt x="2533645" y="2881478"/>
                    <a:pt x="2362200" y="2992917"/>
                  </a:cubicBezTo>
                  <a:cubicBezTo>
                    <a:pt x="2333405" y="3011633"/>
                    <a:pt x="2306496" y="3033389"/>
                    <a:pt x="2276475" y="3050067"/>
                  </a:cubicBezTo>
                  <a:cubicBezTo>
                    <a:pt x="2045711" y="3178269"/>
                    <a:pt x="2349321" y="3005729"/>
                    <a:pt x="2095500" y="3164367"/>
                  </a:cubicBezTo>
                  <a:cubicBezTo>
                    <a:pt x="2070100" y="3180242"/>
                    <a:pt x="2043674" y="3194582"/>
                    <a:pt x="2019300" y="3211992"/>
                  </a:cubicBezTo>
                  <a:cubicBezTo>
                    <a:pt x="1878473" y="3312583"/>
                    <a:pt x="2049758" y="3209555"/>
                    <a:pt x="1895475" y="3297717"/>
                  </a:cubicBezTo>
                  <a:cubicBezTo>
                    <a:pt x="1827020" y="3388990"/>
                    <a:pt x="1908687" y="3281456"/>
                    <a:pt x="1771650" y="3450117"/>
                  </a:cubicBezTo>
                  <a:cubicBezTo>
                    <a:pt x="1718800" y="3515164"/>
                    <a:pt x="1767079" y="3462561"/>
                    <a:pt x="1704975" y="3545367"/>
                  </a:cubicBezTo>
                  <a:lnTo>
                    <a:pt x="1676400" y="3583467"/>
                  </a:lnTo>
                  <a:cubicBezTo>
                    <a:pt x="1654175" y="3580292"/>
                    <a:pt x="1630449" y="3582577"/>
                    <a:pt x="1609725" y="3573942"/>
                  </a:cubicBezTo>
                  <a:cubicBezTo>
                    <a:pt x="1590959" y="3566123"/>
                    <a:pt x="1576998" y="3549676"/>
                    <a:pt x="1562100" y="3535842"/>
                  </a:cubicBezTo>
                  <a:cubicBezTo>
                    <a:pt x="1532487" y="3508344"/>
                    <a:pt x="1507420" y="3475988"/>
                    <a:pt x="1476375" y="3450117"/>
                  </a:cubicBezTo>
                  <a:cubicBezTo>
                    <a:pt x="1431005" y="3412309"/>
                    <a:pt x="1381263" y="3380078"/>
                    <a:pt x="1333500" y="3345342"/>
                  </a:cubicBezTo>
                  <a:cubicBezTo>
                    <a:pt x="1311411" y="3329278"/>
                    <a:pt x="1283887" y="3319044"/>
                    <a:pt x="1266825" y="3297717"/>
                  </a:cubicBezTo>
                  <a:cubicBezTo>
                    <a:pt x="1254125" y="3281842"/>
                    <a:pt x="1243100" y="3264467"/>
                    <a:pt x="1228725" y="3250092"/>
                  </a:cubicBezTo>
                  <a:cubicBezTo>
                    <a:pt x="1220630" y="3241997"/>
                    <a:pt x="1208245" y="3239137"/>
                    <a:pt x="1200150" y="3231042"/>
                  </a:cubicBezTo>
                  <a:cubicBezTo>
                    <a:pt x="1185775" y="3216667"/>
                    <a:pt x="1175725" y="3198460"/>
                    <a:pt x="1162050" y="3183417"/>
                  </a:cubicBezTo>
                  <a:cubicBezTo>
                    <a:pt x="1143928" y="3163482"/>
                    <a:pt x="1124642" y="3144599"/>
                    <a:pt x="1104900" y="3126267"/>
                  </a:cubicBezTo>
                  <a:cubicBezTo>
                    <a:pt x="886460" y="2923430"/>
                    <a:pt x="1167765" y="3198929"/>
                    <a:pt x="962025" y="2983392"/>
                  </a:cubicBezTo>
                  <a:cubicBezTo>
                    <a:pt x="918620" y="2937921"/>
                    <a:pt x="868918" y="2898334"/>
                    <a:pt x="828675" y="2850042"/>
                  </a:cubicBezTo>
                  <a:cubicBezTo>
                    <a:pt x="796925" y="2811942"/>
                    <a:pt x="768494" y="2770811"/>
                    <a:pt x="733425" y="2735742"/>
                  </a:cubicBezTo>
                  <a:cubicBezTo>
                    <a:pt x="717550" y="2719867"/>
                    <a:pt x="700411" y="2705163"/>
                    <a:pt x="685800" y="2688117"/>
                  </a:cubicBezTo>
                  <a:cubicBezTo>
                    <a:pt x="662241" y="2660631"/>
                    <a:pt x="641490" y="2630857"/>
                    <a:pt x="619125" y="2602392"/>
                  </a:cubicBezTo>
                  <a:cubicBezTo>
                    <a:pt x="509446" y="2462800"/>
                    <a:pt x="637252" y="2623109"/>
                    <a:pt x="552450" y="2526192"/>
                  </a:cubicBezTo>
                  <a:cubicBezTo>
                    <a:pt x="539063" y="2510892"/>
                    <a:pt x="527950" y="2493678"/>
                    <a:pt x="514350" y="2478567"/>
                  </a:cubicBezTo>
                  <a:cubicBezTo>
                    <a:pt x="466798" y="2425732"/>
                    <a:pt x="461649" y="2434577"/>
                    <a:pt x="419100" y="2373792"/>
                  </a:cubicBezTo>
                  <a:cubicBezTo>
                    <a:pt x="410957" y="2362160"/>
                    <a:pt x="409041" y="2346681"/>
                    <a:pt x="400050" y="2335692"/>
                  </a:cubicBezTo>
                  <a:cubicBezTo>
                    <a:pt x="380147" y="2311366"/>
                    <a:pt x="355600" y="2291242"/>
                    <a:pt x="333375" y="2269017"/>
                  </a:cubicBezTo>
                  <a:lnTo>
                    <a:pt x="190500" y="2126142"/>
                  </a:lnTo>
                  <a:cubicBezTo>
                    <a:pt x="180975" y="2116617"/>
                    <a:pt x="172701" y="2105649"/>
                    <a:pt x="161925" y="2097567"/>
                  </a:cubicBezTo>
                  <a:cubicBezTo>
                    <a:pt x="149225" y="2088042"/>
                    <a:pt x="135050" y="2080217"/>
                    <a:pt x="123825" y="2068992"/>
                  </a:cubicBezTo>
                  <a:cubicBezTo>
                    <a:pt x="115730" y="2060897"/>
                    <a:pt x="112104" y="2049211"/>
                    <a:pt x="104775" y="2040417"/>
                  </a:cubicBezTo>
                  <a:cubicBezTo>
                    <a:pt x="96151" y="2030069"/>
                    <a:pt x="84470" y="2022475"/>
                    <a:pt x="76200" y="2011842"/>
                  </a:cubicBezTo>
                  <a:cubicBezTo>
                    <a:pt x="62144" y="1993770"/>
                    <a:pt x="50800" y="1973742"/>
                    <a:pt x="38100" y="1954692"/>
                  </a:cubicBezTo>
                  <a:lnTo>
                    <a:pt x="0" y="192611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balanced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l-GR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Freeform 4"/>
            <p:cNvSpPr/>
            <p:nvPr/>
          </p:nvSpPr>
          <p:spPr bwMode="auto">
            <a:xfrm>
              <a:off x="1643042" y="1714488"/>
              <a:ext cx="4414841" cy="2857520"/>
            </a:xfrm>
            <a:custGeom>
              <a:avLst/>
              <a:gdLst>
                <a:gd name="connsiteX0" fmla="*/ 0 w 5124450"/>
                <a:gd name="connsiteY0" fmla="*/ 1926117 h 3583467"/>
                <a:gd name="connsiteX1" fmla="*/ 57150 w 5124450"/>
                <a:gd name="connsiteY1" fmla="*/ 1868967 h 3583467"/>
                <a:gd name="connsiteX2" fmla="*/ 76200 w 5124450"/>
                <a:gd name="connsiteY2" fmla="*/ 1840392 h 3583467"/>
                <a:gd name="connsiteX3" fmla="*/ 161925 w 5124450"/>
                <a:gd name="connsiteY3" fmla="*/ 1735617 h 3583467"/>
                <a:gd name="connsiteX4" fmla="*/ 323850 w 5124450"/>
                <a:gd name="connsiteY4" fmla="*/ 1573692 h 3583467"/>
                <a:gd name="connsiteX5" fmla="*/ 361950 w 5124450"/>
                <a:gd name="connsiteY5" fmla="*/ 1526067 h 3583467"/>
                <a:gd name="connsiteX6" fmla="*/ 485775 w 5124450"/>
                <a:gd name="connsiteY6" fmla="*/ 1411767 h 3583467"/>
                <a:gd name="connsiteX7" fmla="*/ 533400 w 5124450"/>
                <a:gd name="connsiteY7" fmla="*/ 1354617 h 3583467"/>
                <a:gd name="connsiteX8" fmla="*/ 695325 w 5124450"/>
                <a:gd name="connsiteY8" fmla="*/ 1192692 h 3583467"/>
                <a:gd name="connsiteX9" fmla="*/ 800100 w 5124450"/>
                <a:gd name="connsiteY9" fmla="*/ 1087917 h 3583467"/>
                <a:gd name="connsiteX10" fmla="*/ 885825 w 5124450"/>
                <a:gd name="connsiteY10" fmla="*/ 992667 h 3583467"/>
                <a:gd name="connsiteX11" fmla="*/ 933450 w 5124450"/>
                <a:gd name="connsiteY11" fmla="*/ 954567 h 3583467"/>
                <a:gd name="connsiteX12" fmla="*/ 1019175 w 5124450"/>
                <a:gd name="connsiteY12" fmla="*/ 859317 h 3583467"/>
                <a:gd name="connsiteX13" fmla="*/ 1057275 w 5124450"/>
                <a:gd name="connsiteY13" fmla="*/ 821217 h 3583467"/>
                <a:gd name="connsiteX14" fmla="*/ 1143000 w 5124450"/>
                <a:gd name="connsiteY14" fmla="*/ 716442 h 3583467"/>
                <a:gd name="connsiteX15" fmla="*/ 1171575 w 5124450"/>
                <a:gd name="connsiteY15" fmla="*/ 687867 h 3583467"/>
                <a:gd name="connsiteX16" fmla="*/ 1247775 w 5124450"/>
                <a:gd name="connsiteY16" fmla="*/ 592617 h 3583467"/>
                <a:gd name="connsiteX17" fmla="*/ 1390650 w 5124450"/>
                <a:gd name="connsiteY17" fmla="*/ 449742 h 3583467"/>
                <a:gd name="connsiteX18" fmla="*/ 1428750 w 5124450"/>
                <a:gd name="connsiteY18" fmla="*/ 411642 h 3583467"/>
                <a:gd name="connsiteX19" fmla="*/ 1514475 w 5124450"/>
                <a:gd name="connsiteY19" fmla="*/ 335442 h 3583467"/>
                <a:gd name="connsiteX20" fmla="*/ 1533525 w 5124450"/>
                <a:gd name="connsiteY20" fmla="*/ 306867 h 3583467"/>
                <a:gd name="connsiteX21" fmla="*/ 1647825 w 5124450"/>
                <a:gd name="connsiteY21" fmla="*/ 211617 h 3583467"/>
                <a:gd name="connsiteX22" fmla="*/ 1714500 w 5124450"/>
                <a:gd name="connsiteY22" fmla="*/ 154467 h 3583467"/>
                <a:gd name="connsiteX23" fmla="*/ 1771650 w 5124450"/>
                <a:gd name="connsiteY23" fmla="*/ 116367 h 3583467"/>
                <a:gd name="connsiteX24" fmla="*/ 1828800 w 5124450"/>
                <a:gd name="connsiteY24" fmla="*/ 78267 h 3583467"/>
                <a:gd name="connsiteX25" fmla="*/ 1895475 w 5124450"/>
                <a:gd name="connsiteY25" fmla="*/ 40167 h 3583467"/>
                <a:gd name="connsiteX26" fmla="*/ 1962150 w 5124450"/>
                <a:gd name="connsiteY26" fmla="*/ 21117 h 3583467"/>
                <a:gd name="connsiteX27" fmla="*/ 2019300 w 5124450"/>
                <a:gd name="connsiteY27" fmla="*/ 2067 h 3583467"/>
                <a:gd name="connsiteX28" fmla="*/ 2133600 w 5124450"/>
                <a:gd name="connsiteY28" fmla="*/ 11592 h 3583467"/>
                <a:gd name="connsiteX29" fmla="*/ 2257425 w 5124450"/>
                <a:gd name="connsiteY29" fmla="*/ 87792 h 3583467"/>
                <a:gd name="connsiteX30" fmla="*/ 2352675 w 5124450"/>
                <a:gd name="connsiteY30" fmla="*/ 125892 h 3583467"/>
                <a:gd name="connsiteX31" fmla="*/ 2505075 w 5124450"/>
                <a:gd name="connsiteY31" fmla="*/ 202092 h 3583467"/>
                <a:gd name="connsiteX32" fmla="*/ 2543175 w 5124450"/>
                <a:gd name="connsiteY32" fmla="*/ 221142 h 3583467"/>
                <a:gd name="connsiteX33" fmla="*/ 2647950 w 5124450"/>
                <a:gd name="connsiteY33" fmla="*/ 268767 h 3583467"/>
                <a:gd name="connsiteX34" fmla="*/ 2686050 w 5124450"/>
                <a:gd name="connsiteY34" fmla="*/ 297342 h 3583467"/>
                <a:gd name="connsiteX35" fmla="*/ 2895600 w 5124450"/>
                <a:gd name="connsiteY35" fmla="*/ 392592 h 3583467"/>
                <a:gd name="connsiteX36" fmla="*/ 2933700 w 5124450"/>
                <a:gd name="connsiteY36" fmla="*/ 411642 h 3583467"/>
                <a:gd name="connsiteX37" fmla="*/ 3086100 w 5124450"/>
                <a:gd name="connsiteY37" fmla="*/ 525942 h 3583467"/>
                <a:gd name="connsiteX38" fmla="*/ 3267075 w 5124450"/>
                <a:gd name="connsiteY38" fmla="*/ 621192 h 3583467"/>
                <a:gd name="connsiteX39" fmla="*/ 3400425 w 5124450"/>
                <a:gd name="connsiteY39" fmla="*/ 716442 h 3583467"/>
                <a:gd name="connsiteX40" fmla="*/ 3571875 w 5124450"/>
                <a:gd name="connsiteY40" fmla="*/ 821217 h 3583467"/>
                <a:gd name="connsiteX41" fmla="*/ 3829050 w 5124450"/>
                <a:gd name="connsiteY41" fmla="*/ 992667 h 3583467"/>
                <a:gd name="connsiteX42" fmla="*/ 3981450 w 5124450"/>
                <a:gd name="connsiteY42" fmla="*/ 1078392 h 3583467"/>
                <a:gd name="connsiteX43" fmla="*/ 4114800 w 5124450"/>
                <a:gd name="connsiteY43" fmla="*/ 1173642 h 3583467"/>
                <a:gd name="connsiteX44" fmla="*/ 4295775 w 5124450"/>
                <a:gd name="connsiteY44" fmla="*/ 1297467 h 3583467"/>
                <a:gd name="connsiteX45" fmla="*/ 4381500 w 5124450"/>
                <a:gd name="connsiteY45" fmla="*/ 1373667 h 3583467"/>
                <a:gd name="connsiteX46" fmla="*/ 4410075 w 5124450"/>
                <a:gd name="connsiteY46" fmla="*/ 1392717 h 3583467"/>
                <a:gd name="connsiteX47" fmla="*/ 4543425 w 5124450"/>
                <a:gd name="connsiteY47" fmla="*/ 1526067 h 3583467"/>
                <a:gd name="connsiteX48" fmla="*/ 4638675 w 5124450"/>
                <a:gd name="connsiteY48" fmla="*/ 1621317 h 3583467"/>
                <a:gd name="connsiteX49" fmla="*/ 4714875 w 5124450"/>
                <a:gd name="connsiteY49" fmla="*/ 1697517 h 3583467"/>
                <a:gd name="connsiteX50" fmla="*/ 4733925 w 5124450"/>
                <a:gd name="connsiteY50" fmla="*/ 1726092 h 3583467"/>
                <a:gd name="connsiteX51" fmla="*/ 4848225 w 5124450"/>
                <a:gd name="connsiteY51" fmla="*/ 1821342 h 3583467"/>
                <a:gd name="connsiteX52" fmla="*/ 4886325 w 5124450"/>
                <a:gd name="connsiteY52" fmla="*/ 1888017 h 3583467"/>
                <a:gd name="connsiteX53" fmla="*/ 4981575 w 5124450"/>
                <a:gd name="connsiteY53" fmla="*/ 1983267 h 3583467"/>
                <a:gd name="connsiteX54" fmla="*/ 5067300 w 5124450"/>
                <a:gd name="connsiteY54" fmla="*/ 2078517 h 3583467"/>
                <a:gd name="connsiteX55" fmla="*/ 5124450 w 5124450"/>
                <a:gd name="connsiteY55" fmla="*/ 2154717 h 3583467"/>
                <a:gd name="connsiteX56" fmla="*/ 4943475 w 5124450"/>
                <a:gd name="connsiteY56" fmla="*/ 2173767 h 3583467"/>
                <a:gd name="connsiteX57" fmla="*/ 4772025 w 5124450"/>
                <a:gd name="connsiteY57" fmla="*/ 2183292 h 3583467"/>
                <a:gd name="connsiteX58" fmla="*/ 4333875 w 5124450"/>
                <a:gd name="connsiteY58" fmla="*/ 2230917 h 3583467"/>
                <a:gd name="connsiteX59" fmla="*/ 4152900 w 5124450"/>
                <a:gd name="connsiteY59" fmla="*/ 2269017 h 3583467"/>
                <a:gd name="connsiteX60" fmla="*/ 4010025 w 5124450"/>
                <a:gd name="connsiteY60" fmla="*/ 2316642 h 3583467"/>
                <a:gd name="connsiteX61" fmla="*/ 3952875 w 5124450"/>
                <a:gd name="connsiteY61" fmla="*/ 2326167 h 3583467"/>
                <a:gd name="connsiteX62" fmla="*/ 3829050 w 5124450"/>
                <a:gd name="connsiteY62" fmla="*/ 2364267 h 3583467"/>
                <a:gd name="connsiteX63" fmla="*/ 3790950 w 5124450"/>
                <a:gd name="connsiteY63" fmla="*/ 2383317 h 3583467"/>
                <a:gd name="connsiteX64" fmla="*/ 3686175 w 5124450"/>
                <a:gd name="connsiteY64" fmla="*/ 2421417 h 3583467"/>
                <a:gd name="connsiteX65" fmla="*/ 3648075 w 5124450"/>
                <a:gd name="connsiteY65" fmla="*/ 2440467 h 3583467"/>
                <a:gd name="connsiteX66" fmla="*/ 3533775 w 5124450"/>
                <a:gd name="connsiteY66" fmla="*/ 2478567 h 3583467"/>
                <a:gd name="connsiteX67" fmla="*/ 3495675 w 5124450"/>
                <a:gd name="connsiteY67" fmla="*/ 2497617 h 3583467"/>
                <a:gd name="connsiteX68" fmla="*/ 3228975 w 5124450"/>
                <a:gd name="connsiteY68" fmla="*/ 2602392 h 3583467"/>
                <a:gd name="connsiteX69" fmla="*/ 3181350 w 5124450"/>
                <a:gd name="connsiteY69" fmla="*/ 2621442 h 3583467"/>
                <a:gd name="connsiteX70" fmla="*/ 3048000 w 5124450"/>
                <a:gd name="connsiteY70" fmla="*/ 2678592 h 3583467"/>
                <a:gd name="connsiteX71" fmla="*/ 2876550 w 5124450"/>
                <a:gd name="connsiteY71" fmla="*/ 2745267 h 3583467"/>
                <a:gd name="connsiteX72" fmla="*/ 2714625 w 5124450"/>
                <a:gd name="connsiteY72" fmla="*/ 2802417 h 3583467"/>
                <a:gd name="connsiteX73" fmla="*/ 2676525 w 5124450"/>
                <a:gd name="connsiteY73" fmla="*/ 2821467 h 3583467"/>
                <a:gd name="connsiteX74" fmla="*/ 2590800 w 5124450"/>
                <a:gd name="connsiteY74" fmla="*/ 2859567 h 3583467"/>
                <a:gd name="connsiteX75" fmla="*/ 2562225 w 5124450"/>
                <a:gd name="connsiteY75" fmla="*/ 2878617 h 3583467"/>
                <a:gd name="connsiteX76" fmla="*/ 2362200 w 5124450"/>
                <a:gd name="connsiteY76" fmla="*/ 2992917 h 3583467"/>
                <a:gd name="connsiteX77" fmla="*/ 2276475 w 5124450"/>
                <a:gd name="connsiteY77" fmla="*/ 3050067 h 3583467"/>
                <a:gd name="connsiteX78" fmla="*/ 2095500 w 5124450"/>
                <a:gd name="connsiteY78" fmla="*/ 3164367 h 3583467"/>
                <a:gd name="connsiteX79" fmla="*/ 2019300 w 5124450"/>
                <a:gd name="connsiteY79" fmla="*/ 3211992 h 3583467"/>
                <a:gd name="connsiteX80" fmla="*/ 1895475 w 5124450"/>
                <a:gd name="connsiteY80" fmla="*/ 3297717 h 3583467"/>
                <a:gd name="connsiteX81" fmla="*/ 1771650 w 5124450"/>
                <a:gd name="connsiteY81" fmla="*/ 3450117 h 3583467"/>
                <a:gd name="connsiteX82" fmla="*/ 1704975 w 5124450"/>
                <a:gd name="connsiteY82" fmla="*/ 3545367 h 3583467"/>
                <a:gd name="connsiteX83" fmla="*/ 1676400 w 5124450"/>
                <a:gd name="connsiteY83" fmla="*/ 3583467 h 3583467"/>
                <a:gd name="connsiteX84" fmla="*/ 1609725 w 5124450"/>
                <a:gd name="connsiteY84" fmla="*/ 3573942 h 3583467"/>
                <a:gd name="connsiteX85" fmla="*/ 1562100 w 5124450"/>
                <a:gd name="connsiteY85" fmla="*/ 3535842 h 3583467"/>
                <a:gd name="connsiteX86" fmla="*/ 1476375 w 5124450"/>
                <a:gd name="connsiteY86" fmla="*/ 3450117 h 3583467"/>
                <a:gd name="connsiteX87" fmla="*/ 1333500 w 5124450"/>
                <a:gd name="connsiteY87" fmla="*/ 3345342 h 3583467"/>
                <a:gd name="connsiteX88" fmla="*/ 1266825 w 5124450"/>
                <a:gd name="connsiteY88" fmla="*/ 3297717 h 3583467"/>
                <a:gd name="connsiteX89" fmla="*/ 1228725 w 5124450"/>
                <a:gd name="connsiteY89" fmla="*/ 3250092 h 3583467"/>
                <a:gd name="connsiteX90" fmla="*/ 1200150 w 5124450"/>
                <a:gd name="connsiteY90" fmla="*/ 3231042 h 3583467"/>
                <a:gd name="connsiteX91" fmla="*/ 1162050 w 5124450"/>
                <a:gd name="connsiteY91" fmla="*/ 3183417 h 3583467"/>
                <a:gd name="connsiteX92" fmla="*/ 1104900 w 5124450"/>
                <a:gd name="connsiteY92" fmla="*/ 3126267 h 3583467"/>
                <a:gd name="connsiteX93" fmla="*/ 962025 w 5124450"/>
                <a:gd name="connsiteY93" fmla="*/ 2983392 h 3583467"/>
                <a:gd name="connsiteX94" fmla="*/ 828675 w 5124450"/>
                <a:gd name="connsiteY94" fmla="*/ 2850042 h 3583467"/>
                <a:gd name="connsiteX95" fmla="*/ 733425 w 5124450"/>
                <a:gd name="connsiteY95" fmla="*/ 2735742 h 3583467"/>
                <a:gd name="connsiteX96" fmla="*/ 685800 w 5124450"/>
                <a:gd name="connsiteY96" fmla="*/ 2688117 h 3583467"/>
                <a:gd name="connsiteX97" fmla="*/ 619125 w 5124450"/>
                <a:gd name="connsiteY97" fmla="*/ 2602392 h 3583467"/>
                <a:gd name="connsiteX98" fmla="*/ 552450 w 5124450"/>
                <a:gd name="connsiteY98" fmla="*/ 2526192 h 3583467"/>
                <a:gd name="connsiteX99" fmla="*/ 514350 w 5124450"/>
                <a:gd name="connsiteY99" fmla="*/ 2478567 h 3583467"/>
                <a:gd name="connsiteX100" fmla="*/ 419100 w 5124450"/>
                <a:gd name="connsiteY100" fmla="*/ 2373792 h 3583467"/>
                <a:gd name="connsiteX101" fmla="*/ 400050 w 5124450"/>
                <a:gd name="connsiteY101" fmla="*/ 2335692 h 3583467"/>
                <a:gd name="connsiteX102" fmla="*/ 333375 w 5124450"/>
                <a:gd name="connsiteY102" fmla="*/ 2269017 h 3583467"/>
                <a:gd name="connsiteX103" fmla="*/ 190500 w 5124450"/>
                <a:gd name="connsiteY103" fmla="*/ 2126142 h 3583467"/>
                <a:gd name="connsiteX104" fmla="*/ 161925 w 5124450"/>
                <a:gd name="connsiteY104" fmla="*/ 2097567 h 3583467"/>
                <a:gd name="connsiteX105" fmla="*/ 123825 w 5124450"/>
                <a:gd name="connsiteY105" fmla="*/ 2068992 h 3583467"/>
                <a:gd name="connsiteX106" fmla="*/ 104775 w 5124450"/>
                <a:gd name="connsiteY106" fmla="*/ 2040417 h 3583467"/>
                <a:gd name="connsiteX107" fmla="*/ 76200 w 5124450"/>
                <a:gd name="connsiteY107" fmla="*/ 2011842 h 3583467"/>
                <a:gd name="connsiteX108" fmla="*/ 38100 w 5124450"/>
                <a:gd name="connsiteY108" fmla="*/ 1954692 h 3583467"/>
                <a:gd name="connsiteX109" fmla="*/ 0 w 5124450"/>
                <a:gd name="connsiteY109" fmla="*/ 1926117 h 358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5124450" h="3583467">
                  <a:moveTo>
                    <a:pt x="0" y="1926117"/>
                  </a:moveTo>
                  <a:cubicBezTo>
                    <a:pt x="19050" y="1907067"/>
                    <a:pt x="39252" y="1889103"/>
                    <a:pt x="57150" y="1868967"/>
                  </a:cubicBezTo>
                  <a:cubicBezTo>
                    <a:pt x="64755" y="1860411"/>
                    <a:pt x="69127" y="1849393"/>
                    <a:pt x="76200" y="1840392"/>
                  </a:cubicBezTo>
                  <a:cubicBezTo>
                    <a:pt x="104079" y="1804909"/>
                    <a:pt x="131219" y="1768684"/>
                    <a:pt x="161925" y="1735617"/>
                  </a:cubicBezTo>
                  <a:cubicBezTo>
                    <a:pt x="213865" y="1679681"/>
                    <a:pt x="276166" y="1633297"/>
                    <a:pt x="323850" y="1573692"/>
                  </a:cubicBezTo>
                  <a:cubicBezTo>
                    <a:pt x="336550" y="1557817"/>
                    <a:pt x="347575" y="1540442"/>
                    <a:pt x="361950" y="1526067"/>
                  </a:cubicBezTo>
                  <a:cubicBezTo>
                    <a:pt x="401669" y="1486348"/>
                    <a:pt x="446056" y="1451486"/>
                    <a:pt x="485775" y="1411767"/>
                  </a:cubicBezTo>
                  <a:cubicBezTo>
                    <a:pt x="503310" y="1394232"/>
                    <a:pt x="516259" y="1372537"/>
                    <a:pt x="533400" y="1354617"/>
                  </a:cubicBezTo>
                  <a:cubicBezTo>
                    <a:pt x="586163" y="1299456"/>
                    <a:pt x="641350" y="1246667"/>
                    <a:pt x="695325" y="1192692"/>
                  </a:cubicBezTo>
                  <a:cubicBezTo>
                    <a:pt x="730250" y="1157767"/>
                    <a:pt x="767059" y="1124629"/>
                    <a:pt x="800100" y="1087917"/>
                  </a:cubicBezTo>
                  <a:cubicBezTo>
                    <a:pt x="828675" y="1056167"/>
                    <a:pt x="855621" y="1022871"/>
                    <a:pt x="885825" y="992667"/>
                  </a:cubicBezTo>
                  <a:cubicBezTo>
                    <a:pt x="900200" y="978292"/>
                    <a:pt x="919075" y="968942"/>
                    <a:pt x="933450" y="954567"/>
                  </a:cubicBezTo>
                  <a:cubicBezTo>
                    <a:pt x="963654" y="924363"/>
                    <a:pt x="990109" y="890618"/>
                    <a:pt x="1019175" y="859317"/>
                  </a:cubicBezTo>
                  <a:cubicBezTo>
                    <a:pt x="1031396" y="846156"/>
                    <a:pt x="1045512" y="834790"/>
                    <a:pt x="1057275" y="821217"/>
                  </a:cubicBezTo>
                  <a:cubicBezTo>
                    <a:pt x="1086829" y="787116"/>
                    <a:pt x="1113633" y="750704"/>
                    <a:pt x="1143000" y="716442"/>
                  </a:cubicBezTo>
                  <a:cubicBezTo>
                    <a:pt x="1151766" y="706215"/>
                    <a:pt x="1162874" y="698150"/>
                    <a:pt x="1171575" y="687867"/>
                  </a:cubicBezTo>
                  <a:cubicBezTo>
                    <a:pt x="1197839" y="656828"/>
                    <a:pt x="1220246" y="622540"/>
                    <a:pt x="1247775" y="592617"/>
                  </a:cubicBezTo>
                  <a:cubicBezTo>
                    <a:pt x="1293376" y="543051"/>
                    <a:pt x="1343025" y="497367"/>
                    <a:pt x="1390650" y="449742"/>
                  </a:cubicBezTo>
                  <a:cubicBezTo>
                    <a:pt x="1403350" y="437042"/>
                    <a:pt x="1415326" y="423574"/>
                    <a:pt x="1428750" y="411642"/>
                  </a:cubicBezTo>
                  <a:cubicBezTo>
                    <a:pt x="1457325" y="386242"/>
                    <a:pt x="1487441" y="362476"/>
                    <a:pt x="1514475" y="335442"/>
                  </a:cubicBezTo>
                  <a:cubicBezTo>
                    <a:pt x="1522570" y="327347"/>
                    <a:pt x="1525430" y="314962"/>
                    <a:pt x="1533525" y="306867"/>
                  </a:cubicBezTo>
                  <a:cubicBezTo>
                    <a:pt x="1709877" y="130515"/>
                    <a:pt x="1562865" y="279585"/>
                    <a:pt x="1647825" y="211617"/>
                  </a:cubicBezTo>
                  <a:cubicBezTo>
                    <a:pt x="1670683" y="193331"/>
                    <a:pt x="1691298" y="172314"/>
                    <a:pt x="1714500" y="154467"/>
                  </a:cubicBezTo>
                  <a:cubicBezTo>
                    <a:pt x="1732647" y="140508"/>
                    <a:pt x="1752600" y="129067"/>
                    <a:pt x="1771650" y="116367"/>
                  </a:cubicBezTo>
                  <a:cubicBezTo>
                    <a:pt x="1790700" y="103667"/>
                    <a:pt x="1808921" y="89626"/>
                    <a:pt x="1828800" y="78267"/>
                  </a:cubicBezTo>
                  <a:cubicBezTo>
                    <a:pt x="1851025" y="65567"/>
                    <a:pt x="1871947" y="50250"/>
                    <a:pt x="1895475" y="40167"/>
                  </a:cubicBezTo>
                  <a:cubicBezTo>
                    <a:pt x="1916720" y="31062"/>
                    <a:pt x="1940058" y="27915"/>
                    <a:pt x="1962150" y="21117"/>
                  </a:cubicBezTo>
                  <a:cubicBezTo>
                    <a:pt x="1981342" y="15212"/>
                    <a:pt x="2000250" y="8417"/>
                    <a:pt x="2019300" y="2067"/>
                  </a:cubicBezTo>
                  <a:cubicBezTo>
                    <a:pt x="2057400" y="5242"/>
                    <a:pt x="2097168" y="0"/>
                    <a:pt x="2133600" y="11592"/>
                  </a:cubicBezTo>
                  <a:cubicBezTo>
                    <a:pt x="2306953" y="66750"/>
                    <a:pt x="2176930" y="50640"/>
                    <a:pt x="2257425" y="87792"/>
                  </a:cubicBezTo>
                  <a:cubicBezTo>
                    <a:pt x="2288473" y="102122"/>
                    <a:pt x="2321627" y="111562"/>
                    <a:pt x="2352675" y="125892"/>
                  </a:cubicBezTo>
                  <a:cubicBezTo>
                    <a:pt x="2404244" y="149693"/>
                    <a:pt x="2454275" y="176692"/>
                    <a:pt x="2505075" y="202092"/>
                  </a:cubicBezTo>
                  <a:cubicBezTo>
                    <a:pt x="2517775" y="208442"/>
                    <a:pt x="2530308" y="215137"/>
                    <a:pt x="2543175" y="221142"/>
                  </a:cubicBezTo>
                  <a:cubicBezTo>
                    <a:pt x="2577940" y="237365"/>
                    <a:pt x="2617259" y="245749"/>
                    <a:pt x="2647950" y="268767"/>
                  </a:cubicBezTo>
                  <a:cubicBezTo>
                    <a:pt x="2660650" y="278292"/>
                    <a:pt x="2671851" y="290242"/>
                    <a:pt x="2686050" y="297342"/>
                  </a:cubicBezTo>
                  <a:cubicBezTo>
                    <a:pt x="2754677" y="331656"/>
                    <a:pt x="2825935" y="360439"/>
                    <a:pt x="2895600" y="392592"/>
                  </a:cubicBezTo>
                  <a:cubicBezTo>
                    <a:pt x="2908492" y="398542"/>
                    <a:pt x="2922341" y="403123"/>
                    <a:pt x="2933700" y="411642"/>
                  </a:cubicBezTo>
                  <a:cubicBezTo>
                    <a:pt x="2984500" y="449742"/>
                    <a:pt x="3029908" y="496367"/>
                    <a:pt x="3086100" y="525942"/>
                  </a:cubicBezTo>
                  <a:cubicBezTo>
                    <a:pt x="3146425" y="557692"/>
                    <a:pt x="3211603" y="581569"/>
                    <a:pt x="3267075" y="621192"/>
                  </a:cubicBezTo>
                  <a:cubicBezTo>
                    <a:pt x="3311525" y="652942"/>
                    <a:pt x="3354756" y="686472"/>
                    <a:pt x="3400425" y="716442"/>
                  </a:cubicBezTo>
                  <a:cubicBezTo>
                    <a:pt x="3456421" y="753189"/>
                    <a:pt x="3518294" y="781031"/>
                    <a:pt x="3571875" y="821217"/>
                  </a:cubicBezTo>
                  <a:cubicBezTo>
                    <a:pt x="3653966" y="882785"/>
                    <a:pt x="3738122" y="947203"/>
                    <a:pt x="3829050" y="992667"/>
                  </a:cubicBezTo>
                  <a:cubicBezTo>
                    <a:pt x="3887928" y="1022106"/>
                    <a:pt x="3912894" y="1033567"/>
                    <a:pt x="3981450" y="1078392"/>
                  </a:cubicBezTo>
                  <a:cubicBezTo>
                    <a:pt x="4027169" y="1108285"/>
                    <a:pt x="4069629" y="1142926"/>
                    <a:pt x="4114800" y="1173642"/>
                  </a:cubicBezTo>
                  <a:cubicBezTo>
                    <a:pt x="4213340" y="1240649"/>
                    <a:pt x="4211783" y="1228297"/>
                    <a:pt x="4295775" y="1297467"/>
                  </a:cubicBezTo>
                  <a:cubicBezTo>
                    <a:pt x="4325287" y="1321771"/>
                    <a:pt x="4352129" y="1349191"/>
                    <a:pt x="4381500" y="1373667"/>
                  </a:cubicBezTo>
                  <a:cubicBezTo>
                    <a:pt x="4390294" y="1380996"/>
                    <a:pt x="4401739" y="1384871"/>
                    <a:pt x="4410075" y="1392717"/>
                  </a:cubicBezTo>
                  <a:cubicBezTo>
                    <a:pt x="4455851" y="1435800"/>
                    <a:pt x="4498975" y="1481617"/>
                    <a:pt x="4543425" y="1526067"/>
                  </a:cubicBezTo>
                  <a:lnTo>
                    <a:pt x="4638675" y="1621317"/>
                  </a:lnTo>
                  <a:cubicBezTo>
                    <a:pt x="4664075" y="1646717"/>
                    <a:pt x="4694950" y="1667629"/>
                    <a:pt x="4714875" y="1697517"/>
                  </a:cubicBezTo>
                  <a:cubicBezTo>
                    <a:pt x="4721225" y="1707042"/>
                    <a:pt x="4725536" y="1718302"/>
                    <a:pt x="4733925" y="1726092"/>
                  </a:cubicBezTo>
                  <a:cubicBezTo>
                    <a:pt x="4770268" y="1759839"/>
                    <a:pt x="4848225" y="1821342"/>
                    <a:pt x="4848225" y="1821342"/>
                  </a:cubicBezTo>
                  <a:cubicBezTo>
                    <a:pt x="4860925" y="1843567"/>
                    <a:pt x="4870052" y="1868257"/>
                    <a:pt x="4886325" y="1888017"/>
                  </a:cubicBezTo>
                  <a:cubicBezTo>
                    <a:pt x="4914869" y="1922678"/>
                    <a:pt x="4953525" y="1948205"/>
                    <a:pt x="4981575" y="1983267"/>
                  </a:cubicBezTo>
                  <a:cubicBezTo>
                    <a:pt x="5078615" y="2104567"/>
                    <a:pt x="4955699" y="1954516"/>
                    <a:pt x="5067300" y="2078517"/>
                  </a:cubicBezTo>
                  <a:cubicBezTo>
                    <a:pt x="5096390" y="2110839"/>
                    <a:pt x="5103223" y="2122877"/>
                    <a:pt x="5124450" y="2154717"/>
                  </a:cubicBezTo>
                  <a:cubicBezTo>
                    <a:pt x="5041413" y="2175476"/>
                    <a:pt x="5094422" y="2164619"/>
                    <a:pt x="4943475" y="2173767"/>
                  </a:cubicBezTo>
                  <a:lnTo>
                    <a:pt x="4772025" y="2183292"/>
                  </a:lnTo>
                  <a:cubicBezTo>
                    <a:pt x="4597145" y="2195493"/>
                    <a:pt x="4502447" y="2201417"/>
                    <a:pt x="4333875" y="2230917"/>
                  </a:cubicBezTo>
                  <a:cubicBezTo>
                    <a:pt x="4273150" y="2241544"/>
                    <a:pt x="4211384" y="2249522"/>
                    <a:pt x="4152900" y="2269017"/>
                  </a:cubicBezTo>
                  <a:cubicBezTo>
                    <a:pt x="4105275" y="2284892"/>
                    <a:pt x="4058295" y="2302851"/>
                    <a:pt x="4010025" y="2316642"/>
                  </a:cubicBezTo>
                  <a:cubicBezTo>
                    <a:pt x="3991455" y="2321948"/>
                    <a:pt x="3971552" y="2321252"/>
                    <a:pt x="3952875" y="2326167"/>
                  </a:cubicBezTo>
                  <a:cubicBezTo>
                    <a:pt x="3911112" y="2337157"/>
                    <a:pt x="3869773" y="2349894"/>
                    <a:pt x="3829050" y="2364267"/>
                  </a:cubicBezTo>
                  <a:cubicBezTo>
                    <a:pt x="3815660" y="2368993"/>
                    <a:pt x="3804133" y="2378044"/>
                    <a:pt x="3790950" y="2383317"/>
                  </a:cubicBezTo>
                  <a:cubicBezTo>
                    <a:pt x="3756446" y="2397119"/>
                    <a:pt x="3720679" y="2407615"/>
                    <a:pt x="3686175" y="2421417"/>
                  </a:cubicBezTo>
                  <a:cubicBezTo>
                    <a:pt x="3672992" y="2426690"/>
                    <a:pt x="3661370" y="2435481"/>
                    <a:pt x="3648075" y="2440467"/>
                  </a:cubicBezTo>
                  <a:cubicBezTo>
                    <a:pt x="3610471" y="2454568"/>
                    <a:pt x="3571379" y="2464466"/>
                    <a:pt x="3533775" y="2478567"/>
                  </a:cubicBezTo>
                  <a:cubicBezTo>
                    <a:pt x="3520480" y="2483553"/>
                    <a:pt x="3508830" y="2492273"/>
                    <a:pt x="3495675" y="2497617"/>
                  </a:cubicBezTo>
                  <a:cubicBezTo>
                    <a:pt x="3407184" y="2533566"/>
                    <a:pt x="3317842" y="2567384"/>
                    <a:pt x="3228975" y="2602392"/>
                  </a:cubicBezTo>
                  <a:cubicBezTo>
                    <a:pt x="3213067" y="2608659"/>
                    <a:pt x="3197108" y="2614807"/>
                    <a:pt x="3181350" y="2621442"/>
                  </a:cubicBezTo>
                  <a:lnTo>
                    <a:pt x="3048000" y="2678592"/>
                  </a:lnTo>
                  <a:cubicBezTo>
                    <a:pt x="3011860" y="2693809"/>
                    <a:pt x="2880431" y="2743897"/>
                    <a:pt x="2876550" y="2745267"/>
                  </a:cubicBezTo>
                  <a:cubicBezTo>
                    <a:pt x="2822575" y="2764317"/>
                    <a:pt x="2765820" y="2776819"/>
                    <a:pt x="2714625" y="2802417"/>
                  </a:cubicBezTo>
                  <a:cubicBezTo>
                    <a:pt x="2701925" y="2808767"/>
                    <a:pt x="2689417" y="2815517"/>
                    <a:pt x="2676525" y="2821467"/>
                  </a:cubicBezTo>
                  <a:cubicBezTo>
                    <a:pt x="2648133" y="2834571"/>
                    <a:pt x="2618769" y="2845583"/>
                    <a:pt x="2590800" y="2859567"/>
                  </a:cubicBezTo>
                  <a:cubicBezTo>
                    <a:pt x="2580561" y="2864687"/>
                    <a:pt x="2572304" y="2873190"/>
                    <a:pt x="2562225" y="2878617"/>
                  </a:cubicBezTo>
                  <a:cubicBezTo>
                    <a:pt x="2398459" y="2966798"/>
                    <a:pt x="2533645" y="2881478"/>
                    <a:pt x="2362200" y="2992917"/>
                  </a:cubicBezTo>
                  <a:cubicBezTo>
                    <a:pt x="2333405" y="3011633"/>
                    <a:pt x="2306496" y="3033389"/>
                    <a:pt x="2276475" y="3050067"/>
                  </a:cubicBezTo>
                  <a:cubicBezTo>
                    <a:pt x="2045711" y="3178269"/>
                    <a:pt x="2349321" y="3005729"/>
                    <a:pt x="2095500" y="3164367"/>
                  </a:cubicBezTo>
                  <a:cubicBezTo>
                    <a:pt x="2070100" y="3180242"/>
                    <a:pt x="2043674" y="3194582"/>
                    <a:pt x="2019300" y="3211992"/>
                  </a:cubicBezTo>
                  <a:cubicBezTo>
                    <a:pt x="1878473" y="3312583"/>
                    <a:pt x="2049758" y="3209555"/>
                    <a:pt x="1895475" y="3297717"/>
                  </a:cubicBezTo>
                  <a:cubicBezTo>
                    <a:pt x="1827020" y="3388990"/>
                    <a:pt x="1908687" y="3281456"/>
                    <a:pt x="1771650" y="3450117"/>
                  </a:cubicBezTo>
                  <a:cubicBezTo>
                    <a:pt x="1718800" y="3515164"/>
                    <a:pt x="1767079" y="3462561"/>
                    <a:pt x="1704975" y="3545367"/>
                  </a:cubicBezTo>
                  <a:lnTo>
                    <a:pt x="1676400" y="3583467"/>
                  </a:lnTo>
                  <a:cubicBezTo>
                    <a:pt x="1654175" y="3580292"/>
                    <a:pt x="1630449" y="3582577"/>
                    <a:pt x="1609725" y="3573942"/>
                  </a:cubicBezTo>
                  <a:cubicBezTo>
                    <a:pt x="1590959" y="3566123"/>
                    <a:pt x="1576998" y="3549676"/>
                    <a:pt x="1562100" y="3535842"/>
                  </a:cubicBezTo>
                  <a:cubicBezTo>
                    <a:pt x="1532487" y="3508344"/>
                    <a:pt x="1507420" y="3475988"/>
                    <a:pt x="1476375" y="3450117"/>
                  </a:cubicBezTo>
                  <a:cubicBezTo>
                    <a:pt x="1431005" y="3412309"/>
                    <a:pt x="1381263" y="3380078"/>
                    <a:pt x="1333500" y="3345342"/>
                  </a:cubicBezTo>
                  <a:cubicBezTo>
                    <a:pt x="1311411" y="3329278"/>
                    <a:pt x="1283887" y="3319044"/>
                    <a:pt x="1266825" y="3297717"/>
                  </a:cubicBezTo>
                  <a:cubicBezTo>
                    <a:pt x="1254125" y="3281842"/>
                    <a:pt x="1243100" y="3264467"/>
                    <a:pt x="1228725" y="3250092"/>
                  </a:cubicBezTo>
                  <a:cubicBezTo>
                    <a:pt x="1220630" y="3241997"/>
                    <a:pt x="1208245" y="3239137"/>
                    <a:pt x="1200150" y="3231042"/>
                  </a:cubicBezTo>
                  <a:cubicBezTo>
                    <a:pt x="1185775" y="3216667"/>
                    <a:pt x="1175725" y="3198460"/>
                    <a:pt x="1162050" y="3183417"/>
                  </a:cubicBezTo>
                  <a:cubicBezTo>
                    <a:pt x="1143928" y="3163482"/>
                    <a:pt x="1124642" y="3144599"/>
                    <a:pt x="1104900" y="3126267"/>
                  </a:cubicBezTo>
                  <a:cubicBezTo>
                    <a:pt x="886460" y="2923430"/>
                    <a:pt x="1167765" y="3198929"/>
                    <a:pt x="962025" y="2983392"/>
                  </a:cubicBezTo>
                  <a:cubicBezTo>
                    <a:pt x="918620" y="2937921"/>
                    <a:pt x="868918" y="2898334"/>
                    <a:pt x="828675" y="2850042"/>
                  </a:cubicBezTo>
                  <a:cubicBezTo>
                    <a:pt x="796925" y="2811942"/>
                    <a:pt x="768494" y="2770811"/>
                    <a:pt x="733425" y="2735742"/>
                  </a:cubicBezTo>
                  <a:cubicBezTo>
                    <a:pt x="717550" y="2719867"/>
                    <a:pt x="700411" y="2705163"/>
                    <a:pt x="685800" y="2688117"/>
                  </a:cubicBezTo>
                  <a:cubicBezTo>
                    <a:pt x="662241" y="2660631"/>
                    <a:pt x="641490" y="2630857"/>
                    <a:pt x="619125" y="2602392"/>
                  </a:cubicBezTo>
                  <a:cubicBezTo>
                    <a:pt x="509446" y="2462800"/>
                    <a:pt x="637252" y="2623109"/>
                    <a:pt x="552450" y="2526192"/>
                  </a:cubicBezTo>
                  <a:cubicBezTo>
                    <a:pt x="539063" y="2510892"/>
                    <a:pt x="527950" y="2493678"/>
                    <a:pt x="514350" y="2478567"/>
                  </a:cubicBezTo>
                  <a:cubicBezTo>
                    <a:pt x="466798" y="2425732"/>
                    <a:pt x="461649" y="2434577"/>
                    <a:pt x="419100" y="2373792"/>
                  </a:cubicBezTo>
                  <a:cubicBezTo>
                    <a:pt x="410957" y="2362160"/>
                    <a:pt x="409041" y="2346681"/>
                    <a:pt x="400050" y="2335692"/>
                  </a:cubicBezTo>
                  <a:cubicBezTo>
                    <a:pt x="380147" y="2311366"/>
                    <a:pt x="355600" y="2291242"/>
                    <a:pt x="333375" y="2269017"/>
                  </a:cubicBezTo>
                  <a:lnTo>
                    <a:pt x="190500" y="2126142"/>
                  </a:lnTo>
                  <a:cubicBezTo>
                    <a:pt x="180975" y="2116617"/>
                    <a:pt x="172701" y="2105649"/>
                    <a:pt x="161925" y="2097567"/>
                  </a:cubicBezTo>
                  <a:cubicBezTo>
                    <a:pt x="149225" y="2088042"/>
                    <a:pt x="135050" y="2080217"/>
                    <a:pt x="123825" y="2068992"/>
                  </a:cubicBezTo>
                  <a:cubicBezTo>
                    <a:pt x="115730" y="2060897"/>
                    <a:pt x="112104" y="2049211"/>
                    <a:pt x="104775" y="2040417"/>
                  </a:cubicBezTo>
                  <a:cubicBezTo>
                    <a:pt x="96151" y="2030069"/>
                    <a:pt x="84470" y="2022475"/>
                    <a:pt x="76200" y="2011842"/>
                  </a:cubicBezTo>
                  <a:cubicBezTo>
                    <a:pt x="62144" y="1993770"/>
                    <a:pt x="50800" y="1973742"/>
                    <a:pt x="38100" y="1954692"/>
                  </a:cubicBezTo>
                  <a:lnTo>
                    <a:pt x="0" y="1926117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balanced" dir="t"/>
            </a:scene3d>
            <a:sp3d>
              <a:bevelT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l-GR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27" name="Freeform 6"/>
            <p:cNvSpPr>
              <a:spLocks noChangeArrowheads="1"/>
            </p:cNvSpPr>
            <p:nvPr/>
          </p:nvSpPr>
          <p:spPr bwMode="auto">
            <a:xfrm rot="-819137">
              <a:off x="3070155" y="878871"/>
              <a:ext cx="2173762" cy="1456919"/>
            </a:xfrm>
            <a:custGeom>
              <a:avLst/>
              <a:gdLst>
                <a:gd name="T0" fmla="*/ 0 w 2996130"/>
                <a:gd name="T1" fmla="*/ 0 h 1898768"/>
                <a:gd name="T2" fmla="*/ 2996130 w 2996130"/>
                <a:gd name="T3" fmla="*/ 1898768 h 1898768"/>
              </a:gdLst>
              <a:ahLst/>
              <a:cxnLst/>
              <a:rect l="T0" t="T1" r="T2" b="T3"/>
              <a:pathLst>
                <a:path w="2996130" h="1898768">
                  <a:moveTo>
                    <a:pt x="122821" y="241418"/>
                  </a:moveTo>
                  <a:cubicBezTo>
                    <a:pt x="140283" y="249355"/>
                    <a:pt x="175603" y="248759"/>
                    <a:pt x="199021" y="260468"/>
                  </a:cubicBezTo>
                  <a:cubicBezTo>
                    <a:pt x="232214" y="277065"/>
                    <a:pt x="248261" y="286406"/>
                    <a:pt x="284746" y="298568"/>
                  </a:cubicBezTo>
                  <a:cubicBezTo>
                    <a:pt x="297165" y="302708"/>
                    <a:pt x="310259" y="304497"/>
                    <a:pt x="322846" y="308093"/>
                  </a:cubicBezTo>
                  <a:cubicBezTo>
                    <a:pt x="332500" y="310851"/>
                    <a:pt x="341681" y="315183"/>
                    <a:pt x="351421" y="317618"/>
                  </a:cubicBezTo>
                  <a:cubicBezTo>
                    <a:pt x="367127" y="321545"/>
                    <a:pt x="383118" y="324247"/>
                    <a:pt x="399046" y="327143"/>
                  </a:cubicBezTo>
                  <a:cubicBezTo>
                    <a:pt x="471258" y="340273"/>
                    <a:pt x="464095" y="337458"/>
                    <a:pt x="551446" y="346193"/>
                  </a:cubicBezTo>
                  <a:cubicBezTo>
                    <a:pt x="716546" y="343018"/>
                    <a:pt x="881969" y="347473"/>
                    <a:pt x="1046746" y="336668"/>
                  </a:cubicBezTo>
                  <a:cubicBezTo>
                    <a:pt x="1076802" y="334697"/>
                    <a:pt x="1103721" y="317077"/>
                    <a:pt x="1132471" y="308093"/>
                  </a:cubicBezTo>
                  <a:cubicBezTo>
                    <a:pt x="1154533" y="301199"/>
                    <a:pt x="1176921" y="295393"/>
                    <a:pt x="1199146" y="289043"/>
                  </a:cubicBezTo>
                  <a:cubicBezTo>
                    <a:pt x="1331612" y="209564"/>
                    <a:pt x="1164768" y="306232"/>
                    <a:pt x="1294396" y="241418"/>
                  </a:cubicBezTo>
                  <a:cubicBezTo>
                    <a:pt x="1304635" y="236298"/>
                    <a:pt x="1312732" y="227488"/>
                    <a:pt x="1322971" y="222368"/>
                  </a:cubicBezTo>
                  <a:cubicBezTo>
                    <a:pt x="1398660" y="184523"/>
                    <a:pt x="1365464" y="222614"/>
                    <a:pt x="1465846" y="155693"/>
                  </a:cubicBezTo>
                  <a:cubicBezTo>
                    <a:pt x="1524899" y="116324"/>
                    <a:pt x="1570258" y="84437"/>
                    <a:pt x="1637296" y="50918"/>
                  </a:cubicBezTo>
                  <a:cubicBezTo>
                    <a:pt x="1649996" y="44568"/>
                    <a:pt x="1663068" y="38913"/>
                    <a:pt x="1675396" y="31868"/>
                  </a:cubicBezTo>
                  <a:cubicBezTo>
                    <a:pt x="1727097" y="2325"/>
                    <a:pt x="1680155" y="20757"/>
                    <a:pt x="1732546" y="3293"/>
                  </a:cubicBezTo>
                  <a:cubicBezTo>
                    <a:pt x="1833330" y="8892"/>
                    <a:pt x="1867618" y="0"/>
                    <a:pt x="1942096" y="22343"/>
                  </a:cubicBezTo>
                  <a:cubicBezTo>
                    <a:pt x="1961330" y="28113"/>
                    <a:pt x="1979765" y="36523"/>
                    <a:pt x="1999246" y="41393"/>
                  </a:cubicBezTo>
                  <a:lnTo>
                    <a:pt x="2075446" y="60443"/>
                  </a:lnTo>
                  <a:cubicBezTo>
                    <a:pt x="2167574" y="129539"/>
                    <a:pt x="2069395" y="62180"/>
                    <a:pt x="2142121" y="98543"/>
                  </a:cubicBezTo>
                  <a:cubicBezTo>
                    <a:pt x="2152360" y="103663"/>
                    <a:pt x="2160457" y="112473"/>
                    <a:pt x="2170696" y="117593"/>
                  </a:cubicBezTo>
                  <a:cubicBezTo>
                    <a:pt x="2179676" y="122083"/>
                    <a:pt x="2190291" y="122628"/>
                    <a:pt x="2199271" y="127118"/>
                  </a:cubicBezTo>
                  <a:cubicBezTo>
                    <a:pt x="2226174" y="140570"/>
                    <a:pt x="2281398" y="178694"/>
                    <a:pt x="2304046" y="193793"/>
                  </a:cubicBezTo>
                  <a:cubicBezTo>
                    <a:pt x="2322595" y="206159"/>
                    <a:pt x="2355684" y="227455"/>
                    <a:pt x="2370721" y="241418"/>
                  </a:cubicBezTo>
                  <a:cubicBezTo>
                    <a:pt x="2464672" y="328658"/>
                    <a:pt x="2434478" y="316528"/>
                    <a:pt x="2504071" y="365243"/>
                  </a:cubicBezTo>
                  <a:cubicBezTo>
                    <a:pt x="2522828" y="378373"/>
                    <a:pt x="2561221" y="403343"/>
                    <a:pt x="2561221" y="403343"/>
                  </a:cubicBezTo>
                  <a:cubicBezTo>
                    <a:pt x="2567571" y="412868"/>
                    <a:pt x="2572942" y="423124"/>
                    <a:pt x="2580271" y="431918"/>
                  </a:cubicBezTo>
                  <a:cubicBezTo>
                    <a:pt x="2588895" y="442266"/>
                    <a:pt x="2601374" y="449285"/>
                    <a:pt x="2608846" y="460493"/>
                  </a:cubicBezTo>
                  <a:cubicBezTo>
                    <a:pt x="2614415" y="468847"/>
                    <a:pt x="2613881" y="480088"/>
                    <a:pt x="2618371" y="489068"/>
                  </a:cubicBezTo>
                  <a:cubicBezTo>
                    <a:pt x="2655300" y="562926"/>
                    <a:pt x="2623005" y="474394"/>
                    <a:pt x="2646946" y="546218"/>
                  </a:cubicBezTo>
                  <a:cubicBezTo>
                    <a:pt x="2650121" y="638293"/>
                    <a:pt x="2648603" y="730650"/>
                    <a:pt x="2656471" y="822443"/>
                  </a:cubicBezTo>
                  <a:cubicBezTo>
                    <a:pt x="2661555" y="881759"/>
                    <a:pt x="2674408" y="867842"/>
                    <a:pt x="2694571" y="908168"/>
                  </a:cubicBezTo>
                  <a:cubicBezTo>
                    <a:pt x="2699061" y="917148"/>
                    <a:pt x="2699606" y="927763"/>
                    <a:pt x="2704096" y="936743"/>
                  </a:cubicBezTo>
                  <a:cubicBezTo>
                    <a:pt x="2709216" y="946982"/>
                    <a:pt x="2718026" y="955079"/>
                    <a:pt x="2723146" y="965318"/>
                  </a:cubicBezTo>
                  <a:cubicBezTo>
                    <a:pt x="2759509" y="1038044"/>
                    <a:pt x="2692150" y="939865"/>
                    <a:pt x="2761246" y="1031993"/>
                  </a:cubicBezTo>
                  <a:cubicBezTo>
                    <a:pt x="2781070" y="1111287"/>
                    <a:pt x="2756932" y="1032889"/>
                    <a:pt x="2789821" y="1098668"/>
                  </a:cubicBezTo>
                  <a:cubicBezTo>
                    <a:pt x="2826184" y="1171394"/>
                    <a:pt x="2758825" y="1073215"/>
                    <a:pt x="2827921" y="1165343"/>
                  </a:cubicBezTo>
                  <a:cubicBezTo>
                    <a:pt x="2831096" y="1178043"/>
                    <a:pt x="2832289" y="1191411"/>
                    <a:pt x="2837446" y="1203443"/>
                  </a:cubicBezTo>
                  <a:cubicBezTo>
                    <a:pt x="2842089" y="1214276"/>
                    <a:pt x="2881818" y="1265781"/>
                    <a:pt x="2885071" y="1270118"/>
                  </a:cubicBezTo>
                  <a:cubicBezTo>
                    <a:pt x="2908460" y="1363673"/>
                    <a:pt x="2874598" y="1249173"/>
                    <a:pt x="2923171" y="1346318"/>
                  </a:cubicBezTo>
                  <a:cubicBezTo>
                    <a:pt x="2929025" y="1358027"/>
                    <a:pt x="2927539" y="1372386"/>
                    <a:pt x="2932696" y="1384418"/>
                  </a:cubicBezTo>
                  <a:cubicBezTo>
                    <a:pt x="2937205" y="1394940"/>
                    <a:pt x="2946626" y="1402754"/>
                    <a:pt x="2951746" y="1412993"/>
                  </a:cubicBezTo>
                  <a:cubicBezTo>
                    <a:pt x="2956236" y="1421973"/>
                    <a:pt x="2957746" y="1432167"/>
                    <a:pt x="2961271" y="1441568"/>
                  </a:cubicBezTo>
                  <a:cubicBezTo>
                    <a:pt x="2967274" y="1457577"/>
                    <a:pt x="2973971" y="1473318"/>
                    <a:pt x="2980321" y="1489193"/>
                  </a:cubicBezTo>
                  <a:cubicBezTo>
                    <a:pt x="2996130" y="1599857"/>
                    <a:pt x="2995707" y="1565763"/>
                    <a:pt x="2980321" y="1727318"/>
                  </a:cubicBezTo>
                  <a:cubicBezTo>
                    <a:pt x="2977163" y="1760477"/>
                    <a:pt x="2964978" y="1754695"/>
                    <a:pt x="2951746" y="1784468"/>
                  </a:cubicBezTo>
                  <a:cubicBezTo>
                    <a:pt x="2943591" y="1802818"/>
                    <a:pt x="2937566" y="1822137"/>
                    <a:pt x="2932696" y="1841618"/>
                  </a:cubicBezTo>
                  <a:cubicBezTo>
                    <a:pt x="2929521" y="1854318"/>
                    <a:pt x="2930433" y="1868826"/>
                    <a:pt x="2923171" y="1879718"/>
                  </a:cubicBezTo>
                  <a:cubicBezTo>
                    <a:pt x="2916821" y="1889243"/>
                    <a:pt x="2904121" y="1892418"/>
                    <a:pt x="2894596" y="1898768"/>
                  </a:cubicBezTo>
                  <a:cubicBezTo>
                    <a:pt x="2859671" y="1892418"/>
                    <a:pt x="2823953" y="1889470"/>
                    <a:pt x="2789821" y="1879718"/>
                  </a:cubicBezTo>
                  <a:cubicBezTo>
                    <a:pt x="2778814" y="1876573"/>
                    <a:pt x="2769802" y="1868273"/>
                    <a:pt x="2761246" y="1860668"/>
                  </a:cubicBezTo>
                  <a:cubicBezTo>
                    <a:pt x="2694532" y="1801367"/>
                    <a:pt x="2719664" y="1823408"/>
                    <a:pt x="2685046" y="1774943"/>
                  </a:cubicBezTo>
                  <a:cubicBezTo>
                    <a:pt x="2675819" y="1762025"/>
                    <a:pt x="2664885" y="1750305"/>
                    <a:pt x="2656471" y="1736843"/>
                  </a:cubicBezTo>
                  <a:cubicBezTo>
                    <a:pt x="2648946" y="1724802"/>
                    <a:pt x="2644726" y="1710919"/>
                    <a:pt x="2637421" y="1698743"/>
                  </a:cubicBezTo>
                  <a:cubicBezTo>
                    <a:pt x="2625641" y="1679110"/>
                    <a:pt x="2606561" y="1663313"/>
                    <a:pt x="2599321" y="1641593"/>
                  </a:cubicBezTo>
                  <a:cubicBezTo>
                    <a:pt x="2592971" y="1622543"/>
                    <a:pt x="2591410" y="1601151"/>
                    <a:pt x="2580271" y="1584443"/>
                  </a:cubicBezTo>
                  <a:cubicBezTo>
                    <a:pt x="2573921" y="1574918"/>
                    <a:pt x="2569316" y="1563963"/>
                    <a:pt x="2561221" y="1555868"/>
                  </a:cubicBezTo>
                  <a:cubicBezTo>
                    <a:pt x="2512818" y="1507465"/>
                    <a:pt x="2550884" y="1570660"/>
                    <a:pt x="2504071" y="1508243"/>
                  </a:cubicBezTo>
                  <a:cubicBezTo>
                    <a:pt x="2492963" y="1493432"/>
                    <a:pt x="2485435" y="1476237"/>
                    <a:pt x="2475496" y="1460618"/>
                  </a:cubicBezTo>
                  <a:cubicBezTo>
                    <a:pt x="2463204" y="1441302"/>
                    <a:pt x="2450096" y="1422518"/>
                    <a:pt x="2437396" y="1403468"/>
                  </a:cubicBezTo>
                  <a:cubicBezTo>
                    <a:pt x="2431046" y="1393943"/>
                    <a:pt x="2421966" y="1385753"/>
                    <a:pt x="2418346" y="1374893"/>
                  </a:cubicBezTo>
                  <a:cubicBezTo>
                    <a:pt x="2407660" y="1342835"/>
                    <a:pt x="2408603" y="1341174"/>
                    <a:pt x="2389771" y="1308218"/>
                  </a:cubicBezTo>
                  <a:cubicBezTo>
                    <a:pt x="2384091" y="1298279"/>
                    <a:pt x="2378816" y="1287738"/>
                    <a:pt x="2370721" y="1279643"/>
                  </a:cubicBezTo>
                  <a:cubicBezTo>
                    <a:pt x="2362626" y="1271548"/>
                    <a:pt x="2351671" y="1266943"/>
                    <a:pt x="2342146" y="1260593"/>
                  </a:cubicBezTo>
                  <a:cubicBezTo>
                    <a:pt x="2320844" y="1228639"/>
                    <a:pt x="2323166" y="1225254"/>
                    <a:pt x="2284996" y="1203443"/>
                  </a:cubicBezTo>
                  <a:cubicBezTo>
                    <a:pt x="2276279" y="1198462"/>
                    <a:pt x="2265596" y="1197996"/>
                    <a:pt x="2256421" y="1193918"/>
                  </a:cubicBezTo>
                  <a:cubicBezTo>
                    <a:pt x="2236958" y="1185268"/>
                    <a:pt x="2219150" y="1172989"/>
                    <a:pt x="2199271" y="1165343"/>
                  </a:cubicBezTo>
                  <a:cubicBezTo>
                    <a:pt x="2144445" y="1144256"/>
                    <a:pt x="2123002" y="1145550"/>
                    <a:pt x="2065921" y="1136768"/>
                  </a:cubicBezTo>
                  <a:cubicBezTo>
                    <a:pt x="1953812" y="1119520"/>
                    <a:pt x="2062161" y="1131692"/>
                    <a:pt x="1894471" y="1117718"/>
                  </a:cubicBezTo>
                  <a:cubicBezTo>
                    <a:pt x="1875421" y="1111368"/>
                    <a:pt x="1855965" y="1106126"/>
                    <a:pt x="1837321" y="1098668"/>
                  </a:cubicBezTo>
                  <a:cubicBezTo>
                    <a:pt x="1824138" y="1093395"/>
                    <a:pt x="1812196" y="1085385"/>
                    <a:pt x="1799221" y="1079618"/>
                  </a:cubicBezTo>
                  <a:cubicBezTo>
                    <a:pt x="1783597" y="1072674"/>
                    <a:pt x="1767471" y="1066918"/>
                    <a:pt x="1751596" y="1060568"/>
                  </a:cubicBezTo>
                  <a:cubicBezTo>
                    <a:pt x="1738896" y="1047868"/>
                    <a:pt x="1727673" y="1033495"/>
                    <a:pt x="1713496" y="1022468"/>
                  </a:cubicBezTo>
                  <a:cubicBezTo>
                    <a:pt x="1698883" y="1011102"/>
                    <a:pt x="1678962" y="1006984"/>
                    <a:pt x="1665871" y="993893"/>
                  </a:cubicBezTo>
                  <a:cubicBezTo>
                    <a:pt x="1652780" y="980802"/>
                    <a:pt x="1648404" y="961079"/>
                    <a:pt x="1637296" y="946268"/>
                  </a:cubicBezTo>
                  <a:cubicBezTo>
                    <a:pt x="1629214" y="935492"/>
                    <a:pt x="1617345" y="928041"/>
                    <a:pt x="1608721" y="917693"/>
                  </a:cubicBezTo>
                  <a:cubicBezTo>
                    <a:pt x="1601392" y="908899"/>
                    <a:pt x="1597329" y="897627"/>
                    <a:pt x="1589671" y="889118"/>
                  </a:cubicBezTo>
                  <a:cubicBezTo>
                    <a:pt x="1568645" y="865756"/>
                    <a:pt x="1545221" y="844668"/>
                    <a:pt x="1522996" y="822443"/>
                  </a:cubicBezTo>
                  <a:cubicBezTo>
                    <a:pt x="1513471" y="812918"/>
                    <a:pt x="1505197" y="801950"/>
                    <a:pt x="1494421" y="793868"/>
                  </a:cubicBezTo>
                  <a:cubicBezTo>
                    <a:pt x="1481721" y="784343"/>
                    <a:pt x="1467546" y="776518"/>
                    <a:pt x="1456321" y="765293"/>
                  </a:cubicBezTo>
                  <a:cubicBezTo>
                    <a:pt x="1413237" y="722209"/>
                    <a:pt x="1464326" y="745736"/>
                    <a:pt x="1408696" y="727193"/>
                  </a:cubicBezTo>
                  <a:cubicBezTo>
                    <a:pt x="1402346" y="717668"/>
                    <a:pt x="1398961" y="705272"/>
                    <a:pt x="1389646" y="698618"/>
                  </a:cubicBezTo>
                  <a:cubicBezTo>
                    <a:pt x="1375733" y="688680"/>
                    <a:pt x="1357314" y="687214"/>
                    <a:pt x="1342021" y="679568"/>
                  </a:cubicBezTo>
                  <a:cubicBezTo>
                    <a:pt x="1262477" y="639796"/>
                    <a:pt x="1383617" y="679286"/>
                    <a:pt x="1256296" y="650993"/>
                  </a:cubicBezTo>
                  <a:cubicBezTo>
                    <a:pt x="1210104" y="640728"/>
                    <a:pt x="1239422" y="637249"/>
                    <a:pt x="1180096" y="622418"/>
                  </a:cubicBezTo>
                  <a:cubicBezTo>
                    <a:pt x="1158316" y="616973"/>
                    <a:pt x="1135373" y="617597"/>
                    <a:pt x="1113421" y="612893"/>
                  </a:cubicBezTo>
                  <a:cubicBezTo>
                    <a:pt x="955218" y="578992"/>
                    <a:pt x="1153743" y="604543"/>
                    <a:pt x="951496" y="584318"/>
                  </a:cubicBezTo>
                  <a:cubicBezTo>
                    <a:pt x="899525" y="566994"/>
                    <a:pt x="937551" y="577776"/>
                    <a:pt x="856246" y="565268"/>
                  </a:cubicBezTo>
                  <a:cubicBezTo>
                    <a:pt x="795525" y="555926"/>
                    <a:pt x="811500" y="558844"/>
                    <a:pt x="760996" y="546218"/>
                  </a:cubicBezTo>
                  <a:cubicBezTo>
                    <a:pt x="628885" y="553171"/>
                    <a:pt x="547228" y="567685"/>
                    <a:pt x="418096" y="536693"/>
                  </a:cubicBezTo>
                  <a:cubicBezTo>
                    <a:pt x="380331" y="527629"/>
                    <a:pt x="318027" y="482680"/>
                    <a:pt x="284746" y="460493"/>
                  </a:cubicBezTo>
                  <a:lnTo>
                    <a:pt x="256171" y="441443"/>
                  </a:lnTo>
                  <a:cubicBezTo>
                    <a:pt x="246646" y="435093"/>
                    <a:pt x="238456" y="426013"/>
                    <a:pt x="227596" y="422393"/>
                  </a:cubicBezTo>
                  <a:cubicBezTo>
                    <a:pt x="175358" y="404980"/>
                    <a:pt x="218877" y="421783"/>
                    <a:pt x="151396" y="384293"/>
                  </a:cubicBezTo>
                  <a:cubicBezTo>
                    <a:pt x="121424" y="367642"/>
                    <a:pt x="98277" y="358420"/>
                    <a:pt x="65671" y="346193"/>
                  </a:cubicBezTo>
                  <a:cubicBezTo>
                    <a:pt x="56270" y="342668"/>
                    <a:pt x="46621" y="339843"/>
                    <a:pt x="37096" y="336668"/>
                  </a:cubicBezTo>
                  <a:cubicBezTo>
                    <a:pt x="15132" y="303722"/>
                    <a:pt x="0" y="297314"/>
                    <a:pt x="37096" y="250943"/>
                  </a:cubicBezTo>
                  <a:cubicBezTo>
                    <a:pt x="51399" y="233065"/>
                    <a:pt x="94246" y="212843"/>
                    <a:pt x="94246" y="212843"/>
                  </a:cubicBezTo>
                  <a:cubicBezTo>
                    <a:pt x="173596" y="222762"/>
                    <a:pt x="105359" y="233481"/>
                    <a:pt x="122821" y="241418"/>
                  </a:cubicBezTo>
                  <a:close/>
                </a:path>
              </a:pathLst>
            </a:custGeom>
            <a:solidFill>
              <a:srgbClr val="99663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0128" name="Straight Connector 9"/>
            <p:cNvCxnSpPr>
              <a:cxnSpLocks noChangeShapeType="1"/>
            </p:cNvCxnSpPr>
            <p:nvPr/>
          </p:nvCxnSpPr>
          <p:spPr bwMode="auto">
            <a:xfrm rot="5400000">
              <a:off x="3107521" y="821513"/>
              <a:ext cx="2143140" cy="1643074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0129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3140056" y="2484426"/>
              <a:ext cx="153990" cy="1476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0130" name="Straight Connector 15"/>
            <p:cNvCxnSpPr>
              <a:cxnSpLocks noChangeShapeType="1"/>
            </p:cNvCxnSpPr>
            <p:nvPr/>
          </p:nvCxnSpPr>
          <p:spPr bwMode="auto">
            <a:xfrm rot="10800000">
              <a:off x="3286106" y="2476488"/>
              <a:ext cx="166696" cy="9525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0131" name="Oval 14"/>
            <p:cNvSpPr>
              <a:spLocks noChangeAspect="1" noChangeArrowheads="1"/>
            </p:cNvSpPr>
            <p:nvPr/>
          </p:nvSpPr>
          <p:spPr bwMode="auto">
            <a:xfrm>
              <a:off x="3276591" y="2705095"/>
              <a:ext cx="107157" cy="109536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l-GR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32" name="Oval 14"/>
            <p:cNvSpPr>
              <a:spLocks noChangeAspect="1" noChangeArrowheads="1"/>
            </p:cNvSpPr>
            <p:nvPr/>
          </p:nvSpPr>
          <p:spPr bwMode="auto">
            <a:xfrm>
              <a:off x="3929058" y="4929198"/>
              <a:ext cx="107157" cy="109536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l-GR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0133" name="Straight Connector 21"/>
            <p:cNvCxnSpPr>
              <a:cxnSpLocks noChangeShapeType="1"/>
            </p:cNvCxnSpPr>
            <p:nvPr/>
          </p:nvCxnSpPr>
          <p:spPr bwMode="auto">
            <a:xfrm rot="5400000">
              <a:off x="3421056" y="1479532"/>
              <a:ext cx="2187588" cy="361956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0134" name="Oval 14"/>
            <p:cNvSpPr>
              <a:spLocks noChangeAspect="1" noChangeArrowheads="1"/>
            </p:cNvSpPr>
            <p:nvPr/>
          </p:nvSpPr>
          <p:spPr bwMode="auto">
            <a:xfrm>
              <a:off x="4541520" y="1056306"/>
              <a:ext cx="107157" cy="109536"/>
            </a:xfrm>
            <a:prstGeom prst="ellipse">
              <a:avLst/>
            </a:prstGeom>
            <a:solidFill>
              <a:srgbClr val="C00000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l-GR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90135" name="Straight Connector 34"/>
            <p:cNvCxnSpPr>
              <a:cxnSpLocks noChangeShapeType="1"/>
            </p:cNvCxnSpPr>
            <p:nvPr/>
          </p:nvCxnSpPr>
          <p:spPr bwMode="auto">
            <a:xfrm rot="5400000" flipH="1" flipV="1">
              <a:off x="3641713" y="4799030"/>
              <a:ext cx="238128" cy="317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0136" name="Straight Connector 35"/>
            <p:cNvCxnSpPr>
              <a:cxnSpLocks noChangeShapeType="1"/>
            </p:cNvCxnSpPr>
            <p:nvPr/>
          </p:nvCxnSpPr>
          <p:spPr bwMode="auto">
            <a:xfrm rot="10800000">
              <a:off x="3778240" y="4699016"/>
              <a:ext cx="222256" cy="17456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90137" name="Straight Connector 46"/>
            <p:cNvCxnSpPr>
              <a:cxnSpLocks noChangeShapeType="1"/>
            </p:cNvCxnSpPr>
            <p:nvPr/>
          </p:nvCxnSpPr>
          <p:spPr bwMode="auto">
            <a:xfrm rot="5400000">
              <a:off x="3599644" y="3290092"/>
              <a:ext cx="1270016" cy="198440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90138" name="Straight Connector 52"/>
            <p:cNvCxnSpPr>
              <a:cxnSpLocks noChangeShapeType="1"/>
              <a:endCxn id="90132" idx="0"/>
            </p:cNvCxnSpPr>
            <p:nvPr/>
          </p:nvCxnSpPr>
          <p:spPr bwMode="auto">
            <a:xfrm rot="5400000">
              <a:off x="3606596" y="4400362"/>
              <a:ext cx="904878" cy="152795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0139" name="Rectangle 42"/>
            <p:cNvSpPr>
              <a:spLocks noChangeArrowheads="1"/>
            </p:cNvSpPr>
            <p:nvPr/>
          </p:nvSpPr>
          <p:spPr bwMode="auto">
            <a:xfrm>
              <a:off x="1952592" y="2952744"/>
              <a:ext cx="1330942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l-GR" sz="2400" b="1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Γεωειδές</a:t>
              </a:r>
            </a:p>
          </p:txBody>
        </p:sp>
        <p:sp>
          <p:nvSpPr>
            <p:cNvPr id="90140" name="Rectangle 42"/>
            <p:cNvSpPr>
              <a:spLocks noChangeArrowheads="1"/>
            </p:cNvSpPr>
            <p:nvPr/>
          </p:nvSpPr>
          <p:spPr bwMode="auto">
            <a:xfrm>
              <a:off x="2151032" y="5214960"/>
              <a:ext cx="679994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l-GR" sz="2400" b="1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ΕΕΠ</a:t>
              </a:r>
            </a:p>
          </p:txBody>
        </p:sp>
        <p:sp>
          <p:nvSpPr>
            <p:cNvPr id="90141" name="Freeform 67"/>
            <p:cNvSpPr>
              <a:spLocks noChangeArrowheads="1"/>
            </p:cNvSpPr>
            <p:nvPr/>
          </p:nvSpPr>
          <p:spPr bwMode="auto">
            <a:xfrm>
              <a:off x="4673600" y="650840"/>
              <a:ext cx="176216" cy="119064"/>
            </a:xfrm>
            <a:custGeom>
              <a:avLst/>
              <a:gdLst>
                <a:gd name="T0" fmla="*/ 0 w 203200"/>
                <a:gd name="T1" fmla="*/ 60170 h 151871"/>
                <a:gd name="T2" fmla="*/ 114612 w 203200"/>
                <a:gd name="T3" fmla="*/ 5529 h 151871"/>
                <a:gd name="T4" fmla="*/ 152815 w 203200"/>
                <a:gd name="T5" fmla="*/ 93344 h 151871"/>
                <a:gd name="T6" fmla="*/ 0 60000 65536"/>
                <a:gd name="T7" fmla="*/ 0 60000 65536"/>
                <a:gd name="T8" fmla="*/ 0 60000 65536"/>
                <a:gd name="T9" fmla="*/ 0 w 203200"/>
                <a:gd name="T10" fmla="*/ 0 h 151871"/>
                <a:gd name="T11" fmla="*/ 203200 w 203200"/>
                <a:gd name="T12" fmla="*/ 151871 h 1518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200" h="151871">
                  <a:moveTo>
                    <a:pt x="0" y="97896"/>
                  </a:moveTo>
                  <a:cubicBezTo>
                    <a:pt x="59266" y="48948"/>
                    <a:pt x="118533" y="0"/>
                    <a:pt x="152400" y="8996"/>
                  </a:cubicBezTo>
                  <a:cubicBezTo>
                    <a:pt x="186267" y="17992"/>
                    <a:pt x="194733" y="84931"/>
                    <a:pt x="203200" y="151871"/>
                  </a:cubicBezTo>
                </a:path>
              </a:pathLst>
            </a:custGeom>
            <a:noFill/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142" name="Rectangle 42"/>
            <p:cNvSpPr>
              <a:spLocks noChangeArrowheads="1"/>
            </p:cNvSpPr>
            <p:nvPr/>
          </p:nvSpPr>
          <p:spPr bwMode="auto">
            <a:xfrm>
              <a:off x="4665890" y="369633"/>
              <a:ext cx="316112" cy="369332"/>
            </a:xfrm>
            <a:prstGeom prst="rect">
              <a:avLst/>
            </a:prstGeom>
            <a:solidFill>
              <a:srgbClr val="FFFF99">
                <a:alpha val="10196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l-GR" sz="1800" b="1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</a:p>
          </p:txBody>
        </p:sp>
        <p:sp>
          <p:nvSpPr>
            <p:cNvPr id="90143" name="Rectangle 42"/>
            <p:cNvSpPr>
              <a:spLocks noChangeArrowheads="1"/>
            </p:cNvSpPr>
            <p:nvPr/>
          </p:nvSpPr>
          <p:spPr bwMode="auto">
            <a:xfrm>
              <a:off x="3341672" y="1920856"/>
              <a:ext cx="33054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l-GR" sz="1800" b="1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Η</a:t>
              </a:r>
            </a:p>
          </p:txBody>
        </p:sp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4254496" y="4937144"/>
              <a:ext cx="254937" cy="162162"/>
              <a:chOff x="6698343" y="2561771"/>
              <a:chExt cx="341086" cy="195943"/>
            </a:xfrm>
          </p:grpSpPr>
          <p:sp>
            <p:nvSpPr>
              <p:cNvPr id="90156" name="Freeform 71"/>
              <p:cNvSpPr>
                <a:spLocks noChangeArrowheads="1"/>
              </p:cNvSpPr>
              <p:nvPr/>
            </p:nvSpPr>
            <p:spPr bwMode="auto">
              <a:xfrm>
                <a:off x="6698343" y="2569029"/>
                <a:ext cx="341086" cy="174171"/>
              </a:xfrm>
              <a:custGeom>
                <a:avLst/>
                <a:gdLst>
                  <a:gd name="T0" fmla="*/ 0 w 341086"/>
                  <a:gd name="T1" fmla="*/ 0 h 174171"/>
                  <a:gd name="T2" fmla="*/ 36286 w 341086"/>
                  <a:gd name="T3" fmla="*/ 7257 h 174171"/>
                  <a:gd name="T4" fmla="*/ 116114 w 341086"/>
                  <a:gd name="T5" fmla="*/ 43542 h 174171"/>
                  <a:gd name="T6" fmla="*/ 232228 w 341086"/>
                  <a:gd name="T7" fmla="*/ 108857 h 174171"/>
                  <a:gd name="T8" fmla="*/ 254000 w 341086"/>
                  <a:gd name="T9" fmla="*/ 123371 h 174171"/>
                  <a:gd name="T10" fmla="*/ 333828 w 341086"/>
                  <a:gd name="T11" fmla="*/ 159657 h 174171"/>
                  <a:gd name="T12" fmla="*/ 341086 w 341086"/>
                  <a:gd name="T13" fmla="*/ 174171 h 1741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1086"/>
                  <a:gd name="T22" fmla="*/ 0 h 174171"/>
                  <a:gd name="T23" fmla="*/ 341086 w 341086"/>
                  <a:gd name="T24" fmla="*/ 174171 h 1741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1086" h="174171">
                    <a:moveTo>
                      <a:pt x="0" y="0"/>
                    </a:moveTo>
                    <a:cubicBezTo>
                      <a:pt x="12095" y="2419"/>
                      <a:pt x="24319" y="4265"/>
                      <a:pt x="36286" y="7257"/>
                    </a:cubicBezTo>
                    <a:cubicBezTo>
                      <a:pt x="63219" y="13990"/>
                      <a:pt x="94671" y="31927"/>
                      <a:pt x="116114" y="43542"/>
                    </a:cubicBezTo>
                    <a:cubicBezTo>
                      <a:pt x="155161" y="64693"/>
                      <a:pt x="195278" y="84225"/>
                      <a:pt x="232228" y="108857"/>
                    </a:cubicBezTo>
                    <a:cubicBezTo>
                      <a:pt x="239485" y="113695"/>
                      <a:pt x="246060" y="119762"/>
                      <a:pt x="254000" y="123371"/>
                    </a:cubicBezTo>
                    <a:cubicBezTo>
                      <a:pt x="273459" y="132216"/>
                      <a:pt x="314595" y="140424"/>
                      <a:pt x="333828" y="159657"/>
                    </a:cubicBezTo>
                    <a:cubicBezTo>
                      <a:pt x="337653" y="163482"/>
                      <a:pt x="338667" y="169333"/>
                      <a:pt x="341086" y="174171"/>
                    </a:cubicBezTo>
                  </a:path>
                </a:pathLst>
              </a:cu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157" name="Freeform 72"/>
              <p:cNvSpPr>
                <a:spLocks noChangeArrowheads="1"/>
              </p:cNvSpPr>
              <p:nvPr/>
            </p:nvSpPr>
            <p:spPr bwMode="auto">
              <a:xfrm>
                <a:off x="6740544" y="2561771"/>
                <a:ext cx="291628" cy="195943"/>
              </a:xfrm>
              <a:custGeom>
                <a:avLst/>
                <a:gdLst>
                  <a:gd name="T0" fmla="*/ 291628 w 291628"/>
                  <a:gd name="T1" fmla="*/ 0 h 195943"/>
                  <a:gd name="T2" fmla="*/ 204542 w 291628"/>
                  <a:gd name="T3" fmla="*/ 36286 h 195943"/>
                  <a:gd name="T4" fmla="*/ 182771 w 291628"/>
                  <a:gd name="T5" fmla="*/ 50800 h 195943"/>
                  <a:gd name="T6" fmla="*/ 131971 w 291628"/>
                  <a:gd name="T7" fmla="*/ 79829 h 195943"/>
                  <a:gd name="T8" fmla="*/ 117456 w 291628"/>
                  <a:gd name="T9" fmla="*/ 94343 h 195943"/>
                  <a:gd name="T10" fmla="*/ 73913 w 291628"/>
                  <a:gd name="T11" fmla="*/ 116114 h 195943"/>
                  <a:gd name="T12" fmla="*/ 15856 w 291628"/>
                  <a:gd name="T13" fmla="*/ 166914 h 195943"/>
                  <a:gd name="T14" fmla="*/ 1342 w 291628"/>
                  <a:gd name="T15" fmla="*/ 195943 h 1959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1628"/>
                  <a:gd name="T25" fmla="*/ 0 h 195943"/>
                  <a:gd name="T26" fmla="*/ 291628 w 291628"/>
                  <a:gd name="T27" fmla="*/ 195943 h 1959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1628" h="195943">
                    <a:moveTo>
                      <a:pt x="291628" y="0"/>
                    </a:moveTo>
                    <a:cubicBezTo>
                      <a:pt x="254991" y="12212"/>
                      <a:pt x="252749" y="12182"/>
                      <a:pt x="204542" y="36286"/>
                    </a:cubicBezTo>
                    <a:cubicBezTo>
                      <a:pt x="196741" y="40187"/>
                      <a:pt x="190250" y="46313"/>
                      <a:pt x="182771" y="50800"/>
                    </a:cubicBezTo>
                    <a:cubicBezTo>
                      <a:pt x="166047" y="60834"/>
                      <a:pt x="148199" y="69011"/>
                      <a:pt x="131971" y="79829"/>
                    </a:cubicBezTo>
                    <a:cubicBezTo>
                      <a:pt x="126278" y="83624"/>
                      <a:pt x="123258" y="90717"/>
                      <a:pt x="117456" y="94343"/>
                    </a:cubicBezTo>
                    <a:cubicBezTo>
                      <a:pt x="103695" y="102943"/>
                      <a:pt x="87603" y="107402"/>
                      <a:pt x="73913" y="116114"/>
                    </a:cubicBezTo>
                    <a:cubicBezTo>
                      <a:pt x="60006" y="124964"/>
                      <a:pt x="28443" y="151809"/>
                      <a:pt x="15856" y="166914"/>
                    </a:cubicBezTo>
                    <a:cubicBezTo>
                      <a:pt x="0" y="185941"/>
                      <a:pt x="1342" y="181283"/>
                      <a:pt x="1342" y="195943"/>
                    </a:cubicBezTo>
                  </a:path>
                </a:pathLst>
              </a:cu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" name="Group 74"/>
            <p:cNvGrpSpPr>
              <a:grpSpLocks/>
            </p:cNvGrpSpPr>
            <p:nvPr/>
          </p:nvGrpSpPr>
          <p:grpSpPr bwMode="auto">
            <a:xfrm>
              <a:off x="4611688" y="2754304"/>
              <a:ext cx="254937" cy="162162"/>
              <a:chOff x="6698343" y="2561771"/>
              <a:chExt cx="341086" cy="195943"/>
            </a:xfrm>
          </p:grpSpPr>
          <p:sp>
            <p:nvSpPr>
              <p:cNvPr id="90154" name="Freeform 75"/>
              <p:cNvSpPr>
                <a:spLocks noChangeArrowheads="1"/>
              </p:cNvSpPr>
              <p:nvPr/>
            </p:nvSpPr>
            <p:spPr bwMode="auto">
              <a:xfrm>
                <a:off x="6698343" y="2569029"/>
                <a:ext cx="341086" cy="174171"/>
              </a:xfrm>
              <a:custGeom>
                <a:avLst/>
                <a:gdLst>
                  <a:gd name="T0" fmla="*/ 0 w 341086"/>
                  <a:gd name="T1" fmla="*/ 0 h 174171"/>
                  <a:gd name="T2" fmla="*/ 36286 w 341086"/>
                  <a:gd name="T3" fmla="*/ 7257 h 174171"/>
                  <a:gd name="T4" fmla="*/ 116114 w 341086"/>
                  <a:gd name="T5" fmla="*/ 43542 h 174171"/>
                  <a:gd name="T6" fmla="*/ 232228 w 341086"/>
                  <a:gd name="T7" fmla="*/ 108857 h 174171"/>
                  <a:gd name="T8" fmla="*/ 254000 w 341086"/>
                  <a:gd name="T9" fmla="*/ 123371 h 174171"/>
                  <a:gd name="T10" fmla="*/ 333828 w 341086"/>
                  <a:gd name="T11" fmla="*/ 159657 h 174171"/>
                  <a:gd name="T12" fmla="*/ 341086 w 341086"/>
                  <a:gd name="T13" fmla="*/ 174171 h 1741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1086"/>
                  <a:gd name="T22" fmla="*/ 0 h 174171"/>
                  <a:gd name="T23" fmla="*/ 341086 w 341086"/>
                  <a:gd name="T24" fmla="*/ 174171 h 1741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1086" h="174171">
                    <a:moveTo>
                      <a:pt x="0" y="0"/>
                    </a:moveTo>
                    <a:cubicBezTo>
                      <a:pt x="12095" y="2419"/>
                      <a:pt x="24319" y="4265"/>
                      <a:pt x="36286" y="7257"/>
                    </a:cubicBezTo>
                    <a:cubicBezTo>
                      <a:pt x="63219" y="13990"/>
                      <a:pt x="94671" y="31927"/>
                      <a:pt x="116114" y="43542"/>
                    </a:cubicBezTo>
                    <a:cubicBezTo>
                      <a:pt x="155161" y="64693"/>
                      <a:pt x="195278" y="84225"/>
                      <a:pt x="232228" y="108857"/>
                    </a:cubicBezTo>
                    <a:cubicBezTo>
                      <a:pt x="239485" y="113695"/>
                      <a:pt x="246060" y="119762"/>
                      <a:pt x="254000" y="123371"/>
                    </a:cubicBezTo>
                    <a:cubicBezTo>
                      <a:pt x="273459" y="132216"/>
                      <a:pt x="314595" y="140424"/>
                      <a:pt x="333828" y="159657"/>
                    </a:cubicBezTo>
                    <a:cubicBezTo>
                      <a:pt x="337653" y="163482"/>
                      <a:pt x="338667" y="169333"/>
                      <a:pt x="341086" y="174171"/>
                    </a:cubicBezTo>
                  </a:path>
                </a:pathLst>
              </a:cu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155" name="Freeform 76"/>
              <p:cNvSpPr>
                <a:spLocks noChangeArrowheads="1"/>
              </p:cNvSpPr>
              <p:nvPr/>
            </p:nvSpPr>
            <p:spPr bwMode="auto">
              <a:xfrm>
                <a:off x="6740544" y="2561771"/>
                <a:ext cx="291628" cy="195943"/>
              </a:xfrm>
              <a:custGeom>
                <a:avLst/>
                <a:gdLst>
                  <a:gd name="T0" fmla="*/ 291628 w 291628"/>
                  <a:gd name="T1" fmla="*/ 0 h 195943"/>
                  <a:gd name="T2" fmla="*/ 204542 w 291628"/>
                  <a:gd name="T3" fmla="*/ 36286 h 195943"/>
                  <a:gd name="T4" fmla="*/ 182771 w 291628"/>
                  <a:gd name="T5" fmla="*/ 50800 h 195943"/>
                  <a:gd name="T6" fmla="*/ 131971 w 291628"/>
                  <a:gd name="T7" fmla="*/ 79829 h 195943"/>
                  <a:gd name="T8" fmla="*/ 117456 w 291628"/>
                  <a:gd name="T9" fmla="*/ 94343 h 195943"/>
                  <a:gd name="T10" fmla="*/ 73913 w 291628"/>
                  <a:gd name="T11" fmla="*/ 116114 h 195943"/>
                  <a:gd name="T12" fmla="*/ 15856 w 291628"/>
                  <a:gd name="T13" fmla="*/ 166914 h 195943"/>
                  <a:gd name="T14" fmla="*/ 1342 w 291628"/>
                  <a:gd name="T15" fmla="*/ 195943 h 1959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1628"/>
                  <a:gd name="T25" fmla="*/ 0 h 195943"/>
                  <a:gd name="T26" fmla="*/ 291628 w 291628"/>
                  <a:gd name="T27" fmla="*/ 195943 h 1959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1628" h="195943">
                    <a:moveTo>
                      <a:pt x="291628" y="0"/>
                    </a:moveTo>
                    <a:cubicBezTo>
                      <a:pt x="254991" y="12212"/>
                      <a:pt x="252749" y="12182"/>
                      <a:pt x="204542" y="36286"/>
                    </a:cubicBezTo>
                    <a:cubicBezTo>
                      <a:pt x="196741" y="40187"/>
                      <a:pt x="190250" y="46313"/>
                      <a:pt x="182771" y="50800"/>
                    </a:cubicBezTo>
                    <a:cubicBezTo>
                      <a:pt x="166047" y="60834"/>
                      <a:pt x="148199" y="69011"/>
                      <a:pt x="131971" y="79829"/>
                    </a:cubicBezTo>
                    <a:cubicBezTo>
                      <a:pt x="126278" y="83624"/>
                      <a:pt x="123258" y="90717"/>
                      <a:pt x="117456" y="94343"/>
                    </a:cubicBezTo>
                    <a:cubicBezTo>
                      <a:pt x="103695" y="102943"/>
                      <a:pt x="87603" y="107402"/>
                      <a:pt x="73913" y="116114"/>
                    </a:cubicBezTo>
                    <a:cubicBezTo>
                      <a:pt x="60006" y="124964"/>
                      <a:pt x="28443" y="151809"/>
                      <a:pt x="15856" y="166914"/>
                    </a:cubicBezTo>
                    <a:cubicBezTo>
                      <a:pt x="0" y="185941"/>
                      <a:pt x="1342" y="181283"/>
                      <a:pt x="1342" y="195943"/>
                    </a:cubicBezTo>
                  </a:path>
                </a:pathLst>
              </a:cu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0146" name="Straight Connector 78"/>
            <p:cNvCxnSpPr>
              <a:cxnSpLocks noChangeShapeType="1"/>
              <a:stCxn id="90155" idx="3"/>
            </p:cNvCxnSpPr>
            <p:nvPr/>
          </p:nvCxnSpPr>
          <p:spPr bwMode="auto">
            <a:xfrm flipH="1">
              <a:off x="4386775" y="2820370"/>
              <a:ext cx="355094" cy="2198865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0147" name="Rectangle 42"/>
            <p:cNvSpPr>
              <a:spLocks noChangeArrowheads="1"/>
            </p:cNvSpPr>
            <p:nvPr/>
          </p:nvSpPr>
          <p:spPr bwMode="auto">
            <a:xfrm>
              <a:off x="4572000" y="3786192"/>
              <a:ext cx="336952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l-GR" sz="1800" b="1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Ν</a:t>
              </a: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5087944" y="4937144"/>
              <a:ext cx="254937" cy="162162"/>
              <a:chOff x="6698343" y="2561771"/>
              <a:chExt cx="341086" cy="195943"/>
            </a:xfrm>
          </p:grpSpPr>
          <p:sp>
            <p:nvSpPr>
              <p:cNvPr id="90152" name="Freeform 84"/>
              <p:cNvSpPr>
                <a:spLocks noChangeArrowheads="1"/>
              </p:cNvSpPr>
              <p:nvPr/>
            </p:nvSpPr>
            <p:spPr bwMode="auto">
              <a:xfrm>
                <a:off x="6698343" y="2569029"/>
                <a:ext cx="341086" cy="174171"/>
              </a:xfrm>
              <a:custGeom>
                <a:avLst/>
                <a:gdLst>
                  <a:gd name="T0" fmla="*/ 0 w 341086"/>
                  <a:gd name="T1" fmla="*/ 0 h 174171"/>
                  <a:gd name="T2" fmla="*/ 36286 w 341086"/>
                  <a:gd name="T3" fmla="*/ 7257 h 174171"/>
                  <a:gd name="T4" fmla="*/ 116114 w 341086"/>
                  <a:gd name="T5" fmla="*/ 43542 h 174171"/>
                  <a:gd name="T6" fmla="*/ 232228 w 341086"/>
                  <a:gd name="T7" fmla="*/ 108857 h 174171"/>
                  <a:gd name="T8" fmla="*/ 254000 w 341086"/>
                  <a:gd name="T9" fmla="*/ 123371 h 174171"/>
                  <a:gd name="T10" fmla="*/ 333828 w 341086"/>
                  <a:gd name="T11" fmla="*/ 159657 h 174171"/>
                  <a:gd name="T12" fmla="*/ 341086 w 341086"/>
                  <a:gd name="T13" fmla="*/ 174171 h 1741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1086"/>
                  <a:gd name="T22" fmla="*/ 0 h 174171"/>
                  <a:gd name="T23" fmla="*/ 341086 w 341086"/>
                  <a:gd name="T24" fmla="*/ 174171 h 1741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1086" h="174171">
                    <a:moveTo>
                      <a:pt x="0" y="0"/>
                    </a:moveTo>
                    <a:cubicBezTo>
                      <a:pt x="12095" y="2419"/>
                      <a:pt x="24319" y="4265"/>
                      <a:pt x="36286" y="7257"/>
                    </a:cubicBezTo>
                    <a:cubicBezTo>
                      <a:pt x="63219" y="13990"/>
                      <a:pt x="94671" y="31927"/>
                      <a:pt x="116114" y="43542"/>
                    </a:cubicBezTo>
                    <a:cubicBezTo>
                      <a:pt x="155161" y="64693"/>
                      <a:pt x="195278" y="84225"/>
                      <a:pt x="232228" y="108857"/>
                    </a:cubicBezTo>
                    <a:cubicBezTo>
                      <a:pt x="239485" y="113695"/>
                      <a:pt x="246060" y="119762"/>
                      <a:pt x="254000" y="123371"/>
                    </a:cubicBezTo>
                    <a:cubicBezTo>
                      <a:pt x="273459" y="132216"/>
                      <a:pt x="314595" y="140424"/>
                      <a:pt x="333828" y="159657"/>
                    </a:cubicBezTo>
                    <a:cubicBezTo>
                      <a:pt x="337653" y="163482"/>
                      <a:pt x="338667" y="169333"/>
                      <a:pt x="341086" y="174171"/>
                    </a:cubicBezTo>
                  </a:path>
                </a:pathLst>
              </a:cu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0153" name="Freeform 85"/>
              <p:cNvSpPr>
                <a:spLocks noChangeArrowheads="1"/>
              </p:cNvSpPr>
              <p:nvPr/>
            </p:nvSpPr>
            <p:spPr bwMode="auto">
              <a:xfrm>
                <a:off x="6740544" y="2561771"/>
                <a:ext cx="291628" cy="195943"/>
              </a:xfrm>
              <a:custGeom>
                <a:avLst/>
                <a:gdLst>
                  <a:gd name="T0" fmla="*/ 291628 w 291628"/>
                  <a:gd name="T1" fmla="*/ 0 h 195943"/>
                  <a:gd name="T2" fmla="*/ 204542 w 291628"/>
                  <a:gd name="T3" fmla="*/ 36286 h 195943"/>
                  <a:gd name="T4" fmla="*/ 182771 w 291628"/>
                  <a:gd name="T5" fmla="*/ 50800 h 195943"/>
                  <a:gd name="T6" fmla="*/ 131971 w 291628"/>
                  <a:gd name="T7" fmla="*/ 79829 h 195943"/>
                  <a:gd name="T8" fmla="*/ 117456 w 291628"/>
                  <a:gd name="T9" fmla="*/ 94343 h 195943"/>
                  <a:gd name="T10" fmla="*/ 73913 w 291628"/>
                  <a:gd name="T11" fmla="*/ 116114 h 195943"/>
                  <a:gd name="T12" fmla="*/ 15856 w 291628"/>
                  <a:gd name="T13" fmla="*/ 166914 h 195943"/>
                  <a:gd name="T14" fmla="*/ 1342 w 291628"/>
                  <a:gd name="T15" fmla="*/ 195943 h 1959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1628"/>
                  <a:gd name="T25" fmla="*/ 0 h 195943"/>
                  <a:gd name="T26" fmla="*/ 291628 w 291628"/>
                  <a:gd name="T27" fmla="*/ 195943 h 1959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1628" h="195943">
                    <a:moveTo>
                      <a:pt x="291628" y="0"/>
                    </a:moveTo>
                    <a:cubicBezTo>
                      <a:pt x="254991" y="12212"/>
                      <a:pt x="252749" y="12182"/>
                      <a:pt x="204542" y="36286"/>
                    </a:cubicBezTo>
                    <a:cubicBezTo>
                      <a:pt x="196741" y="40187"/>
                      <a:pt x="190250" y="46313"/>
                      <a:pt x="182771" y="50800"/>
                    </a:cubicBezTo>
                    <a:cubicBezTo>
                      <a:pt x="166047" y="60834"/>
                      <a:pt x="148199" y="69011"/>
                      <a:pt x="131971" y="79829"/>
                    </a:cubicBezTo>
                    <a:cubicBezTo>
                      <a:pt x="126278" y="83624"/>
                      <a:pt x="123258" y="90717"/>
                      <a:pt x="117456" y="94343"/>
                    </a:cubicBezTo>
                    <a:cubicBezTo>
                      <a:pt x="103695" y="102943"/>
                      <a:pt x="87603" y="107402"/>
                      <a:pt x="73913" y="116114"/>
                    </a:cubicBezTo>
                    <a:cubicBezTo>
                      <a:pt x="60006" y="124964"/>
                      <a:pt x="28443" y="151809"/>
                      <a:pt x="15856" y="166914"/>
                    </a:cubicBezTo>
                    <a:cubicBezTo>
                      <a:pt x="0" y="185941"/>
                      <a:pt x="1342" y="181283"/>
                      <a:pt x="1342" y="195943"/>
                    </a:cubicBezTo>
                  </a:path>
                </a:pathLst>
              </a:cu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90149" name="Straight Connector 87"/>
            <p:cNvCxnSpPr>
              <a:cxnSpLocks noChangeShapeType="1"/>
              <a:stCxn id="90134" idx="5"/>
            </p:cNvCxnSpPr>
            <p:nvPr/>
          </p:nvCxnSpPr>
          <p:spPr bwMode="auto">
            <a:xfrm rot="16200000" flipH="1">
              <a:off x="5248853" y="533932"/>
              <a:ext cx="136047" cy="1367784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prstDash val="dash"/>
              <a:round/>
              <a:headEnd/>
              <a:tailEnd/>
            </a:ln>
          </p:spPr>
        </p:cxnSp>
        <p:cxnSp>
          <p:nvCxnSpPr>
            <p:cNvPr id="90150" name="Straight Connector 88"/>
            <p:cNvCxnSpPr>
              <a:cxnSpLocks noChangeShapeType="1"/>
              <a:endCxn id="90153" idx="4"/>
            </p:cNvCxnSpPr>
            <p:nvPr/>
          </p:nvCxnSpPr>
          <p:spPr bwMode="auto">
            <a:xfrm rot="5400000">
              <a:off x="3719492" y="2773632"/>
              <a:ext cx="3729374" cy="753806"/>
            </a:xfrm>
            <a:prstGeom prst="lin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90151" name="Rectangle 42"/>
            <p:cNvSpPr>
              <a:spLocks noChangeArrowheads="1"/>
            </p:cNvSpPr>
            <p:nvPr/>
          </p:nvSpPr>
          <p:spPr bwMode="auto">
            <a:xfrm>
              <a:off x="5484824" y="3774052"/>
              <a:ext cx="308098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800" b="1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</a:t>
              </a:r>
              <a:endParaRPr lang="el-GR" sz="1800" b="1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08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ChangeArrowheads="1"/>
          </p:cNvSpPr>
          <p:nvPr/>
        </p:nvSpPr>
        <p:spPr bwMode="auto">
          <a:xfrm>
            <a:off x="127000" y="835888"/>
            <a:ext cx="37610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W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x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y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z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) = σταθερό</a:t>
            </a:r>
            <a:endParaRPr lang="en-US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endParaRPr lang="en-US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1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≠W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2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≠W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3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≠W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4</a:t>
            </a:r>
          </a:p>
          <a:p>
            <a:endParaRPr lang="el-GR" sz="2400" b="0" i="0" baseline="-25000" dirty="0">
              <a:solidFill>
                <a:srgbClr val="002060"/>
              </a:solidFill>
              <a:latin typeface="Calibri" pitchFamily="34" charset="0"/>
            </a:endParaRPr>
          </a:p>
          <a:p>
            <a:endParaRPr lang="en-US" sz="2400" b="0" i="0" baseline="-25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Οι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ισοδυναμικές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επιφάνειες δεν είναι παράλληλες αλλά τέμνονται!!!!!</a:t>
            </a:r>
          </a:p>
        </p:txBody>
      </p:sp>
      <p:sp>
        <p:nvSpPr>
          <p:cNvPr id="91139" name="Rectangle 9"/>
          <p:cNvSpPr>
            <a:spLocks noChangeArrowheads="1"/>
          </p:cNvSpPr>
          <p:nvPr/>
        </p:nvSpPr>
        <p:spPr bwMode="auto">
          <a:xfrm>
            <a:off x="34925" y="4685789"/>
            <a:ext cx="90360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Clr>
                <a:srgbClr val="FF0000"/>
              </a:buClr>
            </a:pPr>
            <a:r>
              <a:rPr lang="el-GR" sz="2400" b="0" i="0">
                <a:solidFill>
                  <a:srgbClr val="002060"/>
                </a:solidFill>
                <a:latin typeface="Calibri" pitchFamily="34" charset="0"/>
              </a:rPr>
              <a:t>Η ισοδυναμική επιφάνεια του γήινου πεδίου βαρύτητας που προσεγγιστικά ταυτίζεται με τη μέση στάθμη των θαλασσών σε παγκόσμια κλίμακα αποτελεί το μαθηματικό μοντέλο της Γης και ονομάζεται  </a:t>
            </a:r>
            <a:r>
              <a:rPr lang="el-GR" sz="3200" b="0" i="0" u="sng">
                <a:solidFill>
                  <a:srgbClr val="002060"/>
                </a:solidFill>
                <a:latin typeface="Calibri" pitchFamily="34" charset="0"/>
              </a:rPr>
              <a:t>ΓΕΩΕΙΔΕΣ</a:t>
            </a:r>
            <a:r>
              <a:rPr lang="el-GR" sz="3200" b="0" i="0">
                <a:solidFill>
                  <a:srgbClr val="002060"/>
                </a:solidFill>
                <a:latin typeface="Calibri" pitchFamily="34" charset="0"/>
              </a:rPr>
              <a:t>   </a:t>
            </a:r>
            <a:r>
              <a:rPr lang="en-US" sz="3200" b="0" i="0">
                <a:solidFill>
                  <a:srgbClr val="002060"/>
                </a:solidFill>
                <a:latin typeface="Calibri" pitchFamily="34" charset="0"/>
                <a:sym typeface="Wingdings" pitchFamily="2" charset="2"/>
              </a:rPr>
              <a:t>  </a:t>
            </a:r>
            <a:r>
              <a:rPr lang="el-GR" sz="3200" b="0" i="0">
                <a:solidFill>
                  <a:srgbClr val="002060"/>
                </a:solidFill>
                <a:latin typeface="Calibri" pitchFamily="34" charset="0"/>
              </a:rPr>
              <a:t> (</a:t>
            </a:r>
            <a:r>
              <a:rPr lang="en-US" sz="3200" b="0" i="0">
                <a:solidFill>
                  <a:srgbClr val="002060"/>
                </a:solidFill>
                <a:latin typeface="Calibri" pitchFamily="34" charset="0"/>
              </a:rPr>
              <a:t>W=W</a:t>
            </a:r>
            <a:r>
              <a:rPr lang="en-US" sz="3200" b="0" i="0" baseline="-25000">
                <a:solidFill>
                  <a:srgbClr val="002060"/>
                </a:solidFill>
                <a:latin typeface="Calibri" pitchFamily="34" charset="0"/>
              </a:rPr>
              <a:t>O</a:t>
            </a:r>
            <a:r>
              <a:rPr lang="el-GR" sz="3200" b="0" i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l-GR" sz="3200" b="0" i="0" u="sng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>
                <a:solidFill>
                  <a:schemeClr val="bg1"/>
                </a:solidFill>
                <a:latin typeface="Calibri" pitchFamily="34" charset="0"/>
              </a:rPr>
              <a:t>ΙΣΟΔΥΝΑΜΙΚΕΣ ΕΠΙΦΑΝΕΙΕΣ ΠΕΔΙΟΥ ΒΑΡΥΤΗΤΑΣ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ACADE6-18C0-40FD-A264-974180B1F529}"/>
              </a:ext>
            </a:extLst>
          </p:cNvPr>
          <p:cNvGrpSpPr/>
          <p:nvPr/>
        </p:nvGrpSpPr>
        <p:grpSpPr>
          <a:xfrm>
            <a:off x="3869060" y="692696"/>
            <a:ext cx="4951412" cy="4262438"/>
            <a:chOff x="3090863" y="568325"/>
            <a:chExt cx="4951412" cy="4262438"/>
          </a:xfrm>
        </p:grpSpPr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906C29F2-10AC-49D0-A412-3E8DECC977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9759">
              <a:off x="3844925" y="568325"/>
              <a:ext cx="3943350" cy="2149475"/>
            </a:xfrm>
            <a:custGeom>
              <a:avLst/>
              <a:gdLst>
                <a:gd name="T0" fmla="*/ 0 w 3943350"/>
                <a:gd name="T1" fmla="*/ 396875 h 2149475"/>
                <a:gd name="T2" fmla="*/ 2295524 w 3943350"/>
                <a:gd name="T3" fmla="*/ 292100 h 2149475"/>
                <a:gd name="T4" fmla="*/ 3943350 w 3943350"/>
                <a:gd name="T5" fmla="*/ 2149475 h 2149475"/>
                <a:gd name="T6" fmla="*/ 0 60000 65536"/>
                <a:gd name="T7" fmla="*/ 0 60000 65536"/>
                <a:gd name="T8" fmla="*/ 0 60000 65536"/>
                <a:gd name="T9" fmla="*/ 0 w 3943350"/>
                <a:gd name="T10" fmla="*/ 0 h 2149475"/>
                <a:gd name="T11" fmla="*/ 3943350 w 3943350"/>
                <a:gd name="T12" fmla="*/ 2149475 h 2149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43350" h="2149475">
                  <a:moveTo>
                    <a:pt x="0" y="396875"/>
                  </a:moveTo>
                  <a:cubicBezTo>
                    <a:pt x="819150" y="198437"/>
                    <a:pt x="1638300" y="0"/>
                    <a:pt x="2295525" y="292100"/>
                  </a:cubicBezTo>
                  <a:cubicBezTo>
                    <a:pt x="2952750" y="584200"/>
                    <a:pt x="3608388" y="1814513"/>
                    <a:pt x="3943350" y="2149475"/>
                  </a:cubicBezTo>
                </a:path>
              </a:pathLst>
            </a:cu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08218E57-6DDD-4762-BAD0-E85D71046BFF}"/>
                </a:ext>
              </a:extLst>
            </p:cNvPr>
            <p:cNvGrpSpPr/>
            <p:nvPr/>
          </p:nvGrpSpPr>
          <p:grpSpPr>
            <a:xfrm>
              <a:off x="3090863" y="608013"/>
              <a:ext cx="4951412" cy="4222750"/>
              <a:chOff x="3090863" y="608013"/>
              <a:chExt cx="4951412" cy="4222750"/>
            </a:xfrm>
          </p:grpSpPr>
          <p:sp>
            <p:nvSpPr>
              <p:cNvPr id="52" name="Freeform 11">
                <a:extLst>
                  <a:ext uri="{FF2B5EF4-FFF2-40B4-BE49-F238E27FC236}">
                    <a16:creationId xmlns:a16="http://schemas.microsoft.com/office/drawing/2014/main" id="{3E936523-0D72-4C96-AC72-157149147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19137">
                <a:off x="3522663" y="3149600"/>
                <a:ext cx="2173287" cy="1455738"/>
              </a:xfrm>
              <a:custGeom>
                <a:avLst/>
                <a:gdLst>
                  <a:gd name="T0" fmla="*/ 0 w 2996130"/>
                  <a:gd name="T1" fmla="*/ 0 h 1898768"/>
                  <a:gd name="T2" fmla="*/ 2996130 w 2996130"/>
                  <a:gd name="T3" fmla="*/ 1898768 h 1898768"/>
                </a:gdLst>
                <a:ahLst/>
                <a:cxnLst/>
                <a:rect l="T0" t="T1" r="T2" b="T3"/>
                <a:pathLst>
                  <a:path w="2996130" h="1898768">
                    <a:moveTo>
                      <a:pt x="122821" y="241418"/>
                    </a:moveTo>
                    <a:cubicBezTo>
                      <a:pt x="140283" y="249355"/>
                      <a:pt x="175603" y="248759"/>
                      <a:pt x="199021" y="260468"/>
                    </a:cubicBezTo>
                    <a:cubicBezTo>
                      <a:pt x="232214" y="277065"/>
                      <a:pt x="248261" y="286406"/>
                      <a:pt x="284746" y="298568"/>
                    </a:cubicBezTo>
                    <a:cubicBezTo>
                      <a:pt x="297165" y="302708"/>
                      <a:pt x="310259" y="304497"/>
                      <a:pt x="322846" y="308093"/>
                    </a:cubicBezTo>
                    <a:cubicBezTo>
                      <a:pt x="332500" y="310851"/>
                      <a:pt x="341681" y="315183"/>
                      <a:pt x="351421" y="317618"/>
                    </a:cubicBezTo>
                    <a:cubicBezTo>
                      <a:pt x="367127" y="321545"/>
                      <a:pt x="383118" y="324247"/>
                      <a:pt x="399046" y="327143"/>
                    </a:cubicBezTo>
                    <a:cubicBezTo>
                      <a:pt x="471258" y="340273"/>
                      <a:pt x="464095" y="337458"/>
                      <a:pt x="551446" y="346193"/>
                    </a:cubicBezTo>
                    <a:cubicBezTo>
                      <a:pt x="716546" y="343018"/>
                      <a:pt x="881969" y="347473"/>
                      <a:pt x="1046746" y="336668"/>
                    </a:cubicBezTo>
                    <a:cubicBezTo>
                      <a:pt x="1076802" y="334697"/>
                      <a:pt x="1103721" y="317077"/>
                      <a:pt x="1132471" y="308093"/>
                    </a:cubicBezTo>
                    <a:cubicBezTo>
                      <a:pt x="1154533" y="301199"/>
                      <a:pt x="1176921" y="295393"/>
                      <a:pt x="1199146" y="289043"/>
                    </a:cubicBezTo>
                    <a:cubicBezTo>
                      <a:pt x="1331612" y="209564"/>
                      <a:pt x="1164768" y="306232"/>
                      <a:pt x="1294396" y="241418"/>
                    </a:cubicBezTo>
                    <a:cubicBezTo>
                      <a:pt x="1304635" y="236298"/>
                      <a:pt x="1312732" y="227488"/>
                      <a:pt x="1322971" y="222368"/>
                    </a:cubicBezTo>
                    <a:cubicBezTo>
                      <a:pt x="1398660" y="184523"/>
                      <a:pt x="1365464" y="222614"/>
                      <a:pt x="1465846" y="155693"/>
                    </a:cubicBezTo>
                    <a:cubicBezTo>
                      <a:pt x="1524899" y="116324"/>
                      <a:pt x="1570258" y="84437"/>
                      <a:pt x="1637296" y="50918"/>
                    </a:cubicBezTo>
                    <a:cubicBezTo>
                      <a:pt x="1649996" y="44568"/>
                      <a:pt x="1663068" y="38913"/>
                      <a:pt x="1675396" y="31868"/>
                    </a:cubicBezTo>
                    <a:cubicBezTo>
                      <a:pt x="1727097" y="2325"/>
                      <a:pt x="1680155" y="20757"/>
                      <a:pt x="1732546" y="3293"/>
                    </a:cubicBezTo>
                    <a:cubicBezTo>
                      <a:pt x="1833330" y="8892"/>
                      <a:pt x="1867618" y="0"/>
                      <a:pt x="1942096" y="22343"/>
                    </a:cubicBezTo>
                    <a:cubicBezTo>
                      <a:pt x="1961330" y="28113"/>
                      <a:pt x="1979765" y="36523"/>
                      <a:pt x="1999246" y="41393"/>
                    </a:cubicBezTo>
                    <a:lnTo>
                      <a:pt x="2075446" y="60443"/>
                    </a:lnTo>
                    <a:cubicBezTo>
                      <a:pt x="2167574" y="129539"/>
                      <a:pt x="2069395" y="62180"/>
                      <a:pt x="2142121" y="98543"/>
                    </a:cubicBezTo>
                    <a:cubicBezTo>
                      <a:pt x="2152360" y="103663"/>
                      <a:pt x="2160457" y="112473"/>
                      <a:pt x="2170696" y="117593"/>
                    </a:cubicBezTo>
                    <a:cubicBezTo>
                      <a:pt x="2179676" y="122083"/>
                      <a:pt x="2190291" y="122628"/>
                      <a:pt x="2199271" y="127118"/>
                    </a:cubicBezTo>
                    <a:cubicBezTo>
                      <a:pt x="2226174" y="140570"/>
                      <a:pt x="2281398" y="178694"/>
                      <a:pt x="2304046" y="193793"/>
                    </a:cubicBezTo>
                    <a:cubicBezTo>
                      <a:pt x="2322595" y="206159"/>
                      <a:pt x="2355684" y="227455"/>
                      <a:pt x="2370721" y="241418"/>
                    </a:cubicBezTo>
                    <a:cubicBezTo>
                      <a:pt x="2464672" y="328658"/>
                      <a:pt x="2434478" y="316528"/>
                      <a:pt x="2504071" y="365243"/>
                    </a:cubicBezTo>
                    <a:cubicBezTo>
                      <a:pt x="2522828" y="378373"/>
                      <a:pt x="2561221" y="403343"/>
                      <a:pt x="2561221" y="403343"/>
                    </a:cubicBezTo>
                    <a:cubicBezTo>
                      <a:pt x="2567571" y="412868"/>
                      <a:pt x="2572942" y="423124"/>
                      <a:pt x="2580271" y="431918"/>
                    </a:cubicBezTo>
                    <a:cubicBezTo>
                      <a:pt x="2588895" y="442266"/>
                      <a:pt x="2601374" y="449285"/>
                      <a:pt x="2608846" y="460493"/>
                    </a:cubicBezTo>
                    <a:cubicBezTo>
                      <a:pt x="2614415" y="468847"/>
                      <a:pt x="2613881" y="480088"/>
                      <a:pt x="2618371" y="489068"/>
                    </a:cubicBezTo>
                    <a:cubicBezTo>
                      <a:pt x="2655300" y="562926"/>
                      <a:pt x="2623005" y="474394"/>
                      <a:pt x="2646946" y="546218"/>
                    </a:cubicBezTo>
                    <a:cubicBezTo>
                      <a:pt x="2650121" y="638293"/>
                      <a:pt x="2648603" y="730650"/>
                      <a:pt x="2656471" y="822443"/>
                    </a:cubicBezTo>
                    <a:cubicBezTo>
                      <a:pt x="2661555" y="881759"/>
                      <a:pt x="2674408" y="867842"/>
                      <a:pt x="2694571" y="908168"/>
                    </a:cubicBezTo>
                    <a:cubicBezTo>
                      <a:pt x="2699061" y="917148"/>
                      <a:pt x="2699606" y="927763"/>
                      <a:pt x="2704096" y="936743"/>
                    </a:cubicBezTo>
                    <a:cubicBezTo>
                      <a:pt x="2709216" y="946982"/>
                      <a:pt x="2718026" y="955079"/>
                      <a:pt x="2723146" y="965318"/>
                    </a:cubicBezTo>
                    <a:cubicBezTo>
                      <a:pt x="2759509" y="1038044"/>
                      <a:pt x="2692150" y="939865"/>
                      <a:pt x="2761246" y="1031993"/>
                    </a:cubicBezTo>
                    <a:cubicBezTo>
                      <a:pt x="2781070" y="1111287"/>
                      <a:pt x="2756932" y="1032889"/>
                      <a:pt x="2789821" y="1098668"/>
                    </a:cubicBezTo>
                    <a:cubicBezTo>
                      <a:pt x="2826184" y="1171394"/>
                      <a:pt x="2758825" y="1073215"/>
                      <a:pt x="2827921" y="1165343"/>
                    </a:cubicBezTo>
                    <a:cubicBezTo>
                      <a:pt x="2831096" y="1178043"/>
                      <a:pt x="2832289" y="1191411"/>
                      <a:pt x="2837446" y="1203443"/>
                    </a:cubicBezTo>
                    <a:cubicBezTo>
                      <a:pt x="2842089" y="1214276"/>
                      <a:pt x="2881818" y="1265781"/>
                      <a:pt x="2885071" y="1270118"/>
                    </a:cubicBezTo>
                    <a:cubicBezTo>
                      <a:pt x="2908460" y="1363673"/>
                      <a:pt x="2874598" y="1249173"/>
                      <a:pt x="2923171" y="1346318"/>
                    </a:cubicBezTo>
                    <a:cubicBezTo>
                      <a:pt x="2929025" y="1358027"/>
                      <a:pt x="2927539" y="1372386"/>
                      <a:pt x="2932696" y="1384418"/>
                    </a:cubicBezTo>
                    <a:cubicBezTo>
                      <a:pt x="2937205" y="1394940"/>
                      <a:pt x="2946626" y="1402754"/>
                      <a:pt x="2951746" y="1412993"/>
                    </a:cubicBezTo>
                    <a:cubicBezTo>
                      <a:pt x="2956236" y="1421973"/>
                      <a:pt x="2957746" y="1432167"/>
                      <a:pt x="2961271" y="1441568"/>
                    </a:cubicBezTo>
                    <a:cubicBezTo>
                      <a:pt x="2967274" y="1457577"/>
                      <a:pt x="2973971" y="1473318"/>
                      <a:pt x="2980321" y="1489193"/>
                    </a:cubicBezTo>
                    <a:cubicBezTo>
                      <a:pt x="2996130" y="1599857"/>
                      <a:pt x="2995707" y="1565763"/>
                      <a:pt x="2980321" y="1727318"/>
                    </a:cubicBezTo>
                    <a:cubicBezTo>
                      <a:pt x="2977163" y="1760477"/>
                      <a:pt x="2964978" y="1754695"/>
                      <a:pt x="2951746" y="1784468"/>
                    </a:cubicBezTo>
                    <a:cubicBezTo>
                      <a:pt x="2943591" y="1802818"/>
                      <a:pt x="2937566" y="1822137"/>
                      <a:pt x="2932696" y="1841618"/>
                    </a:cubicBezTo>
                    <a:cubicBezTo>
                      <a:pt x="2929521" y="1854318"/>
                      <a:pt x="2930433" y="1868826"/>
                      <a:pt x="2923171" y="1879718"/>
                    </a:cubicBezTo>
                    <a:cubicBezTo>
                      <a:pt x="2916821" y="1889243"/>
                      <a:pt x="2904121" y="1892418"/>
                      <a:pt x="2894596" y="1898768"/>
                    </a:cubicBezTo>
                    <a:cubicBezTo>
                      <a:pt x="2859671" y="1892418"/>
                      <a:pt x="2823953" y="1889470"/>
                      <a:pt x="2789821" y="1879718"/>
                    </a:cubicBezTo>
                    <a:cubicBezTo>
                      <a:pt x="2778814" y="1876573"/>
                      <a:pt x="2769802" y="1868273"/>
                      <a:pt x="2761246" y="1860668"/>
                    </a:cubicBezTo>
                    <a:cubicBezTo>
                      <a:pt x="2694532" y="1801367"/>
                      <a:pt x="2719664" y="1823408"/>
                      <a:pt x="2685046" y="1774943"/>
                    </a:cubicBezTo>
                    <a:cubicBezTo>
                      <a:pt x="2675819" y="1762025"/>
                      <a:pt x="2664885" y="1750305"/>
                      <a:pt x="2656471" y="1736843"/>
                    </a:cubicBezTo>
                    <a:cubicBezTo>
                      <a:pt x="2648946" y="1724802"/>
                      <a:pt x="2644726" y="1710919"/>
                      <a:pt x="2637421" y="1698743"/>
                    </a:cubicBezTo>
                    <a:cubicBezTo>
                      <a:pt x="2625641" y="1679110"/>
                      <a:pt x="2606561" y="1663313"/>
                      <a:pt x="2599321" y="1641593"/>
                    </a:cubicBezTo>
                    <a:cubicBezTo>
                      <a:pt x="2592971" y="1622543"/>
                      <a:pt x="2591410" y="1601151"/>
                      <a:pt x="2580271" y="1584443"/>
                    </a:cubicBezTo>
                    <a:cubicBezTo>
                      <a:pt x="2573921" y="1574918"/>
                      <a:pt x="2569316" y="1563963"/>
                      <a:pt x="2561221" y="1555868"/>
                    </a:cubicBezTo>
                    <a:cubicBezTo>
                      <a:pt x="2512818" y="1507465"/>
                      <a:pt x="2550884" y="1570660"/>
                      <a:pt x="2504071" y="1508243"/>
                    </a:cubicBezTo>
                    <a:cubicBezTo>
                      <a:pt x="2492963" y="1493432"/>
                      <a:pt x="2485435" y="1476237"/>
                      <a:pt x="2475496" y="1460618"/>
                    </a:cubicBezTo>
                    <a:cubicBezTo>
                      <a:pt x="2463204" y="1441302"/>
                      <a:pt x="2450096" y="1422518"/>
                      <a:pt x="2437396" y="1403468"/>
                    </a:cubicBezTo>
                    <a:cubicBezTo>
                      <a:pt x="2431046" y="1393943"/>
                      <a:pt x="2421966" y="1385753"/>
                      <a:pt x="2418346" y="1374893"/>
                    </a:cubicBezTo>
                    <a:cubicBezTo>
                      <a:pt x="2407660" y="1342835"/>
                      <a:pt x="2408603" y="1341174"/>
                      <a:pt x="2389771" y="1308218"/>
                    </a:cubicBezTo>
                    <a:cubicBezTo>
                      <a:pt x="2384091" y="1298279"/>
                      <a:pt x="2378816" y="1287738"/>
                      <a:pt x="2370721" y="1279643"/>
                    </a:cubicBezTo>
                    <a:cubicBezTo>
                      <a:pt x="2362626" y="1271548"/>
                      <a:pt x="2351671" y="1266943"/>
                      <a:pt x="2342146" y="1260593"/>
                    </a:cubicBezTo>
                    <a:cubicBezTo>
                      <a:pt x="2320844" y="1228639"/>
                      <a:pt x="2323166" y="1225254"/>
                      <a:pt x="2284996" y="1203443"/>
                    </a:cubicBezTo>
                    <a:cubicBezTo>
                      <a:pt x="2276279" y="1198462"/>
                      <a:pt x="2265596" y="1197996"/>
                      <a:pt x="2256421" y="1193918"/>
                    </a:cubicBezTo>
                    <a:cubicBezTo>
                      <a:pt x="2236958" y="1185268"/>
                      <a:pt x="2219150" y="1172989"/>
                      <a:pt x="2199271" y="1165343"/>
                    </a:cubicBezTo>
                    <a:cubicBezTo>
                      <a:pt x="2144445" y="1144256"/>
                      <a:pt x="2123002" y="1145550"/>
                      <a:pt x="2065921" y="1136768"/>
                    </a:cubicBezTo>
                    <a:cubicBezTo>
                      <a:pt x="1953812" y="1119520"/>
                      <a:pt x="2062161" y="1131692"/>
                      <a:pt x="1894471" y="1117718"/>
                    </a:cubicBezTo>
                    <a:cubicBezTo>
                      <a:pt x="1875421" y="1111368"/>
                      <a:pt x="1855965" y="1106126"/>
                      <a:pt x="1837321" y="1098668"/>
                    </a:cubicBezTo>
                    <a:cubicBezTo>
                      <a:pt x="1824138" y="1093395"/>
                      <a:pt x="1812196" y="1085385"/>
                      <a:pt x="1799221" y="1079618"/>
                    </a:cubicBezTo>
                    <a:cubicBezTo>
                      <a:pt x="1783597" y="1072674"/>
                      <a:pt x="1767471" y="1066918"/>
                      <a:pt x="1751596" y="1060568"/>
                    </a:cubicBezTo>
                    <a:cubicBezTo>
                      <a:pt x="1738896" y="1047868"/>
                      <a:pt x="1727673" y="1033495"/>
                      <a:pt x="1713496" y="1022468"/>
                    </a:cubicBezTo>
                    <a:cubicBezTo>
                      <a:pt x="1698883" y="1011102"/>
                      <a:pt x="1678962" y="1006984"/>
                      <a:pt x="1665871" y="993893"/>
                    </a:cubicBezTo>
                    <a:cubicBezTo>
                      <a:pt x="1652780" y="980802"/>
                      <a:pt x="1648404" y="961079"/>
                      <a:pt x="1637296" y="946268"/>
                    </a:cubicBezTo>
                    <a:cubicBezTo>
                      <a:pt x="1629214" y="935492"/>
                      <a:pt x="1617345" y="928041"/>
                      <a:pt x="1608721" y="917693"/>
                    </a:cubicBezTo>
                    <a:cubicBezTo>
                      <a:pt x="1601392" y="908899"/>
                      <a:pt x="1597329" y="897627"/>
                      <a:pt x="1589671" y="889118"/>
                    </a:cubicBezTo>
                    <a:cubicBezTo>
                      <a:pt x="1568645" y="865756"/>
                      <a:pt x="1545221" y="844668"/>
                      <a:pt x="1522996" y="822443"/>
                    </a:cubicBezTo>
                    <a:cubicBezTo>
                      <a:pt x="1513471" y="812918"/>
                      <a:pt x="1505197" y="801950"/>
                      <a:pt x="1494421" y="793868"/>
                    </a:cubicBezTo>
                    <a:cubicBezTo>
                      <a:pt x="1481721" y="784343"/>
                      <a:pt x="1467546" y="776518"/>
                      <a:pt x="1456321" y="765293"/>
                    </a:cubicBezTo>
                    <a:cubicBezTo>
                      <a:pt x="1413237" y="722209"/>
                      <a:pt x="1464326" y="745736"/>
                      <a:pt x="1408696" y="727193"/>
                    </a:cubicBezTo>
                    <a:cubicBezTo>
                      <a:pt x="1402346" y="717668"/>
                      <a:pt x="1398961" y="705272"/>
                      <a:pt x="1389646" y="698618"/>
                    </a:cubicBezTo>
                    <a:cubicBezTo>
                      <a:pt x="1375733" y="688680"/>
                      <a:pt x="1357314" y="687214"/>
                      <a:pt x="1342021" y="679568"/>
                    </a:cubicBezTo>
                    <a:cubicBezTo>
                      <a:pt x="1262477" y="639796"/>
                      <a:pt x="1383617" y="679286"/>
                      <a:pt x="1256296" y="650993"/>
                    </a:cubicBezTo>
                    <a:cubicBezTo>
                      <a:pt x="1210104" y="640728"/>
                      <a:pt x="1239422" y="637249"/>
                      <a:pt x="1180096" y="622418"/>
                    </a:cubicBezTo>
                    <a:cubicBezTo>
                      <a:pt x="1158316" y="616973"/>
                      <a:pt x="1135373" y="617597"/>
                      <a:pt x="1113421" y="612893"/>
                    </a:cubicBezTo>
                    <a:cubicBezTo>
                      <a:pt x="955218" y="578992"/>
                      <a:pt x="1153743" y="604543"/>
                      <a:pt x="951496" y="584318"/>
                    </a:cubicBezTo>
                    <a:cubicBezTo>
                      <a:pt x="899525" y="566994"/>
                      <a:pt x="937551" y="577776"/>
                      <a:pt x="856246" y="565268"/>
                    </a:cubicBezTo>
                    <a:cubicBezTo>
                      <a:pt x="795525" y="555926"/>
                      <a:pt x="811500" y="558844"/>
                      <a:pt x="760996" y="546218"/>
                    </a:cubicBezTo>
                    <a:cubicBezTo>
                      <a:pt x="628885" y="553171"/>
                      <a:pt x="547228" y="567685"/>
                      <a:pt x="418096" y="536693"/>
                    </a:cubicBezTo>
                    <a:cubicBezTo>
                      <a:pt x="380331" y="527629"/>
                      <a:pt x="318027" y="482680"/>
                      <a:pt x="284746" y="460493"/>
                    </a:cubicBezTo>
                    <a:lnTo>
                      <a:pt x="256171" y="441443"/>
                    </a:lnTo>
                    <a:cubicBezTo>
                      <a:pt x="246646" y="435093"/>
                      <a:pt x="238456" y="426013"/>
                      <a:pt x="227596" y="422393"/>
                    </a:cubicBezTo>
                    <a:cubicBezTo>
                      <a:pt x="175358" y="404980"/>
                      <a:pt x="218877" y="421783"/>
                      <a:pt x="151396" y="384293"/>
                    </a:cubicBezTo>
                    <a:cubicBezTo>
                      <a:pt x="121424" y="367642"/>
                      <a:pt x="98277" y="358420"/>
                      <a:pt x="65671" y="346193"/>
                    </a:cubicBezTo>
                    <a:cubicBezTo>
                      <a:pt x="56270" y="342668"/>
                      <a:pt x="46621" y="339843"/>
                      <a:pt x="37096" y="336668"/>
                    </a:cubicBezTo>
                    <a:cubicBezTo>
                      <a:pt x="15132" y="303722"/>
                      <a:pt x="0" y="297314"/>
                      <a:pt x="37096" y="250943"/>
                    </a:cubicBezTo>
                    <a:cubicBezTo>
                      <a:pt x="51399" y="233065"/>
                      <a:pt x="94246" y="212843"/>
                      <a:pt x="94246" y="212843"/>
                    </a:cubicBezTo>
                    <a:cubicBezTo>
                      <a:pt x="173596" y="222762"/>
                      <a:pt x="105359" y="233481"/>
                      <a:pt x="122821" y="241418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3" name="Freeform 42">
                <a:extLst>
                  <a:ext uri="{FF2B5EF4-FFF2-40B4-BE49-F238E27FC236}">
                    <a16:creationId xmlns:a16="http://schemas.microsoft.com/office/drawing/2014/main" id="{4E9D11C7-D474-40A0-BE70-ED226A918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5338" y="1581150"/>
                <a:ext cx="3943350" cy="2149475"/>
              </a:xfrm>
              <a:custGeom>
                <a:avLst/>
                <a:gdLst>
                  <a:gd name="T0" fmla="*/ 0 w 3943350"/>
                  <a:gd name="T1" fmla="*/ 396875 h 2149475"/>
                  <a:gd name="T2" fmla="*/ 2295524 w 3943350"/>
                  <a:gd name="T3" fmla="*/ 292100 h 2149475"/>
                  <a:gd name="T4" fmla="*/ 3943350 w 3943350"/>
                  <a:gd name="T5" fmla="*/ 2149475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4" name="Freeform 43">
                <a:extLst>
                  <a:ext uri="{FF2B5EF4-FFF2-40B4-BE49-F238E27FC236}">
                    <a16:creationId xmlns:a16="http://schemas.microsoft.com/office/drawing/2014/main" id="{377F05E8-5370-43F9-8EEB-55B27D845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7205">
                <a:off x="3090863" y="2030413"/>
                <a:ext cx="3943350" cy="2149475"/>
              </a:xfrm>
              <a:custGeom>
                <a:avLst/>
                <a:gdLst>
                  <a:gd name="T0" fmla="*/ 0 w 3943350"/>
                  <a:gd name="T1" fmla="*/ 396875 h 2149475"/>
                  <a:gd name="T2" fmla="*/ 2295524 w 3943350"/>
                  <a:gd name="T3" fmla="*/ 292100 h 2149475"/>
                  <a:gd name="T4" fmla="*/ 3943350 w 3943350"/>
                  <a:gd name="T5" fmla="*/ 2149475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5" name="Freeform 44">
                <a:extLst>
                  <a:ext uri="{FF2B5EF4-FFF2-40B4-BE49-F238E27FC236}">
                    <a16:creationId xmlns:a16="http://schemas.microsoft.com/office/drawing/2014/main" id="{1D5E57B1-C528-40BF-A302-68EB72092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405">
                <a:off x="3567113" y="1123950"/>
                <a:ext cx="3943350" cy="2149475"/>
              </a:xfrm>
              <a:custGeom>
                <a:avLst/>
                <a:gdLst>
                  <a:gd name="T0" fmla="*/ 0 w 3943350"/>
                  <a:gd name="T1" fmla="*/ 396875 h 2149475"/>
                  <a:gd name="T2" fmla="*/ 2295524 w 3943350"/>
                  <a:gd name="T3" fmla="*/ 292100 h 2149475"/>
                  <a:gd name="T4" fmla="*/ 3943350 w 3943350"/>
                  <a:gd name="T5" fmla="*/ 2149475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6" name="Oval 14">
                <a:extLst>
                  <a:ext uri="{FF2B5EF4-FFF2-40B4-BE49-F238E27FC236}">
                    <a16:creationId xmlns:a16="http://schemas.microsoft.com/office/drawing/2014/main" id="{D5FF0E3C-13AC-4383-A8F9-72A170BF92B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67438" y="846138"/>
                <a:ext cx="107950" cy="109537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7" name="Oval 14">
                <a:extLst>
                  <a:ext uri="{FF2B5EF4-FFF2-40B4-BE49-F238E27FC236}">
                    <a16:creationId xmlns:a16="http://schemas.microsoft.com/office/drawing/2014/main" id="{80B4BE65-D57C-456E-A26E-2B9AFBE5F8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838825" y="1382713"/>
                <a:ext cx="107950" cy="109537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Oval 14">
                <a:extLst>
                  <a:ext uri="{FF2B5EF4-FFF2-40B4-BE49-F238E27FC236}">
                    <a16:creationId xmlns:a16="http://schemas.microsoft.com/office/drawing/2014/main" id="{A9F381B3-6186-4ED0-9425-BE0E7AC4BF0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630863" y="1838325"/>
                <a:ext cx="107950" cy="109538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59" name="Oval 14">
                <a:extLst>
                  <a:ext uri="{FF2B5EF4-FFF2-40B4-BE49-F238E27FC236}">
                    <a16:creationId xmlns:a16="http://schemas.microsoft.com/office/drawing/2014/main" id="{995C653B-3DE3-4789-82FA-2ABAC68B7D0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92738" y="2314575"/>
                <a:ext cx="107950" cy="109538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60" name="Rectangle 42">
                <a:extLst>
                  <a:ext uri="{FF2B5EF4-FFF2-40B4-BE49-F238E27FC236}">
                    <a16:creationId xmlns:a16="http://schemas.microsoft.com/office/drawing/2014/main" id="{9C23274D-8BD3-47DA-834B-30728FAB59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6175" y="608013"/>
                <a:ext cx="387350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1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1" name="Rectangle 42">
                <a:extLst>
                  <a:ext uri="{FF2B5EF4-FFF2-40B4-BE49-F238E27FC236}">
                    <a16:creationId xmlns:a16="http://schemas.microsoft.com/office/drawing/2014/main" id="{8031E256-D540-4BF8-BC6F-0589976FD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9788" y="1204913"/>
                <a:ext cx="387350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2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2" name="Rectangle 42">
                <a:extLst>
                  <a:ext uri="{FF2B5EF4-FFF2-40B4-BE49-F238E27FC236}">
                    <a16:creationId xmlns:a16="http://schemas.microsoft.com/office/drawing/2014/main" id="{3391DE82-4BE7-4B07-8CF6-488D21333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3875" y="1920875"/>
                <a:ext cx="387350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3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3" name="Rectangle 42">
                <a:extLst>
                  <a:ext uri="{FF2B5EF4-FFF2-40B4-BE49-F238E27FC236}">
                    <a16:creationId xmlns:a16="http://schemas.microsoft.com/office/drawing/2014/main" id="{D8507B47-C955-47C8-9131-6480A6893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1950" y="2116138"/>
                <a:ext cx="387350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4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4" name="Rectangle 42">
                <a:extLst>
                  <a:ext uri="{FF2B5EF4-FFF2-40B4-BE49-F238E27FC236}">
                    <a16:creationId xmlns:a16="http://schemas.microsoft.com/office/drawing/2014/main" id="{8C60240D-ABE0-4B07-8F36-E16C03C37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9200" y="2778125"/>
                <a:ext cx="473075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1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5" name="Rectangle 42">
                <a:extLst>
                  <a:ext uri="{FF2B5EF4-FFF2-40B4-BE49-F238E27FC236}">
                    <a16:creationId xmlns:a16="http://schemas.microsoft.com/office/drawing/2014/main" id="{E9F6ECA3-B9F5-421B-8466-7B10A4E82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7425" y="3333750"/>
                <a:ext cx="473075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2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6" name="Rectangle 42">
                <a:extLst>
                  <a:ext uri="{FF2B5EF4-FFF2-40B4-BE49-F238E27FC236}">
                    <a16:creationId xmlns:a16="http://schemas.microsoft.com/office/drawing/2014/main" id="{44E2E26F-7DE4-440F-B0D4-4E77EC14D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1538" y="3651250"/>
                <a:ext cx="473075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3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7" name="Rectangle 42">
                <a:extLst>
                  <a:ext uri="{FF2B5EF4-FFF2-40B4-BE49-F238E27FC236}">
                    <a16:creationId xmlns:a16="http://schemas.microsoft.com/office/drawing/2014/main" id="{C41E0204-9B69-4F3C-B37A-5AAAFB469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613" y="4110038"/>
                <a:ext cx="473075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4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D7877C07-B9B5-4291-800F-151694007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7205">
                <a:off x="3327400" y="3013075"/>
                <a:ext cx="3084513" cy="1546225"/>
              </a:xfrm>
              <a:custGeom>
                <a:avLst/>
                <a:gdLst>
                  <a:gd name="T0" fmla="*/ 0 w 3943350"/>
                  <a:gd name="T1" fmla="*/ 205323 h 2149475"/>
                  <a:gd name="T2" fmla="*/ 1404928 w 3943350"/>
                  <a:gd name="T3" fmla="*/ 151118 h 2149475"/>
                  <a:gd name="T4" fmla="*/ 2413444 w 3943350"/>
                  <a:gd name="T5" fmla="*/ 1112026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69" name="Oval 14">
                <a:extLst>
                  <a:ext uri="{FF2B5EF4-FFF2-40B4-BE49-F238E27FC236}">
                    <a16:creationId xmlns:a16="http://schemas.microsoft.com/office/drawing/2014/main" id="{76E15721-279F-4083-A61B-11049CE556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19675" y="3128963"/>
                <a:ext cx="106363" cy="109537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0" name="Rectangle 42">
                <a:extLst>
                  <a:ext uri="{FF2B5EF4-FFF2-40B4-BE49-F238E27FC236}">
                    <a16:creationId xmlns:a16="http://schemas.microsoft.com/office/drawing/2014/main" id="{145F4550-A186-4830-A7AA-6D200802D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8888" y="2930525"/>
                <a:ext cx="412750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l-GR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Ο</a:t>
                </a:r>
              </a:p>
            </p:txBody>
          </p:sp>
          <p:sp>
            <p:nvSpPr>
              <p:cNvPr id="71" name="Rectangle 42">
                <a:extLst>
                  <a:ext uri="{FF2B5EF4-FFF2-40B4-BE49-F238E27FC236}">
                    <a16:creationId xmlns:a16="http://schemas.microsoft.com/office/drawing/2014/main" id="{A9E4C032-3719-4E31-BEB9-75EAA7D07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6663" y="4460875"/>
                <a:ext cx="498475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l-GR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Ο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6841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0">
            <a:extLst>
              <a:ext uri="{FF2B5EF4-FFF2-40B4-BE49-F238E27FC236}">
                <a16:creationId xmlns:a16="http://schemas.microsoft.com/office/drawing/2014/main" id="{67F387CD-39F5-483E-9172-9BD664AD80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286248"/>
              </p:ext>
            </p:extLst>
          </p:nvPr>
        </p:nvGraphicFramePr>
        <p:xfrm>
          <a:off x="841328" y="5276304"/>
          <a:ext cx="761682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54" name="Equation" r:id="rId3" imgW="7619760" imgH="888840" progId="Equation.DSMT4">
                  <p:embed/>
                </p:oleObj>
              </mc:Choice>
              <mc:Fallback>
                <p:oleObj name="Equation" r:id="rId3" imgW="7619760" imgH="888840" progId="Equation.DSMT4">
                  <p:embed/>
                  <p:pic>
                    <p:nvPicPr>
                      <p:cNvPr id="2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328" y="5276304"/>
                        <a:ext cx="7616825" cy="889000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60B0E5CC-A266-48DB-B073-3452ABBCCBD2}"/>
              </a:ext>
            </a:extLst>
          </p:cNvPr>
          <p:cNvGrpSpPr/>
          <p:nvPr/>
        </p:nvGrpSpPr>
        <p:grpSpPr>
          <a:xfrm>
            <a:off x="3869060" y="692696"/>
            <a:ext cx="4951412" cy="4262438"/>
            <a:chOff x="3090863" y="568325"/>
            <a:chExt cx="4951412" cy="4262438"/>
          </a:xfrm>
        </p:grpSpPr>
        <p:sp>
          <p:nvSpPr>
            <p:cNvPr id="25" name="Freeform 45">
              <a:extLst>
                <a:ext uri="{FF2B5EF4-FFF2-40B4-BE49-F238E27FC236}">
                  <a16:creationId xmlns:a16="http://schemas.microsoft.com/office/drawing/2014/main" id="{FF3323B2-347A-4F68-8114-4038222ADE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99759">
              <a:off x="3844925" y="568325"/>
              <a:ext cx="3943350" cy="2149475"/>
            </a:xfrm>
            <a:custGeom>
              <a:avLst/>
              <a:gdLst>
                <a:gd name="T0" fmla="*/ 0 w 3943350"/>
                <a:gd name="T1" fmla="*/ 396875 h 2149475"/>
                <a:gd name="T2" fmla="*/ 2295524 w 3943350"/>
                <a:gd name="T3" fmla="*/ 292100 h 2149475"/>
                <a:gd name="T4" fmla="*/ 3943350 w 3943350"/>
                <a:gd name="T5" fmla="*/ 2149475 h 2149475"/>
                <a:gd name="T6" fmla="*/ 0 60000 65536"/>
                <a:gd name="T7" fmla="*/ 0 60000 65536"/>
                <a:gd name="T8" fmla="*/ 0 60000 65536"/>
                <a:gd name="T9" fmla="*/ 0 w 3943350"/>
                <a:gd name="T10" fmla="*/ 0 h 2149475"/>
                <a:gd name="T11" fmla="*/ 3943350 w 3943350"/>
                <a:gd name="T12" fmla="*/ 2149475 h 21494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43350" h="2149475">
                  <a:moveTo>
                    <a:pt x="0" y="396875"/>
                  </a:moveTo>
                  <a:cubicBezTo>
                    <a:pt x="819150" y="198437"/>
                    <a:pt x="1638300" y="0"/>
                    <a:pt x="2295525" y="292100"/>
                  </a:cubicBezTo>
                  <a:cubicBezTo>
                    <a:pt x="2952750" y="584200"/>
                    <a:pt x="3608388" y="1814513"/>
                    <a:pt x="3943350" y="2149475"/>
                  </a:cubicBezTo>
                </a:path>
              </a:pathLst>
            </a:custGeom>
            <a:noFill/>
            <a:ln w="254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A9C1BEC-229A-4568-8A00-F83AB3CB75A5}"/>
                </a:ext>
              </a:extLst>
            </p:cNvPr>
            <p:cNvGrpSpPr/>
            <p:nvPr/>
          </p:nvGrpSpPr>
          <p:grpSpPr>
            <a:xfrm>
              <a:off x="3090863" y="608013"/>
              <a:ext cx="4951412" cy="4222750"/>
              <a:chOff x="3090863" y="608013"/>
              <a:chExt cx="4951412" cy="4222750"/>
            </a:xfrm>
          </p:grpSpPr>
          <p:sp>
            <p:nvSpPr>
              <p:cNvPr id="27" name="Freeform 11">
                <a:extLst>
                  <a:ext uri="{FF2B5EF4-FFF2-40B4-BE49-F238E27FC236}">
                    <a16:creationId xmlns:a16="http://schemas.microsoft.com/office/drawing/2014/main" id="{8902B847-F06E-4E0F-BBF0-4941B81B5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819137">
                <a:off x="3522663" y="3149600"/>
                <a:ext cx="2173287" cy="1455738"/>
              </a:xfrm>
              <a:custGeom>
                <a:avLst/>
                <a:gdLst>
                  <a:gd name="T0" fmla="*/ 0 w 2996130"/>
                  <a:gd name="T1" fmla="*/ 0 h 1898768"/>
                  <a:gd name="T2" fmla="*/ 2996130 w 2996130"/>
                  <a:gd name="T3" fmla="*/ 1898768 h 1898768"/>
                </a:gdLst>
                <a:ahLst/>
                <a:cxnLst/>
                <a:rect l="T0" t="T1" r="T2" b="T3"/>
                <a:pathLst>
                  <a:path w="2996130" h="1898768">
                    <a:moveTo>
                      <a:pt x="122821" y="241418"/>
                    </a:moveTo>
                    <a:cubicBezTo>
                      <a:pt x="140283" y="249355"/>
                      <a:pt x="175603" y="248759"/>
                      <a:pt x="199021" y="260468"/>
                    </a:cubicBezTo>
                    <a:cubicBezTo>
                      <a:pt x="232214" y="277065"/>
                      <a:pt x="248261" y="286406"/>
                      <a:pt x="284746" y="298568"/>
                    </a:cubicBezTo>
                    <a:cubicBezTo>
                      <a:pt x="297165" y="302708"/>
                      <a:pt x="310259" y="304497"/>
                      <a:pt x="322846" y="308093"/>
                    </a:cubicBezTo>
                    <a:cubicBezTo>
                      <a:pt x="332500" y="310851"/>
                      <a:pt x="341681" y="315183"/>
                      <a:pt x="351421" y="317618"/>
                    </a:cubicBezTo>
                    <a:cubicBezTo>
                      <a:pt x="367127" y="321545"/>
                      <a:pt x="383118" y="324247"/>
                      <a:pt x="399046" y="327143"/>
                    </a:cubicBezTo>
                    <a:cubicBezTo>
                      <a:pt x="471258" y="340273"/>
                      <a:pt x="464095" y="337458"/>
                      <a:pt x="551446" y="346193"/>
                    </a:cubicBezTo>
                    <a:cubicBezTo>
                      <a:pt x="716546" y="343018"/>
                      <a:pt x="881969" y="347473"/>
                      <a:pt x="1046746" y="336668"/>
                    </a:cubicBezTo>
                    <a:cubicBezTo>
                      <a:pt x="1076802" y="334697"/>
                      <a:pt x="1103721" y="317077"/>
                      <a:pt x="1132471" y="308093"/>
                    </a:cubicBezTo>
                    <a:cubicBezTo>
                      <a:pt x="1154533" y="301199"/>
                      <a:pt x="1176921" y="295393"/>
                      <a:pt x="1199146" y="289043"/>
                    </a:cubicBezTo>
                    <a:cubicBezTo>
                      <a:pt x="1331612" y="209564"/>
                      <a:pt x="1164768" y="306232"/>
                      <a:pt x="1294396" y="241418"/>
                    </a:cubicBezTo>
                    <a:cubicBezTo>
                      <a:pt x="1304635" y="236298"/>
                      <a:pt x="1312732" y="227488"/>
                      <a:pt x="1322971" y="222368"/>
                    </a:cubicBezTo>
                    <a:cubicBezTo>
                      <a:pt x="1398660" y="184523"/>
                      <a:pt x="1365464" y="222614"/>
                      <a:pt x="1465846" y="155693"/>
                    </a:cubicBezTo>
                    <a:cubicBezTo>
                      <a:pt x="1524899" y="116324"/>
                      <a:pt x="1570258" y="84437"/>
                      <a:pt x="1637296" y="50918"/>
                    </a:cubicBezTo>
                    <a:cubicBezTo>
                      <a:pt x="1649996" y="44568"/>
                      <a:pt x="1663068" y="38913"/>
                      <a:pt x="1675396" y="31868"/>
                    </a:cubicBezTo>
                    <a:cubicBezTo>
                      <a:pt x="1727097" y="2325"/>
                      <a:pt x="1680155" y="20757"/>
                      <a:pt x="1732546" y="3293"/>
                    </a:cubicBezTo>
                    <a:cubicBezTo>
                      <a:pt x="1833330" y="8892"/>
                      <a:pt x="1867618" y="0"/>
                      <a:pt x="1942096" y="22343"/>
                    </a:cubicBezTo>
                    <a:cubicBezTo>
                      <a:pt x="1961330" y="28113"/>
                      <a:pt x="1979765" y="36523"/>
                      <a:pt x="1999246" y="41393"/>
                    </a:cubicBezTo>
                    <a:lnTo>
                      <a:pt x="2075446" y="60443"/>
                    </a:lnTo>
                    <a:cubicBezTo>
                      <a:pt x="2167574" y="129539"/>
                      <a:pt x="2069395" y="62180"/>
                      <a:pt x="2142121" y="98543"/>
                    </a:cubicBezTo>
                    <a:cubicBezTo>
                      <a:pt x="2152360" y="103663"/>
                      <a:pt x="2160457" y="112473"/>
                      <a:pt x="2170696" y="117593"/>
                    </a:cubicBezTo>
                    <a:cubicBezTo>
                      <a:pt x="2179676" y="122083"/>
                      <a:pt x="2190291" y="122628"/>
                      <a:pt x="2199271" y="127118"/>
                    </a:cubicBezTo>
                    <a:cubicBezTo>
                      <a:pt x="2226174" y="140570"/>
                      <a:pt x="2281398" y="178694"/>
                      <a:pt x="2304046" y="193793"/>
                    </a:cubicBezTo>
                    <a:cubicBezTo>
                      <a:pt x="2322595" y="206159"/>
                      <a:pt x="2355684" y="227455"/>
                      <a:pt x="2370721" y="241418"/>
                    </a:cubicBezTo>
                    <a:cubicBezTo>
                      <a:pt x="2464672" y="328658"/>
                      <a:pt x="2434478" y="316528"/>
                      <a:pt x="2504071" y="365243"/>
                    </a:cubicBezTo>
                    <a:cubicBezTo>
                      <a:pt x="2522828" y="378373"/>
                      <a:pt x="2561221" y="403343"/>
                      <a:pt x="2561221" y="403343"/>
                    </a:cubicBezTo>
                    <a:cubicBezTo>
                      <a:pt x="2567571" y="412868"/>
                      <a:pt x="2572942" y="423124"/>
                      <a:pt x="2580271" y="431918"/>
                    </a:cubicBezTo>
                    <a:cubicBezTo>
                      <a:pt x="2588895" y="442266"/>
                      <a:pt x="2601374" y="449285"/>
                      <a:pt x="2608846" y="460493"/>
                    </a:cubicBezTo>
                    <a:cubicBezTo>
                      <a:pt x="2614415" y="468847"/>
                      <a:pt x="2613881" y="480088"/>
                      <a:pt x="2618371" y="489068"/>
                    </a:cubicBezTo>
                    <a:cubicBezTo>
                      <a:pt x="2655300" y="562926"/>
                      <a:pt x="2623005" y="474394"/>
                      <a:pt x="2646946" y="546218"/>
                    </a:cubicBezTo>
                    <a:cubicBezTo>
                      <a:pt x="2650121" y="638293"/>
                      <a:pt x="2648603" y="730650"/>
                      <a:pt x="2656471" y="822443"/>
                    </a:cubicBezTo>
                    <a:cubicBezTo>
                      <a:pt x="2661555" y="881759"/>
                      <a:pt x="2674408" y="867842"/>
                      <a:pt x="2694571" y="908168"/>
                    </a:cubicBezTo>
                    <a:cubicBezTo>
                      <a:pt x="2699061" y="917148"/>
                      <a:pt x="2699606" y="927763"/>
                      <a:pt x="2704096" y="936743"/>
                    </a:cubicBezTo>
                    <a:cubicBezTo>
                      <a:pt x="2709216" y="946982"/>
                      <a:pt x="2718026" y="955079"/>
                      <a:pt x="2723146" y="965318"/>
                    </a:cubicBezTo>
                    <a:cubicBezTo>
                      <a:pt x="2759509" y="1038044"/>
                      <a:pt x="2692150" y="939865"/>
                      <a:pt x="2761246" y="1031993"/>
                    </a:cubicBezTo>
                    <a:cubicBezTo>
                      <a:pt x="2781070" y="1111287"/>
                      <a:pt x="2756932" y="1032889"/>
                      <a:pt x="2789821" y="1098668"/>
                    </a:cubicBezTo>
                    <a:cubicBezTo>
                      <a:pt x="2826184" y="1171394"/>
                      <a:pt x="2758825" y="1073215"/>
                      <a:pt x="2827921" y="1165343"/>
                    </a:cubicBezTo>
                    <a:cubicBezTo>
                      <a:pt x="2831096" y="1178043"/>
                      <a:pt x="2832289" y="1191411"/>
                      <a:pt x="2837446" y="1203443"/>
                    </a:cubicBezTo>
                    <a:cubicBezTo>
                      <a:pt x="2842089" y="1214276"/>
                      <a:pt x="2881818" y="1265781"/>
                      <a:pt x="2885071" y="1270118"/>
                    </a:cubicBezTo>
                    <a:cubicBezTo>
                      <a:pt x="2908460" y="1363673"/>
                      <a:pt x="2874598" y="1249173"/>
                      <a:pt x="2923171" y="1346318"/>
                    </a:cubicBezTo>
                    <a:cubicBezTo>
                      <a:pt x="2929025" y="1358027"/>
                      <a:pt x="2927539" y="1372386"/>
                      <a:pt x="2932696" y="1384418"/>
                    </a:cubicBezTo>
                    <a:cubicBezTo>
                      <a:pt x="2937205" y="1394940"/>
                      <a:pt x="2946626" y="1402754"/>
                      <a:pt x="2951746" y="1412993"/>
                    </a:cubicBezTo>
                    <a:cubicBezTo>
                      <a:pt x="2956236" y="1421973"/>
                      <a:pt x="2957746" y="1432167"/>
                      <a:pt x="2961271" y="1441568"/>
                    </a:cubicBezTo>
                    <a:cubicBezTo>
                      <a:pt x="2967274" y="1457577"/>
                      <a:pt x="2973971" y="1473318"/>
                      <a:pt x="2980321" y="1489193"/>
                    </a:cubicBezTo>
                    <a:cubicBezTo>
                      <a:pt x="2996130" y="1599857"/>
                      <a:pt x="2995707" y="1565763"/>
                      <a:pt x="2980321" y="1727318"/>
                    </a:cubicBezTo>
                    <a:cubicBezTo>
                      <a:pt x="2977163" y="1760477"/>
                      <a:pt x="2964978" y="1754695"/>
                      <a:pt x="2951746" y="1784468"/>
                    </a:cubicBezTo>
                    <a:cubicBezTo>
                      <a:pt x="2943591" y="1802818"/>
                      <a:pt x="2937566" y="1822137"/>
                      <a:pt x="2932696" y="1841618"/>
                    </a:cubicBezTo>
                    <a:cubicBezTo>
                      <a:pt x="2929521" y="1854318"/>
                      <a:pt x="2930433" y="1868826"/>
                      <a:pt x="2923171" y="1879718"/>
                    </a:cubicBezTo>
                    <a:cubicBezTo>
                      <a:pt x="2916821" y="1889243"/>
                      <a:pt x="2904121" y="1892418"/>
                      <a:pt x="2894596" y="1898768"/>
                    </a:cubicBezTo>
                    <a:cubicBezTo>
                      <a:pt x="2859671" y="1892418"/>
                      <a:pt x="2823953" y="1889470"/>
                      <a:pt x="2789821" y="1879718"/>
                    </a:cubicBezTo>
                    <a:cubicBezTo>
                      <a:pt x="2778814" y="1876573"/>
                      <a:pt x="2769802" y="1868273"/>
                      <a:pt x="2761246" y="1860668"/>
                    </a:cubicBezTo>
                    <a:cubicBezTo>
                      <a:pt x="2694532" y="1801367"/>
                      <a:pt x="2719664" y="1823408"/>
                      <a:pt x="2685046" y="1774943"/>
                    </a:cubicBezTo>
                    <a:cubicBezTo>
                      <a:pt x="2675819" y="1762025"/>
                      <a:pt x="2664885" y="1750305"/>
                      <a:pt x="2656471" y="1736843"/>
                    </a:cubicBezTo>
                    <a:cubicBezTo>
                      <a:pt x="2648946" y="1724802"/>
                      <a:pt x="2644726" y="1710919"/>
                      <a:pt x="2637421" y="1698743"/>
                    </a:cubicBezTo>
                    <a:cubicBezTo>
                      <a:pt x="2625641" y="1679110"/>
                      <a:pt x="2606561" y="1663313"/>
                      <a:pt x="2599321" y="1641593"/>
                    </a:cubicBezTo>
                    <a:cubicBezTo>
                      <a:pt x="2592971" y="1622543"/>
                      <a:pt x="2591410" y="1601151"/>
                      <a:pt x="2580271" y="1584443"/>
                    </a:cubicBezTo>
                    <a:cubicBezTo>
                      <a:pt x="2573921" y="1574918"/>
                      <a:pt x="2569316" y="1563963"/>
                      <a:pt x="2561221" y="1555868"/>
                    </a:cubicBezTo>
                    <a:cubicBezTo>
                      <a:pt x="2512818" y="1507465"/>
                      <a:pt x="2550884" y="1570660"/>
                      <a:pt x="2504071" y="1508243"/>
                    </a:cubicBezTo>
                    <a:cubicBezTo>
                      <a:pt x="2492963" y="1493432"/>
                      <a:pt x="2485435" y="1476237"/>
                      <a:pt x="2475496" y="1460618"/>
                    </a:cubicBezTo>
                    <a:cubicBezTo>
                      <a:pt x="2463204" y="1441302"/>
                      <a:pt x="2450096" y="1422518"/>
                      <a:pt x="2437396" y="1403468"/>
                    </a:cubicBezTo>
                    <a:cubicBezTo>
                      <a:pt x="2431046" y="1393943"/>
                      <a:pt x="2421966" y="1385753"/>
                      <a:pt x="2418346" y="1374893"/>
                    </a:cubicBezTo>
                    <a:cubicBezTo>
                      <a:pt x="2407660" y="1342835"/>
                      <a:pt x="2408603" y="1341174"/>
                      <a:pt x="2389771" y="1308218"/>
                    </a:cubicBezTo>
                    <a:cubicBezTo>
                      <a:pt x="2384091" y="1298279"/>
                      <a:pt x="2378816" y="1287738"/>
                      <a:pt x="2370721" y="1279643"/>
                    </a:cubicBezTo>
                    <a:cubicBezTo>
                      <a:pt x="2362626" y="1271548"/>
                      <a:pt x="2351671" y="1266943"/>
                      <a:pt x="2342146" y="1260593"/>
                    </a:cubicBezTo>
                    <a:cubicBezTo>
                      <a:pt x="2320844" y="1228639"/>
                      <a:pt x="2323166" y="1225254"/>
                      <a:pt x="2284996" y="1203443"/>
                    </a:cubicBezTo>
                    <a:cubicBezTo>
                      <a:pt x="2276279" y="1198462"/>
                      <a:pt x="2265596" y="1197996"/>
                      <a:pt x="2256421" y="1193918"/>
                    </a:cubicBezTo>
                    <a:cubicBezTo>
                      <a:pt x="2236958" y="1185268"/>
                      <a:pt x="2219150" y="1172989"/>
                      <a:pt x="2199271" y="1165343"/>
                    </a:cubicBezTo>
                    <a:cubicBezTo>
                      <a:pt x="2144445" y="1144256"/>
                      <a:pt x="2123002" y="1145550"/>
                      <a:pt x="2065921" y="1136768"/>
                    </a:cubicBezTo>
                    <a:cubicBezTo>
                      <a:pt x="1953812" y="1119520"/>
                      <a:pt x="2062161" y="1131692"/>
                      <a:pt x="1894471" y="1117718"/>
                    </a:cubicBezTo>
                    <a:cubicBezTo>
                      <a:pt x="1875421" y="1111368"/>
                      <a:pt x="1855965" y="1106126"/>
                      <a:pt x="1837321" y="1098668"/>
                    </a:cubicBezTo>
                    <a:cubicBezTo>
                      <a:pt x="1824138" y="1093395"/>
                      <a:pt x="1812196" y="1085385"/>
                      <a:pt x="1799221" y="1079618"/>
                    </a:cubicBezTo>
                    <a:cubicBezTo>
                      <a:pt x="1783597" y="1072674"/>
                      <a:pt x="1767471" y="1066918"/>
                      <a:pt x="1751596" y="1060568"/>
                    </a:cubicBezTo>
                    <a:cubicBezTo>
                      <a:pt x="1738896" y="1047868"/>
                      <a:pt x="1727673" y="1033495"/>
                      <a:pt x="1713496" y="1022468"/>
                    </a:cubicBezTo>
                    <a:cubicBezTo>
                      <a:pt x="1698883" y="1011102"/>
                      <a:pt x="1678962" y="1006984"/>
                      <a:pt x="1665871" y="993893"/>
                    </a:cubicBezTo>
                    <a:cubicBezTo>
                      <a:pt x="1652780" y="980802"/>
                      <a:pt x="1648404" y="961079"/>
                      <a:pt x="1637296" y="946268"/>
                    </a:cubicBezTo>
                    <a:cubicBezTo>
                      <a:pt x="1629214" y="935492"/>
                      <a:pt x="1617345" y="928041"/>
                      <a:pt x="1608721" y="917693"/>
                    </a:cubicBezTo>
                    <a:cubicBezTo>
                      <a:pt x="1601392" y="908899"/>
                      <a:pt x="1597329" y="897627"/>
                      <a:pt x="1589671" y="889118"/>
                    </a:cubicBezTo>
                    <a:cubicBezTo>
                      <a:pt x="1568645" y="865756"/>
                      <a:pt x="1545221" y="844668"/>
                      <a:pt x="1522996" y="822443"/>
                    </a:cubicBezTo>
                    <a:cubicBezTo>
                      <a:pt x="1513471" y="812918"/>
                      <a:pt x="1505197" y="801950"/>
                      <a:pt x="1494421" y="793868"/>
                    </a:cubicBezTo>
                    <a:cubicBezTo>
                      <a:pt x="1481721" y="784343"/>
                      <a:pt x="1467546" y="776518"/>
                      <a:pt x="1456321" y="765293"/>
                    </a:cubicBezTo>
                    <a:cubicBezTo>
                      <a:pt x="1413237" y="722209"/>
                      <a:pt x="1464326" y="745736"/>
                      <a:pt x="1408696" y="727193"/>
                    </a:cubicBezTo>
                    <a:cubicBezTo>
                      <a:pt x="1402346" y="717668"/>
                      <a:pt x="1398961" y="705272"/>
                      <a:pt x="1389646" y="698618"/>
                    </a:cubicBezTo>
                    <a:cubicBezTo>
                      <a:pt x="1375733" y="688680"/>
                      <a:pt x="1357314" y="687214"/>
                      <a:pt x="1342021" y="679568"/>
                    </a:cubicBezTo>
                    <a:cubicBezTo>
                      <a:pt x="1262477" y="639796"/>
                      <a:pt x="1383617" y="679286"/>
                      <a:pt x="1256296" y="650993"/>
                    </a:cubicBezTo>
                    <a:cubicBezTo>
                      <a:pt x="1210104" y="640728"/>
                      <a:pt x="1239422" y="637249"/>
                      <a:pt x="1180096" y="622418"/>
                    </a:cubicBezTo>
                    <a:cubicBezTo>
                      <a:pt x="1158316" y="616973"/>
                      <a:pt x="1135373" y="617597"/>
                      <a:pt x="1113421" y="612893"/>
                    </a:cubicBezTo>
                    <a:cubicBezTo>
                      <a:pt x="955218" y="578992"/>
                      <a:pt x="1153743" y="604543"/>
                      <a:pt x="951496" y="584318"/>
                    </a:cubicBezTo>
                    <a:cubicBezTo>
                      <a:pt x="899525" y="566994"/>
                      <a:pt x="937551" y="577776"/>
                      <a:pt x="856246" y="565268"/>
                    </a:cubicBezTo>
                    <a:cubicBezTo>
                      <a:pt x="795525" y="555926"/>
                      <a:pt x="811500" y="558844"/>
                      <a:pt x="760996" y="546218"/>
                    </a:cubicBezTo>
                    <a:cubicBezTo>
                      <a:pt x="628885" y="553171"/>
                      <a:pt x="547228" y="567685"/>
                      <a:pt x="418096" y="536693"/>
                    </a:cubicBezTo>
                    <a:cubicBezTo>
                      <a:pt x="380331" y="527629"/>
                      <a:pt x="318027" y="482680"/>
                      <a:pt x="284746" y="460493"/>
                    </a:cubicBezTo>
                    <a:lnTo>
                      <a:pt x="256171" y="441443"/>
                    </a:lnTo>
                    <a:cubicBezTo>
                      <a:pt x="246646" y="435093"/>
                      <a:pt x="238456" y="426013"/>
                      <a:pt x="227596" y="422393"/>
                    </a:cubicBezTo>
                    <a:cubicBezTo>
                      <a:pt x="175358" y="404980"/>
                      <a:pt x="218877" y="421783"/>
                      <a:pt x="151396" y="384293"/>
                    </a:cubicBezTo>
                    <a:cubicBezTo>
                      <a:pt x="121424" y="367642"/>
                      <a:pt x="98277" y="358420"/>
                      <a:pt x="65671" y="346193"/>
                    </a:cubicBezTo>
                    <a:cubicBezTo>
                      <a:pt x="56270" y="342668"/>
                      <a:pt x="46621" y="339843"/>
                      <a:pt x="37096" y="336668"/>
                    </a:cubicBezTo>
                    <a:cubicBezTo>
                      <a:pt x="15132" y="303722"/>
                      <a:pt x="0" y="297314"/>
                      <a:pt x="37096" y="250943"/>
                    </a:cubicBezTo>
                    <a:cubicBezTo>
                      <a:pt x="51399" y="233065"/>
                      <a:pt x="94246" y="212843"/>
                      <a:pt x="94246" y="212843"/>
                    </a:cubicBezTo>
                    <a:cubicBezTo>
                      <a:pt x="173596" y="222762"/>
                      <a:pt x="105359" y="233481"/>
                      <a:pt x="122821" y="241418"/>
                    </a:cubicBezTo>
                    <a:close/>
                  </a:path>
                </a:pathLst>
              </a:custGeom>
              <a:solidFill>
                <a:srgbClr val="996633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Freeform 42">
                <a:extLst>
                  <a:ext uri="{FF2B5EF4-FFF2-40B4-BE49-F238E27FC236}">
                    <a16:creationId xmlns:a16="http://schemas.microsoft.com/office/drawing/2014/main" id="{6CA91ED7-2599-4448-8447-07C0AD77C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5338" y="1581150"/>
                <a:ext cx="3943350" cy="2149475"/>
              </a:xfrm>
              <a:custGeom>
                <a:avLst/>
                <a:gdLst>
                  <a:gd name="T0" fmla="*/ 0 w 3943350"/>
                  <a:gd name="T1" fmla="*/ 396875 h 2149475"/>
                  <a:gd name="T2" fmla="*/ 2295524 w 3943350"/>
                  <a:gd name="T3" fmla="*/ 292100 h 2149475"/>
                  <a:gd name="T4" fmla="*/ 3943350 w 3943350"/>
                  <a:gd name="T5" fmla="*/ 2149475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Freeform 43">
                <a:extLst>
                  <a:ext uri="{FF2B5EF4-FFF2-40B4-BE49-F238E27FC236}">
                    <a16:creationId xmlns:a16="http://schemas.microsoft.com/office/drawing/2014/main" id="{64BE7E31-26FC-46D3-927C-6154BE381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7205">
                <a:off x="3090863" y="2030413"/>
                <a:ext cx="3943350" cy="2149475"/>
              </a:xfrm>
              <a:custGeom>
                <a:avLst/>
                <a:gdLst>
                  <a:gd name="T0" fmla="*/ 0 w 3943350"/>
                  <a:gd name="T1" fmla="*/ 396875 h 2149475"/>
                  <a:gd name="T2" fmla="*/ 2295524 w 3943350"/>
                  <a:gd name="T3" fmla="*/ 292100 h 2149475"/>
                  <a:gd name="T4" fmla="*/ 3943350 w 3943350"/>
                  <a:gd name="T5" fmla="*/ 2149475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0" name="Freeform 44">
                <a:extLst>
                  <a:ext uri="{FF2B5EF4-FFF2-40B4-BE49-F238E27FC236}">
                    <a16:creationId xmlns:a16="http://schemas.microsoft.com/office/drawing/2014/main" id="{52E9E191-3CF7-4684-AD16-B8C531C18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60405">
                <a:off x="3567113" y="1123950"/>
                <a:ext cx="3943350" cy="2149475"/>
              </a:xfrm>
              <a:custGeom>
                <a:avLst/>
                <a:gdLst>
                  <a:gd name="T0" fmla="*/ 0 w 3943350"/>
                  <a:gd name="T1" fmla="*/ 396875 h 2149475"/>
                  <a:gd name="T2" fmla="*/ 2295524 w 3943350"/>
                  <a:gd name="T3" fmla="*/ 292100 h 2149475"/>
                  <a:gd name="T4" fmla="*/ 3943350 w 3943350"/>
                  <a:gd name="T5" fmla="*/ 2149475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Oval 14">
                <a:extLst>
                  <a:ext uri="{FF2B5EF4-FFF2-40B4-BE49-F238E27FC236}">
                    <a16:creationId xmlns:a16="http://schemas.microsoft.com/office/drawing/2014/main" id="{FED8D808-5C45-4890-B84D-3779982FEE2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167438" y="846138"/>
                <a:ext cx="107950" cy="109537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Oval 14">
                <a:extLst>
                  <a:ext uri="{FF2B5EF4-FFF2-40B4-BE49-F238E27FC236}">
                    <a16:creationId xmlns:a16="http://schemas.microsoft.com/office/drawing/2014/main" id="{E3068C2E-7102-4111-ACF3-093D67E7B56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838825" y="1382713"/>
                <a:ext cx="107950" cy="109537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Oval 14">
                <a:extLst>
                  <a:ext uri="{FF2B5EF4-FFF2-40B4-BE49-F238E27FC236}">
                    <a16:creationId xmlns:a16="http://schemas.microsoft.com/office/drawing/2014/main" id="{54FCF817-4BB5-45DA-AF21-9F8E946DE2C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630863" y="1838325"/>
                <a:ext cx="107950" cy="109538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4" name="Oval 14">
                <a:extLst>
                  <a:ext uri="{FF2B5EF4-FFF2-40B4-BE49-F238E27FC236}">
                    <a16:creationId xmlns:a16="http://schemas.microsoft.com/office/drawing/2014/main" id="{CCA7F821-7508-44C7-BC9B-50D3B37191C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92738" y="2314575"/>
                <a:ext cx="107950" cy="109538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Rectangle 42">
                <a:extLst>
                  <a:ext uri="{FF2B5EF4-FFF2-40B4-BE49-F238E27FC236}">
                    <a16:creationId xmlns:a16="http://schemas.microsoft.com/office/drawing/2014/main" id="{52C4B19C-76D5-4E56-9E77-293FB8E6B9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6175" y="608013"/>
                <a:ext cx="387350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1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36" name="Rectangle 42">
                <a:extLst>
                  <a:ext uri="{FF2B5EF4-FFF2-40B4-BE49-F238E27FC236}">
                    <a16:creationId xmlns:a16="http://schemas.microsoft.com/office/drawing/2014/main" id="{BF05F392-865E-407C-886F-5E36C1D32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9788" y="1204913"/>
                <a:ext cx="387350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2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37" name="Rectangle 42">
                <a:extLst>
                  <a:ext uri="{FF2B5EF4-FFF2-40B4-BE49-F238E27FC236}">
                    <a16:creationId xmlns:a16="http://schemas.microsoft.com/office/drawing/2014/main" id="{33181FE1-12B4-4CD8-B5B7-FEA0418FC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3875" y="1920875"/>
                <a:ext cx="387350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3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38" name="Rectangle 42">
                <a:extLst>
                  <a:ext uri="{FF2B5EF4-FFF2-40B4-BE49-F238E27FC236}">
                    <a16:creationId xmlns:a16="http://schemas.microsoft.com/office/drawing/2014/main" id="{CBC6FA34-558D-4C1F-B95F-C24474493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1950" y="2116138"/>
                <a:ext cx="387350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4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39" name="Rectangle 42">
                <a:extLst>
                  <a:ext uri="{FF2B5EF4-FFF2-40B4-BE49-F238E27FC236}">
                    <a16:creationId xmlns:a16="http://schemas.microsoft.com/office/drawing/2014/main" id="{C20C4B61-03E5-4350-A00E-52F0D7109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69200" y="2778125"/>
                <a:ext cx="473075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1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40" name="Rectangle 42">
                <a:extLst>
                  <a:ext uri="{FF2B5EF4-FFF2-40B4-BE49-F238E27FC236}">
                    <a16:creationId xmlns:a16="http://schemas.microsoft.com/office/drawing/2014/main" id="{5F7B8772-1944-4308-A931-F8392A63C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37425" y="3333750"/>
                <a:ext cx="473075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2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41" name="Rectangle 42">
                <a:extLst>
                  <a:ext uri="{FF2B5EF4-FFF2-40B4-BE49-F238E27FC236}">
                    <a16:creationId xmlns:a16="http://schemas.microsoft.com/office/drawing/2014/main" id="{F66EA0F9-8705-48D0-A5AF-36CB6B2927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21538" y="3651250"/>
                <a:ext cx="473075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3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42" name="Rectangle 42">
                <a:extLst>
                  <a:ext uri="{FF2B5EF4-FFF2-40B4-BE49-F238E27FC236}">
                    <a16:creationId xmlns:a16="http://schemas.microsoft.com/office/drawing/2014/main" id="{5CFB3D87-1061-4D69-ACFB-1BD5549A3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32613" y="4110038"/>
                <a:ext cx="473075" cy="3683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n-US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4</a:t>
                </a:r>
                <a:endParaRPr lang="el-GR" sz="1800" b="0" i="0" baseline="-2500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sp>
            <p:nvSpPr>
              <p:cNvPr id="43" name="Freeform 58">
                <a:extLst>
                  <a:ext uri="{FF2B5EF4-FFF2-40B4-BE49-F238E27FC236}">
                    <a16:creationId xmlns:a16="http://schemas.microsoft.com/office/drawing/2014/main" id="{48C8DE50-4209-47B6-A3AE-26E6E741D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27205">
                <a:off x="3327400" y="3013075"/>
                <a:ext cx="3084513" cy="1546225"/>
              </a:xfrm>
              <a:custGeom>
                <a:avLst/>
                <a:gdLst>
                  <a:gd name="T0" fmla="*/ 0 w 3943350"/>
                  <a:gd name="T1" fmla="*/ 205323 h 2149475"/>
                  <a:gd name="T2" fmla="*/ 1404928 w 3943350"/>
                  <a:gd name="T3" fmla="*/ 151118 h 2149475"/>
                  <a:gd name="T4" fmla="*/ 2413444 w 3943350"/>
                  <a:gd name="T5" fmla="*/ 1112026 h 2149475"/>
                  <a:gd name="T6" fmla="*/ 0 60000 65536"/>
                  <a:gd name="T7" fmla="*/ 0 60000 65536"/>
                  <a:gd name="T8" fmla="*/ 0 60000 65536"/>
                  <a:gd name="T9" fmla="*/ 0 w 3943350"/>
                  <a:gd name="T10" fmla="*/ 0 h 2149475"/>
                  <a:gd name="T11" fmla="*/ 3943350 w 3943350"/>
                  <a:gd name="T12" fmla="*/ 2149475 h 21494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943350" h="2149475">
                    <a:moveTo>
                      <a:pt x="0" y="396875"/>
                    </a:moveTo>
                    <a:cubicBezTo>
                      <a:pt x="819150" y="198437"/>
                      <a:pt x="1638300" y="0"/>
                      <a:pt x="2295525" y="292100"/>
                    </a:cubicBezTo>
                    <a:cubicBezTo>
                      <a:pt x="2952750" y="584200"/>
                      <a:pt x="3608388" y="1814513"/>
                      <a:pt x="3943350" y="2149475"/>
                    </a:cubicBezTo>
                  </a:path>
                </a:pathLst>
              </a:custGeom>
              <a:noFill/>
              <a:ln w="254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Oval 14">
                <a:extLst>
                  <a:ext uri="{FF2B5EF4-FFF2-40B4-BE49-F238E27FC236}">
                    <a16:creationId xmlns:a16="http://schemas.microsoft.com/office/drawing/2014/main" id="{CDB82445-23F5-4EBE-9D77-E1362CCDC84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019675" y="3128963"/>
                <a:ext cx="106363" cy="109537"/>
              </a:xfrm>
              <a:prstGeom prst="ellipse">
                <a:avLst/>
              </a:prstGeom>
              <a:solidFill>
                <a:srgbClr val="C0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45" name="Rectangle 42">
                <a:extLst>
                  <a:ext uri="{FF2B5EF4-FFF2-40B4-BE49-F238E27FC236}">
                    <a16:creationId xmlns:a16="http://schemas.microsoft.com/office/drawing/2014/main" id="{07161D32-5CBD-42F0-B15F-20BF3EC6A0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8888" y="2930525"/>
                <a:ext cx="412750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P</a:t>
                </a:r>
                <a:r>
                  <a:rPr lang="el-GR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Ο</a:t>
                </a:r>
              </a:p>
            </p:txBody>
          </p:sp>
          <p:sp>
            <p:nvSpPr>
              <p:cNvPr id="46" name="Rectangle 42">
                <a:extLst>
                  <a:ext uri="{FF2B5EF4-FFF2-40B4-BE49-F238E27FC236}">
                    <a16:creationId xmlns:a16="http://schemas.microsoft.com/office/drawing/2014/main" id="{E0D69C1F-DD62-4F4A-B8C6-046DFDDD9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16663" y="4460875"/>
                <a:ext cx="498475" cy="36988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sz="1800" b="0" i="0">
                    <a:solidFill>
                      <a:srgbClr val="002060"/>
                    </a:solidFill>
                    <a:latin typeface="Calibri" pitchFamily="34" charset="0"/>
                  </a:rPr>
                  <a:t>W</a:t>
                </a:r>
                <a:r>
                  <a:rPr lang="el-GR" sz="1800" b="0" i="0" baseline="-25000">
                    <a:solidFill>
                      <a:srgbClr val="002060"/>
                    </a:solidFill>
                    <a:latin typeface="Calibri" pitchFamily="34" charset="0"/>
                  </a:rPr>
                  <a:t>Ο</a:t>
                </a:r>
              </a:p>
            </p:txBody>
          </p:sp>
        </p:grpSp>
      </p:grpSp>
      <p:sp>
        <p:nvSpPr>
          <p:cNvPr id="47" name="Text Box 4">
            <a:extLst>
              <a:ext uri="{FF2B5EF4-FFF2-40B4-BE49-F238E27FC236}">
                <a16:creationId xmlns:a16="http://schemas.microsoft.com/office/drawing/2014/main" id="{64C05E3C-DEF4-4C61-812F-EE3DB9C9A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33272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>
                <a:solidFill>
                  <a:schemeClr val="bg1"/>
                </a:solidFill>
                <a:latin typeface="Calibri" pitchFamily="34" charset="0"/>
              </a:rPr>
              <a:t>ΙΣΟΔΥΝΑΜΙΚΕΣ ΕΠΙΦΑΝΕΙΕΣ ΠΕΔΙΟΥ ΒΑΡΥΤΗΤΑΣ</a:t>
            </a:r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108CE49C-5E85-44C1-8D5F-D2EDFECE1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835888"/>
            <a:ext cx="376106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W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(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x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y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z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) = σταθερό</a:t>
            </a:r>
            <a:endParaRPr lang="en-US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endParaRPr lang="en-US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1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≠W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2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≠W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3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≠W</a:t>
            </a:r>
            <a:r>
              <a:rPr lang="en-US" sz="2400" b="0" i="0" baseline="-25000" dirty="0">
                <a:solidFill>
                  <a:srgbClr val="002060"/>
                </a:solidFill>
                <a:latin typeface="Calibri" pitchFamily="34" charset="0"/>
              </a:rPr>
              <a:t>4</a:t>
            </a:r>
          </a:p>
          <a:p>
            <a:endParaRPr lang="el-GR" sz="2400" b="0" i="0" baseline="-25000" dirty="0">
              <a:solidFill>
                <a:srgbClr val="002060"/>
              </a:solidFill>
              <a:latin typeface="Calibri" pitchFamily="34" charset="0"/>
            </a:endParaRPr>
          </a:p>
          <a:p>
            <a:endParaRPr lang="en-US" sz="2400" b="0" i="0" baseline="-250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Οι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ισοδυναμικές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επιφάνειες δεν είναι παράλληλες αλλά τέμνονται!!!!!</a:t>
            </a:r>
          </a:p>
        </p:txBody>
      </p:sp>
    </p:spTree>
    <p:extLst>
      <p:ext uri="{BB962C8B-B14F-4D97-AF65-F5344CB8AC3E}">
        <p14:creationId xmlns:p14="http://schemas.microsoft.com/office/powerpoint/2010/main" val="2387965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EGM08_z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6907" y="620688"/>
            <a:ext cx="6437461" cy="5403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ext Box 4"/>
          <p:cNvSpPr txBox="1">
            <a:spLocks noChangeArrowheads="1"/>
          </p:cNvSpPr>
          <p:nvPr/>
        </p:nvSpPr>
        <p:spPr bwMode="auto">
          <a:xfrm>
            <a:off x="0" y="-27384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>
                <a:solidFill>
                  <a:schemeClr val="bg1"/>
                </a:solidFill>
                <a:latin typeface="Calibri" pitchFamily="34" charset="0"/>
              </a:rPr>
              <a:t>ΤΟ ΓΕΩΕΙΔΕΣ ΣΤΟΝ ΕΛΛΑΔΙΚΟ ΧΩΡΟ</a:t>
            </a:r>
          </a:p>
        </p:txBody>
      </p:sp>
    </p:spTree>
    <p:extLst>
      <p:ext uri="{BB962C8B-B14F-4D97-AF65-F5344CB8AC3E}">
        <p14:creationId xmlns:p14="http://schemas.microsoft.com/office/powerpoint/2010/main" val="1174127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554879E0-B9F1-4FC2-B723-F8F1AC2D5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7384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(μία λύση για το) Γεωειδές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A0C13-7912-4E63-B849-26B43DDB2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149"/>
            <a:ext cx="9144000" cy="558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5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ΠΕΡΙΓΡΑΜΜΑ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92696"/>
            <a:ext cx="9144000" cy="52937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Υψόμετρα από γεωμετρική και δυναμική σκοπιά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l-GR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Προβολές </a:t>
            </a:r>
            <a:r>
              <a:rPr lang="en-GB" sz="26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Pizzetti</a:t>
            </a:r>
            <a:r>
              <a:rPr lang="en-GB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&amp; </a:t>
            </a:r>
            <a:r>
              <a:rPr lang="en-GB" sz="26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Helmert</a:t>
            </a:r>
            <a:r>
              <a:rPr lang="en-GB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endParaRPr lang="el-GR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l-GR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l-GR" sz="2600" i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Συνόρθωση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και προβλήματα </a:t>
            </a:r>
            <a:r>
              <a:rPr lang="el-GR" sz="260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βελτιστοποίησης</a:t>
            </a:r>
            <a:endParaRPr lang="en-US" sz="2600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Θεωρητικό υπόβαθρο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l-GR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Πρακτικά αποτελέσματα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l-GR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GNSS/Leveling</a:t>
            </a: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457200" indent="-457200">
              <a:buFont typeface="Courier New" panose="02070309020205020404" pitchFamily="49" charset="0"/>
              <a:buChar char="o"/>
              <a:defRPr/>
            </a:pP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HSU, </a:t>
            </a:r>
            <a:r>
              <a:rPr lang="en-GB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IHRS</a:t>
            </a: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620713"/>
            <a:ext cx="7486650" cy="3305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43010" name="Object 7"/>
          <p:cNvGraphicFramePr>
            <a:graphicFrameLocks noChangeAspect="1"/>
          </p:cNvGraphicFramePr>
          <p:nvPr/>
        </p:nvGraphicFramePr>
        <p:xfrm>
          <a:off x="1396960" y="3984632"/>
          <a:ext cx="17653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4" name="Equation" r:id="rId4" imgW="1765080" imgH="368280" progId="Equation.DSMT4">
                  <p:embed/>
                </p:oleObj>
              </mc:Choice>
              <mc:Fallback>
                <p:oleObj name="Equation" r:id="rId4" imgW="1765080" imgH="368280" progId="Equation.DSMT4">
                  <p:embed/>
                  <p:pic>
                    <p:nvPicPr>
                      <p:cNvPr id="4301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6960" y="3984632"/>
                        <a:ext cx="1765300" cy="36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7" name="Rectangle 10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43011" name="Object 9"/>
          <p:cNvGraphicFramePr>
            <a:graphicFrameLocks noChangeAspect="1"/>
          </p:cNvGraphicFramePr>
          <p:nvPr/>
        </p:nvGraphicFramePr>
        <p:xfrm>
          <a:off x="5291097" y="3984632"/>
          <a:ext cx="16891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5" name="Equation" r:id="rId6" imgW="1688760" imgH="380880" progId="Equation.DSMT4">
                  <p:embed/>
                </p:oleObj>
              </mc:Choice>
              <mc:Fallback>
                <p:oleObj name="Equation" r:id="rId6" imgW="1688760" imgH="380880" progId="Equation.DSMT4">
                  <p:embed/>
                  <p:pic>
                    <p:nvPicPr>
                      <p:cNvPr id="4301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097" y="3984632"/>
                        <a:ext cx="1689100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4640281" y="4873640"/>
            <a:ext cx="381065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σφαιροδυναμική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επιφάνεια</a:t>
            </a:r>
          </a:p>
        </p:txBody>
      </p:sp>
      <p:sp>
        <p:nvSpPr>
          <p:cNvPr id="43019" name="AutoShape 12"/>
          <p:cNvSpPr>
            <a:spLocks noChangeArrowheads="1"/>
          </p:cNvSpPr>
          <p:nvPr/>
        </p:nvSpPr>
        <p:spPr bwMode="auto">
          <a:xfrm flipH="1">
            <a:off x="6080144" y="4586302"/>
            <a:ext cx="142875" cy="358775"/>
          </a:xfrm>
          <a:prstGeom prst="downArrow">
            <a:avLst>
              <a:gd name="adj1" fmla="val 50000"/>
              <a:gd name="adj2" fmla="val 62778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l-GR">
              <a:solidFill>
                <a:srgbClr val="FF0000"/>
              </a:solidFill>
            </a:endParaRPr>
          </a:p>
        </p:txBody>
      </p:sp>
      <p:sp>
        <p:nvSpPr>
          <p:cNvPr id="43020" name="Rectangle 14"/>
          <p:cNvSpPr>
            <a:spLocks noChangeArrowheads="1"/>
          </p:cNvSpPr>
          <p:nvPr/>
        </p:nvSpPr>
        <p:spPr bwMode="auto">
          <a:xfrm>
            <a:off x="0" y="316230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l-GR"/>
          </a:p>
        </p:txBody>
      </p:sp>
      <p:graphicFrame>
        <p:nvGraphicFramePr>
          <p:cNvPr id="43012" name="Object 13"/>
          <p:cNvGraphicFramePr>
            <a:graphicFrameLocks noChangeAspect="1"/>
          </p:cNvGraphicFramePr>
          <p:nvPr/>
        </p:nvGraphicFramePr>
        <p:xfrm>
          <a:off x="603200" y="5492776"/>
          <a:ext cx="8137526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6" name="Equation" r:id="rId8" imgW="8165880" imgH="888840" progId="Equation.DSMT4">
                  <p:embed/>
                </p:oleObj>
              </mc:Choice>
              <mc:Fallback>
                <p:oleObj name="Equation" r:id="rId8" imgW="8165880" imgH="888840" progId="Equation.DSMT4">
                  <p:embed/>
                  <p:pic>
                    <p:nvPicPr>
                      <p:cNvPr id="43012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00" y="5492776"/>
                        <a:ext cx="8137526" cy="885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1" name="AutoShape 18"/>
          <p:cNvSpPr>
            <a:spLocks/>
          </p:cNvSpPr>
          <p:nvPr/>
        </p:nvSpPr>
        <p:spPr bwMode="auto">
          <a:xfrm rot="-5400000">
            <a:off x="6080937" y="3577446"/>
            <a:ext cx="142875" cy="1728788"/>
          </a:xfrm>
          <a:prstGeom prst="leftBrace">
            <a:avLst>
              <a:gd name="adj1" fmla="val 10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l-GR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-2571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ΙΣΟΔΥΝΑΜΙΚΕΣ ΚΑΙ ΣΦΑΙΡΟΔΥΝΑΜΙΚΕΣ ΕΠΙΦΑΝΕΙΕΣ</a:t>
            </a:r>
          </a:p>
        </p:txBody>
      </p:sp>
    </p:spTree>
    <p:extLst>
      <p:ext uri="{BB962C8B-B14F-4D97-AF65-F5344CB8AC3E}">
        <p14:creationId xmlns:p14="http://schemas.microsoft.com/office/powerpoint/2010/main" val="24374633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ΟΡΘΟΜΕΤΡΙΚΑ ΥΨΟΜΕΤΡΑ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880" y="476672"/>
            <a:ext cx="9136120" cy="26776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66700" indent="-266700" algn="just">
              <a:buFont typeface="Courier New" pitchFamily="49" charset="0"/>
              <a:buChar char="o"/>
              <a:tabLst>
                <a:tab pos="457200" algn="l"/>
              </a:tabLst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Η αρχή της γεωμετρικής χωροστάθμησης βασίζεται στον προσδιορισμό της υψομετρικής διαφοράς ανάμεσα στο σημεία Α και Β με τη χρήση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σταδιών</a:t>
            </a: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266700" indent="-266700" algn="just">
              <a:buFont typeface="Courier New" pitchFamily="49" charset="0"/>
              <a:buChar char="o"/>
              <a:tabLst>
                <a:tab pos="457200" algn="l"/>
              </a:tabLst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Λαμβάνοντας τις αναγνώσεις της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οπισθοσκόπευσης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προς το Α (L</a:t>
            </a:r>
            <a:r>
              <a:rPr lang="el-GR" sz="2400" b="0" i="0" baseline="-25000" dirty="0">
                <a:solidFill>
                  <a:srgbClr val="002060"/>
                </a:solidFill>
                <a:latin typeface="Calibri" pitchFamily="34" charset="0"/>
              </a:rPr>
              <a:t>1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) και της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εμπροσθοσκόπευσης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προς το Β (L</a:t>
            </a:r>
            <a:r>
              <a:rPr lang="el-GR" sz="2400" b="0" i="0" baseline="-25000" dirty="0">
                <a:solidFill>
                  <a:srgbClr val="002060"/>
                </a:solidFill>
                <a:latin typeface="Calibri" pitchFamily="34" charset="0"/>
              </a:rPr>
              <a:t>2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) στις δύο σταδίες, και δεδομένου ότι η απόσταση A</a:t>
            </a:r>
            <a:r>
              <a:rPr lang="el-GR" sz="2400" b="0" i="0" baseline="-25000" dirty="0">
                <a:solidFill>
                  <a:srgbClr val="002060"/>
                </a:solidFill>
                <a:latin typeface="Calibri" pitchFamily="34" charset="0"/>
              </a:rPr>
              <a:t>1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B</a:t>
            </a:r>
            <a:r>
              <a:rPr lang="el-GR" sz="2400" b="0" i="0" baseline="-25000" dirty="0">
                <a:solidFill>
                  <a:srgbClr val="002060"/>
                </a:solidFill>
                <a:latin typeface="Calibri" pitchFamily="34" charset="0"/>
              </a:rPr>
              <a:t>1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είναι οριζόντια, υπολογίζεται η υψομετρική διαφορά των δύο σημείων</a:t>
            </a:r>
          </a:p>
        </p:txBody>
      </p:sp>
      <p:pic>
        <p:nvPicPr>
          <p:cNvPr id="9" name="Picture 8" descr="leveling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720" y="3111496"/>
            <a:ext cx="4734763" cy="3262579"/>
          </a:xfrm>
          <a:prstGeom prst="rect">
            <a:avLst/>
          </a:prstGeom>
        </p:spPr>
      </p:pic>
      <p:graphicFrame>
        <p:nvGraphicFramePr>
          <p:cNvPr id="344069" name="Object 5"/>
          <p:cNvGraphicFramePr>
            <a:graphicFrameLocks noChangeAspect="1"/>
          </p:cNvGraphicFramePr>
          <p:nvPr/>
        </p:nvGraphicFramePr>
        <p:xfrm>
          <a:off x="3698864" y="3309936"/>
          <a:ext cx="16129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78" name="Equation" r:id="rId4" imgW="1612800" imgH="355320" progId="Equation.DSMT4">
                  <p:embed/>
                </p:oleObj>
              </mc:Choice>
              <mc:Fallback>
                <p:oleObj name="Equation" r:id="rId4" imgW="1612800" imgH="355320" progId="Equation.DSMT4">
                  <p:embed/>
                  <p:pic>
                    <p:nvPicPr>
                      <p:cNvPr id="34406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864" y="3309936"/>
                        <a:ext cx="16129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8846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ΟΡΘΟΜΕΤΡΙΚΑ ΥΨΟΜΕΤΡΑ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440453"/>
            <a:ext cx="9136120" cy="60016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77800" indent="-177800"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Αν μετρήσουμε την υψομετρική διαφορά κατά μήκος μιας κλειστής διαδρομής, οπότε τα σημεία αρχής και τέλους συμπίπτουν, τότε η τελική υψομετρική διαφορά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δεν θα είναι μηδέν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(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αντίθετα με ότι θα αναμέναμε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ακόμη και στην περίπτωση που οι παρατηρήσεις είναι απαλλαγμένες από σφάλματα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buFont typeface="Courier New" pitchFamily="49" charset="0"/>
              <a:buChar char="o"/>
            </a:pPr>
            <a:endParaRPr lang="en-US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buFont typeface="Courier New" pitchFamily="49" charset="0"/>
              <a:buChar char="o"/>
            </a:pP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buFont typeface="Courier New" pitchFamily="49" charset="0"/>
              <a:buChar char="o"/>
            </a:pP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Αυτό οφείλεται στο ότι οι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χωροσταθμικές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υψομετρικές διαφορές που μετρώνται κατά τη διάρκεια των εργασιών πεδίου δεν είναι ίσες με τη (γεωμετρική) διαφορά των υψομέτρων των σημείων Α και Β</a:t>
            </a:r>
          </a:p>
          <a:p>
            <a:pPr marL="177800" indent="-177800">
              <a:buFont typeface="Courier New" pitchFamily="49" charset="0"/>
              <a:buChar char="o"/>
            </a:pP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buFont typeface="Courier New" pitchFamily="49" charset="0"/>
              <a:buChar char="o"/>
            </a:pPr>
            <a:endParaRPr lang="en-US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buFont typeface="Courier New" pitchFamily="49" charset="0"/>
              <a:buChar char="o"/>
            </a:pP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177800" indent="-177800"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Επομένως ο όρος </a:t>
            </a:r>
            <a:r>
              <a:rPr lang="el-GR" sz="2400" b="0" dirty="0" err="1">
                <a:solidFill>
                  <a:srgbClr val="002060"/>
                </a:solidFill>
                <a:latin typeface="Calibri" pitchFamily="34" charset="0"/>
              </a:rPr>
              <a:t>δn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που μετράται με τη γεωμετρική χωροστάθμηση δεν είναι ίσος με την υψομετρική διαφορά </a:t>
            </a:r>
            <a:r>
              <a:rPr lang="el-GR" sz="2400" b="0" dirty="0" err="1">
                <a:solidFill>
                  <a:srgbClr val="002060"/>
                </a:solidFill>
                <a:latin typeface="Calibri" pitchFamily="34" charset="0"/>
              </a:rPr>
              <a:t>δH</a:t>
            </a:r>
            <a:r>
              <a:rPr lang="el-GR" sz="2400" b="0" baseline="-25000" dirty="0" err="1">
                <a:solidFill>
                  <a:srgbClr val="002060"/>
                </a:solidFill>
                <a:latin typeface="Calibri" pitchFamily="34" charset="0"/>
              </a:rPr>
              <a:t>ΑΒ</a:t>
            </a:r>
            <a:endParaRPr lang="el-GR" sz="2400" b="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501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659308"/>
            <a:ext cx="9136120" cy="56323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55600" indent="-355600"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Αυτό συμβαίνει επειδή, κατά τη διαδικασία της οριζοντίωσης του χωροβάτη ο κάθετος άξονάς του ταυτίζεται με την κατακόρυφο, συνεπώς το όργανο είναι κάθετο στην τοπική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ισοδυναμική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επιφάνεια</a:t>
            </a:r>
          </a:p>
          <a:p>
            <a:pPr marL="355600" indent="-355600"/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55600" indent="-355600"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Κάθε φορά λοιπόν που μετράται η υψομετρική διαφορά ανάμεσα σε δύο σημεία, μετράται ουσιαστικά η μέση τοπική απόσταση ανάμεσα στις δύο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ισοδυναμικές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επιφάνειες που διέρχονται από τα σημεία</a:t>
            </a:r>
          </a:p>
          <a:p>
            <a:pPr marL="355600" indent="-355600">
              <a:buFont typeface="Courier New" pitchFamily="49" charset="0"/>
              <a:buChar char="o"/>
            </a:pP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55600" indent="-355600"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Κάθε μια από αυτές είναι κάθετη στην διεύθυνση της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κατακορύφου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που διέρχεται από το κάθε σημείο και επομένως δεν είναι παράλληλες μεταξύ τους. </a:t>
            </a:r>
          </a:p>
          <a:p>
            <a:pPr marL="355600" indent="-355600" algn="just">
              <a:buFont typeface="Courier New" pitchFamily="49" charset="0"/>
              <a:buChar char="o"/>
            </a:pP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55600" indent="-355600" algn="just"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Αντίθετα, η υψομετρική διαφορά </a:t>
            </a:r>
            <a:r>
              <a:rPr lang="el-GR" sz="2400" b="0" dirty="0" err="1">
                <a:solidFill>
                  <a:srgbClr val="002060"/>
                </a:solidFill>
                <a:latin typeface="Calibri" pitchFamily="34" charset="0"/>
              </a:rPr>
              <a:t>δH</a:t>
            </a:r>
            <a:r>
              <a:rPr lang="el-GR" sz="2400" b="0" baseline="-25000" dirty="0" err="1">
                <a:solidFill>
                  <a:srgbClr val="002060"/>
                </a:solidFill>
                <a:latin typeface="Calibri" pitchFamily="34" charset="0"/>
              </a:rPr>
              <a:t>ΑΒ</a:t>
            </a:r>
            <a:r>
              <a:rPr lang="el-GR" sz="2400" b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ορίζεται ως η κάθετη απόσταση από το σημείο B προς το γεωειδές .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-635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1" dirty="0">
                <a:solidFill>
                  <a:schemeClr val="bg1"/>
                </a:solidFill>
                <a:latin typeface="Calibri" pitchFamily="34" charset="0"/>
              </a:rPr>
              <a:t>ΟΡΘΟΜΕΤΡΙΚΑ ΥΨΟΜΕΤΡΑ</a:t>
            </a:r>
          </a:p>
        </p:txBody>
      </p:sp>
    </p:spTree>
    <p:extLst>
      <p:ext uri="{BB962C8B-B14F-4D97-AF65-F5344CB8AC3E}">
        <p14:creationId xmlns:p14="http://schemas.microsoft.com/office/powerpoint/2010/main" val="32452996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thometric_height_of_a_point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448" y="1127096"/>
            <a:ext cx="8499689" cy="432599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-2571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ΟΡΘΟΜΕΤΡΙΚΑ ΥΨΟΜΕΤΡΑ</a:t>
            </a:r>
          </a:p>
        </p:txBody>
      </p:sp>
    </p:spTree>
    <p:extLst>
      <p:ext uri="{BB962C8B-B14F-4D97-AF65-F5344CB8AC3E}">
        <p14:creationId xmlns:p14="http://schemas.microsoft.com/office/powerpoint/2010/main" val="1211224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veling_and_ortho.wmf"/>
          <p:cNvPicPr>
            <a:picLocks noChangeAspect="1"/>
          </p:cNvPicPr>
          <p:nvPr/>
        </p:nvPicPr>
        <p:blipFill>
          <a:blip r:embed="rId2" cstate="print"/>
          <a:srcRect t="4976" r="38801"/>
          <a:stretch>
            <a:fillRect/>
          </a:stretch>
        </p:blipFill>
        <p:spPr>
          <a:xfrm>
            <a:off x="206320" y="681866"/>
            <a:ext cx="6957968" cy="4088326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-4082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ΟΡΘΟΜΕΤΡΙΚΑ ΥΨΟΜΕΤΡΑ</a:t>
            </a:r>
          </a:p>
        </p:txBody>
      </p:sp>
      <p:pic>
        <p:nvPicPr>
          <p:cNvPr id="5" name="Picture 4" descr="leveling_and_ortho.wmf"/>
          <p:cNvPicPr>
            <a:picLocks noChangeAspect="1"/>
          </p:cNvPicPr>
          <p:nvPr/>
        </p:nvPicPr>
        <p:blipFill>
          <a:blip r:embed="rId2" cstate="print"/>
          <a:srcRect l="68577" t="17205" b="18565"/>
          <a:stretch>
            <a:fillRect/>
          </a:stretch>
        </p:blipFill>
        <p:spPr>
          <a:xfrm>
            <a:off x="6040456" y="4302136"/>
            <a:ext cx="2873296" cy="22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31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ΟΡΘΟΜΕΤΡΙΚΑ ΥΨΟΜΕΤΡΑ – ΠΡΟΒΟΛΗ </a:t>
            </a:r>
            <a:r>
              <a:rPr lang="en-US" sz="2800" b="1" i="0" dirty="0" err="1">
                <a:solidFill>
                  <a:schemeClr val="bg1"/>
                </a:solidFill>
                <a:latin typeface="Calibri" pitchFamily="34" charset="0"/>
              </a:rPr>
              <a:t>Pizzeti</a:t>
            </a:r>
            <a:endParaRPr lang="el-GR" sz="2800" b="1" i="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6" descr="Pizzeti_proj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1328" y="769904"/>
            <a:ext cx="7243546" cy="538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75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ΟΡΘΟΜΕΤΡΙΚΑ ΥΨΟΜΕΤΡΑ – ΠΡΟΒΟΛΗ </a:t>
            </a:r>
            <a:r>
              <a:rPr lang="en-US" sz="2800" b="1" i="0" dirty="0" err="1">
                <a:solidFill>
                  <a:schemeClr val="bg1"/>
                </a:solidFill>
                <a:latin typeface="Calibri" pitchFamily="34" charset="0"/>
              </a:rPr>
              <a:t>Helmert</a:t>
            </a:r>
            <a:endParaRPr lang="el-GR" sz="2800" b="1" i="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4" descr="Helmert_proj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201" y="650840"/>
            <a:ext cx="7878556" cy="56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53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ΔΙΑΦΟΡΑ ΠΡΟΒΟΛΩΝ </a:t>
            </a:r>
            <a:r>
              <a:rPr lang="en-US" sz="2800" b="1" i="0" dirty="0" err="1">
                <a:solidFill>
                  <a:schemeClr val="bg1"/>
                </a:solidFill>
                <a:latin typeface="Calibri" pitchFamily="34" charset="0"/>
              </a:rPr>
              <a:t>Pizzeti</a:t>
            </a:r>
            <a:r>
              <a:rPr lang="en-US" sz="2800" b="1" i="0" dirty="0">
                <a:solidFill>
                  <a:schemeClr val="bg1"/>
                </a:solidFill>
                <a:latin typeface="Calibri" pitchFamily="34" charset="0"/>
              </a:rPr>
              <a:t> &amp; </a:t>
            </a:r>
            <a:r>
              <a:rPr lang="en-US" sz="2800" b="1" i="0" dirty="0" err="1">
                <a:solidFill>
                  <a:schemeClr val="bg1"/>
                </a:solidFill>
                <a:latin typeface="Calibri" pitchFamily="34" charset="0"/>
              </a:rPr>
              <a:t>Helmert</a:t>
            </a:r>
            <a:endParaRPr lang="el-GR" sz="2800" b="1" i="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" name="Picture 2" descr="Helmert_Pizzeti_proj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14" y="412712"/>
            <a:ext cx="8957354" cy="4725279"/>
          </a:xfrm>
          <a:prstGeom prst="rect">
            <a:avLst/>
          </a:prstGeom>
        </p:spPr>
      </p:pic>
      <p:graphicFrame>
        <p:nvGraphicFramePr>
          <p:cNvPr id="346114" name="Object 2"/>
          <p:cNvGraphicFramePr>
            <a:graphicFrameLocks noChangeAspect="1"/>
          </p:cNvGraphicFramePr>
          <p:nvPr/>
        </p:nvGraphicFramePr>
        <p:xfrm>
          <a:off x="3857616" y="5362604"/>
          <a:ext cx="19050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6" name="Equation" r:id="rId4" imgW="1904760" imgH="279360" progId="Equation.DSMT4">
                  <p:embed/>
                </p:oleObj>
              </mc:Choice>
              <mc:Fallback>
                <p:oleObj name="Equation" r:id="rId4" imgW="1904760" imgH="279360" progId="Equation.DSMT4">
                  <p:embed/>
                  <p:pic>
                    <p:nvPicPr>
                      <p:cNvPr id="3461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16" y="5362604"/>
                        <a:ext cx="1905000" cy="27940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6115" name="Object 3"/>
          <p:cNvGraphicFramePr>
            <a:graphicFrameLocks noChangeAspect="1"/>
          </p:cNvGraphicFramePr>
          <p:nvPr/>
        </p:nvGraphicFramePr>
        <p:xfrm>
          <a:off x="3956064" y="5957924"/>
          <a:ext cx="1727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07" name="Equation" r:id="rId6" imgW="1726920" imgH="368280" progId="Equation.DSMT4">
                  <p:embed/>
                </p:oleObj>
              </mc:Choice>
              <mc:Fallback>
                <p:oleObj name="Equation" r:id="rId6" imgW="1726920" imgH="368280" progId="Equation.DSMT4">
                  <p:embed/>
                  <p:pic>
                    <p:nvPicPr>
                      <p:cNvPr id="346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064" y="5957924"/>
                        <a:ext cx="1727200" cy="368300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3918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4" name="Picture 6" descr="heights"/>
          <p:cNvPicPr>
            <a:picLocks noChangeAspect="1" noChangeArrowheads="1"/>
          </p:cNvPicPr>
          <p:nvPr/>
        </p:nvPicPr>
        <p:blipFill>
          <a:blip r:embed="rId2" cstate="print"/>
          <a:srcRect l="119"/>
          <a:stretch>
            <a:fillRect/>
          </a:stretch>
        </p:blipFill>
        <p:spPr bwMode="auto">
          <a:xfrm>
            <a:off x="48580" y="769904"/>
            <a:ext cx="9095420" cy="459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6" name="Text Box 8"/>
          <p:cNvSpPr txBox="1">
            <a:spLocks noChangeArrowheads="1"/>
          </p:cNvSpPr>
          <p:nvPr/>
        </p:nvSpPr>
        <p:spPr bwMode="auto">
          <a:xfrm>
            <a:off x="539750" y="5516563"/>
            <a:ext cx="11525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>
                <a:solidFill>
                  <a:srgbClr val="FF0000"/>
                </a:solidFill>
                <a:latin typeface="Calibri" pitchFamily="34" charset="0"/>
              </a:rPr>
              <a:t>ΣΣΤΕΘ</a:t>
            </a:r>
            <a:endParaRPr lang="en-US" sz="14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8777" name="Line 9"/>
          <p:cNvSpPr>
            <a:spLocks noChangeShapeType="1"/>
          </p:cNvSpPr>
          <p:nvPr/>
        </p:nvSpPr>
        <p:spPr bwMode="auto">
          <a:xfrm flipV="1">
            <a:off x="1425575" y="3921125"/>
            <a:ext cx="3455988" cy="1655763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88778" name="Text Box 10"/>
          <p:cNvSpPr txBox="1">
            <a:spLocks noChangeArrowheads="1"/>
          </p:cNvSpPr>
          <p:nvPr/>
        </p:nvSpPr>
        <p:spPr bwMode="auto">
          <a:xfrm>
            <a:off x="5867400" y="5805488"/>
            <a:ext cx="11525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>
                <a:solidFill>
                  <a:srgbClr val="FF0000"/>
                </a:solidFill>
                <a:latin typeface="Calibri" pitchFamily="34" charset="0"/>
              </a:rPr>
              <a:t>ΧΜΤΕΘ</a:t>
            </a:r>
            <a:endParaRPr lang="en-US" sz="14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8779" name="Line 11"/>
          <p:cNvSpPr>
            <a:spLocks noChangeShapeType="1"/>
          </p:cNvSpPr>
          <p:nvPr/>
        </p:nvSpPr>
        <p:spPr bwMode="auto">
          <a:xfrm flipH="1" flipV="1">
            <a:off x="5076825" y="3573463"/>
            <a:ext cx="1223963" cy="22320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288780" name="Text Box 12"/>
          <p:cNvSpPr txBox="1">
            <a:spLocks noChangeArrowheads="1"/>
          </p:cNvSpPr>
          <p:nvPr/>
        </p:nvSpPr>
        <p:spPr bwMode="auto">
          <a:xfrm>
            <a:off x="6108757" y="1754828"/>
            <a:ext cx="2987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b="1">
                <a:solidFill>
                  <a:srgbClr val="FF0000"/>
                </a:solidFill>
                <a:latin typeface="Calibri" pitchFamily="34" charset="0"/>
              </a:rPr>
              <a:t>ΥΨΟΜΕΤΡΟ ΕΠΙΦΑΝΕΙΑΣ ΘΑΛΑΣΣΑΣ ΑΠΟ ΑΛΤΙΜΕΤΡΙΑ</a:t>
            </a:r>
            <a:endParaRPr lang="en-US" sz="1400" b="1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288781" name="Line 13"/>
          <p:cNvSpPr>
            <a:spLocks noChangeShapeType="1"/>
          </p:cNvSpPr>
          <p:nvPr/>
        </p:nvSpPr>
        <p:spPr bwMode="auto">
          <a:xfrm flipH="1">
            <a:off x="6159520" y="2276475"/>
            <a:ext cx="933430" cy="18669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ΥΨΟΜΕΤΡΙΑ – </a:t>
            </a:r>
            <a:r>
              <a:rPr lang="en-US" sz="2800" b="1" i="0" dirty="0">
                <a:solidFill>
                  <a:schemeClr val="bg1"/>
                </a:solidFill>
                <a:latin typeface="Calibri" pitchFamily="34" charset="0"/>
              </a:rPr>
              <a:t>h, H, N, </a:t>
            </a:r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ΣΤΕΘ</a:t>
            </a:r>
          </a:p>
        </p:txBody>
      </p:sp>
    </p:spTree>
    <p:extLst>
      <p:ext uri="{BB962C8B-B14F-4D97-AF65-F5344CB8AC3E}">
        <p14:creationId xmlns:p14="http://schemas.microsoft.com/office/powerpoint/2010/main" val="114327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8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8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8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88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6" grpId="0"/>
      <p:bldP spid="288777" grpId="0" animBg="1"/>
      <p:bldP spid="288778" grpId="0"/>
      <p:bldP spid="288779" grpId="0" animBg="1"/>
      <p:bldP spid="288780" grpId="0"/>
      <p:bldP spid="28878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7" name="Rectangle 3"/>
          <p:cNvSpPr>
            <a:spLocks noChangeArrowheads="1"/>
          </p:cNvSpPr>
          <p:nvPr/>
        </p:nvSpPr>
        <p:spPr bwMode="auto">
          <a:xfrm>
            <a:off x="0" y="548680"/>
            <a:ext cx="5437188" cy="36417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μια </a:t>
            </a:r>
            <a:r>
              <a:rPr lang="el-GR" sz="24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ισοδυναμική</a:t>
            </a: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επιφάνεια που προσαρμόζεται βέλτιστα στη Μέση Στάθμη της Θάλασσας (ΜΣΘ)</a:t>
            </a: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μία </a:t>
            </a:r>
            <a:r>
              <a:rPr lang="el-GR" sz="2400" b="0" i="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φυσική </a:t>
            </a: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επιφάνεια προσέγγισης της πραγματικής επιφάνειας της Γής</a:t>
            </a: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Περιγράφεται από έναν άπειρο αριθμό παραμέτρων</a:t>
            </a: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Μπορεί να </a:t>
            </a:r>
            <a:r>
              <a:rPr lang="el-GR" sz="24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προσιοριστεί</a:t>
            </a: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με όργανα (</a:t>
            </a:r>
            <a:r>
              <a:rPr lang="el-GR" sz="24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βαρυτημετρία</a:t>
            </a: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περιγραφή και μορφή της είναι περίπλοκη </a:t>
            </a: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η αναφορά μετρήσεων στο </a:t>
            </a:r>
            <a:r>
              <a:rPr lang="el-GR" sz="24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γεωεδιές</a:t>
            </a: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περιλαμβάνει πολύπλοκες εξισώσεις (αντικείμενο της γεωδαισίας)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17198" y="2132856"/>
            <a:ext cx="3990975" cy="3925887"/>
            <a:chOff x="3107" y="1637"/>
            <a:chExt cx="2514" cy="2473"/>
          </a:xfrm>
        </p:grpSpPr>
        <p:sp>
          <p:nvSpPr>
            <p:cNvPr id="328709" name="Freeform 5"/>
            <p:cNvSpPr>
              <a:spLocks/>
            </p:cNvSpPr>
            <p:nvPr/>
          </p:nvSpPr>
          <p:spPr bwMode="auto">
            <a:xfrm>
              <a:off x="3107" y="1747"/>
              <a:ext cx="2391" cy="2363"/>
            </a:xfrm>
            <a:custGeom>
              <a:avLst/>
              <a:gdLst/>
              <a:ahLst/>
              <a:cxnLst>
                <a:cxn ang="0">
                  <a:pos x="1379" y="7"/>
                </a:cxn>
                <a:cxn ang="0">
                  <a:pos x="1321" y="14"/>
                </a:cxn>
                <a:cxn ang="0">
                  <a:pos x="1267" y="21"/>
                </a:cxn>
                <a:cxn ang="0">
                  <a:pos x="1231" y="61"/>
                </a:cxn>
                <a:cxn ang="0">
                  <a:pos x="1173" y="82"/>
                </a:cxn>
                <a:cxn ang="0">
                  <a:pos x="1118" y="104"/>
                </a:cxn>
                <a:cxn ang="0">
                  <a:pos x="1029" y="154"/>
                </a:cxn>
                <a:cxn ang="0">
                  <a:pos x="957" y="216"/>
                </a:cxn>
                <a:cxn ang="0">
                  <a:pos x="913" y="245"/>
                </a:cxn>
                <a:cxn ang="0">
                  <a:pos x="819" y="299"/>
                </a:cxn>
                <a:cxn ang="0">
                  <a:pos x="746" y="339"/>
                </a:cxn>
                <a:cxn ang="0">
                  <a:pos x="718" y="364"/>
                </a:cxn>
                <a:cxn ang="0">
                  <a:pos x="592" y="400"/>
                </a:cxn>
                <a:cxn ang="0">
                  <a:pos x="440" y="425"/>
                </a:cxn>
                <a:cxn ang="0">
                  <a:pos x="346" y="454"/>
                </a:cxn>
                <a:cxn ang="0">
                  <a:pos x="245" y="538"/>
                </a:cxn>
                <a:cxn ang="0">
                  <a:pos x="183" y="632"/>
                </a:cxn>
                <a:cxn ang="0">
                  <a:pos x="89" y="740"/>
                </a:cxn>
                <a:cxn ang="0">
                  <a:pos x="32" y="895"/>
                </a:cxn>
                <a:cxn ang="0">
                  <a:pos x="3" y="1057"/>
                </a:cxn>
                <a:cxn ang="0">
                  <a:pos x="10" y="1260"/>
                </a:cxn>
                <a:cxn ang="0">
                  <a:pos x="60" y="1458"/>
                </a:cxn>
                <a:cxn ang="0">
                  <a:pos x="151" y="1657"/>
                </a:cxn>
                <a:cxn ang="0">
                  <a:pos x="281" y="1859"/>
                </a:cxn>
                <a:cxn ang="0">
                  <a:pos x="447" y="2069"/>
                </a:cxn>
                <a:cxn ang="0">
                  <a:pos x="566" y="2159"/>
                </a:cxn>
                <a:cxn ang="0">
                  <a:pos x="743" y="2267"/>
                </a:cxn>
                <a:cxn ang="0">
                  <a:pos x="873" y="2310"/>
                </a:cxn>
                <a:cxn ang="0">
                  <a:pos x="1000" y="2340"/>
                </a:cxn>
                <a:cxn ang="0">
                  <a:pos x="1158" y="2362"/>
                </a:cxn>
                <a:cxn ang="0">
                  <a:pos x="1343" y="2351"/>
                </a:cxn>
                <a:cxn ang="0">
                  <a:pos x="1556" y="2296"/>
                </a:cxn>
                <a:cxn ang="0">
                  <a:pos x="1797" y="2173"/>
                </a:cxn>
                <a:cxn ang="0">
                  <a:pos x="1892" y="2072"/>
                </a:cxn>
                <a:cxn ang="0">
                  <a:pos x="2000" y="1946"/>
                </a:cxn>
                <a:cxn ang="0">
                  <a:pos x="2090" y="1859"/>
                </a:cxn>
                <a:cxn ang="0">
                  <a:pos x="2199" y="1700"/>
                </a:cxn>
                <a:cxn ang="0">
                  <a:pos x="2278" y="1556"/>
                </a:cxn>
                <a:cxn ang="0">
                  <a:pos x="2336" y="1441"/>
                </a:cxn>
                <a:cxn ang="0">
                  <a:pos x="2372" y="1227"/>
                </a:cxn>
                <a:cxn ang="0">
                  <a:pos x="2382" y="1108"/>
                </a:cxn>
                <a:cxn ang="0">
                  <a:pos x="2390" y="1014"/>
                </a:cxn>
                <a:cxn ang="0">
                  <a:pos x="2372" y="834"/>
                </a:cxn>
                <a:cxn ang="0">
                  <a:pos x="2300" y="663"/>
                </a:cxn>
                <a:cxn ang="0">
                  <a:pos x="2151" y="498"/>
                </a:cxn>
                <a:cxn ang="0">
                  <a:pos x="1899" y="296"/>
                </a:cxn>
                <a:cxn ang="0">
                  <a:pos x="1758" y="195"/>
                </a:cxn>
                <a:cxn ang="0">
                  <a:pos x="1671" y="126"/>
                </a:cxn>
                <a:cxn ang="0">
                  <a:pos x="1610" y="79"/>
                </a:cxn>
                <a:cxn ang="0">
                  <a:pos x="1595" y="61"/>
                </a:cxn>
                <a:cxn ang="0">
                  <a:pos x="1545" y="36"/>
                </a:cxn>
                <a:cxn ang="0">
                  <a:pos x="1487" y="25"/>
                </a:cxn>
                <a:cxn ang="0">
                  <a:pos x="1454" y="10"/>
                </a:cxn>
              </a:cxnLst>
              <a:rect l="0" t="0" r="r" b="b"/>
              <a:pathLst>
                <a:path w="2391" h="2363">
                  <a:moveTo>
                    <a:pt x="1415" y="0"/>
                  </a:moveTo>
                  <a:lnTo>
                    <a:pt x="1396" y="3"/>
                  </a:lnTo>
                  <a:lnTo>
                    <a:pt x="1379" y="7"/>
                  </a:lnTo>
                  <a:lnTo>
                    <a:pt x="1360" y="7"/>
                  </a:lnTo>
                  <a:lnTo>
                    <a:pt x="1339" y="10"/>
                  </a:lnTo>
                  <a:lnTo>
                    <a:pt x="1321" y="14"/>
                  </a:lnTo>
                  <a:lnTo>
                    <a:pt x="1303" y="17"/>
                  </a:lnTo>
                  <a:lnTo>
                    <a:pt x="1285" y="21"/>
                  </a:lnTo>
                  <a:lnTo>
                    <a:pt x="1267" y="21"/>
                  </a:lnTo>
                  <a:lnTo>
                    <a:pt x="1256" y="36"/>
                  </a:lnTo>
                  <a:lnTo>
                    <a:pt x="1245" y="50"/>
                  </a:lnTo>
                  <a:lnTo>
                    <a:pt x="1231" y="61"/>
                  </a:lnTo>
                  <a:lnTo>
                    <a:pt x="1213" y="68"/>
                  </a:lnTo>
                  <a:lnTo>
                    <a:pt x="1195" y="75"/>
                  </a:lnTo>
                  <a:lnTo>
                    <a:pt x="1173" y="82"/>
                  </a:lnTo>
                  <a:lnTo>
                    <a:pt x="1154" y="89"/>
                  </a:lnTo>
                  <a:lnTo>
                    <a:pt x="1137" y="97"/>
                  </a:lnTo>
                  <a:lnTo>
                    <a:pt x="1118" y="104"/>
                  </a:lnTo>
                  <a:lnTo>
                    <a:pt x="1094" y="115"/>
                  </a:lnTo>
                  <a:lnTo>
                    <a:pt x="1061" y="133"/>
                  </a:lnTo>
                  <a:lnTo>
                    <a:pt x="1029" y="154"/>
                  </a:lnTo>
                  <a:lnTo>
                    <a:pt x="1000" y="176"/>
                  </a:lnTo>
                  <a:lnTo>
                    <a:pt x="974" y="198"/>
                  </a:lnTo>
                  <a:lnTo>
                    <a:pt x="957" y="216"/>
                  </a:lnTo>
                  <a:lnTo>
                    <a:pt x="949" y="231"/>
                  </a:lnTo>
                  <a:lnTo>
                    <a:pt x="938" y="234"/>
                  </a:lnTo>
                  <a:lnTo>
                    <a:pt x="913" y="245"/>
                  </a:lnTo>
                  <a:lnTo>
                    <a:pt x="884" y="263"/>
                  </a:lnTo>
                  <a:lnTo>
                    <a:pt x="852" y="277"/>
                  </a:lnTo>
                  <a:lnTo>
                    <a:pt x="819" y="299"/>
                  </a:lnTo>
                  <a:lnTo>
                    <a:pt x="787" y="313"/>
                  </a:lnTo>
                  <a:lnTo>
                    <a:pt x="761" y="328"/>
                  </a:lnTo>
                  <a:lnTo>
                    <a:pt x="746" y="339"/>
                  </a:lnTo>
                  <a:lnTo>
                    <a:pt x="746" y="342"/>
                  </a:lnTo>
                  <a:lnTo>
                    <a:pt x="746" y="346"/>
                  </a:lnTo>
                  <a:lnTo>
                    <a:pt x="718" y="364"/>
                  </a:lnTo>
                  <a:lnTo>
                    <a:pt x="682" y="379"/>
                  </a:lnTo>
                  <a:lnTo>
                    <a:pt x="638" y="389"/>
                  </a:lnTo>
                  <a:lnTo>
                    <a:pt x="592" y="400"/>
                  </a:lnTo>
                  <a:lnTo>
                    <a:pt x="540" y="408"/>
                  </a:lnTo>
                  <a:lnTo>
                    <a:pt x="487" y="415"/>
                  </a:lnTo>
                  <a:lnTo>
                    <a:pt x="440" y="425"/>
                  </a:lnTo>
                  <a:lnTo>
                    <a:pt x="393" y="437"/>
                  </a:lnTo>
                  <a:lnTo>
                    <a:pt x="375" y="440"/>
                  </a:lnTo>
                  <a:lnTo>
                    <a:pt x="346" y="454"/>
                  </a:lnTo>
                  <a:lnTo>
                    <a:pt x="314" y="476"/>
                  </a:lnTo>
                  <a:lnTo>
                    <a:pt x="277" y="505"/>
                  </a:lnTo>
                  <a:lnTo>
                    <a:pt x="245" y="538"/>
                  </a:lnTo>
                  <a:lnTo>
                    <a:pt x="212" y="574"/>
                  </a:lnTo>
                  <a:lnTo>
                    <a:pt x="190" y="603"/>
                  </a:lnTo>
                  <a:lnTo>
                    <a:pt x="183" y="632"/>
                  </a:lnTo>
                  <a:lnTo>
                    <a:pt x="147" y="656"/>
                  </a:lnTo>
                  <a:lnTo>
                    <a:pt x="115" y="696"/>
                  </a:lnTo>
                  <a:lnTo>
                    <a:pt x="89" y="740"/>
                  </a:lnTo>
                  <a:lnTo>
                    <a:pt x="65" y="790"/>
                  </a:lnTo>
                  <a:lnTo>
                    <a:pt x="46" y="841"/>
                  </a:lnTo>
                  <a:lnTo>
                    <a:pt x="32" y="895"/>
                  </a:lnTo>
                  <a:lnTo>
                    <a:pt x="21" y="942"/>
                  </a:lnTo>
                  <a:lnTo>
                    <a:pt x="14" y="985"/>
                  </a:lnTo>
                  <a:lnTo>
                    <a:pt x="3" y="1057"/>
                  </a:lnTo>
                  <a:lnTo>
                    <a:pt x="0" y="1126"/>
                  </a:lnTo>
                  <a:lnTo>
                    <a:pt x="3" y="1191"/>
                  </a:lnTo>
                  <a:lnTo>
                    <a:pt x="10" y="1260"/>
                  </a:lnTo>
                  <a:lnTo>
                    <a:pt x="21" y="1328"/>
                  </a:lnTo>
                  <a:lnTo>
                    <a:pt x="39" y="1393"/>
                  </a:lnTo>
                  <a:lnTo>
                    <a:pt x="60" y="1458"/>
                  </a:lnTo>
                  <a:lnTo>
                    <a:pt x="86" y="1527"/>
                  </a:lnTo>
                  <a:lnTo>
                    <a:pt x="118" y="1592"/>
                  </a:lnTo>
                  <a:lnTo>
                    <a:pt x="151" y="1657"/>
                  </a:lnTo>
                  <a:lnTo>
                    <a:pt x="190" y="1726"/>
                  </a:lnTo>
                  <a:lnTo>
                    <a:pt x="234" y="1794"/>
                  </a:lnTo>
                  <a:lnTo>
                    <a:pt x="281" y="1859"/>
                  </a:lnTo>
                  <a:lnTo>
                    <a:pt x="331" y="1928"/>
                  </a:lnTo>
                  <a:lnTo>
                    <a:pt x="389" y="2000"/>
                  </a:lnTo>
                  <a:lnTo>
                    <a:pt x="447" y="2069"/>
                  </a:lnTo>
                  <a:lnTo>
                    <a:pt x="472" y="2094"/>
                  </a:lnTo>
                  <a:lnTo>
                    <a:pt x="512" y="2123"/>
                  </a:lnTo>
                  <a:lnTo>
                    <a:pt x="566" y="2159"/>
                  </a:lnTo>
                  <a:lnTo>
                    <a:pt x="624" y="2199"/>
                  </a:lnTo>
                  <a:lnTo>
                    <a:pt x="686" y="2235"/>
                  </a:lnTo>
                  <a:lnTo>
                    <a:pt x="743" y="2267"/>
                  </a:lnTo>
                  <a:lnTo>
                    <a:pt x="797" y="2289"/>
                  </a:lnTo>
                  <a:lnTo>
                    <a:pt x="837" y="2303"/>
                  </a:lnTo>
                  <a:lnTo>
                    <a:pt x="873" y="2310"/>
                  </a:lnTo>
                  <a:lnTo>
                    <a:pt x="913" y="2322"/>
                  </a:lnTo>
                  <a:lnTo>
                    <a:pt x="952" y="2332"/>
                  </a:lnTo>
                  <a:lnTo>
                    <a:pt x="1000" y="2340"/>
                  </a:lnTo>
                  <a:lnTo>
                    <a:pt x="1050" y="2351"/>
                  </a:lnTo>
                  <a:lnTo>
                    <a:pt x="1101" y="2354"/>
                  </a:lnTo>
                  <a:lnTo>
                    <a:pt x="1158" y="2362"/>
                  </a:lnTo>
                  <a:lnTo>
                    <a:pt x="1216" y="2362"/>
                  </a:lnTo>
                  <a:lnTo>
                    <a:pt x="1278" y="2358"/>
                  </a:lnTo>
                  <a:lnTo>
                    <a:pt x="1343" y="2351"/>
                  </a:lnTo>
                  <a:lnTo>
                    <a:pt x="1411" y="2340"/>
                  </a:lnTo>
                  <a:lnTo>
                    <a:pt x="1483" y="2322"/>
                  </a:lnTo>
                  <a:lnTo>
                    <a:pt x="1556" y="2296"/>
                  </a:lnTo>
                  <a:lnTo>
                    <a:pt x="1635" y="2264"/>
                  </a:lnTo>
                  <a:lnTo>
                    <a:pt x="1715" y="2224"/>
                  </a:lnTo>
                  <a:lnTo>
                    <a:pt x="1797" y="2173"/>
                  </a:lnTo>
                  <a:lnTo>
                    <a:pt x="1823" y="2149"/>
                  </a:lnTo>
                  <a:lnTo>
                    <a:pt x="1856" y="2112"/>
                  </a:lnTo>
                  <a:lnTo>
                    <a:pt x="1892" y="2072"/>
                  </a:lnTo>
                  <a:lnTo>
                    <a:pt x="1928" y="2029"/>
                  </a:lnTo>
                  <a:lnTo>
                    <a:pt x="1964" y="1986"/>
                  </a:lnTo>
                  <a:lnTo>
                    <a:pt x="2000" y="1946"/>
                  </a:lnTo>
                  <a:lnTo>
                    <a:pt x="2032" y="1914"/>
                  </a:lnTo>
                  <a:lnTo>
                    <a:pt x="2058" y="1888"/>
                  </a:lnTo>
                  <a:lnTo>
                    <a:pt x="2090" y="1859"/>
                  </a:lnTo>
                  <a:lnTo>
                    <a:pt x="2123" y="1816"/>
                  </a:lnTo>
                  <a:lnTo>
                    <a:pt x="2163" y="1762"/>
                  </a:lnTo>
                  <a:lnTo>
                    <a:pt x="2199" y="1700"/>
                  </a:lnTo>
                  <a:lnTo>
                    <a:pt x="2231" y="1643"/>
                  </a:lnTo>
                  <a:lnTo>
                    <a:pt x="2260" y="1592"/>
                  </a:lnTo>
                  <a:lnTo>
                    <a:pt x="2278" y="1556"/>
                  </a:lnTo>
                  <a:lnTo>
                    <a:pt x="2285" y="1538"/>
                  </a:lnTo>
                  <a:lnTo>
                    <a:pt x="2314" y="1498"/>
                  </a:lnTo>
                  <a:lnTo>
                    <a:pt x="2336" y="1441"/>
                  </a:lnTo>
                  <a:lnTo>
                    <a:pt x="2353" y="1368"/>
                  </a:lnTo>
                  <a:lnTo>
                    <a:pt x="2365" y="1296"/>
                  </a:lnTo>
                  <a:lnTo>
                    <a:pt x="2372" y="1227"/>
                  </a:lnTo>
                  <a:lnTo>
                    <a:pt x="2379" y="1166"/>
                  </a:lnTo>
                  <a:lnTo>
                    <a:pt x="2382" y="1126"/>
                  </a:lnTo>
                  <a:lnTo>
                    <a:pt x="2382" y="1108"/>
                  </a:lnTo>
                  <a:lnTo>
                    <a:pt x="2386" y="1090"/>
                  </a:lnTo>
                  <a:lnTo>
                    <a:pt x="2386" y="1057"/>
                  </a:lnTo>
                  <a:lnTo>
                    <a:pt x="2390" y="1014"/>
                  </a:lnTo>
                  <a:lnTo>
                    <a:pt x="2386" y="960"/>
                  </a:lnTo>
                  <a:lnTo>
                    <a:pt x="2382" y="898"/>
                  </a:lnTo>
                  <a:lnTo>
                    <a:pt x="2372" y="834"/>
                  </a:lnTo>
                  <a:lnTo>
                    <a:pt x="2353" y="761"/>
                  </a:lnTo>
                  <a:lnTo>
                    <a:pt x="2329" y="692"/>
                  </a:lnTo>
                  <a:lnTo>
                    <a:pt x="2300" y="663"/>
                  </a:lnTo>
                  <a:lnTo>
                    <a:pt x="2260" y="617"/>
                  </a:lnTo>
                  <a:lnTo>
                    <a:pt x="2213" y="559"/>
                  </a:lnTo>
                  <a:lnTo>
                    <a:pt x="2151" y="498"/>
                  </a:lnTo>
                  <a:lnTo>
                    <a:pt x="2079" y="430"/>
                  </a:lnTo>
                  <a:lnTo>
                    <a:pt x="1996" y="360"/>
                  </a:lnTo>
                  <a:lnTo>
                    <a:pt x="1899" y="296"/>
                  </a:lnTo>
                  <a:lnTo>
                    <a:pt x="1794" y="238"/>
                  </a:lnTo>
                  <a:lnTo>
                    <a:pt x="1780" y="219"/>
                  </a:lnTo>
                  <a:lnTo>
                    <a:pt x="1758" y="195"/>
                  </a:lnTo>
                  <a:lnTo>
                    <a:pt x="1732" y="169"/>
                  </a:lnTo>
                  <a:lnTo>
                    <a:pt x="1703" y="147"/>
                  </a:lnTo>
                  <a:lnTo>
                    <a:pt x="1671" y="126"/>
                  </a:lnTo>
                  <a:lnTo>
                    <a:pt x="1646" y="104"/>
                  </a:lnTo>
                  <a:lnTo>
                    <a:pt x="1624" y="89"/>
                  </a:lnTo>
                  <a:lnTo>
                    <a:pt x="1610" y="79"/>
                  </a:lnTo>
                  <a:lnTo>
                    <a:pt x="1610" y="75"/>
                  </a:lnTo>
                  <a:lnTo>
                    <a:pt x="1610" y="72"/>
                  </a:lnTo>
                  <a:lnTo>
                    <a:pt x="1595" y="61"/>
                  </a:lnTo>
                  <a:lnTo>
                    <a:pt x="1578" y="50"/>
                  </a:lnTo>
                  <a:lnTo>
                    <a:pt x="1563" y="43"/>
                  </a:lnTo>
                  <a:lnTo>
                    <a:pt x="1545" y="36"/>
                  </a:lnTo>
                  <a:lnTo>
                    <a:pt x="1523" y="32"/>
                  </a:lnTo>
                  <a:lnTo>
                    <a:pt x="1505" y="25"/>
                  </a:lnTo>
                  <a:lnTo>
                    <a:pt x="1487" y="25"/>
                  </a:lnTo>
                  <a:lnTo>
                    <a:pt x="1465" y="25"/>
                  </a:lnTo>
                  <a:lnTo>
                    <a:pt x="1461" y="17"/>
                  </a:lnTo>
                  <a:lnTo>
                    <a:pt x="1454" y="10"/>
                  </a:lnTo>
                  <a:lnTo>
                    <a:pt x="1437" y="7"/>
                  </a:lnTo>
                  <a:lnTo>
                    <a:pt x="1415" y="0"/>
                  </a:lnTo>
                </a:path>
              </a:pathLst>
            </a:custGeom>
            <a:solidFill>
              <a:srgbClr val="BEBEBE"/>
            </a:solidFill>
            <a:ln w="25400" cap="rnd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8710" name="Freeform 6"/>
            <p:cNvSpPr>
              <a:spLocks/>
            </p:cNvSpPr>
            <p:nvPr/>
          </p:nvSpPr>
          <p:spPr bwMode="auto">
            <a:xfrm>
              <a:off x="4288" y="1655"/>
              <a:ext cx="823" cy="366"/>
            </a:xfrm>
            <a:custGeom>
              <a:avLst/>
              <a:gdLst/>
              <a:ahLst/>
              <a:cxnLst>
                <a:cxn ang="0">
                  <a:pos x="25" y="68"/>
                </a:cxn>
                <a:cxn ang="0">
                  <a:pos x="68" y="58"/>
                </a:cxn>
                <a:cxn ang="0">
                  <a:pos x="93" y="43"/>
                </a:cxn>
                <a:cxn ang="0">
                  <a:pos x="104" y="36"/>
                </a:cxn>
                <a:cxn ang="0">
                  <a:pos x="119" y="32"/>
                </a:cxn>
                <a:cxn ang="0">
                  <a:pos x="122" y="25"/>
                </a:cxn>
                <a:cxn ang="0">
                  <a:pos x="133" y="43"/>
                </a:cxn>
                <a:cxn ang="0">
                  <a:pos x="155" y="43"/>
                </a:cxn>
                <a:cxn ang="0">
                  <a:pos x="169" y="36"/>
                </a:cxn>
                <a:cxn ang="0">
                  <a:pos x="201" y="43"/>
                </a:cxn>
                <a:cxn ang="0">
                  <a:pos x="237" y="51"/>
                </a:cxn>
                <a:cxn ang="0">
                  <a:pos x="245" y="39"/>
                </a:cxn>
                <a:cxn ang="0">
                  <a:pos x="259" y="36"/>
                </a:cxn>
                <a:cxn ang="0">
                  <a:pos x="270" y="14"/>
                </a:cxn>
                <a:cxn ang="0">
                  <a:pos x="288" y="3"/>
                </a:cxn>
                <a:cxn ang="0">
                  <a:pos x="299" y="54"/>
                </a:cxn>
                <a:cxn ang="0">
                  <a:pos x="317" y="51"/>
                </a:cxn>
                <a:cxn ang="0">
                  <a:pos x="335" y="43"/>
                </a:cxn>
                <a:cxn ang="0">
                  <a:pos x="338" y="29"/>
                </a:cxn>
                <a:cxn ang="0">
                  <a:pos x="346" y="14"/>
                </a:cxn>
                <a:cxn ang="0">
                  <a:pos x="360" y="14"/>
                </a:cxn>
                <a:cxn ang="0">
                  <a:pos x="371" y="10"/>
                </a:cxn>
                <a:cxn ang="0">
                  <a:pos x="389" y="54"/>
                </a:cxn>
                <a:cxn ang="0">
                  <a:pos x="432" y="68"/>
                </a:cxn>
                <a:cxn ang="0">
                  <a:pos x="447" y="79"/>
                </a:cxn>
                <a:cxn ang="0">
                  <a:pos x="447" y="97"/>
                </a:cxn>
                <a:cxn ang="0">
                  <a:pos x="461" y="108"/>
                </a:cxn>
                <a:cxn ang="0">
                  <a:pos x="490" y="108"/>
                </a:cxn>
                <a:cxn ang="0">
                  <a:pos x="504" y="116"/>
                </a:cxn>
                <a:cxn ang="0">
                  <a:pos x="504" y="137"/>
                </a:cxn>
                <a:cxn ang="0">
                  <a:pos x="519" y="147"/>
                </a:cxn>
                <a:cxn ang="0">
                  <a:pos x="551" y="152"/>
                </a:cxn>
                <a:cxn ang="0">
                  <a:pos x="569" y="147"/>
                </a:cxn>
                <a:cxn ang="0">
                  <a:pos x="580" y="133"/>
                </a:cxn>
                <a:cxn ang="0">
                  <a:pos x="587" y="130"/>
                </a:cxn>
                <a:cxn ang="0">
                  <a:pos x="602" y="130"/>
                </a:cxn>
                <a:cxn ang="0">
                  <a:pos x="609" y="133"/>
                </a:cxn>
                <a:cxn ang="0">
                  <a:pos x="616" y="144"/>
                </a:cxn>
                <a:cxn ang="0">
                  <a:pos x="612" y="173"/>
                </a:cxn>
                <a:cxn ang="0">
                  <a:pos x="620" y="184"/>
                </a:cxn>
                <a:cxn ang="0">
                  <a:pos x="638" y="184"/>
                </a:cxn>
                <a:cxn ang="0">
                  <a:pos x="645" y="191"/>
                </a:cxn>
                <a:cxn ang="0">
                  <a:pos x="645" y="198"/>
                </a:cxn>
                <a:cxn ang="0">
                  <a:pos x="648" y="202"/>
                </a:cxn>
                <a:cxn ang="0">
                  <a:pos x="656" y="202"/>
                </a:cxn>
                <a:cxn ang="0">
                  <a:pos x="659" y="209"/>
                </a:cxn>
                <a:cxn ang="0">
                  <a:pos x="667" y="209"/>
                </a:cxn>
                <a:cxn ang="0">
                  <a:pos x="670" y="212"/>
                </a:cxn>
                <a:cxn ang="0">
                  <a:pos x="713" y="202"/>
                </a:cxn>
                <a:cxn ang="0">
                  <a:pos x="764" y="220"/>
                </a:cxn>
                <a:cxn ang="0">
                  <a:pos x="771" y="263"/>
                </a:cxn>
                <a:cxn ang="0">
                  <a:pos x="764" y="296"/>
                </a:cxn>
                <a:cxn ang="0">
                  <a:pos x="785" y="299"/>
                </a:cxn>
                <a:cxn ang="0">
                  <a:pos x="807" y="303"/>
                </a:cxn>
                <a:cxn ang="0">
                  <a:pos x="800" y="328"/>
                </a:cxn>
                <a:cxn ang="0">
                  <a:pos x="796" y="354"/>
                </a:cxn>
                <a:cxn ang="0">
                  <a:pos x="804" y="354"/>
                </a:cxn>
                <a:cxn ang="0">
                  <a:pos x="811" y="354"/>
                </a:cxn>
                <a:cxn ang="0">
                  <a:pos x="811" y="361"/>
                </a:cxn>
                <a:cxn ang="0">
                  <a:pos x="814" y="365"/>
                </a:cxn>
                <a:cxn ang="0">
                  <a:pos x="822" y="365"/>
                </a:cxn>
              </a:cxnLst>
              <a:rect l="0" t="0" r="r" b="b"/>
              <a:pathLst>
                <a:path w="823" h="366">
                  <a:moveTo>
                    <a:pt x="0" y="68"/>
                  </a:moveTo>
                  <a:lnTo>
                    <a:pt x="25" y="68"/>
                  </a:lnTo>
                  <a:lnTo>
                    <a:pt x="47" y="65"/>
                  </a:lnTo>
                  <a:lnTo>
                    <a:pt x="68" y="58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11" y="36"/>
                  </a:lnTo>
                  <a:lnTo>
                    <a:pt x="119" y="32"/>
                  </a:lnTo>
                  <a:lnTo>
                    <a:pt x="122" y="29"/>
                  </a:lnTo>
                  <a:lnTo>
                    <a:pt x="122" y="25"/>
                  </a:lnTo>
                  <a:lnTo>
                    <a:pt x="133" y="21"/>
                  </a:lnTo>
                  <a:lnTo>
                    <a:pt x="133" y="43"/>
                  </a:lnTo>
                  <a:lnTo>
                    <a:pt x="144" y="43"/>
                  </a:lnTo>
                  <a:lnTo>
                    <a:pt x="155" y="43"/>
                  </a:lnTo>
                  <a:lnTo>
                    <a:pt x="165" y="39"/>
                  </a:lnTo>
                  <a:lnTo>
                    <a:pt x="169" y="36"/>
                  </a:lnTo>
                  <a:lnTo>
                    <a:pt x="187" y="36"/>
                  </a:lnTo>
                  <a:lnTo>
                    <a:pt x="201" y="43"/>
                  </a:lnTo>
                  <a:lnTo>
                    <a:pt x="220" y="46"/>
                  </a:lnTo>
                  <a:lnTo>
                    <a:pt x="237" y="51"/>
                  </a:lnTo>
                  <a:lnTo>
                    <a:pt x="237" y="43"/>
                  </a:lnTo>
                  <a:lnTo>
                    <a:pt x="245" y="39"/>
                  </a:lnTo>
                  <a:lnTo>
                    <a:pt x="256" y="36"/>
                  </a:lnTo>
                  <a:lnTo>
                    <a:pt x="259" y="36"/>
                  </a:lnTo>
                  <a:lnTo>
                    <a:pt x="259" y="21"/>
                  </a:lnTo>
                  <a:lnTo>
                    <a:pt x="270" y="14"/>
                  </a:lnTo>
                  <a:lnTo>
                    <a:pt x="277" y="10"/>
                  </a:lnTo>
                  <a:lnTo>
                    <a:pt x="288" y="3"/>
                  </a:lnTo>
                  <a:lnTo>
                    <a:pt x="299" y="0"/>
                  </a:lnTo>
                  <a:lnTo>
                    <a:pt x="299" y="54"/>
                  </a:lnTo>
                  <a:lnTo>
                    <a:pt x="306" y="54"/>
                  </a:lnTo>
                  <a:lnTo>
                    <a:pt x="317" y="51"/>
                  </a:lnTo>
                  <a:lnTo>
                    <a:pt x="324" y="46"/>
                  </a:lnTo>
                  <a:lnTo>
                    <a:pt x="335" y="43"/>
                  </a:lnTo>
                  <a:lnTo>
                    <a:pt x="335" y="36"/>
                  </a:lnTo>
                  <a:lnTo>
                    <a:pt x="338" y="29"/>
                  </a:lnTo>
                  <a:lnTo>
                    <a:pt x="342" y="21"/>
                  </a:lnTo>
                  <a:lnTo>
                    <a:pt x="346" y="14"/>
                  </a:lnTo>
                  <a:lnTo>
                    <a:pt x="353" y="14"/>
                  </a:lnTo>
                  <a:lnTo>
                    <a:pt x="360" y="14"/>
                  </a:lnTo>
                  <a:lnTo>
                    <a:pt x="367" y="10"/>
                  </a:lnTo>
                  <a:lnTo>
                    <a:pt x="371" y="10"/>
                  </a:lnTo>
                  <a:lnTo>
                    <a:pt x="371" y="51"/>
                  </a:lnTo>
                  <a:lnTo>
                    <a:pt x="389" y="54"/>
                  </a:lnTo>
                  <a:lnTo>
                    <a:pt x="411" y="61"/>
                  </a:lnTo>
                  <a:lnTo>
                    <a:pt x="432" y="68"/>
                  </a:lnTo>
                  <a:lnTo>
                    <a:pt x="447" y="72"/>
                  </a:lnTo>
                  <a:lnTo>
                    <a:pt x="447" y="79"/>
                  </a:lnTo>
                  <a:lnTo>
                    <a:pt x="447" y="90"/>
                  </a:lnTo>
                  <a:lnTo>
                    <a:pt x="447" y="97"/>
                  </a:lnTo>
                  <a:lnTo>
                    <a:pt x="447" y="104"/>
                  </a:lnTo>
                  <a:lnTo>
                    <a:pt x="461" y="108"/>
                  </a:lnTo>
                  <a:lnTo>
                    <a:pt x="475" y="108"/>
                  </a:lnTo>
                  <a:lnTo>
                    <a:pt x="490" y="108"/>
                  </a:lnTo>
                  <a:lnTo>
                    <a:pt x="504" y="104"/>
                  </a:lnTo>
                  <a:lnTo>
                    <a:pt x="504" y="116"/>
                  </a:lnTo>
                  <a:lnTo>
                    <a:pt x="504" y="126"/>
                  </a:lnTo>
                  <a:lnTo>
                    <a:pt x="504" y="137"/>
                  </a:lnTo>
                  <a:lnTo>
                    <a:pt x="504" y="147"/>
                  </a:lnTo>
                  <a:lnTo>
                    <a:pt x="519" y="147"/>
                  </a:lnTo>
                  <a:lnTo>
                    <a:pt x="537" y="152"/>
                  </a:lnTo>
                  <a:lnTo>
                    <a:pt x="551" y="152"/>
                  </a:lnTo>
                  <a:lnTo>
                    <a:pt x="566" y="152"/>
                  </a:lnTo>
                  <a:lnTo>
                    <a:pt x="569" y="147"/>
                  </a:lnTo>
                  <a:lnTo>
                    <a:pt x="573" y="140"/>
                  </a:lnTo>
                  <a:lnTo>
                    <a:pt x="580" y="133"/>
                  </a:lnTo>
                  <a:lnTo>
                    <a:pt x="580" y="130"/>
                  </a:lnTo>
                  <a:lnTo>
                    <a:pt x="587" y="130"/>
                  </a:lnTo>
                  <a:lnTo>
                    <a:pt x="595" y="130"/>
                  </a:lnTo>
                  <a:lnTo>
                    <a:pt x="602" y="130"/>
                  </a:lnTo>
                  <a:lnTo>
                    <a:pt x="609" y="130"/>
                  </a:lnTo>
                  <a:lnTo>
                    <a:pt x="609" y="133"/>
                  </a:lnTo>
                  <a:lnTo>
                    <a:pt x="612" y="133"/>
                  </a:lnTo>
                  <a:lnTo>
                    <a:pt x="616" y="144"/>
                  </a:lnTo>
                  <a:lnTo>
                    <a:pt x="616" y="159"/>
                  </a:lnTo>
                  <a:lnTo>
                    <a:pt x="612" y="173"/>
                  </a:lnTo>
                  <a:lnTo>
                    <a:pt x="612" y="180"/>
                  </a:lnTo>
                  <a:lnTo>
                    <a:pt x="620" y="184"/>
                  </a:lnTo>
                  <a:lnTo>
                    <a:pt x="631" y="184"/>
                  </a:lnTo>
                  <a:lnTo>
                    <a:pt x="638" y="184"/>
                  </a:lnTo>
                  <a:lnTo>
                    <a:pt x="645" y="188"/>
                  </a:lnTo>
                  <a:lnTo>
                    <a:pt x="645" y="191"/>
                  </a:lnTo>
                  <a:lnTo>
                    <a:pt x="645" y="195"/>
                  </a:lnTo>
                  <a:lnTo>
                    <a:pt x="645" y="198"/>
                  </a:lnTo>
                  <a:lnTo>
                    <a:pt x="645" y="202"/>
                  </a:lnTo>
                  <a:lnTo>
                    <a:pt x="648" y="202"/>
                  </a:lnTo>
                  <a:lnTo>
                    <a:pt x="652" y="202"/>
                  </a:lnTo>
                  <a:lnTo>
                    <a:pt x="656" y="202"/>
                  </a:lnTo>
                  <a:lnTo>
                    <a:pt x="656" y="205"/>
                  </a:lnTo>
                  <a:lnTo>
                    <a:pt x="659" y="209"/>
                  </a:lnTo>
                  <a:lnTo>
                    <a:pt x="663" y="209"/>
                  </a:lnTo>
                  <a:lnTo>
                    <a:pt x="667" y="209"/>
                  </a:lnTo>
                  <a:lnTo>
                    <a:pt x="670" y="209"/>
                  </a:lnTo>
                  <a:lnTo>
                    <a:pt x="670" y="212"/>
                  </a:lnTo>
                  <a:lnTo>
                    <a:pt x="688" y="205"/>
                  </a:lnTo>
                  <a:lnTo>
                    <a:pt x="713" y="202"/>
                  </a:lnTo>
                  <a:lnTo>
                    <a:pt x="742" y="205"/>
                  </a:lnTo>
                  <a:lnTo>
                    <a:pt x="764" y="220"/>
                  </a:lnTo>
                  <a:lnTo>
                    <a:pt x="771" y="241"/>
                  </a:lnTo>
                  <a:lnTo>
                    <a:pt x="771" y="263"/>
                  </a:lnTo>
                  <a:lnTo>
                    <a:pt x="771" y="281"/>
                  </a:lnTo>
                  <a:lnTo>
                    <a:pt x="764" y="296"/>
                  </a:lnTo>
                  <a:lnTo>
                    <a:pt x="775" y="296"/>
                  </a:lnTo>
                  <a:lnTo>
                    <a:pt x="785" y="299"/>
                  </a:lnTo>
                  <a:lnTo>
                    <a:pt x="796" y="303"/>
                  </a:lnTo>
                  <a:lnTo>
                    <a:pt x="807" y="303"/>
                  </a:lnTo>
                  <a:lnTo>
                    <a:pt x="804" y="318"/>
                  </a:lnTo>
                  <a:lnTo>
                    <a:pt x="800" y="328"/>
                  </a:lnTo>
                  <a:lnTo>
                    <a:pt x="796" y="339"/>
                  </a:lnTo>
                  <a:lnTo>
                    <a:pt x="796" y="354"/>
                  </a:lnTo>
                  <a:lnTo>
                    <a:pt x="800" y="354"/>
                  </a:lnTo>
                  <a:lnTo>
                    <a:pt x="804" y="354"/>
                  </a:lnTo>
                  <a:lnTo>
                    <a:pt x="807" y="354"/>
                  </a:lnTo>
                  <a:lnTo>
                    <a:pt x="811" y="354"/>
                  </a:lnTo>
                  <a:lnTo>
                    <a:pt x="811" y="357"/>
                  </a:lnTo>
                  <a:lnTo>
                    <a:pt x="811" y="361"/>
                  </a:lnTo>
                  <a:lnTo>
                    <a:pt x="814" y="361"/>
                  </a:lnTo>
                  <a:lnTo>
                    <a:pt x="814" y="365"/>
                  </a:lnTo>
                  <a:lnTo>
                    <a:pt x="818" y="365"/>
                  </a:lnTo>
                  <a:lnTo>
                    <a:pt x="822" y="365"/>
                  </a:lnTo>
                </a:path>
              </a:pathLst>
            </a:custGeom>
            <a:noFill/>
            <a:ln w="25400" cap="rnd" cmpd="sng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8711" name="Rectangle 7"/>
            <p:cNvSpPr>
              <a:spLocks noChangeArrowheads="1"/>
            </p:cNvSpPr>
            <p:nvPr/>
          </p:nvSpPr>
          <p:spPr bwMode="auto">
            <a:xfrm>
              <a:off x="4759" y="2283"/>
              <a:ext cx="515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>
                  <a:latin typeface="Calibri" panose="020F0502020204030204" pitchFamily="34" charset="0"/>
                  <a:cs typeface="Calibri" panose="020F0502020204030204" pitchFamily="34" charset="0"/>
                </a:rPr>
                <a:t>Ευρώπη</a:t>
              </a:r>
            </a:p>
          </p:txBody>
        </p:sp>
        <p:sp>
          <p:nvSpPr>
            <p:cNvPr id="328712" name="Rectangle 8"/>
            <p:cNvSpPr>
              <a:spLocks noChangeArrowheads="1"/>
            </p:cNvSpPr>
            <p:nvPr/>
          </p:nvSpPr>
          <p:spPr bwMode="auto">
            <a:xfrm>
              <a:off x="3324" y="2283"/>
              <a:ext cx="648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>
                  <a:latin typeface="Calibri" panose="020F0502020204030204" pitchFamily="34" charset="0"/>
                  <a:cs typeface="Calibri" panose="020F0502020204030204" pitchFamily="34" charset="0"/>
                </a:rPr>
                <a:t>Β. Αμερική</a:t>
              </a:r>
            </a:p>
          </p:txBody>
        </p:sp>
        <p:sp>
          <p:nvSpPr>
            <p:cNvPr id="328713" name="Rectangle 9"/>
            <p:cNvSpPr>
              <a:spLocks noChangeArrowheads="1"/>
            </p:cNvSpPr>
            <p:nvPr/>
          </p:nvSpPr>
          <p:spPr bwMode="auto">
            <a:xfrm>
              <a:off x="3422" y="3550"/>
              <a:ext cx="660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>
                  <a:latin typeface="Calibri" panose="020F0502020204030204" pitchFamily="34" charset="0"/>
                  <a:cs typeface="Calibri" panose="020F0502020204030204" pitchFamily="34" charset="0"/>
                </a:rPr>
                <a:t>Ν. Αμερική</a:t>
              </a:r>
            </a:p>
          </p:txBody>
        </p:sp>
        <p:sp>
          <p:nvSpPr>
            <p:cNvPr id="328714" name="Rectangle 10"/>
            <p:cNvSpPr>
              <a:spLocks noChangeArrowheads="1"/>
            </p:cNvSpPr>
            <p:nvPr/>
          </p:nvSpPr>
          <p:spPr bwMode="auto">
            <a:xfrm>
              <a:off x="4572" y="3578"/>
              <a:ext cx="484" cy="1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>
                  <a:latin typeface="Calibri" panose="020F0502020204030204" pitchFamily="34" charset="0"/>
                  <a:cs typeface="Calibri" panose="020F0502020204030204" pitchFamily="34" charset="0"/>
                </a:rPr>
                <a:t>Αφρική</a:t>
              </a:r>
            </a:p>
          </p:txBody>
        </p:sp>
        <p:sp>
          <p:nvSpPr>
            <p:cNvPr id="328715" name="Rectangle 11"/>
            <p:cNvSpPr>
              <a:spLocks noChangeArrowheads="1"/>
            </p:cNvSpPr>
            <p:nvPr/>
          </p:nvSpPr>
          <p:spPr bwMode="auto">
            <a:xfrm>
              <a:off x="4844" y="1637"/>
              <a:ext cx="777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600" i="1">
                  <a:latin typeface="Calibri" panose="020F0502020204030204" pitchFamily="34" charset="0"/>
                  <a:cs typeface="Calibri" panose="020F0502020204030204" pitchFamily="34" charset="0"/>
                </a:rPr>
                <a:t>Τοπογραφία</a:t>
              </a:r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:a16="http://schemas.microsoft.com/office/drawing/2014/main" id="{71536C4C-AE8E-4508-8B7E-53499BC72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Φυσική προσέγγιση της Γης – Γεωειδές</a:t>
            </a:r>
          </a:p>
        </p:txBody>
      </p:sp>
    </p:spTree>
    <p:extLst>
      <p:ext uri="{BB962C8B-B14F-4D97-AF65-F5344CB8AC3E}">
        <p14:creationId xmlns:p14="http://schemas.microsoft.com/office/powerpoint/2010/main" val="118126709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9" name="Picture 5" descr="Heights_unification"/>
          <p:cNvPicPr>
            <a:picLocks noChangeAspect="1" noChangeArrowheads="1"/>
          </p:cNvPicPr>
          <p:nvPr/>
        </p:nvPicPr>
        <p:blipFill>
          <a:blip r:embed="rId2" cstate="print"/>
          <a:srcRect l="717"/>
          <a:stretch>
            <a:fillRect/>
          </a:stretch>
        </p:blipFill>
        <p:spPr bwMode="auto">
          <a:xfrm>
            <a:off x="271463" y="765175"/>
            <a:ext cx="8548687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3110" name="Text Box 6"/>
          <p:cNvSpPr txBox="1">
            <a:spLocks noChangeArrowheads="1"/>
          </p:cNvSpPr>
          <p:nvPr/>
        </p:nvSpPr>
        <p:spPr bwMode="auto">
          <a:xfrm>
            <a:off x="252413" y="5589588"/>
            <a:ext cx="302418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ΟΡΘΟΜΕΤΡΙΚΟ ΥΨΟΜΕΡΟΤΡΙΓΩΝΟΜΕΤΡΙΚΟΥ ΣΗΜΕΙΟΥ ΓΥΣ ΑΠΟ ΠΕΙΡΑΙΑ</a:t>
            </a:r>
            <a:endParaRPr lang="en-US" sz="14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3111" name="Line 7"/>
          <p:cNvSpPr>
            <a:spLocks noChangeShapeType="1"/>
          </p:cNvSpPr>
          <p:nvPr/>
        </p:nvSpPr>
        <p:spPr bwMode="auto">
          <a:xfrm flipV="1">
            <a:off x="1603375" y="3716338"/>
            <a:ext cx="1150938" cy="18732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5219700" y="5497513"/>
            <a:ext cx="33131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ΤΟΠΙΚΗ ΜΕΣΗ ΣΤΑΘΜΗ ΘΑΛΑΣΣΑΣ ΜΕΤΡΟΥΜΕΝΗ ΑΠΟ ΤΟΝ ΠΑΛΙΡΡΟΙΟΓΡΑΦΟ</a:t>
            </a:r>
            <a:endParaRPr lang="en-US" sz="14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3113" name="Line 9"/>
          <p:cNvSpPr>
            <a:spLocks noChangeShapeType="1"/>
          </p:cNvSpPr>
          <p:nvPr/>
        </p:nvSpPr>
        <p:spPr bwMode="auto">
          <a:xfrm flipH="1" flipV="1">
            <a:off x="5638800" y="3284538"/>
            <a:ext cx="1223963" cy="2232025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303114" name="Text Box 10"/>
          <p:cNvSpPr txBox="1">
            <a:spLocks noChangeArrowheads="1"/>
          </p:cNvSpPr>
          <p:nvPr/>
        </p:nvSpPr>
        <p:spPr bwMode="auto">
          <a:xfrm>
            <a:off x="5153025" y="1171575"/>
            <a:ext cx="29876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1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ΔΙΑΦΟΡΑ ΜΕΤΑΞΥ ΤΟΠΙΚΗΣ ΜΣΘ ΚΑΙ ΜΣΘ ΠΕΙΡΑΙΑ </a:t>
            </a:r>
            <a:r>
              <a:rPr lang="el-GR" sz="1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ΣΣΤΕΘ</a:t>
            </a:r>
            <a:endParaRPr lang="en-US" sz="14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3115" name="Line 11"/>
          <p:cNvSpPr>
            <a:spLocks noChangeShapeType="1"/>
          </p:cNvSpPr>
          <p:nvPr/>
        </p:nvSpPr>
        <p:spPr bwMode="auto">
          <a:xfrm flipH="1">
            <a:off x="4935538" y="1628775"/>
            <a:ext cx="1008062" cy="252095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ΟΜΟΓΕΝΟΠΟΙΗΣΗ ΚΑΤΑΚΟΡΥΦΟΥ </a:t>
            </a:r>
            <a:r>
              <a:rPr lang="en-US" sz="2800" b="1" i="0" dirty="0">
                <a:solidFill>
                  <a:schemeClr val="bg1"/>
                </a:solidFill>
                <a:latin typeface="Calibri" pitchFamily="34" charset="0"/>
              </a:rPr>
              <a:t>DATUM</a:t>
            </a:r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 – </a:t>
            </a:r>
            <a:r>
              <a:rPr lang="en-US" sz="2800" b="1" i="0" dirty="0">
                <a:solidFill>
                  <a:schemeClr val="bg1"/>
                </a:solidFill>
                <a:latin typeface="Calibri" pitchFamily="34" charset="0"/>
              </a:rPr>
              <a:t>h, H, N, </a:t>
            </a:r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ΣΤΕΘ</a:t>
            </a:r>
          </a:p>
        </p:txBody>
      </p:sp>
    </p:spTree>
    <p:extLst>
      <p:ext uri="{BB962C8B-B14F-4D97-AF65-F5344CB8AC3E}">
        <p14:creationId xmlns:p14="http://schemas.microsoft.com/office/powerpoint/2010/main" val="245340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3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0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10" grpId="0"/>
      <p:bldP spid="303111" grpId="0" animBg="1"/>
      <p:bldP spid="303112" grpId="0"/>
      <p:bldP spid="303113" grpId="0" animBg="1"/>
      <p:bldP spid="303114" grpId="0"/>
      <p:bldP spid="3031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897" name="Object 81"/>
          <p:cNvGraphicFramePr>
            <a:graphicFrameLocks noChangeAspect="1"/>
          </p:cNvGraphicFramePr>
          <p:nvPr/>
        </p:nvGraphicFramePr>
        <p:xfrm>
          <a:off x="3452813" y="1346200"/>
          <a:ext cx="1695450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26" name="Equation" r:id="rId3" imgW="1701720" imgH="431640" progId="Equation.DSMT4">
                  <p:embed/>
                </p:oleObj>
              </mc:Choice>
              <mc:Fallback>
                <p:oleObj name="Equation" r:id="rId3" imgW="1701720" imgH="431640" progId="Equation.DSMT4">
                  <p:embed/>
                  <p:pic>
                    <p:nvPicPr>
                      <p:cNvPr id="290897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2813" y="1346200"/>
                        <a:ext cx="1695450" cy="427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900" name="Text Box 84"/>
          <p:cNvSpPr txBox="1">
            <a:spLocks noChangeArrowheads="1"/>
          </p:cNvSpPr>
          <p:nvPr/>
        </p:nvSpPr>
        <p:spPr bwMode="auto">
          <a:xfrm>
            <a:off x="250825" y="650840"/>
            <a:ext cx="8642350" cy="366713"/>
          </a:xfrm>
          <a:prstGeom prst="rect">
            <a:avLst/>
          </a:prstGeom>
          <a:solidFill>
            <a:srgbClr val="C0C0C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1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ΓΕΝΙΚΟ ΜΟΝΤΕΛΟ ΚΟΙΝΗΣ ΣΥΝΟΡΘΩΣΗΣ ΥΨΟΜΕΤΡΩΝ </a:t>
            </a:r>
          </a:p>
        </p:txBody>
      </p:sp>
      <p:sp>
        <p:nvSpPr>
          <p:cNvPr id="290901" name="Rectangle 85"/>
          <p:cNvSpPr>
            <a:spLocks noChangeArrowheads="1"/>
          </p:cNvSpPr>
          <p:nvPr/>
        </p:nvSpPr>
        <p:spPr bwMode="auto">
          <a:xfrm>
            <a:off x="250825" y="1958975"/>
            <a:ext cx="8642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l-GR" sz="16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Περιγραφή των σφαλμάτων των παρατηρήσεων που περιλαμβάνονται στο διάνυσμα των παρατηρήσεων 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l</a:t>
            </a:r>
            <a:r>
              <a:rPr lang="en-US" sz="1600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</a:t>
            </a:r>
            <a:r>
              <a:rPr lang="el-GR" sz="1600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l-G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=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GB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h</a:t>
            </a:r>
            <a:r>
              <a:rPr lang="en-US" sz="1600" baseline="-25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</a:t>
            </a:r>
            <a:r>
              <a:rPr lang="el-GR" sz="1600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l-G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-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l-G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Ν</a:t>
            </a:r>
            <a:r>
              <a:rPr lang="en-US" sz="1600" baseline="-25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</a:t>
            </a:r>
            <a:r>
              <a:rPr lang="el-GR" sz="1600" baseline="-25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l-G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-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l-G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Η</a:t>
            </a:r>
            <a:r>
              <a:rPr lang="en-US" sz="1600" baseline="-25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</a:t>
            </a:r>
            <a:r>
              <a:rPr lang="el-GR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l-GR" sz="16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με το ντετερμινιστικό μοντέλο</a:t>
            </a:r>
            <a:r>
              <a:rPr lang="en-US" sz="16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a</a:t>
            </a:r>
            <a:r>
              <a:rPr lang="en-US" sz="1600" baseline="-25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</a:t>
            </a:r>
            <a:r>
              <a:rPr lang="en-US" sz="1600" baseline="30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T</a:t>
            </a:r>
            <a:r>
              <a:rPr lang="en-US" sz="16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x</a:t>
            </a:r>
            <a:r>
              <a:rPr lang="en-US" sz="1600" baseline="-25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</a:t>
            </a:r>
            <a:r>
              <a:rPr lang="el-GR" sz="16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:</a:t>
            </a:r>
            <a:endParaRPr lang="en-US" sz="1600" i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290902" name="Rectangle 86"/>
          <p:cNvSpPr>
            <a:spLocks noChangeArrowheads="1"/>
          </p:cNvSpPr>
          <p:nvPr/>
        </p:nvSpPr>
        <p:spPr bwMode="auto">
          <a:xfrm>
            <a:off x="66368" y="3117223"/>
            <a:ext cx="8918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lnSpc>
                <a:spcPct val="100000"/>
              </a:lnSpc>
              <a:buFont typeface="Courier New" pitchFamily="49" charset="0"/>
              <a:buChar char="o"/>
            </a:pP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τυχαία σφάλματα στα υπό εξέταση υψόμετρα</a:t>
            </a:r>
          </a:p>
        </p:txBody>
      </p:sp>
      <p:sp>
        <p:nvSpPr>
          <p:cNvPr id="290903" name="Rectangle 87"/>
          <p:cNvSpPr>
            <a:spLocks noChangeArrowheads="1"/>
          </p:cNvSpPr>
          <p:nvPr/>
        </p:nvSpPr>
        <p:spPr bwMode="auto">
          <a:xfrm>
            <a:off x="55936" y="2470892"/>
            <a:ext cx="88832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>
              <a:lnSpc>
                <a:spcPct val="100000"/>
              </a:lnSpc>
              <a:buFont typeface="Courier New" pitchFamily="49" charset="0"/>
              <a:buChar char="o"/>
            </a:pP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διαφορές στα κατακόρυφα συστήματα αναφοράς που υπάρχουν σε όλους τους τύπους υψομέτρων</a:t>
            </a:r>
          </a:p>
        </p:txBody>
      </p:sp>
      <p:sp>
        <p:nvSpPr>
          <p:cNvPr id="290904" name="Rectangle 88"/>
          <p:cNvSpPr>
            <a:spLocks noChangeArrowheads="1"/>
          </p:cNvSpPr>
          <p:nvPr/>
        </p:nvSpPr>
        <p:spPr bwMode="auto">
          <a:xfrm>
            <a:off x="35496" y="3514103"/>
            <a:ext cx="89560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>
              <a:lnSpc>
                <a:spcPct val="100000"/>
              </a:lnSpc>
              <a:buFont typeface="Courier New" pitchFamily="49" charset="0"/>
              <a:buChar char="o"/>
            </a:pP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συστηματικές επιδράσεις και σφάλματα στα υψόμετρα που συνδυάζονται (σφάλματα από το γεωδυναμικό μοντέλο στα υψόμετρα του γεωειδούς, τις ατμοσφαιρικές επιδράσεις στις μετρήσεις </a:t>
            </a:r>
            <a:r>
              <a:rPr lang="en-US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GPS </a:t>
            </a: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και από την </a:t>
            </a:r>
            <a:r>
              <a:rPr lang="el-GR" sz="18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συνόρθωση</a:t>
            </a: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των </a:t>
            </a:r>
            <a:r>
              <a:rPr lang="el-GR" sz="18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χωροσταθμικών</a:t>
            </a: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δικτύων στα ορθομετρικά υψόμετρα)</a:t>
            </a:r>
          </a:p>
        </p:txBody>
      </p:sp>
      <p:sp>
        <p:nvSpPr>
          <p:cNvPr id="290905" name="Rectangle 89"/>
          <p:cNvSpPr>
            <a:spLocks noChangeArrowheads="1"/>
          </p:cNvSpPr>
          <p:nvPr/>
        </p:nvSpPr>
        <p:spPr bwMode="auto">
          <a:xfrm>
            <a:off x="61007" y="5180999"/>
            <a:ext cx="89560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>
              <a:lnSpc>
                <a:spcPct val="100000"/>
              </a:lnSpc>
              <a:buFont typeface="Courier New" pitchFamily="49" charset="0"/>
              <a:buChar char="o"/>
            </a:pP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υποθέσεις και προσεγγίσεις στα θεωρητικά μοντέλα κατά την επεξεργασία των παρατηρήσεων (</a:t>
            </a:r>
            <a:r>
              <a:rPr lang="el-GR" sz="18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γεωστροφική</a:t>
            </a: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ροή για την ΣΣΤΕΘ, ταύτιση της ΜΣΘ και του γεωειδούς στα </a:t>
            </a:r>
            <a:r>
              <a:rPr lang="el-GR" sz="18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αλτιμετρικά</a:t>
            </a: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μοντέλα του γεωειδούς, διορθώσεις στα ορθομετρικά και κανονικά υψόμετρα με την βαθμίδα της κανονικής αντί της πραγματικής βαρύτητας, κ.λπ.)</a:t>
            </a:r>
          </a:p>
        </p:txBody>
      </p:sp>
      <p:sp>
        <p:nvSpPr>
          <p:cNvPr id="290906" name="Rectangle 90"/>
          <p:cNvSpPr>
            <a:spLocks noChangeArrowheads="1"/>
          </p:cNvSpPr>
          <p:nvPr/>
        </p:nvSpPr>
        <p:spPr bwMode="auto">
          <a:xfrm>
            <a:off x="35496" y="4614044"/>
            <a:ext cx="89560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80975" indent="-180975">
              <a:lnSpc>
                <a:spcPct val="100000"/>
              </a:lnSpc>
              <a:buFont typeface="Courier New" pitchFamily="49" charset="0"/>
              <a:buChar char="o"/>
            </a:pP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μεταβολές στην θέση των τριγωνομετρικών σημείων, </a:t>
            </a:r>
            <a:r>
              <a:rPr lang="el-GR" sz="18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χωροσταθμικών</a:t>
            </a: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αφετηριών και </a:t>
            </a:r>
            <a:r>
              <a:rPr lang="el-GR" sz="1800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παλιρροιογραφικών</a:t>
            </a:r>
            <a:r>
              <a:rPr lang="el-GR" sz="18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σταθμών που δεν παρακολουθούνται. </a:t>
            </a:r>
          </a:p>
        </p:txBody>
      </p:sp>
      <p:sp>
        <p:nvSpPr>
          <p:cNvPr id="48" name="Text Box 4"/>
          <p:cNvSpPr txBox="1">
            <a:spLocks noChangeArrowheads="1"/>
          </p:cNvSpPr>
          <p:nvPr/>
        </p:nvSpPr>
        <p:spPr bwMode="auto">
          <a:xfrm>
            <a:off x="0" y="-33272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ΚΟΙΝΗ ΣΥΝΟΡΘΩΣΗ ΥΨΟΜΕΤΡΩΝ</a:t>
            </a:r>
          </a:p>
        </p:txBody>
      </p:sp>
    </p:spTree>
    <p:extLst>
      <p:ext uri="{BB962C8B-B14F-4D97-AF65-F5344CB8AC3E}">
        <p14:creationId xmlns:p14="http://schemas.microsoft.com/office/powerpoint/2010/main" val="3844201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–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LSA</a:t>
            </a:r>
          </a:p>
        </p:txBody>
      </p:sp>
      <p:sp>
        <p:nvSpPr>
          <p:cNvPr id="3" name="Rectangle 95"/>
          <p:cNvSpPr>
            <a:spLocks noChangeArrowheads="1"/>
          </p:cNvSpPr>
          <p:nvPr/>
        </p:nvSpPr>
        <p:spPr bwMode="auto">
          <a:xfrm>
            <a:off x="1635088" y="1418461"/>
            <a:ext cx="7113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8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Μοντέλο μετασχηματισμού ομοιότητας τεσσάρων παραμέτρων</a:t>
            </a:r>
            <a:endParaRPr lang="en-US" sz="1800" i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4" name="Rectangle 98"/>
          <p:cNvSpPr>
            <a:spLocks noChangeArrowheads="1"/>
          </p:cNvSpPr>
          <p:nvPr/>
        </p:nvSpPr>
        <p:spPr bwMode="auto">
          <a:xfrm>
            <a:off x="1802596" y="2483604"/>
            <a:ext cx="65858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8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Μοντέλο μετασχηματισμού ομοιότητας πέντε παραμέτρων</a:t>
            </a:r>
            <a:endParaRPr lang="en-US" sz="1800" i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563132"/>
              </p:ext>
            </p:extLst>
          </p:nvPr>
        </p:nvGraphicFramePr>
        <p:xfrm>
          <a:off x="339725" y="2011464"/>
          <a:ext cx="84645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58" name="Equation" r:id="rId3" imgW="8470800" imgH="431640" progId="Equation.DSMT4">
                  <p:embed/>
                </p:oleObj>
              </mc:Choice>
              <mc:Fallback>
                <p:oleObj name="Equation" r:id="rId3" imgW="8470800" imgH="43164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725" y="2011464"/>
                        <a:ext cx="846455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/>
          </p:nvPr>
        </p:nvGraphicFramePr>
        <p:xfrm>
          <a:off x="1127125" y="892555"/>
          <a:ext cx="6889750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59" name="Equation" r:id="rId5" imgW="6883200" imgH="431640" progId="Equation.DSMT4">
                  <p:embed/>
                </p:oleObj>
              </mc:Choice>
              <mc:Fallback>
                <p:oleObj name="Equation" r:id="rId5" imgW="6883200" imgH="431640" progId="Equation.DSMT4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125" y="892555"/>
                        <a:ext cx="6889750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01">
            <a:extLst>
              <a:ext uri="{FF2B5EF4-FFF2-40B4-BE49-F238E27FC236}">
                <a16:creationId xmlns:a16="http://schemas.microsoft.com/office/drawing/2014/main" id="{A9BB00B8-2448-48E0-865C-A3DA2B939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08" y="5946134"/>
            <a:ext cx="3055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1600" i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Πολυωνυμικό</a:t>
            </a:r>
            <a:r>
              <a:rPr lang="el-GR" sz="16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 μοντέλο</a:t>
            </a:r>
            <a:endParaRPr lang="en-US" sz="1600" i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graphicFrame>
        <p:nvGraphicFramePr>
          <p:cNvPr id="14" name="Object 3">
            <a:extLst>
              <a:ext uri="{FF2B5EF4-FFF2-40B4-BE49-F238E27FC236}">
                <a16:creationId xmlns:a16="http://schemas.microsoft.com/office/drawing/2014/main" id="{93FB161D-D036-402F-AD61-D099E6E331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0847294"/>
              </p:ext>
            </p:extLst>
          </p:nvPr>
        </p:nvGraphicFramePr>
        <p:xfrm>
          <a:off x="1635088" y="5130555"/>
          <a:ext cx="531495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0" name="Equation" r:id="rId7" imgW="5321160" imgH="825480" progId="Equation.DSMT4">
                  <p:embed/>
                </p:oleObj>
              </mc:Choice>
              <mc:Fallback>
                <p:oleObj name="Equation" r:id="rId7" imgW="5321160" imgH="825480" progId="Equation.DSMT4">
                  <p:embed/>
                  <p:pic>
                    <p:nvPicPr>
                      <p:cNvPr id="3502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088" y="5130555"/>
                        <a:ext cx="5314950" cy="820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3C660053-0A52-45ED-AC0F-F0CF84781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22622"/>
              </p:ext>
            </p:extLst>
          </p:nvPr>
        </p:nvGraphicFramePr>
        <p:xfrm>
          <a:off x="795187" y="2996952"/>
          <a:ext cx="7223216" cy="1526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1" name="Equation" r:id="rId9" imgW="8292960" imgH="1752480" progId="Equation.DSMT4">
                  <p:embed/>
                </p:oleObj>
              </mc:Choice>
              <mc:Fallback>
                <p:oleObj name="Equation" r:id="rId9" imgW="8292960" imgH="1752480" progId="Equation.DSMT4">
                  <p:embed/>
                  <p:pic>
                    <p:nvPicPr>
                      <p:cNvPr id="3502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187" y="2996952"/>
                        <a:ext cx="7223216" cy="15264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98">
            <a:extLst>
              <a:ext uri="{FF2B5EF4-FFF2-40B4-BE49-F238E27FC236}">
                <a16:creationId xmlns:a16="http://schemas.microsoft.com/office/drawing/2014/main" id="{501B8131-6B64-41C6-B822-8D9F79593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522" y="4602614"/>
            <a:ext cx="553880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l-GR" sz="1600" i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Μοντέλο μετασχηματισμού ομοιότητας επτά παραμέτρων </a:t>
            </a:r>
            <a:endParaRPr lang="en-US" sz="1600" i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78276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93F10-1D01-4FE1-9F09-CD8E93258344}"/>
              </a:ext>
            </a:extLst>
          </p:cNvPr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–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LSA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8665A85-F51E-40AF-A06F-8F3F3D36F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593224"/>
              </p:ext>
            </p:extLst>
          </p:nvPr>
        </p:nvGraphicFramePr>
        <p:xfrm>
          <a:off x="2195736" y="1087127"/>
          <a:ext cx="434181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73" name="Equation" r:id="rId3" imgW="4317840" imgH="380880" progId="Equation.DSMT4">
                  <p:embed/>
                </p:oleObj>
              </mc:Choice>
              <mc:Fallback>
                <p:oleObj name="Equation" r:id="rId3" imgW="4317840" imgH="38088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087127"/>
                        <a:ext cx="4341813" cy="392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98">
            <a:extLst>
              <a:ext uri="{FF2B5EF4-FFF2-40B4-BE49-F238E27FC236}">
                <a16:creationId xmlns:a16="http://schemas.microsoft.com/office/drawing/2014/main" id="{7E5705AD-82E9-4AF1-A372-A6C87E77A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1619508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80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Bias &amp; scales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40693D-D573-428E-9A90-D2598C88B14B}"/>
                  </a:ext>
                </a:extLst>
              </p:cNvPr>
              <p:cNvSpPr/>
              <p:nvPr/>
            </p:nvSpPr>
            <p:spPr>
              <a:xfrm>
                <a:off x="2600208" y="2754567"/>
                <a:ext cx="4179926" cy="535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7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7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sz="27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𝛨</m:t>
                          </m:r>
                        </m:sub>
                      </m:sSub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𝛨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7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𝛮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2700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140693D-D573-428E-9A90-D2598C88B1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208" y="2754567"/>
                <a:ext cx="4179926" cy="5358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16CD62-B46E-49CC-BFF4-502ADEA6AB33}"/>
                  </a:ext>
                </a:extLst>
              </p:cNvPr>
              <p:cNvSpPr/>
              <p:nvPr/>
            </p:nvSpPr>
            <p:spPr>
              <a:xfrm>
                <a:off x="2598224" y="3394535"/>
                <a:ext cx="2861424" cy="535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7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sz="27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𝛨</m:t>
                          </m:r>
                        </m:sub>
                      </m:sSub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𝛨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27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16CD62-B46E-49CC-BFF4-502ADEA6A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224" y="3394535"/>
                <a:ext cx="2861424" cy="5358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72ADFF-5BE8-487C-B2D0-9D3097CB6B86}"/>
                  </a:ext>
                </a:extLst>
              </p:cNvPr>
              <p:cNvSpPr/>
              <p:nvPr/>
            </p:nvSpPr>
            <p:spPr>
              <a:xfrm>
                <a:off x="2627784" y="4077072"/>
                <a:ext cx="2852512" cy="5358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7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sz="2700" b="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27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sSub>
                        <m:sSubPr>
                          <m:ctrlP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𝛮</m:t>
                          </m:r>
                        </m:e>
                        <m:sub>
                          <m:r>
                            <a:rPr lang="en-GB" sz="27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GB" sz="27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772ADFF-5BE8-487C-B2D0-9D3097CB6B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4077072"/>
                <a:ext cx="2852512" cy="5358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731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0" y="2789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ΚΟΙΝΗ ΣΥΝΟΡΘΩΣΗ ΥΨΟΜΕΤΡΩΝ</a:t>
            </a:r>
          </a:p>
        </p:txBody>
      </p:sp>
      <p:sp>
        <p:nvSpPr>
          <p:cNvPr id="8" name="Text Box 84"/>
          <p:cNvSpPr txBox="1">
            <a:spLocks noChangeArrowheads="1"/>
          </p:cNvSpPr>
          <p:nvPr/>
        </p:nvSpPr>
        <p:spPr bwMode="auto">
          <a:xfrm>
            <a:off x="250825" y="650840"/>
            <a:ext cx="8642350" cy="461665"/>
          </a:xfrm>
          <a:prstGeom prst="rect">
            <a:avLst/>
          </a:prstGeom>
          <a:solidFill>
            <a:srgbClr val="FFC0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2400" b="1" i="0" dirty="0">
                <a:solidFill>
                  <a:srgbClr val="C00000"/>
                </a:solidFill>
                <a:effectLst/>
                <a:latin typeface="Calibri" pitchFamily="34" charset="0"/>
              </a:rPr>
              <a:t>ΕΞΙΣΩΣΕΙΣ ΠΑΡΑΤΗΡΗΣΕΩΝ</a:t>
            </a:r>
          </a:p>
        </p:txBody>
      </p:sp>
      <p:graphicFrame>
        <p:nvGraphicFramePr>
          <p:cNvPr id="355333" name="Object 5"/>
          <p:cNvGraphicFramePr>
            <a:graphicFrameLocks noChangeAspect="1"/>
          </p:cNvGraphicFramePr>
          <p:nvPr/>
        </p:nvGraphicFramePr>
        <p:xfrm>
          <a:off x="1952592" y="2000232"/>
          <a:ext cx="481012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2" name="Equation" r:id="rId3" imgW="4686120" imgH="533160" progId="Equation.DSMT4">
                  <p:embed/>
                </p:oleObj>
              </mc:Choice>
              <mc:Fallback>
                <p:oleObj name="Equation" r:id="rId3" imgW="4686120" imgH="533160" progId="Equation.DSMT4">
                  <p:embed/>
                  <p:pic>
                    <p:nvPicPr>
                      <p:cNvPr id="3553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396" t="-16681" r="-1396" b="-16681"/>
                      <a:stretch>
                        <a:fillRect/>
                      </a:stretch>
                    </p:blipFill>
                    <p:spPr bwMode="auto">
                      <a:xfrm>
                        <a:off x="1952592" y="2000232"/>
                        <a:ext cx="4810125" cy="701675"/>
                      </a:xfrm>
                      <a:prstGeom prst="rect">
                        <a:avLst/>
                      </a:prstGeom>
                      <a:solidFill>
                        <a:srgbClr val="C0C0C0">
                          <a:alpha val="60001"/>
                        </a:srgbClr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4" name="Object 6"/>
          <p:cNvGraphicFramePr>
            <a:graphicFrameLocks noChangeAspect="1"/>
          </p:cNvGraphicFramePr>
          <p:nvPr/>
        </p:nvGraphicFramePr>
        <p:xfrm>
          <a:off x="3619488" y="3389312"/>
          <a:ext cx="15208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3" name="Equation" r:id="rId5" imgW="1384200" imgH="291960" progId="Equation.DSMT4">
                  <p:embed/>
                </p:oleObj>
              </mc:Choice>
              <mc:Fallback>
                <p:oleObj name="Equation" r:id="rId5" imgW="1384200" imgH="291960" progId="Equation.DSMT4">
                  <p:embed/>
                  <p:pic>
                    <p:nvPicPr>
                      <p:cNvPr id="35533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5202" t="-24661" r="-5202" b="-24661"/>
                      <a:stretch>
                        <a:fillRect/>
                      </a:stretch>
                    </p:blipFill>
                    <p:spPr bwMode="auto">
                      <a:xfrm>
                        <a:off x="3619488" y="3389312"/>
                        <a:ext cx="1520825" cy="444500"/>
                      </a:xfrm>
                      <a:prstGeom prst="rect">
                        <a:avLst/>
                      </a:prstGeom>
                      <a:solidFill>
                        <a:srgbClr val="C0C0C0">
                          <a:alpha val="60001"/>
                        </a:srgbClr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5" name="Object 7"/>
          <p:cNvGraphicFramePr>
            <a:graphicFrameLocks noChangeAspect="1"/>
          </p:cNvGraphicFramePr>
          <p:nvPr/>
        </p:nvGraphicFramePr>
        <p:xfrm>
          <a:off x="866775" y="4437083"/>
          <a:ext cx="731202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4" name="Equation" r:id="rId7" imgW="7175160" imgH="482400" progId="Equation.DSMT4">
                  <p:embed/>
                </p:oleObj>
              </mc:Choice>
              <mc:Fallback>
                <p:oleObj name="Equation" r:id="rId7" imgW="7175160" imgH="482400" progId="Equation.DSMT4">
                  <p:embed/>
                  <p:pic>
                    <p:nvPicPr>
                      <p:cNvPr id="35533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004" t="-14925" r="-1004" b="-14925"/>
                      <a:stretch>
                        <a:fillRect/>
                      </a:stretch>
                    </p:blipFill>
                    <p:spPr bwMode="auto">
                      <a:xfrm>
                        <a:off x="866775" y="4437083"/>
                        <a:ext cx="7312025" cy="619125"/>
                      </a:xfrm>
                      <a:prstGeom prst="rect">
                        <a:avLst/>
                      </a:prstGeom>
                      <a:solidFill>
                        <a:srgbClr val="FF9900"/>
                      </a:solidFill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6" name="Object 8"/>
          <p:cNvGraphicFramePr>
            <a:graphicFrameLocks noChangeAspect="1"/>
          </p:cNvGraphicFramePr>
          <p:nvPr/>
        </p:nvGraphicFramePr>
        <p:xfrm>
          <a:off x="325384" y="5492776"/>
          <a:ext cx="2400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5" name="Equation" r:id="rId9" imgW="2400120" imgH="482400" progId="Equation.DSMT4">
                  <p:embed/>
                </p:oleObj>
              </mc:Choice>
              <mc:Fallback>
                <p:oleObj name="Equation" r:id="rId9" imgW="2400120" imgH="482400" progId="Equation.DSMT4">
                  <p:embed/>
                  <p:pic>
                    <p:nvPicPr>
                      <p:cNvPr id="35533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384" y="5492776"/>
                        <a:ext cx="24003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7" name="Object 9"/>
          <p:cNvGraphicFramePr>
            <a:graphicFrameLocks noChangeAspect="1"/>
          </p:cNvGraphicFramePr>
          <p:nvPr/>
        </p:nvGraphicFramePr>
        <p:xfrm>
          <a:off x="3182920" y="5492776"/>
          <a:ext cx="24511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6" name="Equation" r:id="rId11" imgW="2450880" imgH="482400" progId="Equation.DSMT4">
                  <p:embed/>
                </p:oleObj>
              </mc:Choice>
              <mc:Fallback>
                <p:oleObj name="Equation" r:id="rId11" imgW="2450880" imgH="482400" progId="Equation.DSMT4">
                  <p:embed/>
                  <p:pic>
                    <p:nvPicPr>
                      <p:cNvPr id="35533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2920" y="5492776"/>
                        <a:ext cx="24511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5338" name="Object 10"/>
          <p:cNvGraphicFramePr>
            <a:graphicFrameLocks noChangeAspect="1"/>
          </p:cNvGraphicFramePr>
          <p:nvPr/>
        </p:nvGraphicFramePr>
        <p:xfrm>
          <a:off x="6159520" y="5492776"/>
          <a:ext cx="24765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7" name="Equation" r:id="rId13" imgW="2476440" imgH="482400" progId="Equation.DSMT4">
                  <p:embed/>
                </p:oleObj>
              </mc:Choice>
              <mc:Fallback>
                <p:oleObj name="Equation" r:id="rId13" imgW="2476440" imgH="482400" progId="Equation.DSMT4">
                  <p:embed/>
                  <p:pic>
                    <p:nvPicPr>
                      <p:cNvPr id="35533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20" y="5492776"/>
                        <a:ext cx="24765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847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-4838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ΚΟΙΝΗ ΣΥΝΟΡΘΩΣΗ ΥΨΟΜΕΤΡΩΝ</a:t>
            </a:r>
          </a:p>
        </p:txBody>
      </p:sp>
      <p:sp>
        <p:nvSpPr>
          <p:cNvPr id="3" name="Text Box 84"/>
          <p:cNvSpPr txBox="1">
            <a:spLocks noChangeArrowheads="1"/>
          </p:cNvSpPr>
          <p:nvPr/>
        </p:nvSpPr>
        <p:spPr bwMode="auto">
          <a:xfrm>
            <a:off x="250825" y="650840"/>
            <a:ext cx="8642350" cy="461665"/>
          </a:xfrm>
          <a:prstGeom prst="rect">
            <a:avLst/>
          </a:prstGeom>
          <a:solidFill>
            <a:srgbClr val="FFC0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2400" b="1" i="0" dirty="0">
                <a:solidFill>
                  <a:srgbClr val="C00000"/>
                </a:solidFill>
                <a:effectLst/>
                <a:latin typeface="Calibri" pitchFamily="34" charset="0"/>
              </a:rPr>
              <a:t>ΕΠΙΛΟΓΕΣ ΠΑΡΑΜΕΤΡΙΚΩΝ ΜΟΝΤΕΛΩΝ ΓΙΑ ΤΗΝ ΠΡΟΣΑΡΜΟΓΗ</a:t>
            </a:r>
          </a:p>
        </p:txBody>
      </p:sp>
      <p:graphicFrame>
        <p:nvGraphicFramePr>
          <p:cNvPr id="352259" name="Object 3"/>
          <p:cNvGraphicFramePr>
            <a:graphicFrameLocks noChangeAspect="1"/>
          </p:cNvGraphicFramePr>
          <p:nvPr/>
        </p:nvGraphicFramePr>
        <p:xfrm>
          <a:off x="1198520" y="2278048"/>
          <a:ext cx="617855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21" name="Equation" r:id="rId3" imgW="6184800" imgH="1866600" progId="Equation.DSMT4">
                  <p:embed/>
                </p:oleObj>
              </mc:Choice>
              <mc:Fallback>
                <p:oleObj name="Equation" r:id="rId3" imgW="6184800" imgH="1866600" progId="Equation.DSMT4">
                  <p:embed/>
                  <p:pic>
                    <p:nvPicPr>
                      <p:cNvPr id="35225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8520" y="2278048"/>
                        <a:ext cx="6178550" cy="187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1"/>
          <p:cNvSpPr>
            <a:spLocks noChangeArrowheads="1"/>
          </p:cNvSpPr>
          <p:nvPr/>
        </p:nvSpPr>
        <p:spPr bwMode="auto">
          <a:xfrm>
            <a:off x="365072" y="4937144"/>
            <a:ext cx="83741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Πίνακας Σχεδιασμού συστήματος κανονικών εξισώσεων για το μοντέλο</a:t>
            </a:r>
          </a:p>
          <a:p>
            <a:pPr algn="ctr"/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Μετασχηματισμού ομοιότητας 4-παραμέτρων</a:t>
            </a:r>
            <a:endParaRPr lang="en-US" sz="2000" b="1" i="0" dirty="0">
              <a:solidFill>
                <a:srgbClr val="C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29594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3287" name="Object 7"/>
          <p:cNvGraphicFramePr>
            <a:graphicFrameLocks noChangeAspect="1"/>
          </p:cNvGraphicFramePr>
          <p:nvPr/>
        </p:nvGraphicFramePr>
        <p:xfrm>
          <a:off x="1079456" y="1920856"/>
          <a:ext cx="6875462" cy="191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45" name="Equation" r:id="rId3" imgW="6883200" imgH="1904760" progId="Equation.DSMT4">
                  <p:embed/>
                </p:oleObj>
              </mc:Choice>
              <mc:Fallback>
                <p:oleObj name="Equation" r:id="rId3" imgW="6883200" imgH="1904760" progId="Equation.DSMT4">
                  <p:embed/>
                  <p:pic>
                    <p:nvPicPr>
                      <p:cNvPr id="35328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456" y="1920856"/>
                        <a:ext cx="6875462" cy="191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B792ACE7-7BE1-4530-B739-706DD76EA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838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ΚΟΙΝΗ ΣΥΝΟΡΘΩΣΗ ΥΨΟΜΕΤΡΩΝ</a:t>
            </a:r>
          </a:p>
        </p:txBody>
      </p:sp>
      <p:sp>
        <p:nvSpPr>
          <p:cNvPr id="8" name="Text Box 84">
            <a:extLst>
              <a:ext uri="{FF2B5EF4-FFF2-40B4-BE49-F238E27FC236}">
                <a16:creationId xmlns:a16="http://schemas.microsoft.com/office/drawing/2014/main" id="{4CCD6A07-2BC9-4E98-BE90-D20A44DCB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50840"/>
            <a:ext cx="8642350" cy="461665"/>
          </a:xfrm>
          <a:prstGeom prst="rect">
            <a:avLst/>
          </a:prstGeom>
          <a:solidFill>
            <a:srgbClr val="FFC0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2400" b="1" i="0" dirty="0">
                <a:solidFill>
                  <a:srgbClr val="C00000"/>
                </a:solidFill>
                <a:effectLst/>
                <a:latin typeface="Calibri" pitchFamily="34" charset="0"/>
              </a:rPr>
              <a:t>ΕΠΙΛΟΓΕΣ ΠΑΡΑΜΕΤΡΙΚΩΝ ΜΟΝΤΕΛΩΝ ΓΙΑ ΤΗΝ ΠΡΟΣΑΡΜΟΓΗ</a:t>
            </a:r>
          </a:p>
        </p:txBody>
      </p:sp>
      <p:sp>
        <p:nvSpPr>
          <p:cNvPr id="9" name="Rectangle 101">
            <a:extLst>
              <a:ext uri="{FF2B5EF4-FFF2-40B4-BE49-F238E27FC236}">
                <a16:creationId xmlns:a16="http://schemas.microsoft.com/office/drawing/2014/main" id="{C6945439-7AB9-43B3-ABAD-EDE047F2A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72" y="4937144"/>
            <a:ext cx="83741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Πίνακας Σχεδιασμού συστήματος κανονικών εξισώσεων για το μοντέλο</a:t>
            </a:r>
          </a:p>
          <a:p>
            <a:pPr algn="ctr"/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Μετασχηματισμού ομοιότητας </a:t>
            </a:r>
            <a:r>
              <a:rPr lang="en-GB" sz="2000" b="1" i="0" dirty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5</a:t>
            </a:r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-παραμέτρων</a:t>
            </a:r>
            <a:endParaRPr lang="en-US" sz="2000" b="1" i="0" dirty="0">
              <a:solidFill>
                <a:srgbClr val="C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7466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/>
          <p:nvPr/>
        </p:nvGrpSpPr>
        <p:grpSpPr>
          <a:xfrm>
            <a:off x="58167" y="1814513"/>
            <a:ext cx="8990069" cy="2039937"/>
            <a:chOff x="115831" y="1814513"/>
            <a:chExt cx="8990069" cy="2039937"/>
          </a:xfrm>
        </p:grpSpPr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115831" y="1814513"/>
            <a:ext cx="8977312" cy="2039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7269" name="Equation" r:id="rId3" imgW="12890160" imgH="2920680" progId="Equation.DSMT4">
                    <p:embed/>
                  </p:oleObj>
                </mc:Choice>
                <mc:Fallback>
                  <p:oleObj name="Equation" r:id="rId3" imgW="12890160" imgH="2920680" progId="Equation.DSMT4">
                    <p:embed/>
                    <p:pic>
                      <p:nvPicPr>
                        <p:cNvPr id="9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831" y="1814513"/>
                          <a:ext cx="8977312" cy="2039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Double Bracket 9"/>
            <p:cNvSpPr/>
            <p:nvPr/>
          </p:nvSpPr>
          <p:spPr bwMode="auto">
            <a:xfrm>
              <a:off x="406348" y="1841480"/>
              <a:ext cx="8699552" cy="1905024"/>
            </a:xfrm>
            <a:prstGeom prst="bracketPair">
              <a:avLst>
                <a:gd name="adj" fmla="val 4167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l-G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" name="Text Box 4">
            <a:extLst>
              <a:ext uri="{FF2B5EF4-FFF2-40B4-BE49-F238E27FC236}">
                <a16:creationId xmlns:a16="http://schemas.microsoft.com/office/drawing/2014/main" id="{A3F7D15F-0213-4AB0-81B7-4F9767BB7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838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ΚΟΙΝΗ ΣΥΝΟΡΘΩΣΗ ΥΨΟΜΕΤΡΩΝ</a:t>
            </a:r>
          </a:p>
        </p:txBody>
      </p:sp>
      <p:sp>
        <p:nvSpPr>
          <p:cNvPr id="11" name="Text Box 84">
            <a:extLst>
              <a:ext uri="{FF2B5EF4-FFF2-40B4-BE49-F238E27FC236}">
                <a16:creationId xmlns:a16="http://schemas.microsoft.com/office/drawing/2014/main" id="{38CD1735-F85C-49A5-828D-CB1DE9D3D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50840"/>
            <a:ext cx="8642350" cy="461665"/>
          </a:xfrm>
          <a:prstGeom prst="rect">
            <a:avLst/>
          </a:prstGeom>
          <a:solidFill>
            <a:srgbClr val="FFC0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2400" b="1" i="0" dirty="0">
                <a:solidFill>
                  <a:srgbClr val="C00000"/>
                </a:solidFill>
                <a:effectLst/>
                <a:latin typeface="Calibri" pitchFamily="34" charset="0"/>
              </a:rPr>
              <a:t>ΕΠΙΛΟΓΕΣ ΠΑΡΑΜΕΤΡΙΚΩΝ ΜΟΝΤΕΛΩΝ ΓΙΑ ΤΗΝ ΠΡΟΣΑΡΜΟΓΗ</a:t>
            </a:r>
          </a:p>
        </p:txBody>
      </p:sp>
      <p:sp>
        <p:nvSpPr>
          <p:cNvPr id="12" name="Rectangle 101">
            <a:extLst>
              <a:ext uri="{FF2B5EF4-FFF2-40B4-BE49-F238E27FC236}">
                <a16:creationId xmlns:a16="http://schemas.microsoft.com/office/drawing/2014/main" id="{754A9F7E-94E3-4E1F-986D-8FDBE6BD5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72" y="4937144"/>
            <a:ext cx="83741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Πίνακας Σχεδιασμού συστήματος κανονικών εξισώσεων για το μοντέλο</a:t>
            </a:r>
          </a:p>
          <a:p>
            <a:pPr algn="ctr"/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Μετασχηματισμού ομοιότητας </a:t>
            </a:r>
            <a:r>
              <a:rPr lang="en-GB" sz="2000" b="1" i="0" dirty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7</a:t>
            </a:r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-παραμέτρων</a:t>
            </a:r>
            <a:endParaRPr lang="en-US" sz="2000" b="1" i="0" dirty="0">
              <a:solidFill>
                <a:srgbClr val="C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3908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260" name="Object 4"/>
          <p:cNvGraphicFramePr>
            <a:graphicFrameLocks noChangeAspect="1"/>
          </p:cNvGraphicFramePr>
          <p:nvPr/>
        </p:nvGraphicFramePr>
        <p:xfrm>
          <a:off x="523824" y="2119296"/>
          <a:ext cx="8159750" cy="187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293" name="Equation" r:id="rId3" imgW="8153280" imgH="1866600" progId="Equation.DSMT4">
                  <p:embed/>
                </p:oleObj>
              </mc:Choice>
              <mc:Fallback>
                <p:oleObj name="Equation" r:id="rId3" imgW="8153280" imgH="1866600" progId="Equation.DSMT4">
                  <p:embed/>
                  <p:pic>
                    <p:nvPicPr>
                      <p:cNvPr id="3522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824" y="2119296"/>
                        <a:ext cx="8159750" cy="187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4">
            <a:extLst>
              <a:ext uri="{FF2B5EF4-FFF2-40B4-BE49-F238E27FC236}">
                <a16:creationId xmlns:a16="http://schemas.microsoft.com/office/drawing/2014/main" id="{2C7F23E7-192E-4072-B1D1-B80EB5E99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838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ΚΟΙΝΗ ΣΥΝΟΡΘΩΣΗ ΥΨΟΜΕΤΡΩΝ</a:t>
            </a:r>
          </a:p>
        </p:txBody>
      </p:sp>
      <p:sp>
        <p:nvSpPr>
          <p:cNvPr id="8" name="Text Box 84">
            <a:extLst>
              <a:ext uri="{FF2B5EF4-FFF2-40B4-BE49-F238E27FC236}">
                <a16:creationId xmlns:a16="http://schemas.microsoft.com/office/drawing/2014/main" id="{744B8C08-6F2B-4874-8283-DFD26F7D8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50840"/>
            <a:ext cx="8642350" cy="461665"/>
          </a:xfrm>
          <a:prstGeom prst="rect">
            <a:avLst/>
          </a:prstGeom>
          <a:solidFill>
            <a:srgbClr val="FFC0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sz="2400" b="1" i="0" dirty="0">
                <a:solidFill>
                  <a:srgbClr val="C00000"/>
                </a:solidFill>
                <a:effectLst/>
                <a:latin typeface="Calibri" pitchFamily="34" charset="0"/>
              </a:rPr>
              <a:t>ΕΠΙΛΟΓΕΣ ΠΑΡΑΜΕΤΡΙΚΩΝ ΜΟΝΤΕΛΩΝ ΓΙΑ ΤΗΝ ΠΡΟΣΑΡΜΟΓΗ</a:t>
            </a:r>
          </a:p>
        </p:txBody>
      </p:sp>
      <p:sp>
        <p:nvSpPr>
          <p:cNvPr id="9" name="Rectangle 101">
            <a:extLst>
              <a:ext uri="{FF2B5EF4-FFF2-40B4-BE49-F238E27FC236}">
                <a16:creationId xmlns:a16="http://schemas.microsoft.com/office/drawing/2014/main" id="{A1CB2F1C-A329-47F8-A35B-645B7A47A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72" y="4937144"/>
            <a:ext cx="83741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l-GR" sz="2000" b="1" i="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Πίνακας Σχεδιασμού συστήματος κανονικών εξισώσεων για το μοντέλο</a:t>
            </a:r>
          </a:p>
          <a:p>
            <a:pPr algn="ctr"/>
            <a:r>
              <a:rPr lang="el-GR" i="0" dirty="0" err="1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Πολυωνυμικό</a:t>
            </a:r>
            <a:r>
              <a:rPr lang="el-GR" i="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 2</a:t>
            </a:r>
            <a:r>
              <a:rPr lang="el-GR" i="0" baseline="3000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ου</a:t>
            </a:r>
            <a:r>
              <a:rPr lang="el-GR" i="0" dirty="0">
                <a:solidFill>
                  <a:srgbClr val="C00000"/>
                </a:solidFill>
                <a:latin typeface="Calibri" pitchFamily="34" charset="0"/>
                <a:sym typeface="Symbol" pitchFamily="18" charset="2"/>
              </a:rPr>
              <a:t> βαθμού</a:t>
            </a:r>
            <a:endParaRPr lang="en-US" sz="2000" b="1" i="0" dirty="0">
              <a:solidFill>
                <a:srgbClr val="C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564185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539621"/>
              </p:ext>
            </p:extLst>
          </p:nvPr>
        </p:nvGraphicFramePr>
        <p:xfrm>
          <a:off x="325384" y="1628800"/>
          <a:ext cx="25971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1" name="Equation" r:id="rId3" imgW="2590560" imgH="596880" progId="Equation.DSMT4">
                  <p:embed/>
                </p:oleObj>
              </mc:Choice>
              <mc:Fallback>
                <p:oleObj name="Equation" r:id="rId3" imgW="2590560" imgH="596880" progId="Equation.DSMT4">
                  <p:embed/>
                  <p:pic>
                    <p:nvPicPr>
                      <p:cNvPr id="3481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384" y="1628800"/>
                        <a:ext cx="259715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1758"/>
              </p:ext>
            </p:extLst>
          </p:nvPr>
        </p:nvGraphicFramePr>
        <p:xfrm>
          <a:off x="3897304" y="1747864"/>
          <a:ext cx="137795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2" name="Equation" r:id="rId5" imgW="1384200" imgH="304560" progId="Equation.DSMT4">
                  <p:embed/>
                </p:oleObj>
              </mc:Choice>
              <mc:Fallback>
                <p:oleObj name="Equation" r:id="rId5" imgW="1384200" imgH="304560" progId="Equation.DSMT4">
                  <p:embed/>
                  <p:pic>
                    <p:nvPicPr>
                      <p:cNvPr id="3481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04" y="1747864"/>
                        <a:ext cx="1377950" cy="311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24176"/>
              </p:ext>
            </p:extLst>
          </p:nvPr>
        </p:nvGraphicFramePr>
        <p:xfrm>
          <a:off x="6596088" y="1628800"/>
          <a:ext cx="19494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3" name="Equation" r:id="rId7" imgW="1955520" imgH="596880" progId="Equation.DSMT4">
                  <p:embed/>
                </p:oleObj>
              </mc:Choice>
              <mc:Fallback>
                <p:oleObj name="Equation" r:id="rId7" imgW="1955520" imgH="596880" progId="Equation.DSMT4">
                  <p:embed/>
                  <p:pic>
                    <p:nvPicPr>
                      <p:cNvPr id="3481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6088" y="1628800"/>
                        <a:ext cx="194945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109339"/>
              </p:ext>
            </p:extLst>
          </p:nvPr>
        </p:nvGraphicFramePr>
        <p:xfrm>
          <a:off x="4056056" y="2398747"/>
          <a:ext cx="472916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4" name="Equation" r:id="rId9" imgW="4724280" imgH="520560" progId="Equation.DSMT4">
                  <p:embed/>
                </p:oleObj>
              </mc:Choice>
              <mc:Fallback>
                <p:oleObj name="Equation" r:id="rId9" imgW="4724280" imgH="520560" progId="Equation.DSMT4">
                  <p:embed/>
                  <p:pic>
                    <p:nvPicPr>
                      <p:cNvPr id="3481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6056" y="2398747"/>
                        <a:ext cx="4729163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989368"/>
              </p:ext>
            </p:extLst>
          </p:nvPr>
        </p:nvGraphicFramePr>
        <p:xfrm>
          <a:off x="274631" y="2419384"/>
          <a:ext cx="34925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5" name="Equation" r:id="rId11" imgW="3492360" imgH="520560" progId="Equation.DSMT4">
                  <p:embed/>
                </p:oleObj>
              </mc:Choice>
              <mc:Fallback>
                <p:oleObj name="Equation" r:id="rId11" imgW="3492360" imgH="520560" progId="Equation.DSMT4">
                  <p:embed/>
                  <p:pic>
                    <p:nvPicPr>
                      <p:cNvPr id="348166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1" y="2419384"/>
                        <a:ext cx="3492500" cy="520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463254"/>
              </p:ext>
            </p:extLst>
          </p:nvPr>
        </p:nvGraphicFramePr>
        <p:xfrm>
          <a:off x="288925" y="3336970"/>
          <a:ext cx="39703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6" name="Equation" r:id="rId13" imgW="3974760" imgH="533160" progId="Equation.DSMT4">
                  <p:embed/>
                </p:oleObj>
              </mc:Choice>
              <mc:Fallback>
                <p:oleObj name="Equation" r:id="rId13" imgW="3974760" imgH="533160" progId="Equation.DSMT4">
                  <p:embed/>
                  <p:pic>
                    <p:nvPicPr>
                      <p:cNvPr id="34816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3336970"/>
                        <a:ext cx="3970338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6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5349288"/>
              </p:ext>
            </p:extLst>
          </p:nvPr>
        </p:nvGraphicFramePr>
        <p:xfrm>
          <a:off x="3224213" y="5599150"/>
          <a:ext cx="2549525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7" name="Equation" r:id="rId15" imgW="2412720" imgH="495000" progId="Equation.DSMT4">
                  <p:embed/>
                </p:oleObj>
              </mc:Choice>
              <mc:Fallback>
                <p:oleObj name="Equation" r:id="rId15" imgW="2412720" imgH="495000" progId="Equation.DSMT4">
                  <p:embed/>
                  <p:pic>
                    <p:nvPicPr>
                      <p:cNvPr id="3481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725" t="-14546" r="-2725" b="-14546"/>
                      <a:stretch>
                        <a:fillRect/>
                      </a:stretch>
                    </p:blipFill>
                    <p:spPr bwMode="auto">
                      <a:xfrm>
                        <a:off x="3224213" y="5599150"/>
                        <a:ext cx="2549525" cy="647700"/>
                      </a:xfrm>
                      <a:prstGeom prst="rect">
                        <a:avLst/>
                      </a:prstGeom>
                      <a:solidFill>
                        <a:srgbClr val="C0C0C0">
                          <a:alpha val="50000"/>
                        </a:srgbClr>
                      </a:solidFill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0" y="-6350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1" dirty="0">
                <a:solidFill>
                  <a:schemeClr val="bg1"/>
                </a:solidFill>
                <a:latin typeface="Calibri" pitchFamily="34" charset="0"/>
              </a:rPr>
              <a:t>ΚΟΙΝΗ ΣΥΝΟΡΘΩΣΗ ΥΨΟΜΕΤΡΩΝ</a:t>
            </a:r>
          </a:p>
        </p:txBody>
      </p:sp>
      <p:graphicFrame>
        <p:nvGraphicFramePr>
          <p:cNvPr id="34817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942509"/>
              </p:ext>
            </p:extLst>
          </p:nvPr>
        </p:nvGraphicFramePr>
        <p:xfrm>
          <a:off x="2735287" y="4275195"/>
          <a:ext cx="37417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8" name="Equation" r:id="rId17" imgW="3746160" imgH="533160" progId="Equation.DSMT4">
                  <p:embed/>
                </p:oleObj>
              </mc:Choice>
              <mc:Fallback>
                <p:oleObj name="Equation" r:id="rId17" imgW="3746160" imgH="533160" progId="Equation.DSMT4">
                  <p:embed/>
                  <p:pic>
                    <p:nvPicPr>
                      <p:cNvPr id="34817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5287" y="4275195"/>
                        <a:ext cx="3741737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7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458652"/>
              </p:ext>
            </p:extLst>
          </p:nvPr>
        </p:nvGraphicFramePr>
        <p:xfrm>
          <a:off x="4859338" y="4949891"/>
          <a:ext cx="419893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49" name="Equation" r:id="rId19" imgW="4203360" imgH="533160" progId="Equation.DSMT4">
                  <p:embed/>
                </p:oleObj>
              </mc:Choice>
              <mc:Fallback>
                <p:oleObj name="Equation" r:id="rId19" imgW="4203360" imgH="533160" progId="Equation.DSMT4">
                  <p:embed/>
                  <p:pic>
                    <p:nvPicPr>
                      <p:cNvPr id="34817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4949891"/>
                        <a:ext cx="4198937" cy="530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84"/>
          <p:cNvSpPr txBox="1">
            <a:spLocks noChangeArrowheads="1"/>
          </p:cNvSpPr>
          <p:nvPr/>
        </p:nvSpPr>
        <p:spPr bwMode="auto">
          <a:xfrm>
            <a:off x="250825" y="613137"/>
            <a:ext cx="8642350" cy="1015663"/>
          </a:xfrm>
          <a:prstGeom prst="rect">
            <a:avLst/>
          </a:prstGeom>
          <a:solidFill>
            <a:srgbClr val="FFC0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b="0" i="0" dirty="0">
                <a:solidFill>
                  <a:srgbClr val="C00000"/>
                </a:solidFill>
                <a:effectLst/>
                <a:latin typeface="Calibri" pitchFamily="34" charset="0"/>
              </a:rPr>
              <a:t>ΥΠΟΛΟΓΙΣΜΟΣ ΣΥΝΤΕΛΕΣΤΩΝ ΠΑΡΑΜΕΤΡΙΚΟΥ ΜΟΝΤΕΛΟΥ</a:t>
            </a:r>
          </a:p>
          <a:p>
            <a:pPr algn="ctr">
              <a:lnSpc>
                <a:spcPct val="100000"/>
              </a:lnSpc>
            </a:pPr>
            <a:r>
              <a:rPr lang="el-GR" b="0" i="0" dirty="0">
                <a:solidFill>
                  <a:srgbClr val="C00000"/>
                </a:solidFill>
                <a:latin typeface="Calibri" pitchFamily="34" charset="0"/>
              </a:rPr>
              <a:t>&amp;</a:t>
            </a:r>
          </a:p>
          <a:p>
            <a:pPr algn="ctr">
              <a:lnSpc>
                <a:spcPct val="100000"/>
              </a:lnSpc>
            </a:pPr>
            <a:r>
              <a:rPr lang="el-GR" b="0" i="0" dirty="0">
                <a:solidFill>
                  <a:srgbClr val="C00000"/>
                </a:solidFill>
                <a:latin typeface="Calibri" pitchFamily="34" charset="0"/>
              </a:rPr>
              <a:t>ΒΕΛΤΙΣΤΟΠΟΙΗΜΕΝΩΝ ΥΨΟΜΕΤΡΩΝ</a:t>
            </a:r>
            <a:endParaRPr lang="el-GR" b="0" i="0" dirty="0">
              <a:solidFill>
                <a:srgbClr val="C00000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149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ChangeArrowheads="1"/>
          </p:cNvSpPr>
          <p:nvPr/>
        </p:nvSpPr>
        <p:spPr bwMode="auto">
          <a:xfrm>
            <a:off x="250825" y="836712"/>
            <a:ext cx="4348163" cy="19462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0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έλλειψη είναι μία μαθηματική </a:t>
            </a:r>
            <a:r>
              <a:rPr lang="el-GR" sz="2000" b="0" i="0" u="sng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επιφάνεια</a:t>
            </a:r>
            <a:r>
              <a:rPr lang="el-GR" sz="20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που ορίζεται από</a:t>
            </a:r>
          </a:p>
          <a:p>
            <a:pPr marL="800100" lvl="1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0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μεγάλο ημι-άξονα (a) </a:t>
            </a:r>
          </a:p>
          <a:p>
            <a:pPr marL="800100" lvl="1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0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Τον Μικρό ημι-άξονα (b)</a:t>
            </a: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0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μία απλή γεωμετρική επιφάνεια</a:t>
            </a: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0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Δεν μπορεί να μετρηθεί/προσιοριστεί με όργανα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94225" y="1124049"/>
            <a:ext cx="4225925" cy="2405063"/>
            <a:chOff x="2728" y="1545"/>
            <a:chExt cx="2662" cy="1515"/>
          </a:xfrm>
        </p:grpSpPr>
        <p:sp>
          <p:nvSpPr>
            <p:cNvPr id="330756" name="Line 4"/>
            <p:cNvSpPr>
              <a:spLocks noChangeShapeType="1"/>
            </p:cNvSpPr>
            <p:nvPr/>
          </p:nvSpPr>
          <p:spPr bwMode="auto">
            <a:xfrm>
              <a:off x="2738" y="2306"/>
              <a:ext cx="2652" cy="3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57" name="Line 5"/>
            <p:cNvSpPr>
              <a:spLocks noChangeShapeType="1"/>
            </p:cNvSpPr>
            <p:nvPr/>
          </p:nvSpPr>
          <p:spPr bwMode="auto">
            <a:xfrm>
              <a:off x="4059" y="1546"/>
              <a:ext cx="0" cy="1502"/>
            </a:xfrm>
            <a:prstGeom prst="line">
              <a:avLst/>
            </a:prstGeom>
            <a:noFill/>
            <a:ln w="254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58" name="Line 6"/>
            <p:cNvSpPr>
              <a:spLocks noChangeShapeType="1"/>
            </p:cNvSpPr>
            <p:nvPr/>
          </p:nvSpPr>
          <p:spPr bwMode="auto">
            <a:xfrm flipV="1">
              <a:off x="4158" y="1561"/>
              <a:ext cx="1" cy="7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59" name="Line 7"/>
            <p:cNvSpPr>
              <a:spLocks noChangeShapeType="1"/>
            </p:cNvSpPr>
            <p:nvPr/>
          </p:nvSpPr>
          <p:spPr bwMode="auto">
            <a:xfrm>
              <a:off x="4060" y="2424"/>
              <a:ext cx="13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60" name="Rectangle 8"/>
            <p:cNvSpPr>
              <a:spLocks noChangeArrowheads="1"/>
            </p:cNvSpPr>
            <p:nvPr/>
          </p:nvSpPr>
          <p:spPr bwMode="auto">
            <a:xfrm>
              <a:off x="4170" y="1801"/>
              <a:ext cx="200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marL="390525" indent="-390525" defTabSz="1042988">
                <a:spcBef>
                  <a:spcPct val="20000"/>
                </a:spcBef>
              </a:pPr>
              <a:r>
                <a:rPr lang="el-GR" i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30761" name="Rectangle 9"/>
            <p:cNvSpPr>
              <a:spLocks noChangeArrowheads="1"/>
            </p:cNvSpPr>
            <p:nvPr/>
          </p:nvSpPr>
          <p:spPr bwMode="auto">
            <a:xfrm>
              <a:off x="4626" y="2423"/>
              <a:ext cx="203" cy="2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marL="390525" indent="-390525" defTabSz="1042988">
                <a:spcBef>
                  <a:spcPct val="20000"/>
                </a:spcBef>
              </a:pPr>
              <a:r>
                <a:rPr lang="el-GR" i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330762" name="Freeform 10"/>
            <p:cNvSpPr>
              <a:spLocks/>
            </p:cNvSpPr>
            <p:nvPr/>
          </p:nvSpPr>
          <p:spPr bwMode="auto">
            <a:xfrm>
              <a:off x="2728" y="1545"/>
              <a:ext cx="2661" cy="1515"/>
            </a:xfrm>
            <a:custGeom>
              <a:avLst/>
              <a:gdLst/>
              <a:ahLst/>
              <a:cxnLst>
                <a:cxn ang="0">
                  <a:pos x="1467" y="4"/>
                </a:cxn>
                <a:cxn ang="0">
                  <a:pos x="1724" y="36"/>
                </a:cxn>
                <a:cxn ang="0">
                  <a:pos x="1962" y="94"/>
                </a:cxn>
                <a:cxn ang="0">
                  <a:pos x="2175" y="174"/>
                </a:cxn>
                <a:cxn ang="0">
                  <a:pos x="2356" y="278"/>
                </a:cxn>
                <a:cxn ang="0">
                  <a:pos x="2497" y="397"/>
                </a:cxn>
                <a:cxn ang="0">
                  <a:pos x="2598" y="531"/>
                </a:cxn>
                <a:cxn ang="0">
                  <a:pos x="2652" y="680"/>
                </a:cxn>
                <a:cxn ang="0">
                  <a:pos x="2652" y="834"/>
                </a:cxn>
                <a:cxn ang="0">
                  <a:pos x="2598" y="983"/>
                </a:cxn>
                <a:cxn ang="0">
                  <a:pos x="2497" y="1117"/>
                </a:cxn>
                <a:cxn ang="0">
                  <a:pos x="2356" y="1236"/>
                </a:cxn>
                <a:cxn ang="0">
                  <a:pos x="2175" y="1340"/>
                </a:cxn>
                <a:cxn ang="0">
                  <a:pos x="1962" y="1420"/>
                </a:cxn>
                <a:cxn ang="0">
                  <a:pos x="1724" y="1477"/>
                </a:cxn>
                <a:cxn ang="0">
                  <a:pos x="1467" y="1510"/>
                </a:cxn>
                <a:cxn ang="0">
                  <a:pos x="1196" y="1510"/>
                </a:cxn>
                <a:cxn ang="0">
                  <a:pos x="936" y="1477"/>
                </a:cxn>
                <a:cxn ang="0">
                  <a:pos x="698" y="1420"/>
                </a:cxn>
                <a:cxn ang="0">
                  <a:pos x="484" y="1340"/>
                </a:cxn>
                <a:cxn ang="0">
                  <a:pos x="307" y="1236"/>
                </a:cxn>
                <a:cxn ang="0">
                  <a:pos x="162" y="1117"/>
                </a:cxn>
                <a:cxn ang="0">
                  <a:pos x="61" y="983"/>
                </a:cxn>
                <a:cxn ang="0">
                  <a:pos x="7" y="834"/>
                </a:cxn>
                <a:cxn ang="0">
                  <a:pos x="7" y="680"/>
                </a:cxn>
                <a:cxn ang="0">
                  <a:pos x="61" y="531"/>
                </a:cxn>
                <a:cxn ang="0">
                  <a:pos x="162" y="397"/>
                </a:cxn>
                <a:cxn ang="0">
                  <a:pos x="307" y="278"/>
                </a:cxn>
                <a:cxn ang="0">
                  <a:pos x="484" y="174"/>
                </a:cxn>
                <a:cxn ang="0">
                  <a:pos x="698" y="94"/>
                </a:cxn>
                <a:cxn ang="0">
                  <a:pos x="936" y="36"/>
                </a:cxn>
                <a:cxn ang="0">
                  <a:pos x="1196" y="4"/>
                </a:cxn>
              </a:cxnLst>
              <a:rect l="0" t="0" r="r" b="b"/>
              <a:pathLst>
                <a:path w="2661" h="1515">
                  <a:moveTo>
                    <a:pt x="1330" y="0"/>
                  </a:moveTo>
                  <a:lnTo>
                    <a:pt x="1467" y="4"/>
                  </a:lnTo>
                  <a:lnTo>
                    <a:pt x="1597" y="18"/>
                  </a:lnTo>
                  <a:lnTo>
                    <a:pt x="1724" y="36"/>
                  </a:lnTo>
                  <a:lnTo>
                    <a:pt x="1846" y="61"/>
                  </a:lnTo>
                  <a:lnTo>
                    <a:pt x="1962" y="94"/>
                  </a:lnTo>
                  <a:lnTo>
                    <a:pt x="2074" y="130"/>
                  </a:lnTo>
                  <a:lnTo>
                    <a:pt x="2175" y="174"/>
                  </a:lnTo>
                  <a:lnTo>
                    <a:pt x="2270" y="224"/>
                  </a:lnTo>
                  <a:lnTo>
                    <a:pt x="2356" y="278"/>
                  </a:lnTo>
                  <a:lnTo>
                    <a:pt x="2432" y="336"/>
                  </a:lnTo>
                  <a:lnTo>
                    <a:pt x="2497" y="397"/>
                  </a:lnTo>
                  <a:lnTo>
                    <a:pt x="2555" y="462"/>
                  </a:lnTo>
                  <a:lnTo>
                    <a:pt x="2598" y="531"/>
                  </a:lnTo>
                  <a:lnTo>
                    <a:pt x="2634" y="603"/>
                  </a:lnTo>
                  <a:lnTo>
                    <a:pt x="2652" y="680"/>
                  </a:lnTo>
                  <a:lnTo>
                    <a:pt x="2660" y="755"/>
                  </a:lnTo>
                  <a:lnTo>
                    <a:pt x="2652" y="834"/>
                  </a:lnTo>
                  <a:lnTo>
                    <a:pt x="2634" y="910"/>
                  </a:lnTo>
                  <a:lnTo>
                    <a:pt x="2598" y="983"/>
                  </a:lnTo>
                  <a:lnTo>
                    <a:pt x="2555" y="1052"/>
                  </a:lnTo>
                  <a:lnTo>
                    <a:pt x="2497" y="1117"/>
                  </a:lnTo>
                  <a:lnTo>
                    <a:pt x="2432" y="1177"/>
                  </a:lnTo>
                  <a:lnTo>
                    <a:pt x="2356" y="1236"/>
                  </a:lnTo>
                  <a:lnTo>
                    <a:pt x="2270" y="1290"/>
                  </a:lnTo>
                  <a:lnTo>
                    <a:pt x="2175" y="1340"/>
                  </a:lnTo>
                  <a:lnTo>
                    <a:pt x="2074" y="1383"/>
                  </a:lnTo>
                  <a:lnTo>
                    <a:pt x="1962" y="1420"/>
                  </a:lnTo>
                  <a:lnTo>
                    <a:pt x="1846" y="1453"/>
                  </a:lnTo>
                  <a:lnTo>
                    <a:pt x="1724" y="1477"/>
                  </a:lnTo>
                  <a:lnTo>
                    <a:pt x="1597" y="1496"/>
                  </a:lnTo>
                  <a:lnTo>
                    <a:pt x="1467" y="1510"/>
                  </a:lnTo>
                  <a:lnTo>
                    <a:pt x="1330" y="1514"/>
                  </a:lnTo>
                  <a:lnTo>
                    <a:pt x="1196" y="1510"/>
                  </a:lnTo>
                  <a:lnTo>
                    <a:pt x="1062" y="1496"/>
                  </a:lnTo>
                  <a:lnTo>
                    <a:pt x="936" y="1477"/>
                  </a:lnTo>
                  <a:lnTo>
                    <a:pt x="813" y="1453"/>
                  </a:lnTo>
                  <a:lnTo>
                    <a:pt x="698" y="1420"/>
                  </a:lnTo>
                  <a:lnTo>
                    <a:pt x="588" y="1383"/>
                  </a:lnTo>
                  <a:lnTo>
                    <a:pt x="484" y="1340"/>
                  </a:lnTo>
                  <a:lnTo>
                    <a:pt x="390" y="1290"/>
                  </a:lnTo>
                  <a:lnTo>
                    <a:pt x="307" y="1236"/>
                  </a:lnTo>
                  <a:lnTo>
                    <a:pt x="227" y="1177"/>
                  </a:lnTo>
                  <a:lnTo>
                    <a:pt x="162" y="1117"/>
                  </a:lnTo>
                  <a:lnTo>
                    <a:pt x="104" y="1052"/>
                  </a:lnTo>
                  <a:lnTo>
                    <a:pt x="61" y="983"/>
                  </a:lnTo>
                  <a:lnTo>
                    <a:pt x="29" y="910"/>
                  </a:lnTo>
                  <a:lnTo>
                    <a:pt x="7" y="834"/>
                  </a:lnTo>
                  <a:lnTo>
                    <a:pt x="0" y="755"/>
                  </a:lnTo>
                  <a:lnTo>
                    <a:pt x="7" y="680"/>
                  </a:lnTo>
                  <a:lnTo>
                    <a:pt x="29" y="603"/>
                  </a:lnTo>
                  <a:lnTo>
                    <a:pt x="61" y="531"/>
                  </a:lnTo>
                  <a:lnTo>
                    <a:pt x="104" y="462"/>
                  </a:lnTo>
                  <a:lnTo>
                    <a:pt x="162" y="397"/>
                  </a:lnTo>
                  <a:lnTo>
                    <a:pt x="227" y="336"/>
                  </a:lnTo>
                  <a:lnTo>
                    <a:pt x="307" y="278"/>
                  </a:lnTo>
                  <a:lnTo>
                    <a:pt x="390" y="224"/>
                  </a:lnTo>
                  <a:lnTo>
                    <a:pt x="484" y="174"/>
                  </a:lnTo>
                  <a:lnTo>
                    <a:pt x="588" y="130"/>
                  </a:lnTo>
                  <a:lnTo>
                    <a:pt x="698" y="94"/>
                  </a:lnTo>
                  <a:lnTo>
                    <a:pt x="813" y="61"/>
                  </a:lnTo>
                  <a:lnTo>
                    <a:pt x="936" y="36"/>
                  </a:lnTo>
                  <a:lnTo>
                    <a:pt x="1062" y="18"/>
                  </a:lnTo>
                  <a:lnTo>
                    <a:pt x="1196" y="4"/>
                  </a:lnTo>
                  <a:lnTo>
                    <a:pt x="1330" y="0"/>
                  </a:lnTo>
                </a:path>
              </a:pathLst>
            </a:custGeom>
            <a:noFill/>
            <a:ln w="25400" cap="rnd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23850" y="4052998"/>
            <a:ext cx="3887788" cy="2016125"/>
            <a:chOff x="567" y="2840"/>
            <a:chExt cx="2449" cy="1270"/>
          </a:xfrm>
        </p:grpSpPr>
        <p:sp>
          <p:nvSpPr>
            <p:cNvPr id="330765" name="Oval 13"/>
            <p:cNvSpPr>
              <a:spLocks noChangeArrowheads="1"/>
            </p:cNvSpPr>
            <p:nvPr/>
          </p:nvSpPr>
          <p:spPr bwMode="auto">
            <a:xfrm>
              <a:off x="567" y="2840"/>
              <a:ext cx="2449" cy="1270"/>
            </a:xfrm>
            <a:prstGeom prst="ellipse">
              <a:avLst/>
            </a:prstGeom>
            <a:solidFill>
              <a:srgbClr val="C0C0C0">
                <a:alpha val="42000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66" name="Oval 14"/>
            <p:cNvSpPr>
              <a:spLocks noChangeArrowheads="1"/>
            </p:cNvSpPr>
            <p:nvPr/>
          </p:nvSpPr>
          <p:spPr bwMode="auto">
            <a:xfrm>
              <a:off x="567" y="3384"/>
              <a:ext cx="2449" cy="121"/>
            </a:xfrm>
            <a:prstGeom prst="ellipse">
              <a:avLst/>
            </a:prstGeom>
            <a:solidFill>
              <a:srgbClr val="969696"/>
            </a:solidFill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67" name="Line 15"/>
            <p:cNvSpPr>
              <a:spLocks noChangeShapeType="1"/>
            </p:cNvSpPr>
            <p:nvPr/>
          </p:nvSpPr>
          <p:spPr bwMode="auto">
            <a:xfrm flipV="1">
              <a:off x="1823" y="2840"/>
              <a:ext cx="0" cy="60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68" name="Line 16"/>
            <p:cNvSpPr>
              <a:spLocks noChangeShapeType="1"/>
            </p:cNvSpPr>
            <p:nvPr/>
          </p:nvSpPr>
          <p:spPr bwMode="auto">
            <a:xfrm flipV="1">
              <a:off x="1823" y="3445"/>
              <a:ext cx="119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0769" name="Rectangle 17"/>
            <p:cNvSpPr>
              <a:spLocks noChangeArrowheads="1"/>
            </p:cNvSpPr>
            <p:nvPr/>
          </p:nvSpPr>
          <p:spPr bwMode="auto">
            <a:xfrm>
              <a:off x="1781" y="2948"/>
              <a:ext cx="1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marL="390525" indent="-390525" defTabSz="1042988">
                <a:spcBef>
                  <a:spcPct val="20000"/>
                </a:spcBef>
              </a:pPr>
              <a:r>
                <a:rPr lang="el-GR" sz="1600" i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30770" name="Rectangle 18"/>
            <p:cNvSpPr>
              <a:spLocks noChangeArrowheads="1"/>
            </p:cNvSpPr>
            <p:nvPr/>
          </p:nvSpPr>
          <p:spPr bwMode="auto">
            <a:xfrm>
              <a:off x="2290" y="3265"/>
              <a:ext cx="185" cy="2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marL="390525" indent="-390525" defTabSz="1042988">
                <a:spcBef>
                  <a:spcPct val="20000"/>
                </a:spcBef>
              </a:pPr>
              <a:r>
                <a:rPr lang="el-GR" sz="1600" i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330771" name="Rectangle 19"/>
          <p:cNvSpPr>
            <a:spLocks noChangeArrowheads="1"/>
          </p:cNvSpPr>
          <p:nvPr/>
        </p:nvSpPr>
        <p:spPr bwMode="auto">
          <a:xfrm>
            <a:off x="4572000" y="3764062"/>
            <a:ext cx="4348163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0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Είναι μία μαθηματική προσέγγιση της πραγματικής Γής.</a:t>
            </a:r>
          </a:p>
          <a:p>
            <a:pPr marL="342900" indent="-342900" defTabSz="844550">
              <a:spcBef>
                <a:spcPct val="20000"/>
              </a:spcBef>
              <a:buSzPct val="100000"/>
              <a:buFont typeface="Courier New" panose="02070309020205020404" pitchFamily="49" charset="0"/>
              <a:buChar char="o"/>
            </a:pPr>
            <a:r>
              <a:rPr lang="el-GR" sz="20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Η απλότητά της επιτρέπει τη χρήση απλών σχέσεων για να περιγραφούν τα διάφορα μεγέθη που αναφέρονται σε αυτή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Μαθηματική προσέγγιση της Γης - ΕΕΠ</a:t>
            </a:r>
          </a:p>
        </p:txBody>
      </p:sp>
    </p:spTree>
    <p:extLst>
      <p:ext uri="{BB962C8B-B14F-4D97-AF65-F5344CB8AC3E}">
        <p14:creationId xmlns:p14="http://schemas.microsoft.com/office/powerpoint/2010/main" val="1309917569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57250"/>
            <a:ext cx="9144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Αξιολόγησης με δεδομένα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GNSS/Leveling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στην Ελλάδα</a:t>
            </a: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Διαφορές με τα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GGM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μέχρι </a:t>
            </a:r>
            <a:r>
              <a:rPr lang="en-US" sz="2600" b="0" i="0" dirty="0" err="1">
                <a:solidFill>
                  <a:srgbClr val="C00000"/>
                </a:solidFill>
                <a:latin typeface="Calibri" pitchFamily="34" charset="0"/>
              </a:rPr>
              <a:t>n</a:t>
            </a:r>
            <a:r>
              <a:rPr lang="en-US" sz="2600" b="0" i="0" baseline="-25000" dirty="0" err="1">
                <a:solidFill>
                  <a:srgbClr val="C00000"/>
                </a:solidFill>
                <a:latin typeface="Calibri" pitchFamily="34" charset="0"/>
              </a:rPr>
              <a:t>max</a:t>
            </a:r>
            <a:endParaRPr lang="en-US" sz="2600" b="0" i="0" baseline="-2500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Φασματική σύνθεση μέχρι </a:t>
            </a:r>
            <a:r>
              <a:rPr lang="en-US" sz="2600" b="0" i="0" dirty="0" err="1">
                <a:solidFill>
                  <a:srgbClr val="C00000"/>
                </a:solidFill>
                <a:latin typeface="Calibri" pitchFamily="34" charset="0"/>
              </a:rPr>
              <a:t>n</a:t>
            </a:r>
            <a:r>
              <a:rPr lang="en-US" sz="2600" b="0" i="0" baseline="-25000" dirty="0" err="1">
                <a:solidFill>
                  <a:srgbClr val="C00000"/>
                </a:solidFill>
                <a:latin typeface="Calibri" pitchFamily="34" charset="0"/>
              </a:rPr>
              <a:t>max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=216,000</a:t>
            </a:r>
          </a:p>
          <a:p>
            <a:pPr marL="812800" lvl="2" indent="-279400">
              <a:buFont typeface="Courier New" pitchFamily="49" charset="0"/>
              <a:buChar char="o"/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defRPr/>
            </a:pP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			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μοντέλα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GOCE/GRACE GGMs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ανά 1 βαθμό</a:t>
            </a: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defRPr/>
            </a:pP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defRPr/>
            </a:pP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			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από δεδομένα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3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  <a:sym typeface="Symbol"/>
              </a:rPr>
              <a:t> DTM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  <a:sym typeface="Symbol"/>
              </a:rPr>
              <a:t>στην Ελλάδα</a:t>
            </a: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2684463" y="1792288"/>
          <a:ext cx="3162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27" name="Equation" r:id="rId3" imgW="3162240" imgH="482400" progId="Equation.DSMT4">
                  <p:embed/>
                </p:oleObj>
              </mc:Choice>
              <mc:Fallback>
                <p:oleObj name="Equation" r:id="rId3" imgW="3162240" imgH="4824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4463" y="1792288"/>
                        <a:ext cx="3162300" cy="482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742065"/>
              </p:ext>
            </p:extLst>
          </p:nvPr>
        </p:nvGraphicFramePr>
        <p:xfrm>
          <a:off x="793750" y="2446338"/>
          <a:ext cx="78994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28" name="Equation" r:id="rId5" imgW="7899120" imgH="444240" progId="Equation.DSMT4">
                  <p:embed/>
                </p:oleObj>
              </mc:Choice>
              <mc:Fallback>
                <p:oleObj name="Equation" r:id="rId5" imgW="7899120" imgH="44424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2446338"/>
                        <a:ext cx="78994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9" name="Object 9"/>
          <p:cNvGraphicFramePr>
            <a:graphicFrameLocks noChangeAspect="1"/>
          </p:cNvGraphicFramePr>
          <p:nvPr/>
        </p:nvGraphicFramePr>
        <p:xfrm>
          <a:off x="1333500" y="3927375"/>
          <a:ext cx="58801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29" name="Equation" r:id="rId7" imgW="5879880" imgH="622080" progId="Equation.DSMT4">
                  <p:embed/>
                </p:oleObj>
              </mc:Choice>
              <mc:Fallback>
                <p:oleObj name="Equation" r:id="rId7" imgW="5879880" imgH="62208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3927375"/>
                        <a:ext cx="5880100" cy="6223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0" name="Object 10"/>
          <p:cNvGraphicFramePr>
            <a:graphicFrameLocks noChangeAspect="1"/>
          </p:cNvGraphicFramePr>
          <p:nvPr/>
        </p:nvGraphicFramePr>
        <p:xfrm>
          <a:off x="1043608" y="4768229"/>
          <a:ext cx="584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30" name="Equation" r:id="rId9" imgW="583920" imgH="571320" progId="Equation.DSMT4">
                  <p:embed/>
                </p:oleObj>
              </mc:Choice>
              <mc:Fallback>
                <p:oleObj name="Equation" r:id="rId9" imgW="583920" imgH="57132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4768229"/>
                        <a:ext cx="5842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1" name="Object 11"/>
          <p:cNvGraphicFramePr>
            <a:graphicFrameLocks noChangeAspect="1"/>
          </p:cNvGraphicFramePr>
          <p:nvPr/>
        </p:nvGraphicFramePr>
        <p:xfrm>
          <a:off x="1023938" y="5678388"/>
          <a:ext cx="622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31" name="Equation" r:id="rId11" imgW="622080" imgH="342720" progId="Equation.DSMT4">
                  <p:embed/>
                </p:oleObj>
              </mc:Choice>
              <mc:Fallback>
                <p:oleObj name="Equation" r:id="rId11" imgW="622080" imgH="34272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3938" y="5678388"/>
                        <a:ext cx="6223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57250"/>
            <a:ext cx="9144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Αξιολόγησης με δεδομένα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GNSS/Leveling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στην Ελλάδα</a:t>
            </a: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>
              <a:defRPr/>
            </a:pP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1542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τριγωνομετρικά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GPS/Leveling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από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HEPOS</a:t>
            </a:r>
            <a:endParaRPr lang="en-US" sz="2600" b="0" i="0" baseline="-2500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MT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σε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TF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για τα ορθομετρικά υψόμετρα</a:t>
            </a: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GGM ZT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σε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TF </a:t>
            </a: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αν απαιτείται</a:t>
            </a: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r>
              <a:rPr lang="el-GR" sz="2600" b="0" i="0" dirty="0">
                <a:solidFill>
                  <a:srgbClr val="C00000"/>
                </a:solidFill>
                <a:latin typeface="Calibri" pitchFamily="34" charset="0"/>
              </a:rPr>
              <a:t>Όλοι οι υπολογισμοί στο </a:t>
            </a:r>
            <a:r>
              <a:rPr lang="en-US" sz="2600" b="0" i="0" dirty="0">
                <a:solidFill>
                  <a:srgbClr val="C00000"/>
                </a:solidFill>
                <a:latin typeface="Calibri" pitchFamily="34" charset="0"/>
              </a:rPr>
              <a:t>GRS80</a:t>
            </a: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marL="812800" lvl="2" indent="-279400">
              <a:buFont typeface="Courier New" pitchFamily="49" charset="0"/>
              <a:buChar char="o"/>
              <a:defRPr/>
            </a:pPr>
            <a:r>
              <a:rPr lang="en-US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N</a:t>
            </a:r>
            <a:r>
              <a:rPr lang="en-US" sz="2600" b="0" i="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o </a:t>
            </a:r>
            <a:r>
              <a:rPr lang="el-GR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σε σχέση με το </a:t>
            </a:r>
            <a:r>
              <a:rPr lang="en-US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IAG W</a:t>
            </a:r>
            <a:r>
              <a:rPr lang="en-US" sz="2600" b="0" i="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o</a:t>
            </a:r>
            <a:r>
              <a:rPr lang="en-US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of 6263685</a:t>
            </a:r>
            <a:r>
              <a:rPr lang="el-GR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3</a:t>
            </a:r>
            <a:r>
              <a:rPr lang="en-US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.</a:t>
            </a:r>
            <a:r>
              <a:rPr lang="el-GR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4</a:t>
            </a:r>
            <a:r>
              <a:rPr lang="en-US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m</a:t>
            </a:r>
            <a:r>
              <a:rPr lang="en-US" sz="2600" b="0" i="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2</a:t>
            </a:r>
            <a:r>
              <a:rPr lang="en-US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/s</a:t>
            </a:r>
            <a:r>
              <a:rPr lang="en-US" sz="2600" b="0" i="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2</a:t>
            </a:r>
            <a:r>
              <a:rPr lang="el-GR" sz="2600" b="0" i="0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(</a:t>
            </a:r>
            <a:r>
              <a:rPr lang="en-US" sz="2600" b="0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IUGG 2013)</a:t>
            </a:r>
            <a:endParaRPr lang="en-US" sz="2600" b="0" i="0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vergos\Documents\CONFERENCES_AND_PAPERS\Wo_Tziavos_Vergos_Kotsakis_Grigoriadis\DATA\PROCESSING\SRTM\greece_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1" y="548680"/>
            <a:ext cx="5402925" cy="56886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444208" y="2492896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800" dirty="0">
                <a:latin typeface="Calibri" pitchFamily="34" charset="0"/>
              </a:rPr>
              <a:t>Δεδομένα </a:t>
            </a:r>
            <a:r>
              <a:rPr lang="en-US" sz="1800" dirty="0">
                <a:latin typeface="Calibri" pitchFamily="34" charset="0"/>
              </a:rPr>
              <a:t>GPS/Leveling </a:t>
            </a:r>
            <a:r>
              <a:rPr lang="el-GR" sz="1800" dirty="0">
                <a:latin typeface="Calibri" pitchFamily="34" charset="0"/>
              </a:rPr>
              <a:t>για αξιολόγηση </a:t>
            </a:r>
            <a:r>
              <a:rPr lang="en-US" sz="1800" dirty="0">
                <a:latin typeface="Calibri" pitchFamily="34" charset="0"/>
              </a:rPr>
              <a:t>GOCE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48" y="764704"/>
            <a:ext cx="7308304" cy="548122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5" y="764705"/>
            <a:ext cx="7310333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45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5" y="764706"/>
            <a:ext cx="7310333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49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36712"/>
            <a:ext cx="8949848" cy="50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506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5" y="764704"/>
            <a:ext cx="898807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6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42" y="692696"/>
            <a:ext cx="667651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002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571107"/>
            <a:ext cx="6912768" cy="559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28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698625" y="908050"/>
            <a:ext cx="5969000" cy="5184775"/>
            <a:chOff x="2626" y="1070"/>
            <a:chExt cx="2763" cy="2615"/>
          </a:xfrm>
        </p:grpSpPr>
        <p:sp>
          <p:nvSpPr>
            <p:cNvPr id="332806" name="Freeform 6"/>
            <p:cNvSpPr>
              <a:spLocks/>
            </p:cNvSpPr>
            <p:nvPr/>
          </p:nvSpPr>
          <p:spPr bwMode="auto">
            <a:xfrm>
              <a:off x="2640" y="1322"/>
              <a:ext cx="2391" cy="2363"/>
            </a:xfrm>
            <a:custGeom>
              <a:avLst/>
              <a:gdLst/>
              <a:ahLst/>
              <a:cxnLst>
                <a:cxn ang="0">
                  <a:pos x="1379" y="7"/>
                </a:cxn>
                <a:cxn ang="0">
                  <a:pos x="1321" y="14"/>
                </a:cxn>
                <a:cxn ang="0">
                  <a:pos x="1267" y="21"/>
                </a:cxn>
                <a:cxn ang="0">
                  <a:pos x="1231" y="61"/>
                </a:cxn>
                <a:cxn ang="0">
                  <a:pos x="1173" y="82"/>
                </a:cxn>
                <a:cxn ang="0">
                  <a:pos x="1118" y="104"/>
                </a:cxn>
                <a:cxn ang="0">
                  <a:pos x="1029" y="154"/>
                </a:cxn>
                <a:cxn ang="0">
                  <a:pos x="957" y="216"/>
                </a:cxn>
                <a:cxn ang="0">
                  <a:pos x="913" y="245"/>
                </a:cxn>
                <a:cxn ang="0">
                  <a:pos x="819" y="299"/>
                </a:cxn>
                <a:cxn ang="0">
                  <a:pos x="746" y="339"/>
                </a:cxn>
                <a:cxn ang="0">
                  <a:pos x="718" y="364"/>
                </a:cxn>
                <a:cxn ang="0">
                  <a:pos x="592" y="400"/>
                </a:cxn>
                <a:cxn ang="0">
                  <a:pos x="440" y="425"/>
                </a:cxn>
                <a:cxn ang="0">
                  <a:pos x="346" y="454"/>
                </a:cxn>
                <a:cxn ang="0">
                  <a:pos x="245" y="538"/>
                </a:cxn>
                <a:cxn ang="0">
                  <a:pos x="183" y="632"/>
                </a:cxn>
                <a:cxn ang="0">
                  <a:pos x="89" y="740"/>
                </a:cxn>
                <a:cxn ang="0">
                  <a:pos x="32" y="895"/>
                </a:cxn>
                <a:cxn ang="0">
                  <a:pos x="3" y="1057"/>
                </a:cxn>
                <a:cxn ang="0">
                  <a:pos x="10" y="1260"/>
                </a:cxn>
                <a:cxn ang="0">
                  <a:pos x="60" y="1458"/>
                </a:cxn>
                <a:cxn ang="0">
                  <a:pos x="151" y="1657"/>
                </a:cxn>
                <a:cxn ang="0">
                  <a:pos x="281" y="1859"/>
                </a:cxn>
                <a:cxn ang="0">
                  <a:pos x="447" y="2069"/>
                </a:cxn>
                <a:cxn ang="0">
                  <a:pos x="566" y="2159"/>
                </a:cxn>
                <a:cxn ang="0">
                  <a:pos x="743" y="2267"/>
                </a:cxn>
                <a:cxn ang="0">
                  <a:pos x="873" y="2310"/>
                </a:cxn>
                <a:cxn ang="0">
                  <a:pos x="1000" y="2340"/>
                </a:cxn>
                <a:cxn ang="0">
                  <a:pos x="1158" y="2362"/>
                </a:cxn>
                <a:cxn ang="0">
                  <a:pos x="1343" y="2351"/>
                </a:cxn>
                <a:cxn ang="0">
                  <a:pos x="1556" y="2296"/>
                </a:cxn>
                <a:cxn ang="0">
                  <a:pos x="1797" y="2173"/>
                </a:cxn>
                <a:cxn ang="0">
                  <a:pos x="1892" y="2072"/>
                </a:cxn>
                <a:cxn ang="0">
                  <a:pos x="2000" y="1946"/>
                </a:cxn>
                <a:cxn ang="0">
                  <a:pos x="2090" y="1859"/>
                </a:cxn>
                <a:cxn ang="0">
                  <a:pos x="2199" y="1700"/>
                </a:cxn>
                <a:cxn ang="0">
                  <a:pos x="2278" y="1556"/>
                </a:cxn>
                <a:cxn ang="0">
                  <a:pos x="2336" y="1441"/>
                </a:cxn>
                <a:cxn ang="0">
                  <a:pos x="2372" y="1227"/>
                </a:cxn>
                <a:cxn ang="0">
                  <a:pos x="2382" y="1108"/>
                </a:cxn>
                <a:cxn ang="0">
                  <a:pos x="2390" y="1014"/>
                </a:cxn>
                <a:cxn ang="0">
                  <a:pos x="2372" y="834"/>
                </a:cxn>
                <a:cxn ang="0">
                  <a:pos x="2300" y="663"/>
                </a:cxn>
                <a:cxn ang="0">
                  <a:pos x="2151" y="498"/>
                </a:cxn>
                <a:cxn ang="0">
                  <a:pos x="1899" y="296"/>
                </a:cxn>
                <a:cxn ang="0">
                  <a:pos x="1758" y="195"/>
                </a:cxn>
                <a:cxn ang="0">
                  <a:pos x="1671" y="126"/>
                </a:cxn>
                <a:cxn ang="0">
                  <a:pos x="1610" y="79"/>
                </a:cxn>
                <a:cxn ang="0">
                  <a:pos x="1595" y="61"/>
                </a:cxn>
                <a:cxn ang="0">
                  <a:pos x="1545" y="36"/>
                </a:cxn>
                <a:cxn ang="0">
                  <a:pos x="1487" y="25"/>
                </a:cxn>
                <a:cxn ang="0">
                  <a:pos x="1454" y="10"/>
                </a:cxn>
              </a:cxnLst>
              <a:rect l="0" t="0" r="r" b="b"/>
              <a:pathLst>
                <a:path w="2391" h="2363">
                  <a:moveTo>
                    <a:pt x="1415" y="0"/>
                  </a:moveTo>
                  <a:lnTo>
                    <a:pt x="1396" y="3"/>
                  </a:lnTo>
                  <a:lnTo>
                    <a:pt x="1379" y="7"/>
                  </a:lnTo>
                  <a:lnTo>
                    <a:pt x="1360" y="7"/>
                  </a:lnTo>
                  <a:lnTo>
                    <a:pt x="1339" y="10"/>
                  </a:lnTo>
                  <a:lnTo>
                    <a:pt x="1321" y="14"/>
                  </a:lnTo>
                  <a:lnTo>
                    <a:pt x="1303" y="17"/>
                  </a:lnTo>
                  <a:lnTo>
                    <a:pt x="1285" y="21"/>
                  </a:lnTo>
                  <a:lnTo>
                    <a:pt x="1267" y="21"/>
                  </a:lnTo>
                  <a:lnTo>
                    <a:pt x="1256" y="36"/>
                  </a:lnTo>
                  <a:lnTo>
                    <a:pt x="1245" y="50"/>
                  </a:lnTo>
                  <a:lnTo>
                    <a:pt x="1231" y="61"/>
                  </a:lnTo>
                  <a:lnTo>
                    <a:pt x="1213" y="68"/>
                  </a:lnTo>
                  <a:lnTo>
                    <a:pt x="1195" y="75"/>
                  </a:lnTo>
                  <a:lnTo>
                    <a:pt x="1173" y="82"/>
                  </a:lnTo>
                  <a:lnTo>
                    <a:pt x="1154" y="89"/>
                  </a:lnTo>
                  <a:lnTo>
                    <a:pt x="1137" y="97"/>
                  </a:lnTo>
                  <a:lnTo>
                    <a:pt x="1118" y="104"/>
                  </a:lnTo>
                  <a:lnTo>
                    <a:pt x="1094" y="115"/>
                  </a:lnTo>
                  <a:lnTo>
                    <a:pt x="1061" y="133"/>
                  </a:lnTo>
                  <a:lnTo>
                    <a:pt x="1029" y="154"/>
                  </a:lnTo>
                  <a:lnTo>
                    <a:pt x="1000" y="176"/>
                  </a:lnTo>
                  <a:lnTo>
                    <a:pt x="974" y="198"/>
                  </a:lnTo>
                  <a:lnTo>
                    <a:pt x="957" y="216"/>
                  </a:lnTo>
                  <a:lnTo>
                    <a:pt x="949" y="231"/>
                  </a:lnTo>
                  <a:lnTo>
                    <a:pt x="938" y="234"/>
                  </a:lnTo>
                  <a:lnTo>
                    <a:pt x="913" y="245"/>
                  </a:lnTo>
                  <a:lnTo>
                    <a:pt x="884" y="263"/>
                  </a:lnTo>
                  <a:lnTo>
                    <a:pt x="852" y="277"/>
                  </a:lnTo>
                  <a:lnTo>
                    <a:pt x="819" y="299"/>
                  </a:lnTo>
                  <a:lnTo>
                    <a:pt x="787" y="313"/>
                  </a:lnTo>
                  <a:lnTo>
                    <a:pt x="761" y="328"/>
                  </a:lnTo>
                  <a:lnTo>
                    <a:pt x="746" y="339"/>
                  </a:lnTo>
                  <a:lnTo>
                    <a:pt x="746" y="342"/>
                  </a:lnTo>
                  <a:lnTo>
                    <a:pt x="746" y="346"/>
                  </a:lnTo>
                  <a:lnTo>
                    <a:pt x="718" y="364"/>
                  </a:lnTo>
                  <a:lnTo>
                    <a:pt x="682" y="379"/>
                  </a:lnTo>
                  <a:lnTo>
                    <a:pt x="638" y="389"/>
                  </a:lnTo>
                  <a:lnTo>
                    <a:pt x="592" y="400"/>
                  </a:lnTo>
                  <a:lnTo>
                    <a:pt x="540" y="408"/>
                  </a:lnTo>
                  <a:lnTo>
                    <a:pt x="487" y="415"/>
                  </a:lnTo>
                  <a:lnTo>
                    <a:pt x="440" y="425"/>
                  </a:lnTo>
                  <a:lnTo>
                    <a:pt x="393" y="437"/>
                  </a:lnTo>
                  <a:lnTo>
                    <a:pt x="375" y="440"/>
                  </a:lnTo>
                  <a:lnTo>
                    <a:pt x="346" y="454"/>
                  </a:lnTo>
                  <a:lnTo>
                    <a:pt x="314" y="476"/>
                  </a:lnTo>
                  <a:lnTo>
                    <a:pt x="277" y="505"/>
                  </a:lnTo>
                  <a:lnTo>
                    <a:pt x="245" y="538"/>
                  </a:lnTo>
                  <a:lnTo>
                    <a:pt x="212" y="574"/>
                  </a:lnTo>
                  <a:lnTo>
                    <a:pt x="190" y="603"/>
                  </a:lnTo>
                  <a:lnTo>
                    <a:pt x="183" y="632"/>
                  </a:lnTo>
                  <a:lnTo>
                    <a:pt x="147" y="656"/>
                  </a:lnTo>
                  <a:lnTo>
                    <a:pt x="115" y="696"/>
                  </a:lnTo>
                  <a:lnTo>
                    <a:pt x="89" y="740"/>
                  </a:lnTo>
                  <a:lnTo>
                    <a:pt x="65" y="790"/>
                  </a:lnTo>
                  <a:lnTo>
                    <a:pt x="46" y="841"/>
                  </a:lnTo>
                  <a:lnTo>
                    <a:pt x="32" y="895"/>
                  </a:lnTo>
                  <a:lnTo>
                    <a:pt x="21" y="942"/>
                  </a:lnTo>
                  <a:lnTo>
                    <a:pt x="14" y="985"/>
                  </a:lnTo>
                  <a:lnTo>
                    <a:pt x="3" y="1057"/>
                  </a:lnTo>
                  <a:lnTo>
                    <a:pt x="0" y="1126"/>
                  </a:lnTo>
                  <a:lnTo>
                    <a:pt x="3" y="1191"/>
                  </a:lnTo>
                  <a:lnTo>
                    <a:pt x="10" y="1260"/>
                  </a:lnTo>
                  <a:lnTo>
                    <a:pt x="21" y="1328"/>
                  </a:lnTo>
                  <a:lnTo>
                    <a:pt x="39" y="1393"/>
                  </a:lnTo>
                  <a:lnTo>
                    <a:pt x="60" y="1458"/>
                  </a:lnTo>
                  <a:lnTo>
                    <a:pt x="86" y="1527"/>
                  </a:lnTo>
                  <a:lnTo>
                    <a:pt x="118" y="1592"/>
                  </a:lnTo>
                  <a:lnTo>
                    <a:pt x="151" y="1657"/>
                  </a:lnTo>
                  <a:lnTo>
                    <a:pt x="190" y="1726"/>
                  </a:lnTo>
                  <a:lnTo>
                    <a:pt x="234" y="1794"/>
                  </a:lnTo>
                  <a:lnTo>
                    <a:pt x="281" y="1859"/>
                  </a:lnTo>
                  <a:lnTo>
                    <a:pt x="331" y="1928"/>
                  </a:lnTo>
                  <a:lnTo>
                    <a:pt x="389" y="2000"/>
                  </a:lnTo>
                  <a:lnTo>
                    <a:pt x="447" y="2069"/>
                  </a:lnTo>
                  <a:lnTo>
                    <a:pt x="472" y="2094"/>
                  </a:lnTo>
                  <a:lnTo>
                    <a:pt x="512" y="2123"/>
                  </a:lnTo>
                  <a:lnTo>
                    <a:pt x="566" y="2159"/>
                  </a:lnTo>
                  <a:lnTo>
                    <a:pt x="624" y="2199"/>
                  </a:lnTo>
                  <a:lnTo>
                    <a:pt x="686" y="2235"/>
                  </a:lnTo>
                  <a:lnTo>
                    <a:pt x="743" y="2267"/>
                  </a:lnTo>
                  <a:lnTo>
                    <a:pt x="797" y="2289"/>
                  </a:lnTo>
                  <a:lnTo>
                    <a:pt x="837" y="2303"/>
                  </a:lnTo>
                  <a:lnTo>
                    <a:pt x="873" y="2310"/>
                  </a:lnTo>
                  <a:lnTo>
                    <a:pt x="913" y="2322"/>
                  </a:lnTo>
                  <a:lnTo>
                    <a:pt x="952" y="2332"/>
                  </a:lnTo>
                  <a:lnTo>
                    <a:pt x="1000" y="2340"/>
                  </a:lnTo>
                  <a:lnTo>
                    <a:pt x="1050" y="2351"/>
                  </a:lnTo>
                  <a:lnTo>
                    <a:pt x="1101" y="2354"/>
                  </a:lnTo>
                  <a:lnTo>
                    <a:pt x="1158" y="2362"/>
                  </a:lnTo>
                  <a:lnTo>
                    <a:pt x="1216" y="2362"/>
                  </a:lnTo>
                  <a:lnTo>
                    <a:pt x="1278" y="2358"/>
                  </a:lnTo>
                  <a:lnTo>
                    <a:pt x="1343" y="2351"/>
                  </a:lnTo>
                  <a:lnTo>
                    <a:pt x="1411" y="2340"/>
                  </a:lnTo>
                  <a:lnTo>
                    <a:pt x="1483" y="2322"/>
                  </a:lnTo>
                  <a:lnTo>
                    <a:pt x="1556" y="2296"/>
                  </a:lnTo>
                  <a:lnTo>
                    <a:pt x="1635" y="2264"/>
                  </a:lnTo>
                  <a:lnTo>
                    <a:pt x="1715" y="2224"/>
                  </a:lnTo>
                  <a:lnTo>
                    <a:pt x="1797" y="2173"/>
                  </a:lnTo>
                  <a:lnTo>
                    <a:pt x="1823" y="2149"/>
                  </a:lnTo>
                  <a:lnTo>
                    <a:pt x="1856" y="2112"/>
                  </a:lnTo>
                  <a:lnTo>
                    <a:pt x="1892" y="2072"/>
                  </a:lnTo>
                  <a:lnTo>
                    <a:pt x="1928" y="2029"/>
                  </a:lnTo>
                  <a:lnTo>
                    <a:pt x="1964" y="1986"/>
                  </a:lnTo>
                  <a:lnTo>
                    <a:pt x="2000" y="1946"/>
                  </a:lnTo>
                  <a:lnTo>
                    <a:pt x="2032" y="1914"/>
                  </a:lnTo>
                  <a:lnTo>
                    <a:pt x="2058" y="1888"/>
                  </a:lnTo>
                  <a:lnTo>
                    <a:pt x="2090" y="1859"/>
                  </a:lnTo>
                  <a:lnTo>
                    <a:pt x="2123" y="1816"/>
                  </a:lnTo>
                  <a:lnTo>
                    <a:pt x="2163" y="1762"/>
                  </a:lnTo>
                  <a:lnTo>
                    <a:pt x="2199" y="1700"/>
                  </a:lnTo>
                  <a:lnTo>
                    <a:pt x="2231" y="1643"/>
                  </a:lnTo>
                  <a:lnTo>
                    <a:pt x="2260" y="1592"/>
                  </a:lnTo>
                  <a:lnTo>
                    <a:pt x="2278" y="1556"/>
                  </a:lnTo>
                  <a:lnTo>
                    <a:pt x="2285" y="1538"/>
                  </a:lnTo>
                  <a:lnTo>
                    <a:pt x="2314" y="1498"/>
                  </a:lnTo>
                  <a:lnTo>
                    <a:pt x="2336" y="1441"/>
                  </a:lnTo>
                  <a:lnTo>
                    <a:pt x="2353" y="1368"/>
                  </a:lnTo>
                  <a:lnTo>
                    <a:pt x="2365" y="1296"/>
                  </a:lnTo>
                  <a:lnTo>
                    <a:pt x="2372" y="1227"/>
                  </a:lnTo>
                  <a:lnTo>
                    <a:pt x="2379" y="1166"/>
                  </a:lnTo>
                  <a:lnTo>
                    <a:pt x="2382" y="1126"/>
                  </a:lnTo>
                  <a:lnTo>
                    <a:pt x="2382" y="1108"/>
                  </a:lnTo>
                  <a:lnTo>
                    <a:pt x="2386" y="1090"/>
                  </a:lnTo>
                  <a:lnTo>
                    <a:pt x="2386" y="1057"/>
                  </a:lnTo>
                  <a:lnTo>
                    <a:pt x="2390" y="1014"/>
                  </a:lnTo>
                  <a:lnTo>
                    <a:pt x="2386" y="960"/>
                  </a:lnTo>
                  <a:lnTo>
                    <a:pt x="2382" y="898"/>
                  </a:lnTo>
                  <a:lnTo>
                    <a:pt x="2372" y="834"/>
                  </a:lnTo>
                  <a:lnTo>
                    <a:pt x="2353" y="761"/>
                  </a:lnTo>
                  <a:lnTo>
                    <a:pt x="2329" y="692"/>
                  </a:lnTo>
                  <a:lnTo>
                    <a:pt x="2300" y="663"/>
                  </a:lnTo>
                  <a:lnTo>
                    <a:pt x="2260" y="617"/>
                  </a:lnTo>
                  <a:lnTo>
                    <a:pt x="2213" y="559"/>
                  </a:lnTo>
                  <a:lnTo>
                    <a:pt x="2151" y="498"/>
                  </a:lnTo>
                  <a:lnTo>
                    <a:pt x="2079" y="430"/>
                  </a:lnTo>
                  <a:lnTo>
                    <a:pt x="1996" y="360"/>
                  </a:lnTo>
                  <a:lnTo>
                    <a:pt x="1899" y="296"/>
                  </a:lnTo>
                  <a:lnTo>
                    <a:pt x="1794" y="238"/>
                  </a:lnTo>
                  <a:lnTo>
                    <a:pt x="1780" y="219"/>
                  </a:lnTo>
                  <a:lnTo>
                    <a:pt x="1758" y="195"/>
                  </a:lnTo>
                  <a:lnTo>
                    <a:pt x="1732" y="169"/>
                  </a:lnTo>
                  <a:lnTo>
                    <a:pt x="1703" y="147"/>
                  </a:lnTo>
                  <a:lnTo>
                    <a:pt x="1671" y="126"/>
                  </a:lnTo>
                  <a:lnTo>
                    <a:pt x="1646" y="104"/>
                  </a:lnTo>
                  <a:lnTo>
                    <a:pt x="1624" y="89"/>
                  </a:lnTo>
                  <a:lnTo>
                    <a:pt x="1610" y="79"/>
                  </a:lnTo>
                  <a:lnTo>
                    <a:pt x="1610" y="75"/>
                  </a:lnTo>
                  <a:lnTo>
                    <a:pt x="1610" y="72"/>
                  </a:lnTo>
                  <a:lnTo>
                    <a:pt x="1595" y="61"/>
                  </a:lnTo>
                  <a:lnTo>
                    <a:pt x="1578" y="50"/>
                  </a:lnTo>
                  <a:lnTo>
                    <a:pt x="1563" y="43"/>
                  </a:lnTo>
                  <a:lnTo>
                    <a:pt x="1545" y="36"/>
                  </a:lnTo>
                  <a:lnTo>
                    <a:pt x="1523" y="32"/>
                  </a:lnTo>
                  <a:lnTo>
                    <a:pt x="1505" y="25"/>
                  </a:lnTo>
                  <a:lnTo>
                    <a:pt x="1487" y="25"/>
                  </a:lnTo>
                  <a:lnTo>
                    <a:pt x="1465" y="25"/>
                  </a:lnTo>
                  <a:lnTo>
                    <a:pt x="1461" y="17"/>
                  </a:lnTo>
                  <a:lnTo>
                    <a:pt x="1454" y="10"/>
                  </a:lnTo>
                  <a:lnTo>
                    <a:pt x="1437" y="7"/>
                  </a:lnTo>
                  <a:lnTo>
                    <a:pt x="1415" y="0"/>
                  </a:lnTo>
                </a:path>
              </a:pathLst>
            </a:custGeom>
            <a:solidFill>
              <a:srgbClr val="BEBEBE"/>
            </a:solidFill>
            <a:ln w="25400" cap="rnd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07" name="Freeform 7"/>
            <p:cNvSpPr>
              <a:spLocks/>
            </p:cNvSpPr>
            <p:nvPr/>
          </p:nvSpPr>
          <p:spPr bwMode="auto">
            <a:xfrm>
              <a:off x="3990" y="2232"/>
              <a:ext cx="142" cy="14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97" y="3"/>
                </a:cxn>
                <a:cxn ang="0">
                  <a:pos x="119" y="21"/>
                </a:cxn>
                <a:cxn ang="0">
                  <a:pos x="133" y="42"/>
                </a:cxn>
                <a:cxn ang="0">
                  <a:pos x="141" y="68"/>
                </a:cxn>
                <a:cxn ang="0">
                  <a:pos x="133" y="97"/>
                </a:cxn>
                <a:cxn ang="0">
                  <a:pos x="119" y="118"/>
                </a:cxn>
                <a:cxn ang="0">
                  <a:pos x="97" y="136"/>
                </a:cxn>
                <a:cxn ang="0">
                  <a:pos x="68" y="140"/>
                </a:cxn>
                <a:cxn ang="0">
                  <a:pos x="43" y="136"/>
                </a:cxn>
                <a:cxn ang="0">
                  <a:pos x="18" y="118"/>
                </a:cxn>
                <a:cxn ang="0">
                  <a:pos x="3" y="97"/>
                </a:cxn>
                <a:cxn ang="0">
                  <a:pos x="0" y="68"/>
                </a:cxn>
                <a:cxn ang="0">
                  <a:pos x="3" y="42"/>
                </a:cxn>
                <a:cxn ang="0">
                  <a:pos x="18" y="21"/>
                </a:cxn>
                <a:cxn ang="0">
                  <a:pos x="43" y="3"/>
                </a:cxn>
                <a:cxn ang="0">
                  <a:pos x="68" y="0"/>
                </a:cxn>
              </a:cxnLst>
              <a:rect l="0" t="0" r="r" b="b"/>
              <a:pathLst>
                <a:path w="142" h="141">
                  <a:moveTo>
                    <a:pt x="68" y="0"/>
                  </a:moveTo>
                  <a:lnTo>
                    <a:pt x="97" y="3"/>
                  </a:lnTo>
                  <a:lnTo>
                    <a:pt x="119" y="21"/>
                  </a:lnTo>
                  <a:lnTo>
                    <a:pt x="133" y="42"/>
                  </a:lnTo>
                  <a:lnTo>
                    <a:pt x="141" y="68"/>
                  </a:lnTo>
                  <a:lnTo>
                    <a:pt x="133" y="97"/>
                  </a:lnTo>
                  <a:lnTo>
                    <a:pt x="119" y="118"/>
                  </a:lnTo>
                  <a:lnTo>
                    <a:pt x="97" y="136"/>
                  </a:lnTo>
                  <a:lnTo>
                    <a:pt x="68" y="140"/>
                  </a:lnTo>
                  <a:lnTo>
                    <a:pt x="43" y="136"/>
                  </a:lnTo>
                  <a:lnTo>
                    <a:pt x="18" y="118"/>
                  </a:lnTo>
                  <a:lnTo>
                    <a:pt x="3" y="97"/>
                  </a:lnTo>
                  <a:lnTo>
                    <a:pt x="0" y="68"/>
                  </a:lnTo>
                  <a:lnTo>
                    <a:pt x="3" y="42"/>
                  </a:lnTo>
                  <a:lnTo>
                    <a:pt x="18" y="21"/>
                  </a:lnTo>
                  <a:lnTo>
                    <a:pt x="43" y="3"/>
                  </a:lnTo>
                  <a:lnTo>
                    <a:pt x="68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08" name="Freeform 8"/>
            <p:cNvSpPr>
              <a:spLocks/>
            </p:cNvSpPr>
            <p:nvPr/>
          </p:nvSpPr>
          <p:spPr bwMode="auto">
            <a:xfrm>
              <a:off x="2728" y="1545"/>
              <a:ext cx="2661" cy="1515"/>
            </a:xfrm>
            <a:custGeom>
              <a:avLst/>
              <a:gdLst/>
              <a:ahLst/>
              <a:cxnLst>
                <a:cxn ang="0">
                  <a:pos x="1467" y="4"/>
                </a:cxn>
                <a:cxn ang="0">
                  <a:pos x="1724" y="36"/>
                </a:cxn>
                <a:cxn ang="0">
                  <a:pos x="1962" y="94"/>
                </a:cxn>
                <a:cxn ang="0">
                  <a:pos x="2175" y="174"/>
                </a:cxn>
                <a:cxn ang="0">
                  <a:pos x="2356" y="278"/>
                </a:cxn>
                <a:cxn ang="0">
                  <a:pos x="2497" y="397"/>
                </a:cxn>
                <a:cxn ang="0">
                  <a:pos x="2598" y="531"/>
                </a:cxn>
                <a:cxn ang="0">
                  <a:pos x="2652" y="680"/>
                </a:cxn>
                <a:cxn ang="0">
                  <a:pos x="2652" y="834"/>
                </a:cxn>
                <a:cxn ang="0">
                  <a:pos x="2598" y="983"/>
                </a:cxn>
                <a:cxn ang="0">
                  <a:pos x="2497" y="1117"/>
                </a:cxn>
                <a:cxn ang="0">
                  <a:pos x="2356" y="1236"/>
                </a:cxn>
                <a:cxn ang="0">
                  <a:pos x="2175" y="1340"/>
                </a:cxn>
                <a:cxn ang="0">
                  <a:pos x="1962" y="1420"/>
                </a:cxn>
                <a:cxn ang="0">
                  <a:pos x="1724" y="1477"/>
                </a:cxn>
                <a:cxn ang="0">
                  <a:pos x="1467" y="1510"/>
                </a:cxn>
                <a:cxn ang="0">
                  <a:pos x="1196" y="1510"/>
                </a:cxn>
                <a:cxn ang="0">
                  <a:pos x="936" y="1477"/>
                </a:cxn>
                <a:cxn ang="0">
                  <a:pos x="698" y="1420"/>
                </a:cxn>
                <a:cxn ang="0">
                  <a:pos x="484" y="1340"/>
                </a:cxn>
                <a:cxn ang="0">
                  <a:pos x="307" y="1236"/>
                </a:cxn>
                <a:cxn ang="0">
                  <a:pos x="162" y="1117"/>
                </a:cxn>
                <a:cxn ang="0">
                  <a:pos x="61" y="983"/>
                </a:cxn>
                <a:cxn ang="0">
                  <a:pos x="7" y="834"/>
                </a:cxn>
                <a:cxn ang="0">
                  <a:pos x="7" y="680"/>
                </a:cxn>
                <a:cxn ang="0">
                  <a:pos x="61" y="531"/>
                </a:cxn>
                <a:cxn ang="0">
                  <a:pos x="162" y="397"/>
                </a:cxn>
                <a:cxn ang="0">
                  <a:pos x="307" y="278"/>
                </a:cxn>
                <a:cxn ang="0">
                  <a:pos x="484" y="174"/>
                </a:cxn>
                <a:cxn ang="0">
                  <a:pos x="698" y="94"/>
                </a:cxn>
                <a:cxn ang="0">
                  <a:pos x="936" y="36"/>
                </a:cxn>
                <a:cxn ang="0">
                  <a:pos x="1196" y="4"/>
                </a:cxn>
              </a:cxnLst>
              <a:rect l="0" t="0" r="r" b="b"/>
              <a:pathLst>
                <a:path w="2661" h="1515">
                  <a:moveTo>
                    <a:pt x="1330" y="0"/>
                  </a:moveTo>
                  <a:lnTo>
                    <a:pt x="1467" y="4"/>
                  </a:lnTo>
                  <a:lnTo>
                    <a:pt x="1597" y="18"/>
                  </a:lnTo>
                  <a:lnTo>
                    <a:pt x="1724" y="36"/>
                  </a:lnTo>
                  <a:lnTo>
                    <a:pt x="1846" y="61"/>
                  </a:lnTo>
                  <a:lnTo>
                    <a:pt x="1962" y="94"/>
                  </a:lnTo>
                  <a:lnTo>
                    <a:pt x="2074" y="130"/>
                  </a:lnTo>
                  <a:lnTo>
                    <a:pt x="2175" y="174"/>
                  </a:lnTo>
                  <a:lnTo>
                    <a:pt x="2270" y="224"/>
                  </a:lnTo>
                  <a:lnTo>
                    <a:pt x="2356" y="278"/>
                  </a:lnTo>
                  <a:lnTo>
                    <a:pt x="2432" y="336"/>
                  </a:lnTo>
                  <a:lnTo>
                    <a:pt x="2497" y="397"/>
                  </a:lnTo>
                  <a:lnTo>
                    <a:pt x="2555" y="462"/>
                  </a:lnTo>
                  <a:lnTo>
                    <a:pt x="2598" y="531"/>
                  </a:lnTo>
                  <a:lnTo>
                    <a:pt x="2634" y="603"/>
                  </a:lnTo>
                  <a:lnTo>
                    <a:pt x="2652" y="680"/>
                  </a:lnTo>
                  <a:lnTo>
                    <a:pt x="2660" y="755"/>
                  </a:lnTo>
                  <a:lnTo>
                    <a:pt x="2652" y="834"/>
                  </a:lnTo>
                  <a:lnTo>
                    <a:pt x="2634" y="910"/>
                  </a:lnTo>
                  <a:lnTo>
                    <a:pt x="2598" y="983"/>
                  </a:lnTo>
                  <a:lnTo>
                    <a:pt x="2555" y="1052"/>
                  </a:lnTo>
                  <a:lnTo>
                    <a:pt x="2497" y="1117"/>
                  </a:lnTo>
                  <a:lnTo>
                    <a:pt x="2432" y="1177"/>
                  </a:lnTo>
                  <a:lnTo>
                    <a:pt x="2356" y="1236"/>
                  </a:lnTo>
                  <a:lnTo>
                    <a:pt x="2270" y="1290"/>
                  </a:lnTo>
                  <a:lnTo>
                    <a:pt x="2175" y="1340"/>
                  </a:lnTo>
                  <a:lnTo>
                    <a:pt x="2074" y="1383"/>
                  </a:lnTo>
                  <a:lnTo>
                    <a:pt x="1962" y="1420"/>
                  </a:lnTo>
                  <a:lnTo>
                    <a:pt x="1846" y="1453"/>
                  </a:lnTo>
                  <a:lnTo>
                    <a:pt x="1724" y="1477"/>
                  </a:lnTo>
                  <a:lnTo>
                    <a:pt x="1597" y="1496"/>
                  </a:lnTo>
                  <a:lnTo>
                    <a:pt x="1467" y="1510"/>
                  </a:lnTo>
                  <a:lnTo>
                    <a:pt x="1330" y="1514"/>
                  </a:lnTo>
                  <a:lnTo>
                    <a:pt x="1196" y="1510"/>
                  </a:lnTo>
                  <a:lnTo>
                    <a:pt x="1062" y="1496"/>
                  </a:lnTo>
                  <a:lnTo>
                    <a:pt x="936" y="1477"/>
                  </a:lnTo>
                  <a:lnTo>
                    <a:pt x="813" y="1453"/>
                  </a:lnTo>
                  <a:lnTo>
                    <a:pt x="698" y="1420"/>
                  </a:lnTo>
                  <a:lnTo>
                    <a:pt x="588" y="1383"/>
                  </a:lnTo>
                  <a:lnTo>
                    <a:pt x="484" y="1340"/>
                  </a:lnTo>
                  <a:lnTo>
                    <a:pt x="390" y="1290"/>
                  </a:lnTo>
                  <a:lnTo>
                    <a:pt x="307" y="1236"/>
                  </a:lnTo>
                  <a:lnTo>
                    <a:pt x="227" y="1177"/>
                  </a:lnTo>
                  <a:lnTo>
                    <a:pt x="162" y="1117"/>
                  </a:lnTo>
                  <a:lnTo>
                    <a:pt x="104" y="1052"/>
                  </a:lnTo>
                  <a:lnTo>
                    <a:pt x="61" y="983"/>
                  </a:lnTo>
                  <a:lnTo>
                    <a:pt x="29" y="910"/>
                  </a:lnTo>
                  <a:lnTo>
                    <a:pt x="7" y="834"/>
                  </a:lnTo>
                  <a:lnTo>
                    <a:pt x="0" y="755"/>
                  </a:lnTo>
                  <a:lnTo>
                    <a:pt x="7" y="680"/>
                  </a:lnTo>
                  <a:lnTo>
                    <a:pt x="29" y="603"/>
                  </a:lnTo>
                  <a:lnTo>
                    <a:pt x="61" y="531"/>
                  </a:lnTo>
                  <a:lnTo>
                    <a:pt x="104" y="462"/>
                  </a:lnTo>
                  <a:lnTo>
                    <a:pt x="162" y="397"/>
                  </a:lnTo>
                  <a:lnTo>
                    <a:pt x="227" y="336"/>
                  </a:lnTo>
                  <a:lnTo>
                    <a:pt x="307" y="278"/>
                  </a:lnTo>
                  <a:lnTo>
                    <a:pt x="390" y="224"/>
                  </a:lnTo>
                  <a:lnTo>
                    <a:pt x="484" y="174"/>
                  </a:lnTo>
                  <a:lnTo>
                    <a:pt x="588" y="130"/>
                  </a:lnTo>
                  <a:lnTo>
                    <a:pt x="698" y="94"/>
                  </a:lnTo>
                  <a:lnTo>
                    <a:pt x="813" y="61"/>
                  </a:lnTo>
                  <a:lnTo>
                    <a:pt x="936" y="36"/>
                  </a:lnTo>
                  <a:lnTo>
                    <a:pt x="1062" y="18"/>
                  </a:lnTo>
                  <a:lnTo>
                    <a:pt x="1196" y="4"/>
                  </a:lnTo>
                  <a:lnTo>
                    <a:pt x="1330" y="0"/>
                  </a:lnTo>
                </a:path>
              </a:pathLst>
            </a:custGeom>
            <a:noFill/>
            <a:ln w="25400" cap="rnd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09" name="Line 9"/>
            <p:cNvSpPr>
              <a:spLocks noChangeShapeType="1"/>
            </p:cNvSpPr>
            <p:nvPr/>
          </p:nvSpPr>
          <p:spPr bwMode="auto">
            <a:xfrm>
              <a:off x="4059" y="2301"/>
              <a:ext cx="1326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10" name="Line 10"/>
            <p:cNvSpPr>
              <a:spLocks noChangeShapeType="1"/>
            </p:cNvSpPr>
            <p:nvPr/>
          </p:nvSpPr>
          <p:spPr bwMode="auto">
            <a:xfrm>
              <a:off x="2738" y="2301"/>
              <a:ext cx="1320" cy="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11" name="Line 11"/>
            <p:cNvSpPr>
              <a:spLocks noChangeShapeType="1"/>
            </p:cNvSpPr>
            <p:nvPr/>
          </p:nvSpPr>
          <p:spPr bwMode="auto">
            <a:xfrm>
              <a:off x="4058" y="2303"/>
              <a:ext cx="0" cy="7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12" name="Freeform 12"/>
            <p:cNvSpPr>
              <a:spLocks/>
            </p:cNvSpPr>
            <p:nvPr/>
          </p:nvSpPr>
          <p:spPr bwMode="auto">
            <a:xfrm>
              <a:off x="3821" y="1230"/>
              <a:ext cx="823" cy="366"/>
            </a:xfrm>
            <a:custGeom>
              <a:avLst/>
              <a:gdLst/>
              <a:ahLst/>
              <a:cxnLst>
                <a:cxn ang="0">
                  <a:pos x="25" y="68"/>
                </a:cxn>
                <a:cxn ang="0">
                  <a:pos x="68" y="58"/>
                </a:cxn>
                <a:cxn ang="0">
                  <a:pos x="93" y="43"/>
                </a:cxn>
                <a:cxn ang="0">
                  <a:pos x="104" y="36"/>
                </a:cxn>
                <a:cxn ang="0">
                  <a:pos x="119" y="32"/>
                </a:cxn>
                <a:cxn ang="0">
                  <a:pos x="122" y="25"/>
                </a:cxn>
                <a:cxn ang="0">
                  <a:pos x="133" y="43"/>
                </a:cxn>
                <a:cxn ang="0">
                  <a:pos x="155" y="43"/>
                </a:cxn>
                <a:cxn ang="0">
                  <a:pos x="169" y="36"/>
                </a:cxn>
                <a:cxn ang="0">
                  <a:pos x="201" y="43"/>
                </a:cxn>
                <a:cxn ang="0">
                  <a:pos x="237" y="51"/>
                </a:cxn>
                <a:cxn ang="0">
                  <a:pos x="245" y="39"/>
                </a:cxn>
                <a:cxn ang="0">
                  <a:pos x="259" y="36"/>
                </a:cxn>
                <a:cxn ang="0">
                  <a:pos x="270" y="14"/>
                </a:cxn>
                <a:cxn ang="0">
                  <a:pos x="288" y="3"/>
                </a:cxn>
                <a:cxn ang="0">
                  <a:pos x="299" y="54"/>
                </a:cxn>
                <a:cxn ang="0">
                  <a:pos x="317" y="51"/>
                </a:cxn>
                <a:cxn ang="0">
                  <a:pos x="335" y="43"/>
                </a:cxn>
                <a:cxn ang="0">
                  <a:pos x="338" y="29"/>
                </a:cxn>
                <a:cxn ang="0">
                  <a:pos x="346" y="14"/>
                </a:cxn>
                <a:cxn ang="0">
                  <a:pos x="360" y="14"/>
                </a:cxn>
                <a:cxn ang="0">
                  <a:pos x="371" y="10"/>
                </a:cxn>
                <a:cxn ang="0">
                  <a:pos x="389" y="54"/>
                </a:cxn>
                <a:cxn ang="0">
                  <a:pos x="432" y="68"/>
                </a:cxn>
                <a:cxn ang="0">
                  <a:pos x="447" y="79"/>
                </a:cxn>
                <a:cxn ang="0">
                  <a:pos x="447" y="97"/>
                </a:cxn>
                <a:cxn ang="0">
                  <a:pos x="461" y="108"/>
                </a:cxn>
                <a:cxn ang="0">
                  <a:pos x="490" y="108"/>
                </a:cxn>
                <a:cxn ang="0">
                  <a:pos x="504" y="116"/>
                </a:cxn>
                <a:cxn ang="0">
                  <a:pos x="504" y="137"/>
                </a:cxn>
                <a:cxn ang="0">
                  <a:pos x="519" y="147"/>
                </a:cxn>
                <a:cxn ang="0">
                  <a:pos x="551" y="152"/>
                </a:cxn>
                <a:cxn ang="0">
                  <a:pos x="569" y="147"/>
                </a:cxn>
                <a:cxn ang="0">
                  <a:pos x="580" y="133"/>
                </a:cxn>
                <a:cxn ang="0">
                  <a:pos x="587" y="130"/>
                </a:cxn>
                <a:cxn ang="0">
                  <a:pos x="602" y="130"/>
                </a:cxn>
                <a:cxn ang="0">
                  <a:pos x="609" y="133"/>
                </a:cxn>
                <a:cxn ang="0">
                  <a:pos x="616" y="144"/>
                </a:cxn>
                <a:cxn ang="0">
                  <a:pos x="612" y="173"/>
                </a:cxn>
                <a:cxn ang="0">
                  <a:pos x="620" y="184"/>
                </a:cxn>
                <a:cxn ang="0">
                  <a:pos x="638" y="184"/>
                </a:cxn>
                <a:cxn ang="0">
                  <a:pos x="645" y="191"/>
                </a:cxn>
                <a:cxn ang="0">
                  <a:pos x="645" y="198"/>
                </a:cxn>
                <a:cxn ang="0">
                  <a:pos x="648" y="202"/>
                </a:cxn>
                <a:cxn ang="0">
                  <a:pos x="656" y="202"/>
                </a:cxn>
                <a:cxn ang="0">
                  <a:pos x="659" y="209"/>
                </a:cxn>
                <a:cxn ang="0">
                  <a:pos x="667" y="209"/>
                </a:cxn>
                <a:cxn ang="0">
                  <a:pos x="670" y="212"/>
                </a:cxn>
                <a:cxn ang="0">
                  <a:pos x="713" y="202"/>
                </a:cxn>
                <a:cxn ang="0">
                  <a:pos x="764" y="220"/>
                </a:cxn>
                <a:cxn ang="0">
                  <a:pos x="771" y="263"/>
                </a:cxn>
                <a:cxn ang="0">
                  <a:pos x="764" y="296"/>
                </a:cxn>
                <a:cxn ang="0">
                  <a:pos x="785" y="299"/>
                </a:cxn>
                <a:cxn ang="0">
                  <a:pos x="807" y="303"/>
                </a:cxn>
                <a:cxn ang="0">
                  <a:pos x="800" y="328"/>
                </a:cxn>
                <a:cxn ang="0">
                  <a:pos x="796" y="354"/>
                </a:cxn>
                <a:cxn ang="0">
                  <a:pos x="804" y="354"/>
                </a:cxn>
                <a:cxn ang="0">
                  <a:pos x="811" y="354"/>
                </a:cxn>
                <a:cxn ang="0">
                  <a:pos x="811" y="361"/>
                </a:cxn>
                <a:cxn ang="0">
                  <a:pos x="814" y="365"/>
                </a:cxn>
                <a:cxn ang="0">
                  <a:pos x="822" y="365"/>
                </a:cxn>
              </a:cxnLst>
              <a:rect l="0" t="0" r="r" b="b"/>
              <a:pathLst>
                <a:path w="823" h="366">
                  <a:moveTo>
                    <a:pt x="0" y="68"/>
                  </a:moveTo>
                  <a:lnTo>
                    <a:pt x="25" y="68"/>
                  </a:lnTo>
                  <a:lnTo>
                    <a:pt x="47" y="65"/>
                  </a:lnTo>
                  <a:lnTo>
                    <a:pt x="68" y="58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11" y="36"/>
                  </a:lnTo>
                  <a:lnTo>
                    <a:pt x="119" y="32"/>
                  </a:lnTo>
                  <a:lnTo>
                    <a:pt x="122" y="29"/>
                  </a:lnTo>
                  <a:lnTo>
                    <a:pt x="122" y="25"/>
                  </a:lnTo>
                  <a:lnTo>
                    <a:pt x="133" y="21"/>
                  </a:lnTo>
                  <a:lnTo>
                    <a:pt x="133" y="43"/>
                  </a:lnTo>
                  <a:lnTo>
                    <a:pt x="144" y="43"/>
                  </a:lnTo>
                  <a:lnTo>
                    <a:pt x="155" y="43"/>
                  </a:lnTo>
                  <a:lnTo>
                    <a:pt x="165" y="39"/>
                  </a:lnTo>
                  <a:lnTo>
                    <a:pt x="169" y="36"/>
                  </a:lnTo>
                  <a:lnTo>
                    <a:pt x="187" y="36"/>
                  </a:lnTo>
                  <a:lnTo>
                    <a:pt x="201" y="43"/>
                  </a:lnTo>
                  <a:lnTo>
                    <a:pt x="220" y="46"/>
                  </a:lnTo>
                  <a:lnTo>
                    <a:pt x="237" y="51"/>
                  </a:lnTo>
                  <a:lnTo>
                    <a:pt x="237" y="43"/>
                  </a:lnTo>
                  <a:lnTo>
                    <a:pt x="245" y="39"/>
                  </a:lnTo>
                  <a:lnTo>
                    <a:pt x="256" y="36"/>
                  </a:lnTo>
                  <a:lnTo>
                    <a:pt x="259" y="36"/>
                  </a:lnTo>
                  <a:lnTo>
                    <a:pt x="259" y="21"/>
                  </a:lnTo>
                  <a:lnTo>
                    <a:pt x="270" y="14"/>
                  </a:lnTo>
                  <a:lnTo>
                    <a:pt x="277" y="10"/>
                  </a:lnTo>
                  <a:lnTo>
                    <a:pt x="288" y="3"/>
                  </a:lnTo>
                  <a:lnTo>
                    <a:pt x="299" y="0"/>
                  </a:lnTo>
                  <a:lnTo>
                    <a:pt x="299" y="54"/>
                  </a:lnTo>
                  <a:lnTo>
                    <a:pt x="306" y="54"/>
                  </a:lnTo>
                  <a:lnTo>
                    <a:pt x="317" y="51"/>
                  </a:lnTo>
                  <a:lnTo>
                    <a:pt x="324" y="46"/>
                  </a:lnTo>
                  <a:lnTo>
                    <a:pt x="335" y="43"/>
                  </a:lnTo>
                  <a:lnTo>
                    <a:pt x="335" y="36"/>
                  </a:lnTo>
                  <a:lnTo>
                    <a:pt x="338" y="29"/>
                  </a:lnTo>
                  <a:lnTo>
                    <a:pt x="342" y="21"/>
                  </a:lnTo>
                  <a:lnTo>
                    <a:pt x="346" y="14"/>
                  </a:lnTo>
                  <a:lnTo>
                    <a:pt x="353" y="14"/>
                  </a:lnTo>
                  <a:lnTo>
                    <a:pt x="360" y="14"/>
                  </a:lnTo>
                  <a:lnTo>
                    <a:pt x="367" y="10"/>
                  </a:lnTo>
                  <a:lnTo>
                    <a:pt x="371" y="10"/>
                  </a:lnTo>
                  <a:lnTo>
                    <a:pt x="371" y="51"/>
                  </a:lnTo>
                  <a:lnTo>
                    <a:pt x="389" y="54"/>
                  </a:lnTo>
                  <a:lnTo>
                    <a:pt x="411" y="61"/>
                  </a:lnTo>
                  <a:lnTo>
                    <a:pt x="432" y="68"/>
                  </a:lnTo>
                  <a:lnTo>
                    <a:pt x="447" y="72"/>
                  </a:lnTo>
                  <a:lnTo>
                    <a:pt x="447" y="79"/>
                  </a:lnTo>
                  <a:lnTo>
                    <a:pt x="447" y="90"/>
                  </a:lnTo>
                  <a:lnTo>
                    <a:pt x="447" y="97"/>
                  </a:lnTo>
                  <a:lnTo>
                    <a:pt x="447" y="104"/>
                  </a:lnTo>
                  <a:lnTo>
                    <a:pt x="461" y="108"/>
                  </a:lnTo>
                  <a:lnTo>
                    <a:pt x="475" y="108"/>
                  </a:lnTo>
                  <a:lnTo>
                    <a:pt x="490" y="108"/>
                  </a:lnTo>
                  <a:lnTo>
                    <a:pt x="504" y="104"/>
                  </a:lnTo>
                  <a:lnTo>
                    <a:pt x="504" y="116"/>
                  </a:lnTo>
                  <a:lnTo>
                    <a:pt x="504" y="126"/>
                  </a:lnTo>
                  <a:lnTo>
                    <a:pt x="504" y="137"/>
                  </a:lnTo>
                  <a:lnTo>
                    <a:pt x="504" y="147"/>
                  </a:lnTo>
                  <a:lnTo>
                    <a:pt x="519" y="147"/>
                  </a:lnTo>
                  <a:lnTo>
                    <a:pt x="537" y="152"/>
                  </a:lnTo>
                  <a:lnTo>
                    <a:pt x="551" y="152"/>
                  </a:lnTo>
                  <a:lnTo>
                    <a:pt x="566" y="152"/>
                  </a:lnTo>
                  <a:lnTo>
                    <a:pt x="569" y="147"/>
                  </a:lnTo>
                  <a:lnTo>
                    <a:pt x="573" y="140"/>
                  </a:lnTo>
                  <a:lnTo>
                    <a:pt x="580" y="133"/>
                  </a:lnTo>
                  <a:lnTo>
                    <a:pt x="580" y="130"/>
                  </a:lnTo>
                  <a:lnTo>
                    <a:pt x="587" y="130"/>
                  </a:lnTo>
                  <a:lnTo>
                    <a:pt x="595" y="130"/>
                  </a:lnTo>
                  <a:lnTo>
                    <a:pt x="602" y="130"/>
                  </a:lnTo>
                  <a:lnTo>
                    <a:pt x="609" y="130"/>
                  </a:lnTo>
                  <a:lnTo>
                    <a:pt x="609" y="133"/>
                  </a:lnTo>
                  <a:lnTo>
                    <a:pt x="612" y="133"/>
                  </a:lnTo>
                  <a:lnTo>
                    <a:pt x="616" y="144"/>
                  </a:lnTo>
                  <a:lnTo>
                    <a:pt x="616" y="159"/>
                  </a:lnTo>
                  <a:lnTo>
                    <a:pt x="612" y="173"/>
                  </a:lnTo>
                  <a:lnTo>
                    <a:pt x="612" y="180"/>
                  </a:lnTo>
                  <a:lnTo>
                    <a:pt x="620" y="184"/>
                  </a:lnTo>
                  <a:lnTo>
                    <a:pt x="631" y="184"/>
                  </a:lnTo>
                  <a:lnTo>
                    <a:pt x="638" y="184"/>
                  </a:lnTo>
                  <a:lnTo>
                    <a:pt x="645" y="188"/>
                  </a:lnTo>
                  <a:lnTo>
                    <a:pt x="645" y="191"/>
                  </a:lnTo>
                  <a:lnTo>
                    <a:pt x="645" y="195"/>
                  </a:lnTo>
                  <a:lnTo>
                    <a:pt x="645" y="198"/>
                  </a:lnTo>
                  <a:lnTo>
                    <a:pt x="645" y="202"/>
                  </a:lnTo>
                  <a:lnTo>
                    <a:pt x="648" y="202"/>
                  </a:lnTo>
                  <a:lnTo>
                    <a:pt x="652" y="202"/>
                  </a:lnTo>
                  <a:lnTo>
                    <a:pt x="656" y="202"/>
                  </a:lnTo>
                  <a:lnTo>
                    <a:pt x="656" y="205"/>
                  </a:lnTo>
                  <a:lnTo>
                    <a:pt x="659" y="209"/>
                  </a:lnTo>
                  <a:lnTo>
                    <a:pt x="663" y="209"/>
                  </a:lnTo>
                  <a:lnTo>
                    <a:pt x="667" y="209"/>
                  </a:lnTo>
                  <a:lnTo>
                    <a:pt x="670" y="209"/>
                  </a:lnTo>
                  <a:lnTo>
                    <a:pt x="670" y="212"/>
                  </a:lnTo>
                  <a:lnTo>
                    <a:pt x="688" y="205"/>
                  </a:lnTo>
                  <a:lnTo>
                    <a:pt x="713" y="202"/>
                  </a:lnTo>
                  <a:lnTo>
                    <a:pt x="742" y="205"/>
                  </a:lnTo>
                  <a:lnTo>
                    <a:pt x="764" y="220"/>
                  </a:lnTo>
                  <a:lnTo>
                    <a:pt x="771" y="241"/>
                  </a:lnTo>
                  <a:lnTo>
                    <a:pt x="771" y="263"/>
                  </a:lnTo>
                  <a:lnTo>
                    <a:pt x="771" y="281"/>
                  </a:lnTo>
                  <a:lnTo>
                    <a:pt x="764" y="296"/>
                  </a:lnTo>
                  <a:lnTo>
                    <a:pt x="775" y="296"/>
                  </a:lnTo>
                  <a:lnTo>
                    <a:pt x="785" y="299"/>
                  </a:lnTo>
                  <a:lnTo>
                    <a:pt x="796" y="303"/>
                  </a:lnTo>
                  <a:lnTo>
                    <a:pt x="807" y="303"/>
                  </a:lnTo>
                  <a:lnTo>
                    <a:pt x="804" y="318"/>
                  </a:lnTo>
                  <a:lnTo>
                    <a:pt x="800" y="328"/>
                  </a:lnTo>
                  <a:lnTo>
                    <a:pt x="796" y="339"/>
                  </a:lnTo>
                  <a:lnTo>
                    <a:pt x="796" y="354"/>
                  </a:lnTo>
                  <a:lnTo>
                    <a:pt x="800" y="354"/>
                  </a:lnTo>
                  <a:lnTo>
                    <a:pt x="804" y="354"/>
                  </a:lnTo>
                  <a:lnTo>
                    <a:pt x="807" y="354"/>
                  </a:lnTo>
                  <a:lnTo>
                    <a:pt x="811" y="354"/>
                  </a:lnTo>
                  <a:lnTo>
                    <a:pt x="811" y="357"/>
                  </a:lnTo>
                  <a:lnTo>
                    <a:pt x="811" y="361"/>
                  </a:lnTo>
                  <a:lnTo>
                    <a:pt x="814" y="361"/>
                  </a:lnTo>
                  <a:lnTo>
                    <a:pt x="814" y="365"/>
                  </a:lnTo>
                  <a:lnTo>
                    <a:pt x="818" y="365"/>
                  </a:lnTo>
                  <a:lnTo>
                    <a:pt x="822" y="365"/>
                  </a:lnTo>
                </a:path>
              </a:pathLst>
            </a:custGeom>
            <a:noFill/>
            <a:ln w="25400" cap="rnd" cmpd="sng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13" name="Line 13"/>
            <p:cNvSpPr>
              <a:spLocks noChangeShapeType="1"/>
            </p:cNvSpPr>
            <p:nvPr/>
          </p:nvSpPr>
          <p:spPr bwMode="auto">
            <a:xfrm>
              <a:off x="2626" y="2045"/>
              <a:ext cx="222" cy="12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14" name="Line 14"/>
            <p:cNvSpPr>
              <a:spLocks noChangeShapeType="1"/>
            </p:cNvSpPr>
            <p:nvPr/>
          </p:nvSpPr>
          <p:spPr bwMode="auto">
            <a:xfrm>
              <a:off x="3086" y="1649"/>
              <a:ext cx="116" cy="22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15" name="Rectangle 15"/>
            <p:cNvSpPr>
              <a:spLocks noChangeArrowheads="1"/>
            </p:cNvSpPr>
            <p:nvPr/>
          </p:nvSpPr>
          <p:spPr bwMode="auto">
            <a:xfrm>
              <a:off x="4081" y="2311"/>
              <a:ext cx="183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8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l-GR" sz="1800" b="0" i="0" baseline="-250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2816" name="Rectangle 16"/>
            <p:cNvSpPr>
              <a:spLocks noChangeArrowheads="1"/>
            </p:cNvSpPr>
            <p:nvPr/>
          </p:nvSpPr>
          <p:spPr bwMode="auto">
            <a:xfrm>
              <a:off x="4377" y="1212"/>
              <a:ext cx="549" cy="16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Τοπογραφία</a:t>
              </a:r>
            </a:p>
          </p:txBody>
        </p:sp>
        <p:sp>
          <p:nvSpPr>
            <p:cNvPr id="332817" name="Line 17"/>
            <p:cNvSpPr>
              <a:spLocks noChangeShapeType="1"/>
            </p:cNvSpPr>
            <p:nvPr/>
          </p:nvSpPr>
          <p:spPr bwMode="auto">
            <a:xfrm>
              <a:off x="4058" y="1070"/>
              <a:ext cx="0" cy="7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18" name="Rectangle 18"/>
            <p:cNvSpPr>
              <a:spLocks noChangeArrowheads="1"/>
            </p:cNvSpPr>
            <p:nvPr/>
          </p:nvSpPr>
          <p:spPr bwMode="auto">
            <a:xfrm>
              <a:off x="3828" y="1086"/>
              <a:ext cx="145" cy="1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8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332819" name="Line 19"/>
            <p:cNvSpPr>
              <a:spLocks noChangeShapeType="1"/>
            </p:cNvSpPr>
            <p:nvPr/>
          </p:nvSpPr>
          <p:spPr bwMode="auto">
            <a:xfrm>
              <a:off x="4058" y="1551"/>
              <a:ext cx="0" cy="749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2820" name="Rectangle 20"/>
            <p:cNvSpPr>
              <a:spLocks noChangeArrowheads="1"/>
            </p:cNvSpPr>
            <p:nvPr/>
          </p:nvSpPr>
          <p:spPr bwMode="auto">
            <a:xfrm>
              <a:off x="4246" y="1797"/>
              <a:ext cx="378" cy="1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Ευρώπη</a:t>
              </a:r>
            </a:p>
          </p:txBody>
        </p:sp>
        <p:sp>
          <p:nvSpPr>
            <p:cNvPr id="332821" name="Rectangle 21"/>
            <p:cNvSpPr>
              <a:spLocks noChangeArrowheads="1"/>
            </p:cNvSpPr>
            <p:nvPr/>
          </p:nvSpPr>
          <p:spPr bwMode="auto">
            <a:xfrm>
              <a:off x="2940" y="1850"/>
              <a:ext cx="476" cy="1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Β. Αμερική</a:t>
              </a:r>
            </a:p>
          </p:txBody>
        </p:sp>
        <p:sp>
          <p:nvSpPr>
            <p:cNvPr id="332822" name="Rectangle 22"/>
            <p:cNvSpPr>
              <a:spLocks noChangeArrowheads="1"/>
            </p:cNvSpPr>
            <p:nvPr/>
          </p:nvSpPr>
          <p:spPr bwMode="auto">
            <a:xfrm>
              <a:off x="3038" y="3117"/>
              <a:ext cx="485" cy="1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Ν. Αμερική</a:t>
              </a:r>
            </a:p>
          </p:txBody>
        </p:sp>
        <p:sp>
          <p:nvSpPr>
            <p:cNvPr id="332823" name="Rectangle 23"/>
            <p:cNvSpPr>
              <a:spLocks noChangeArrowheads="1"/>
            </p:cNvSpPr>
            <p:nvPr/>
          </p:nvSpPr>
          <p:spPr bwMode="auto">
            <a:xfrm>
              <a:off x="4059" y="3092"/>
              <a:ext cx="355" cy="1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Αφρική</a:t>
              </a:r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ΕΕΠ και το Γεωειδές</a:t>
            </a:r>
          </a:p>
        </p:txBody>
      </p:sp>
    </p:spTree>
    <p:extLst>
      <p:ext uri="{BB962C8B-B14F-4D97-AF65-F5344CB8AC3E}">
        <p14:creationId xmlns:p14="http://schemas.microsoft.com/office/powerpoint/2010/main" val="2091071252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3463" b="-264"/>
          <a:stretch/>
        </p:blipFill>
        <p:spPr>
          <a:xfrm>
            <a:off x="0" y="764704"/>
            <a:ext cx="9126252" cy="388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-132"/>
          <a:stretch/>
        </p:blipFill>
        <p:spPr>
          <a:xfrm>
            <a:off x="2987824" y="3599526"/>
            <a:ext cx="2915816" cy="258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2058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–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LSA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Διαφορές πριν το </a:t>
            </a:r>
            <a:r>
              <a:rPr lang="en-US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LSA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Before_Geoid_diffs_dir_r5_175.jpg"/>
          <p:cNvPicPr>
            <a:picLocks noChangeAspect="1"/>
          </p:cNvPicPr>
          <p:nvPr/>
        </p:nvPicPr>
        <p:blipFill>
          <a:blip r:embed="rId2" cstate="print"/>
          <a:srcRect l="21465" t="30050" r="21465" b="32150"/>
          <a:stretch>
            <a:fillRect/>
          </a:stretch>
        </p:blipFill>
        <p:spPr>
          <a:xfrm>
            <a:off x="539552" y="1513439"/>
            <a:ext cx="1980000" cy="1697143"/>
          </a:xfrm>
          <a:prstGeom prst="rect">
            <a:avLst/>
          </a:prstGeom>
        </p:spPr>
      </p:pic>
      <p:pic>
        <p:nvPicPr>
          <p:cNvPr id="17" name="Picture 16" descr="Before_Geoid_diffs_dir_r5_300.jpg"/>
          <p:cNvPicPr>
            <a:picLocks noChangeAspect="1"/>
          </p:cNvPicPr>
          <p:nvPr/>
        </p:nvPicPr>
        <p:blipFill>
          <a:blip r:embed="rId3" cstate="print"/>
          <a:srcRect l="21465" t="30050" r="21465" b="32150"/>
          <a:stretch>
            <a:fillRect/>
          </a:stretch>
        </p:blipFill>
        <p:spPr>
          <a:xfrm>
            <a:off x="2483768" y="1513439"/>
            <a:ext cx="1980000" cy="1697143"/>
          </a:xfrm>
          <a:prstGeom prst="rect">
            <a:avLst/>
          </a:prstGeom>
        </p:spPr>
      </p:pic>
      <p:pic>
        <p:nvPicPr>
          <p:cNvPr id="18" name="Picture 17" descr="Before_Geoid_heights_diff_tim_r5_175.jpg"/>
          <p:cNvPicPr>
            <a:picLocks noChangeAspect="1"/>
          </p:cNvPicPr>
          <p:nvPr/>
        </p:nvPicPr>
        <p:blipFill>
          <a:blip r:embed="rId4" cstate="print"/>
          <a:srcRect l="21465" t="30050" r="21465" b="32150"/>
          <a:stretch>
            <a:fillRect/>
          </a:stretch>
        </p:blipFill>
        <p:spPr>
          <a:xfrm>
            <a:off x="4788024" y="1513439"/>
            <a:ext cx="1980000" cy="1697143"/>
          </a:xfrm>
          <a:prstGeom prst="rect">
            <a:avLst/>
          </a:prstGeom>
        </p:spPr>
      </p:pic>
      <p:pic>
        <p:nvPicPr>
          <p:cNvPr id="19" name="Picture 18" descr="Before_Geoid_heights_diff_tim_r5_280.jpg"/>
          <p:cNvPicPr>
            <a:picLocks noChangeAspect="1"/>
          </p:cNvPicPr>
          <p:nvPr/>
        </p:nvPicPr>
        <p:blipFill>
          <a:blip r:embed="rId5" cstate="print"/>
          <a:srcRect l="21465" t="30050" r="21465" b="32150"/>
          <a:stretch>
            <a:fillRect/>
          </a:stretch>
        </p:blipFill>
        <p:spPr>
          <a:xfrm>
            <a:off x="6732240" y="1513439"/>
            <a:ext cx="1980000" cy="1697143"/>
          </a:xfrm>
          <a:prstGeom prst="rect">
            <a:avLst/>
          </a:prstGeom>
        </p:spPr>
      </p:pic>
      <p:pic>
        <p:nvPicPr>
          <p:cNvPr id="20" name="Picture 19" descr="Before_Geoid_heights_diff_goco05s_175.jpg"/>
          <p:cNvPicPr>
            <a:picLocks noChangeAspect="1"/>
          </p:cNvPicPr>
          <p:nvPr/>
        </p:nvPicPr>
        <p:blipFill>
          <a:blip r:embed="rId6" cstate="print"/>
          <a:srcRect l="21465" t="30050" r="21465" b="32150"/>
          <a:stretch>
            <a:fillRect/>
          </a:stretch>
        </p:blipFill>
        <p:spPr>
          <a:xfrm>
            <a:off x="539552" y="3745687"/>
            <a:ext cx="1980000" cy="1697143"/>
          </a:xfrm>
          <a:prstGeom prst="rect">
            <a:avLst/>
          </a:prstGeom>
        </p:spPr>
      </p:pic>
      <p:pic>
        <p:nvPicPr>
          <p:cNvPr id="21" name="Picture 20" descr="Before_Geoid_heights_diff_goco05s_280.jpg"/>
          <p:cNvPicPr>
            <a:picLocks noChangeAspect="1"/>
          </p:cNvPicPr>
          <p:nvPr/>
        </p:nvPicPr>
        <p:blipFill>
          <a:blip r:embed="rId7" cstate="print"/>
          <a:srcRect l="21465" t="30050" r="21465" b="32150"/>
          <a:stretch>
            <a:fillRect/>
          </a:stretch>
        </p:blipFill>
        <p:spPr>
          <a:xfrm>
            <a:off x="2483768" y="3745687"/>
            <a:ext cx="1980000" cy="1697143"/>
          </a:xfrm>
          <a:prstGeom prst="rect">
            <a:avLst/>
          </a:prstGeom>
        </p:spPr>
      </p:pic>
      <p:pic>
        <p:nvPicPr>
          <p:cNvPr id="22" name="Picture 21" descr="Before_Geoid_heights_diff_goco05c_175.jpg"/>
          <p:cNvPicPr>
            <a:picLocks noChangeAspect="1"/>
          </p:cNvPicPr>
          <p:nvPr/>
        </p:nvPicPr>
        <p:blipFill>
          <a:blip r:embed="rId8" cstate="print"/>
          <a:srcRect l="21465" t="30050" r="21465" b="32150"/>
          <a:stretch>
            <a:fillRect/>
          </a:stretch>
        </p:blipFill>
        <p:spPr>
          <a:xfrm>
            <a:off x="4860032" y="3745687"/>
            <a:ext cx="1980000" cy="1697143"/>
          </a:xfrm>
          <a:prstGeom prst="rect">
            <a:avLst/>
          </a:prstGeom>
        </p:spPr>
      </p:pic>
      <p:pic>
        <p:nvPicPr>
          <p:cNvPr id="23" name="Picture 22" descr="Before_Geoid_heights_diff_goco05c_720.jpg"/>
          <p:cNvPicPr>
            <a:picLocks noChangeAspect="1"/>
          </p:cNvPicPr>
          <p:nvPr/>
        </p:nvPicPr>
        <p:blipFill>
          <a:blip r:embed="rId9" cstate="print"/>
          <a:srcRect l="18747" t="27950" r="20106" b="31100"/>
          <a:stretch>
            <a:fillRect/>
          </a:stretch>
        </p:blipFill>
        <p:spPr>
          <a:xfrm>
            <a:off x="6804248" y="3745687"/>
            <a:ext cx="1980000" cy="1716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979712" y="122540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 – R5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79712" y="3457655"/>
            <a:ext cx="1182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GOCO05s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28184" y="3457655"/>
            <a:ext cx="1187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GOCO05c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28184" y="1225407"/>
            <a:ext cx="1122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– R5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576" y="3097615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±12.9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04048" y="3097615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±12.7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99792" y="3097615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±25.9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48264" y="3097615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±22.6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3568" y="5329863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±12.7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27784" y="5329863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±22.6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04048" y="5329863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±13.0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48264" y="5329863"/>
            <a:ext cx="1524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 = ±13.4 </a:t>
            </a:r>
            <a:r>
              <a:rPr lang="en-US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endParaRPr lang="el-GR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02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–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LSA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Επιφάνεια διόρθωσης και </a:t>
            </a:r>
            <a:r>
              <a:rPr lang="el-GR" sz="2800" b="0" i="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συνορθωμένες</a:t>
            </a: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διαφορές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238669"/>
              </p:ext>
            </p:extLst>
          </p:nvPr>
        </p:nvGraphicFramePr>
        <p:xfrm>
          <a:off x="232020" y="1525317"/>
          <a:ext cx="2413000" cy="1463040"/>
        </p:xfrm>
        <a:graphic>
          <a:graphicData uri="http://schemas.openxmlformats.org/drawingml/2006/table">
            <a:tbl>
              <a:tblPr/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</a:rPr>
                        <a:t>Parametric model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b="1">
                          <a:latin typeface="Calibri"/>
                          <a:ea typeface="Calibri"/>
                        </a:rPr>
                        <a:t>σ (</a:t>
                      </a:r>
                      <a:r>
                        <a:rPr lang="en-US" sz="1600" b="1">
                          <a:latin typeface="Calibri"/>
                          <a:ea typeface="Calibri"/>
                        </a:rPr>
                        <a:t>cm)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A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±11.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8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B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±11.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8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C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±11.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1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D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±1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1.9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E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±12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.1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776920"/>
              </p:ext>
            </p:extLst>
          </p:nvPr>
        </p:nvGraphicFramePr>
        <p:xfrm>
          <a:off x="291573" y="4486240"/>
          <a:ext cx="2413000" cy="1463040"/>
        </p:xfrm>
        <a:graphic>
          <a:graphicData uri="http://schemas.openxmlformats.org/drawingml/2006/table">
            <a:tbl>
              <a:tblPr/>
              <a:tblGrid>
                <a:gridCol w="168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Calibri"/>
                          <a:ea typeface="Calibri"/>
                        </a:rPr>
                        <a:t>Parametric model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b="1">
                          <a:latin typeface="Calibri"/>
                          <a:ea typeface="Calibri"/>
                        </a:rPr>
                        <a:t>σ (</a:t>
                      </a:r>
                      <a:r>
                        <a:rPr lang="en-US" sz="1600" b="1">
                          <a:latin typeface="Calibri"/>
                          <a:ea typeface="Calibri"/>
                        </a:rPr>
                        <a:t>cm)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A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22.4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B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22.4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C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21.4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D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21.2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latin typeface="Calibri"/>
                          <a:ea typeface="Calibri"/>
                        </a:rPr>
                        <a:t>MODEL E</a:t>
                      </a:r>
                      <a:endParaRPr lang="el-GR" sz="110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600" dirty="0">
                          <a:latin typeface="Calibri"/>
                          <a:ea typeface="Calibri"/>
                        </a:rPr>
                        <a:t>±</a:t>
                      </a:r>
                      <a:r>
                        <a:rPr lang="en-US" sz="1600" dirty="0">
                          <a:latin typeface="Calibri"/>
                          <a:ea typeface="Calibri"/>
                        </a:rPr>
                        <a:t>22.4</a:t>
                      </a:r>
                      <a:endParaRPr lang="el-GR" sz="1100" dirty="0">
                        <a:latin typeface="Arial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304028" y="1165277"/>
            <a:ext cx="2568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– R5 (</a:t>
            </a:r>
            <a:r>
              <a:rPr lang="en-US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nmax</a:t>
            </a:r>
            <a:r>
              <a:rPr lang="en-US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175)</a:t>
            </a:r>
            <a:endParaRPr lang="el-GR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3581" y="4126200"/>
            <a:ext cx="2568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 – R5 (</a:t>
            </a:r>
            <a:r>
              <a:rPr lang="en-US" b="0" i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nmax</a:t>
            </a:r>
            <a:r>
              <a:rPr lang="en-US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280)</a:t>
            </a:r>
            <a:endParaRPr lang="el-GR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2006823" y="2150046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Oval 40"/>
          <p:cNvSpPr/>
          <p:nvPr/>
        </p:nvSpPr>
        <p:spPr>
          <a:xfrm>
            <a:off x="2091773" y="4630256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169799"/>
              </p:ext>
            </p:extLst>
          </p:nvPr>
        </p:nvGraphicFramePr>
        <p:xfrm>
          <a:off x="5082444" y="3141576"/>
          <a:ext cx="2032000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72" name="Equation" r:id="rId3" imgW="2031840" imgH="876240" progId="Equation.DSMT4">
                  <p:embed/>
                </p:oleObj>
              </mc:Choice>
              <mc:Fallback>
                <p:oleObj name="Equation" r:id="rId3" imgW="2031840" imgH="876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2444" y="3141576"/>
                        <a:ext cx="2032000" cy="876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" name="Picture 42" descr="Corr_val_tim_r5_1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373360"/>
            <a:ext cx="2260800" cy="1695600"/>
          </a:xfrm>
          <a:prstGeom prst="rect">
            <a:avLst/>
          </a:prstGeom>
        </p:spPr>
      </p:pic>
      <p:pic>
        <p:nvPicPr>
          <p:cNvPr id="44" name="Picture 43" descr="Corr_val_tim_r5_28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4397696"/>
            <a:ext cx="2260800" cy="1695600"/>
          </a:xfrm>
          <a:prstGeom prst="rect">
            <a:avLst/>
          </a:prstGeom>
        </p:spPr>
      </p:pic>
      <p:pic>
        <p:nvPicPr>
          <p:cNvPr id="45" name="Picture 44" descr="Geoid_heights_diff_tim_r5_1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20272" y="1373360"/>
            <a:ext cx="1964047" cy="1695600"/>
          </a:xfrm>
          <a:prstGeom prst="rect">
            <a:avLst/>
          </a:prstGeom>
        </p:spPr>
      </p:pic>
      <p:pic>
        <p:nvPicPr>
          <p:cNvPr id="46" name="Picture 45" descr="Relative_differences_tim_r5_17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1373360"/>
            <a:ext cx="1697103" cy="1260000"/>
          </a:xfrm>
          <a:prstGeom prst="rect">
            <a:avLst/>
          </a:prstGeom>
        </p:spPr>
      </p:pic>
      <p:pic>
        <p:nvPicPr>
          <p:cNvPr id="47" name="Picture 46" descr="Relative_differences_tim_r5_28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4397696"/>
            <a:ext cx="1697737" cy="1260000"/>
          </a:xfrm>
          <a:prstGeom prst="rect">
            <a:avLst/>
          </a:prstGeom>
        </p:spPr>
      </p:pic>
      <p:pic>
        <p:nvPicPr>
          <p:cNvPr id="48" name="Picture 47" descr="Geoid_heights_diff_tim_r5_28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0272" y="4325688"/>
            <a:ext cx="1944105" cy="16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4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–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LSA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Επιφάνεια διόρθωσης και </a:t>
            </a:r>
            <a:r>
              <a:rPr lang="en-US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NS-tilt </a:t>
            </a: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Ελληνικού </a:t>
            </a:r>
            <a:r>
              <a:rPr lang="en-US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datum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Corr_val_dir_r5_175.jpg"/>
          <p:cNvPicPr/>
          <p:nvPr/>
        </p:nvPicPr>
        <p:blipFill rotWithShape="1">
          <a:blip r:embed="rId2" cstate="print"/>
          <a:srcRect t="-1" b="5307"/>
          <a:stretch/>
        </p:blipFill>
        <p:spPr bwMode="auto">
          <a:xfrm>
            <a:off x="1907704" y="1268760"/>
            <a:ext cx="6048672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42177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Αξιολόγηση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με 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GNSS/Levelling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–</a:t>
            </a: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LSA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Επιφάνεια διόρθωσης και </a:t>
            </a:r>
            <a:r>
              <a:rPr lang="en-US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NS-tilt </a:t>
            </a: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του Ελληνικού </a:t>
            </a:r>
            <a:r>
              <a:rPr lang="en-US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datum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eoid_heights_diff_dir_r5_175.jpg"/>
          <p:cNvPicPr>
            <a:picLocks noChangeAspect="1"/>
          </p:cNvPicPr>
          <p:nvPr/>
        </p:nvPicPr>
        <p:blipFill>
          <a:blip r:embed="rId2" cstate="print"/>
          <a:srcRect l="21685" t="30283" r="22197" b="32026"/>
          <a:stretch>
            <a:fillRect/>
          </a:stretch>
        </p:blipFill>
        <p:spPr>
          <a:xfrm>
            <a:off x="4499992" y="1340769"/>
            <a:ext cx="4639374" cy="4032448"/>
          </a:xfrm>
          <a:prstGeom prst="rect">
            <a:avLst/>
          </a:prstGeom>
        </p:spPr>
      </p:pic>
      <p:pic>
        <p:nvPicPr>
          <p:cNvPr id="6" name="Picture 5" descr="Before_Geoid_diffs_dir_r5_175.jpg"/>
          <p:cNvPicPr/>
          <p:nvPr/>
        </p:nvPicPr>
        <p:blipFill>
          <a:blip r:embed="rId3" cstate="print"/>
          <a:srcRect l="22372" t="30501" r="22265" b="31778"/>
          <a:stretch>
            <a:fillRect/>
          </a:stretch>
        </p:blipFill>
        <p:spPr>
          <a:xfrm>
            <a:off x="35496" y="1340768"/>
            <a:ext cx="453650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364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138499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Ενοποίηση κατακόρυφων συστημάτων αναφοράς (</a:t>
            </a:r>
            <a:r>
              <a:rPr lang="en-US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Height System Unification) </a:t>
            </a: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σε εθνικό, περιφερειακό, παγκόσμιο επίπεδο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t="14300" r="388" b="10101"/>
          <a:stretch/>
        </p:blipFill>
        <p:spPr>
          <a:xfrm>
            <a:off x="1547664" y="1772816"/>
            <a:ext cx="7480448" cy="43434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99294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0" dirty="0">
                <a:solidFill>
                  <a:srgbClr val="C00000"/>
                </a:solidFill>
                <a:latin typeface="Calibri" pitchFamily="34" charset="0"/>
              </a:rPr>
              <a:t>GOCE &amp; HSU (Gruber et al. 2013)</a:t>
            </a:r>
            <a:endParaRPr lang="en-US" sz="1800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779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99294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0" dirty="0">
                <a:solidFill>
                  <a:srgbClr val="C00000"/>
                </a:solidFill>
                <a:latin typeface="Calibri" pitchFamily="34" charset="0"/>
              </a:rPr>
              <a:t>GOCE &amp; HSU (Gruber et al. 2013)</a:t>
            </a:r>
            <a:endParaRPr lang="en-US" sz="1800" i="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1176" b="11150"/>
          <a:stretch/>
        </p:blipFill>
        <p:spPr>
          <a:xfrm>
            <a:off x="53752" y="724438"/>
            <a:ext cx="903649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97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24800" r="2751" b="4851"/>
          <a:stretch/>
        </p:blipFill>
        <p:spPr>
          <a:xfrm>
            <a:off x="395536" y="980728"/>
            <a:ext cx="8496944" cy="4824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92946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0" dirty="0">
                <a:solidFill>
                  <a:srgbClr val="C00000"/>
                </a:solidFill>
                <a:latin typeface="Calibri" pitchFamily="34" charset="0"/>
              </a:rPr>
              <a:t>GOCE &amp; HSU (</a:t>
            </a:r>
            <a:r>
              <a:rPr lang="en-US" sz="1800" i="0" dirty="0" err="1">
                <a:solidFill>
                  <a:srgbClr val="C00000"/>
                </a:solidFill>
                <a:latin typeface="Calibri" pitchFamily="34" charset="0"/>
              </a:rPr>
              <a:t>Ruelke</a:t>
            </a:r>
            <a:r>
              <a:rPr lang="en-US" sz="1800" i="0" dirty="0">
                <a:solidFill>
                  <a:srgbClr val="C00000"/>
                </a:solidFill>
                <a:latin typeface="Calibri" pitchFamily="34" charset="0"/>
              </a:rPr>
              <a:t> et al. 2013)</a:t>
            </a:r>
            <a:endParaRPr lang="en-US" sz="1800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409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3" name="Picture 2" descr="C:\Users\v.georios\Downloads\Height_unification_eng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34481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0" y="857250"/>
            <a:ext cx="9144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Για τον ορισμό ενός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VRS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Vertical Reference System)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και την υλοποίησή του σε ένα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VRF,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απαιτούνται</a:t>
            </a: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981218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HSU over a TG, CORS, satellite altimetry and GOCE geoid setup (Vergos 2006)</a:t>
            </a:r>
          </a:p>
        </p:txBody>
      </p:sp>
    </p:spTree>
    <p:extLst>
      <p:ext uri="{BB962C8B-B14F-4D97-AF65-F5344CB8AC3E}">
        <p14:creationId xmlns:p14="http://schemas.microsoft.com/office/powerpoint/2010/main" val="1310150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57250"/>
            <a:ext cx="9144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Για τον ορισμό ενός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VRS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Vertical Reference System)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και την υλοποίησή του σε ένα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VRF,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απαιτούνται</a:t>
            </a: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981218"/>
            <a:ext cx="9144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HSU over a TG, CORS, satellite altimetry and GOCE geoid setup (Vergos 2006)</a:t>
            </a:r>
          </a:p>
        </p:txBody>
      </p:sp>
      <p:pic>
        <p:nvPicPr>
          <p:cNvPr id="8" name="Picture 2" descr="D:\GSVergos\Saudi_Arabia_VRS\Processing\TG_Height_set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7192699" cy="436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47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2" name="Rectangle 4"/>
          <p:cNvSpPr>
            <a:spLocks noChangeArrowheads="1"/>
          </p:cNvSpPr>
          <p:nvPr/>
        </p:nvSpPr>
        <p:spPr bwMode="auto">
          <a:xfrm>
            <a:off x="0" y="690528"/>
            <a:ext cx="4598988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15913" indent="-315913" defTabSz="844550">
              <a:spcBef>
                <a:spcPct val="20000"/>
              </a:spcBef>
              <a:buSzPct val="100000"/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Ποιο ελλειψοειδές να επιλέξω</a:t>
            </a:r>
            <a:r>
              <a:rPr lang="en-GB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en-GB" sz="24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763713" y="1563688"/>
            <a:ext cx="5935662" cy="4818062"/>
            <a:chOff x="2274" y="1070"/>
            <a:chExt cx="3115" cy="2821"/>
          </a:xfrm>
        </p:grpSpPr>
        <p:sp>
          <p:nvSpPr>
            <p:cNvPr id="334855" name="Freeform 7"/>
            <p:cNvSpPr>
              <a:spLocks/>
            </p:cNvSpPr>
            <p:nvPr/>
          </p:nvSpPr>
          <p:spPr bwMode="auto">
            <a:xfrm>
              <a:off x="2640" y="1322"/>
              <a:ext cx="2391" cy="2363"/>
            </a:xfrm>
            <a:custGeom>
              <a:avLst/>
              <a:gdLst/>
              <a:ahLst/>
              <a:cxnLst>
                <a:cxn ang="0">
                  <a:pos x="1379" y="7"/>
                </a:cxn>
                <a:cxn ang="0">
                  <a:pos x="1321" y="14"/>
                </a:cxn>
                <a:cxn ang="0">
                  <a:pos x="1267" y="21"/>
                </a:cxn>
                <a:cxn ang="0">
                  <a:pos x="1231" y="61"/>
                </a:cxn>
                <a:cxn ang="0">
                  <a:pos x="1173" y="82"/>
                </a:cxn>
                <a:cxn ang="0">
                  <a:pos x="1118" y="104"/>
                </a:cxn>
                <a:cxn ang="0">
                  <a:pos x="1029" y="154"/>
                </a:cxn>
                <a:cxn ang="0">
                  <a:pos x="957" y="216"/>
                </a:cxn>
                <a:cxn ang="0">
                  <a:pos x="913" y="245"/>
                </a:cxn>
                <a:cxn ang="0">
                  <a:pos x="819" y="299"/>
                </a:cxn>
                <a:cxn ang="0">
                  <a:pos x="746" y="339"/>
                </a:cxn>
                <a:cxn ang="0">
                  <a:pos x="718" y="364"/>
                </a:cxn>
                <a:cxn ang="0">
                  <a:pos x="592" y="400"/>
                </a:cxn>
                <a:cxn ang="0">
                  <a:pos x="440" y="425"/>
                </a:cxn>
                <a:cxn ang="0">
                  <a:pos x="346" y="454"/>
                </a:cxn>
                <a:cxn ang="0">
                  <a:pos x="245" y="538"/>
                </a:cxn>
                <a:cxn ang="0">
                  <a:pos x="183" y="632"/>
                </a:cxn>
                <a:cxn ang="0">
                  <a:pos x="89" y="740"/>
                </a:cxn>
                <a:cxn ang="0">
                  <a:pos x="32" y="895"/>
                </a:cxn>
                <a:cxn ang="0">
                  <a:pos x="3" y="1057"/>
                </a:cxn>
                <a:cxn ang="0">
                  <a:pos x="10" y="1260"/>
                </a:cxn>
                <a:cxn ang="0">
                  <a:pos x="60" y="1458"/>
                </a:cxn>
                <a:cxn ang="0">
                  <a:pos x="151" y="1657"/>
                </a:cxn>
                <a:cxn ang="0">
                  <a:pos x="281" y="1859"/>
                </a:cxn>
                <a:cxn ang="0">
                  <a:pos x="447" y="2069"/>
                </a:cxn>
                <a:cxn ang="0">
                  <a:pos x="566" y="2159"/>
                </a:cxn>
                <a:cxn ang="0">
                  <a:pos x="743" y="2267"/>
                </a:cxn>
                <a:cxn ang="0">
                  <a:pos x="873" y="2310"/>
                </a:cxn>
                <a:cxn ang="0">
                  <a:pos x="1000" y="2340"/>
                </a:cxn>
                <a:cxn ang="0">
                  <a:pos x="1158" y="2362"/>
                </a:cxn>
                <a:cxn ang="0">
                  <a:pos x="1343" y="2351"/>
                </a:cxn>
                <a:cxn ang="0">
                  <a:pos x="1556" y="2296"/>
                </a:cxn>
                <a:cxn ang="0">
                  <a:pos x="1797" y="2173"/>
                </a:cxn>
                <a:cxn ang="0">
                  <a:pos x="1892" y="2072"/>
                </a:cxn>
                <a:cxn ang="0">
                  <a:pos x="2000" y="1946"/>
                </a:cxn>
                <a:cxn ang="0">
                  <a:pos x="2090" y="1859"/>
                </a:cxn>
                <a:cxn ang="0">
                  <a:pos x="2199" y="1700"/>
                </a:cxn>
                <a:cxn ang="0">
                  <a:pos x="2278" y="1556"/>
                </a:cxn>
                <a:cxn ang="0">
                  <a:pos x="2336" y="1441"/>
                </a:cxn>
                <a:cxn ang="0">
                  <a:pos x="2372" y="1227"/>
                </a:cxn>
                <a:cxn ang="0">
                  <a:pos x="2382" y="1108"/>
                </a:cxn>
                <a:cxn ang="0">
                  <a:pos x="2390" y="1014"/>
                </a:cxn>
                <a:cxn ang="0">
                  <a:pos x="2372" y="834"/>
                </a:cxn>
                <a:cxn ang="0">
                  <a:pos x="2300" y="663"/>
                </a:cxn>
                <a:cxn ang="0">
                  <a:pos x="2151" y="498"/>
                </a:cxn>
                <a:cxn ang="0">
                  <a:pos x="1899" y="296"/>
                </a:cxn>
                <a:cxn ang="0">
                  <a:pos x="1758" y="195"/>
                </a:cxn>
                <a:cxn ang="0">
                  <a:pos x="1671" y="126"/>
                </a:cxn>
                <a:cxn ang="0">
                  <a:pos x="1610" y="79"/>
                </a:cxn>
                <a:cxn ang="0">
                  <a:pos x="1595" y="61"/>
                </a:cxn>
                <a:cxn ang="0">
                  <a:pos x="1545" y="36"/>
                </a:cxn>
                <a:cxn ang="0">
                  <a:pos x="1487" y="25"/>
                </a:cxn>
                <a:cxn ang="0">
                  <a:pos x="1454" y="10"/>
                </a:cxn>
              </a:cxnLst>
              <a:rect l="0" t="0" r="r" b="b"/>
              <a:pathLst>
                <a:path w="2391" h="2363">
                  <a:moveTo>
                    <a:pt x="1415" y="0"/>
                  </a:moveTo>
                  <a:lnTo>
                    <a:pt x="1396" y="3"/>
                  </a:lnTo>
                  <a:lnTo>
                    <a:pt x="1379" y="7"/>
                  </a:lnTo>
                  <a:lnTo>
                    <a:pt x="1360" y="7"/>
                  </a:lnTo>
                  <a:lnTo>
                    <a:pt x="1339" y="10"/>
                  </a:lnTo>
                  <a:lnTo>
                    <a:pt x="1321" y="14"/>
                  </a:lnTo>
                  <a:lnTo>
                    <a:pt x="1303" y="17"/>
                  </a:lnTo>
                  <a:lnTo>
                    <a:pt x="1285" y="21"/>
                  </a:lnTo>
                  <a:lnTo>
                    <a:pt x="1267" y="21"/>
                  </a:lnTo>
                  <a:lnTo>
                    <a:pt x="1256" y="36"/>
                  </a:lnTo>
                  <a:lnTo>
                    <a:pt x="1245" y="50"/>
                  </a:lnTo>
                  <a:lnTo>
                    <a:pt x="1231" y="61"/>
                  </a:lnTo>
                  <a:lnTo>
                    <a:pt x="1213" y="68"/>
                  </a:lnTo>
                  <a:lnTo>
                    <a:pt x="1195" y="75"/>
                  </a:lnTo>
                  <a:lnTo>
                    <a:pt x="1173" y="82"/>
                  </a:lnTo>
                  <a:lnTo>
                    <a:pt x="1154" y="89"/>
                  </a:lnTo>
                  <a:lnTo>
                    <a:pt x="1137" y="97"/>
                  </a:lnTo>
                  <a:lnTo>
                    <a:pt x="1118" y="104"/>
                  </a:lnTo>
                  <a:lnTo>
                    <a:pt x="1094" y="115"/>
                  </a:lnTo>
                  <a:lnTo>
                    <a:pt x="1061" y="133"/>
                  </a:lnTo>
                  <a:lnTo>
                    <a:pt x="1029" y="154"/>
                  </a:lnTo>
                  <a:lnTo>
                    <a:pt x="1000" y="176"/>
                  </a:lnTo>
                  <a:lnTo>
                    <a:pt x="974" y="198"/>
                  </a:lnTo>
                  <a:lnTo>
                    <a:pt x="957" y="216"/>
                  </a:lnTo>
                  <a:lnTo>
                    <a:pt x="949" y="231"/>
                  </a:lnTo>
                  <a:lnTo>
                    <a:pt x="938" y="234"/>
                  </a:lnTo>
                  <a:lnTo>
                    <a:pt x="913" y="245"/>
                  </a:lnTo>
                  <a:lnTo>
                    <a:pt x="884" y="263"/>
                  </a:lnTo>
                  <a:lnTo>
                    <a:pt x="852" y="277"/>
                  </a:lnTo>
                  <a:lnTo>
                    <a:pt x="819" y="299"/>
                  </a:lnTo>
                  <a:lnTo>
                    <a:pt x="787" y="313"/>
                  </a:lnTo>
                  <a:lnTo>
                    <a:pt x="761" y="328"/>
                  </a:lnTo>
                  <a:lnTo>
                    <a:pt x="746" y="339"/>
                  </a:lnTo>
                  <a:lnTo>
                    <a:pt x="746" y="342"/>
                  </a:lnTo>
                  <a:lnTo>
                    <a:pt x="746" y="346"/>
                  </a:lnTo>
                  <a:lnTo>
                    <a:pt x="718" y="364"/>
                  </a:lnTo>
                  <a:lnTo>
                    <a:pt x="682" y="379"/>
                  </a:lnTo>
                  <a:lnTo>
                    <a:pt x="638" y="389"/>
                  </a:lnTo>
                  <a:lnTo>
                    <a:pt x="592" y="400"/>
                  </a:lnTo>
                  <a:lnTo>
                    <a:pt x="540" y="408"/>
                  </a:lnTo>
                  <a:lnTo>
                    <a:pt x="487" y="415"/>
                  </a:lnTo>
                  <a:lnTo>
                    <a:pt x="440" y="425"/>
                  </a:lnTo>
                  <a:lnTo>
                    <a:pt x="393" y="437"/>
                  </a:lnTo>
                  <a:lnTo>
                    <a:pt x="375" y="440"/>
                  </a:lnTo>
                  <a:lnTo>
                    <a:pt x="346" y="454"/>
                  </a:lnTo>
                  <a:lnTo>
                    <a:pt x="314" y="476"/>
                  </a:lnTo>
                  <a:lnTo>
                    <a:pt x="277" y="505"/>
                  </a:lnTo>
                  <a:lnTo>
                    <a:pt x="245" y="538"/>
                  </a:lnTo>
                  <a:lnTo>
                    <a:pt x="212" y="574"/>
                  </a:lnTo>
                  <a:lnTo>
                    <a:pt x="190" y="603"/>
                  </a:lnTo>
                  <a:lnTo>
                    <a:pt x="183" y="632"/>
                  </a:lnTo>
                  <a:lnTo>
                    <a:pt x="147" y="656"/>
                  </a:lnTo>
                  <a:lnTo>
                    <a:pt x="115" y="696"/>
                  </a:lnTo>
                  <a:lnTo>
                    <a:pt x="89" y="740"/>
                  </a:lnTo>
                  <a:lnTo>
                    <a:pt x="65" y="790"/>
                  </a:lnTo>
                  <a:lnTo>
                    <a:pt x="46" y="841"/>
                  </a:lnTo>
                  <a:lnTo>
                    <a:pt x="32" y="895"/>
                  </a:lnTo>
                  <a:lnTo>
                    <a:pt x="21" y="942"/>
                  </a:lnTo>
                  <a:lnTo>
                    <a:pt x="14" y="985"/>
                  </a:lnTo>
                  <a:lnTo>
                    <a:pt x="3" y="1057"/>
                  </a:lnTo>
                  <a:lnTo>
                    <a:pt x="0" y="1126"/>
                  </a:lnTo>
                  <a:lnTo>
                    <a:pt x="3" y="1191"/>
                  </a:lnTo>
                  <a:lnTo>
                    <a:pt x="10" y="1260"/>
                  </a:lnTo>
                  <a:lnTo>
                    <a:pt x="21" y="1328"/>
                  </a:lnTo>
                  <a:lnTo>
                    <a:pt x="39" y="1393"/>
                  </a:lnTo>
                  <a:lnTo>
                    <a:pt x="60" y="1458"/>
                  </a:lnTo>
                  <a:lnTo>
                    <a:pt x="86" y="1527"/>
                  </a:lnTo>
                  <a:lnTo>
                    <a:pt x="118" y="1592"/>
                  </a:lnTo>
                  <a:lnTo>
                    <a:pt x="151" y="1657"/>
                  </a:lnTo>
                  <a:lnTo>
                    <a:pt x="190" y="1726"/>
                  </a:lnTo>
                  <a:lnTo>
                    <a:pt x="234" y="1794"/>
                  </a:lnTo>
                  <a:lnTo>
                    <a:pt x="281" y="1859"/>
                  </a:lnTo>
                  <a:lnTo>
                    <a:pt x="331" y="1928"/>
                  </a:lnTo>
                  <a:lnTo>
                    <a:pt x="389" y="2000"/>
                  </a:lnTo>
                  <a:lnTo>
                    <a:pt x="447" y="2069"/>
                  </a:lnTo>
                  <a:lnTo>
                    <a:pt x="472" y="2094"/>
                  </a:lnTo>
                  <a:lnTo>
                    <a:pt x="512" y="2123"/>
                  </a:lnTo>
                  <a:lnTo>
                    <a:pt x="566" y="2159"/>
                  </a:lnTo>
                  <a:lnTo>
                    <a:pt x="624" y="2199"/>
                  </a:lnTo>
                  <a:lnTo>
                    <a:pt x="686" y="2235"/>
                  </a:lnTo>
                  <a:lnTo>
                    <a:pt x="743" y="2267"/>
                  </a:lnTo>
                  <a:lnTo>
                    <a:pt x="797" y="2289"/>
                  </a:lnTo>
                  <a:lnTo>
                    <a:pt x="837" y="2303"/>
                  </a:lnTo>
                  <a:lnTo>
                    <a:pt x="873" y="2310"/>
                  </a:lnTo>
                  <a:lnTo>
                    <a:pt x="913" y="2322"/>
                  </a:lnTo>
                  <a:lnTo>
                    <a:pt x="952" y="2332"/>
                  </a:lnTo>
                  <a:lnTo>
                    <a:pt x="1000" y="2340"/>
                  </a:lnTo>
                  <a:lnTo>
                    <a:pt x="1050" y="2351"/>
                  </a:lnTo>
                  <a:lnTo>
                    <a:pt x="1101" y="2354"/>
                  </a:lnTo>
                  <a:lnTo>
                    <a:pt x="1158" y="2362"/>
                  </a:lnTo>
                  <a:lnTo>
                    <a:pt x="1216" y="2362"/>
                  </a:lnTo>
                  <a:lnTo>
                    <a:pt x="1278" y="2358"/>
                  </a:lnTo>
                  <a:lnTo>
                    <a:pt x="1343" y="2351"/>
                  </a:lnTo>
                  <a:lnTo>
                    <a:pt x="1411" y="2340"/>
                  </a:lnTo>
                  <a:lnTo>
                    <a:pt x="1483" y="2322"/>
                  </a:lnTo>
                  <a:lnTo>
                    <a:pt x="1556" y="2296"/>
                  </a:lnTo>
                  <a:lnTo>
                    <a:pt x="1635" y="2264"/>
                  </a:lnTo>
                  <a:lnTo>
                    <a:pt x="1715" y="2224"/>
                  </a:lnTo>
                  <a:lnTo>
                    <a:pt x="1797" y="2173"/>
                  </a:lnTo>
                  <a:lnTo>
                    <a:pt x="1823" y="2149"/>
                  </a:lnTo>
                  <a:lnTo>
                    <a:pt x="1856" y="2112"/>
                  </a:lnTo>
                  <a:lnTo>
                    <a:pt x="1892" y="2072"/>
                  </a:lnTo>
                  <a:lnTo>
                    <a:pt x="1928" y="2029"/>
                  </a:lnTo>
                  <a:lnTo>
                    <a:pt x="1964" y="1986"/>
                  </a:lnTo>
                  <a:lnTo>
                    <a:pt x="2000" y="1946"/>
                  </a:lnTo>
                  <a:lnTo>
                    <a:pt x="2032" y="1914"/>
                  </a:lnTo>
                  <a:lnTo>
                    <a:pt x="2058" y="1888"/>
                  </a:lnTo>
                  <a:lnTo>
                    <a:pt x="2090" y="1859"/>
                  </a:lnTo>
                  <a:lnTo>
                    <a:pt x="2123" y="1816"/>
                  </a:lnTo>
                  <a:lnTo>
                    <a:pt x="2163" y="1762"/>
                  </a:lnTo>
                  <a:lnTo>
                    <a:pt x="2199" y="1700"/>
                  </a:lnTo>
                  <a:lnTo>
                    <a:pt x="2231" y="1643"/>
                  </a:lnTo>
                  <a:lnTo>
                    <a:pt x="2260" y="1592"/>
                  </a:lnTo>
                  <a:lnTo>
                    <a:pt x="2278" y="1556"/>
                  </a:lnTo>
                  <a:lnTo>
                    <a:pt x="2285" y="1538"/>
                  </a:lnTo>
                  <a:lnTo>
                    <a:pt x="2314" y="1498"/>
                  </a:lnTo>
                  <a:lnTo>
                    <a:pt x="2336" y="1441"/>
                  </a:lnTo>
                  <a:lnTo>
                    <a:pt x="2353" y="1368"/>
                  </a:lnTo>
                  <a:lnTo>
                    <a:pt x="2365" y="1296"/>
                  </a:lnTo>
                  <a:lnTo>
                    <a:pt x="2372" y="1227"/>
                  </a:lnTo>
                  <a:lnTo>
                    <a:pt x="2379" y="1166"/>
                  </a:lnTo>
                  <a:lnTo>
                    <a:pt x="2382" y="1126"/>
                  </a:lnTo>
                  <a:lnTo>
                    <a:pt x="2382" y="1108"/>
                  </a:lnTo>
                  <a:lnTo>
                    <a:pt x="2386" y="1090"/>
                  </a:lnTo>
                  <a:lnTo>
                    <a:pt x="2386" y="1057"/>
                  </a:lnTo>
                  <a:lnTo>
                    <a:pt x="2390" y="1014"/>
                  </a:lnTo>
                  <a:lnTo>
                    <a:pt x="2386" y="960"/>
                  </a:lnTo>
                  <a:lnTo>
                    <a:pt x="2382" y="898"/>
                  </a:lnTo>
                  <a:lnTo>
                    <a:pt x="2372" y="834"/>
                  </a:lnTo>
                  <a:lnTo>
                    <a:pt x="2353" y="761"/>
                  </a:lnTo>
                  <a:lnTo>
                    <a:pt x="2329" y="692"/>
                  </a:lnTo>
                  <a:lnTo>
                    <a:pt x="2300" y="663"/>
                  </a:lnTo>
                  <a:lnTo>
                    <a:pt x="2260" y="617"/>
                  </a:lnTo>
                  <a:lnTo>
                    <a:pt x="2213" y="559"/>
                  </a:lnTo>
                  <a:lnTo>
                    <a:pt x="2151" y="498"/>
                  </a:lnTo>
                  <a:lnTo>
                    <a:pt x="2079" y="430"/>
                  </a:lnTo>
                  <a:lnTo>
                    <a:pt x="1996" y="360"/>
                  </a:lnTo>
                  <a:lnTo>
                    <a:pt x="1899" y="296"/>
                  </a:lnTo>
                  <a:lnTo>
                    <a:pt x="1794" y="238"/>
                  </a:lnTo>
                  <a:lnTo>
                    <a:pt x="1780" y="219"/>
                  </a:lnTo>
                  <a:lnTo>
                    <a:pt x="1758" y="195"/>
                  </a:lnTo>
                  <a:lnTo>
                    <a:pt x="1732" y="169"/>
                  </a:lnTo>
                  <a:lnTo>
                    <a:pt x="1703" y="147"/>
                  </a:lnTo>
                  <a:lnTo>
                    <a:pt x="1671" y="126"/>
                  </a:lnTo>
                  <a:lnTo>
                    <a:pt x="1646" y="104"/>
                  </a:lnTo>
                  <a:lnTo>
                    <a:pt x="1624" y="89"/>
                  </a:lnTo>
                  <a:lnTo>
                    <a:pt x="1610" y="79"/>
                  </a:lnTo>
                  <a:lnTo>
                    <a:pt x="1610" y="75"/>
                  </a:lnTo>
                  <a:lnTo>
                    <a:pt x="1610" y="72"/>
                  </a:lnTo>
                  <a:lnTo>
                    <a:pt x="1595" y="61"/>
                  </a:lnTo>
                  <a:lnTo>
                    <a:pt x="1578" y="50"/>
                  </a:lnTo>
                  <a:lnTo>
                    <a:pt x="1563" y="43"/>
                  </a:lnTo>
                  <a:lnTo>
                    <a:pt x="1545" y="36"/>
                  </a:lnTo>
                  <a:lnTo>
                    <a:pt x="1523" y="32"/>
                  </a:lnTo>
                  <a:lnTo>
                    <a:pt x="1505" y="25"/>
                  </a:lnTo>
                  <a:lnTo>
                    <a:pt x="1487" y="25"/>
                  </a:lnTo>
                  <a:lnTo>
                    <a:pt x="1465" y="25"/>
                  </a:lnTo>
                  <a:lnTo>
                    <a:pt x="1461" y="17"/>
                  </a:lnTo>
                  <a:lnTo>
                    <a:pt x="1454" y="10"/>
                  </a:lnTo>
                  <a:lnTo>
                    <a:pt x="1437" y="7"/>
                  </a:lnTo>
                  <a:lnTo>
                    <a:pt x="1415" y="0"/>
                  </a:lnTo>
                </a:path>
              </a:pathLst>
            </a:custGeom>
            <a:solidFill>
              <a:srgbClr val="BEBEBE"/>
            </a:solidFill>
            <a:ln w="25400" cap="rnd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56" name="Freeform 8"/>
            <p:cNvSpPr>
              <a:spLocks/>
            </p:cNvSpPr>
            <p:nvPr/>
          </p:nvSpPr>
          <p:spPr bwMode="auto">
            <a:xfrm>
              <a:off x="3626" y="2586"/>
              <a:ext cx="143" cy="141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97" y="3"/>
                </a:cxn>
                <a:cxn ang="0">
                  <a:pos x="123" y="18"/>
                </a:cxn>
                <a:cxn ang="0">
                  <a:pos x="137" y="43"/>
                </a:cxn>
                <a:cxn ang="0">
                  <a:pos x="142" y="68"/>
                </a:cxn>
                <a:cxn ang="0">
                  <a:pos x="137" y="97"/>
                </a:cxn>
                <a:cxn ang="0">
                  <a:pos x="123" y="119"/>
                </a:cxn>
                <a:cxn ang="0">
                  <a:pos x="97" y="133"/>
                </a:cxn>
                <a:cxn ang="0">
                  <a:pos x="73" y="140"/>
                </a:cxn>
                <a:cxn ang="0">
                  <a:pos x="44" y="133"/>
                </a:cxn>
                <a:cxn ang="0">
                  <a:pos x="22" y="119"/>
                </a:cxn>
                <a:cxn ang="0">
                  <a:pos x="7" y="97"/>
                </a:cxn>
                <a:cxn ang="0">
                  <a:pos x="0" y="68"/>
                </a:cxn>
                <a:cxn ang="0">
                  <a:pos x="7" y="43"/>
                </a:cxn>
                <a:cxn ang="0">
                  <a:pos x="22" y="18"/>
                </a:cxn>
                <a:cxn ang="0">
                  <a:pos x="44" y="3"/>
                </a:cxn>
                <a:cxn ang="0">
                  <a:pos x="73" y="0"/>
                </a:cxn>
              </a:cxnLst>
              <a:rect l="0" t="0" r="r" b="b"/>
              <a:pathLst>
                <a:path w="143" h="141">
                  <a:moveTo>
                    <a:pt x="73" y="0"/>
                  </a:moveTo>
                  <a:lnTo>
                    <a:pt x="97" y="3"/>
                  </a:lnTo>
                  <a:lnTo>
                    <a:pt x="123" y="18"/>
                  </a:lnTo>
                  <a:lnTo>
                    <a:pt x="137" y="43"/>
                  </a:lnTo>
                  <a:lnTo>
                    <a:pt x="142" y="68"/>
                  </a:lnTo>
                  <a:lnTo>
                    <a:pt x="137" y="97"/>
                  </a:lnTo>
                  <a:lnTo>
                    <a:pt x="123" y="119"/>
                  </a:lnTo>
                  <a:lnTo>
                    <a:pt x="97" y="133"/>
                  </a:lnTo>
                  <a:lnTo>
                    <a:pt x="73" y="140"/>
                  </a:lnTo>
                  <a:lnTo>
                    <a:pt x="44" y="133"/>
                  </a:lnTo>
                  <a:lnTo>
                    <a:pt x="22" y="119"/>
                  </a:lnTo>
                  <a:lnTo>
                    <a:pt x="7" y="97"/>
                  </a:lnTo>
                  <a:lnTo>
                    <a:pt x="0" y="68"/>
                  </a:lnTo>
                  <a:lnTo>
                    <a:pt x="7" y="43"/>
                  </a:lnTo>
                  <a:lnTo>
                    <a:pt x="22" y="18"/>
                  </a:lnTo>
                  <a:lnTo>
                    <a:pt x="44" y="3"/>
                  </a:lnTo>
                  <a:lnTo>
                    <a:pt x="73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57" name="Freeform 9"/>
            <p:cNvSpPr>
              <a:spLocks/>
            </p:cNvSpPr>
            <p:nvPr/>
          </p:nvSpPr>
          <p:spPr bwMode="auto">
            <a:xfrm>
              <a:off x="3990" y="2232"/>
              <a:ext cx="142" cy="14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97" y="3"/>
                </a:cxn>
                <a:cxn ang="0">
                  <a:pos x="119" y="21"/>
                </a:cxn>
                <a:cxn ang="0">
                  <a:pos x="133" y="42"/>
                </a:cxn>
                <a:cxn ang="0">
                  <a:pos x="141" y="68"/>
                </a:cxn>
                <a:cxn ang="0">
                  <a:pos x="133" y="97"/>
                </a:cxn>
                <a:cxn ang="0">
                  <a:pos x="119" y="118"/>
                </a:cxn>
                <a:cxn ang="0">
                  <a:pos x="97" y="136"/>
                </a:cxn>
                <a:cxn ang="0">
                  <a:pos x="68" y="140"/>
                </a:cxn>
                <a:cxn ang="0">
                  <a:pos x="43" y="136"/>
                </a:cxn>
                <a:cxn ang="0">
                  <a:pos x="18" y="118"/>
                </a:cxn>
                <a:cxn ang="0">
                  <a:pos x="3" y="97"/>
                </a:cxn>
                <a:cxn ang="0">
                  <a:pos x="0" y="68"/>
                </a:cxn>
                <a:cxn ang="0">
                  <a:pos x="3" y="42"/>
                </a:cxn>
                <a:cxn ang="0">
                  <a:pos x="18" y="21"/>
                </a:cxn>
                <a:cxn ang="0">
                  <a:pos x="43" y="3"/>
                </a:cxn>
                <a:cxn ang="0">
                  <a:pos x="68" y="0"/>
                </a:cxn>
              </a:cxnLst>
              <a:rect l="0" t="0" r="r" b="b"/>
              <a:pathLst>
                <a:path w="142" h="141">
                  <a:moveTo>
                    <a:pt x="68" y="0"/>
                  </a:moveTo>
                  <a:lnTo>
                    <a:pt x="97" y="3"/>
                  </a:lnTo>
                  <a:lnTo>
                    <a:pt x="119" y="21"/>
                  </a:lnTo>
                  <a:lnTo>
                    <a:pt x="133" y="42"/>
                  </a:lnTo>
                  <a:lnTo>
                    <a:pt x="141" y="68"/>
                  </a:lnTo>
                  <a:lnTo>
                    <a:pt x="133" y="97"/>
                  </a:lnTo>
                  <a:lnTo>
                    <a:pt x="119" y="118"/>
                  </a:lnTo>
                  <a:lnTo>
                    <a:pt x="97" y="136"/>
                  </a:lnTo>
                  <a:lnTo>
                    <a:pt x="68" y="140"/>
                  </a:lnTo>
                  <a:lnTo>
                    <a:pt x="43" y="136"/>
                  </a:lnTo>
                  <a:lnTo>
                    <a:pt x="18" y="118"/>
                  </a:lnTo>
                  <a:lnTo>
                    <a:pt x="3" y="97"/>
                  </a:lnTo>
                  <a:lnTo>
                    <a:pt x="0" y="68"/>
                  </a:lnTo>
                  <a:lnTo>
                    <a:pt x="3" y="42"/>
                  </a:lnTo>
                  <a:lnTo>
                    <a:pt x="18" y="21"/>
                  </a:lnTo>
                  <a:lnTo>
                    <a:pt x="43" y="3"/>
                  </a:lnTo>
                  <a:lnTo>
                    <a:pt x="68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58" name="Freeform 10"/>
            <p:cNvSpPr>
              <a:spLocks/>
            </p:cNvSpPr>
            <p:nvPr/>
          </p:nvSpPr>
          <p:spPr bwMode="auto">
            <a:xfrm>
              <a:off x="2728" y="1545"/>
              <a:ext cx="2661" cy="1515"/>
            </a:xfrm>
            <a:custGeom>
              <a:avLst/>
              <a:gdLst/>
              <a:ahLst/>
              <a:cxnLst>
                <a:cxn ang="0">
                  <a:pos x="1467" y="4"/>
                </a:cxn>
                <a:cxn ang="0">
                  <a:pos x="1724" y="36"/>
                </a:cxn>
                <a:cxn ang="0">
                  <a:pos x="1962" y="94"/>
                </a:cxn>
                <a:cxn ang="0">
                  <a:pos x="2175" y="174"/>
                </a:cxn>
                <a:cxn ang="0">
                  <a:pos x="2356" y="278"/>
                </a:cxn>
                <a:cxn ang="0">
                  <a:pos x="2497" y="397"/>
                </a:cxn>
                <a:cxn ang="0">
                  <a:pos x="2598" y="531"/>
                </a:cxn>
                <a:cxn ang="0">
                  <a:pos x="2652" y="680"/>
                </a:cxn>
                <a:cxn ang="0">
                  <a:pos x="2652" y="834"/>
                </a:cxn>
                <a:cxn ang="0">
                  <a:pos x="2598" y="983"/>
                </a:cxn>
                <a:cxn ang="0">
                  <a:pos x="2497" y="1117"/>
                </a:cxn>
                <a:cxn ang="0">
                  <a:pos x="2356" y="1236"/>
                </a:cxn>
                <a:cxn ang="0">
                  <a:pos x="2175" y="1340"/>
                </a:cxn>
                <a:cxn ang="0">
                  <a:pos x="1962" y="1420"/>
                </a:cxn>
                <a:cxn ang="0">
                  <a:pos x="1724" y="1477"/>
                </a:cxn>
                <a:cxn ang="0">
                  <a:pos x="1467" y="1510"/>
                </a:cxn>
                <a:cxn ang="0">
                  <a:pos x="1196" y="1510"/>
                </a:cxn>
                <a:cxn ang="0">
                  <a:pos x="936" y="1477"/>
                </a:cxn>
                <a:cxn ang="0">
                  <a:pos x="698" y="1420"/>
                </a:cxn>
                <a:cxn ang="0">
                  <a:pos x="484" y="1340"/>
                </a:cxn>
                <a:cxn ang="0">
                  <a:pos x="307" y="1236"/>
                </a:cxn>
                <a:cxn ang="0">
                  <a:pos x="162" y="1117"/>
                </a:cxn>
                <a:cxn ang="0">
                  <a:pos x="61" y="983"/>
                </a:cxn>
                <a:cxn ang="0">
                  <a:pos x="7" y="834"/>
                </a:cxn>
                <a:cxn ang="0">
                  <a:pos x="7" y="680"/>
                </a:cxn>
                <a:cxn ang="0">
                  <a:pos x="61" y="531"/>
                </a:cxn>
                <a:cxn ang="0">
                  <a:pos x="162" y="397"/>
                </a:cxn>
                <a:cxn ang="0">
                  <a:pos x="307" y="278"/>
                </a:cxn>
                <a:cxn ang="0">
                  <a:pos x="484" y="174"/>
                </a:cxn>
                <a:cxn ang="0">
                  <a:pos x="698" y="94"/>
                </a:cxn>
                <a:cxn ang="0">
                  <a:pos x="936" y="36"/>
                </a:cxn>
                <a:cxn ang="0">
                  <a:pos x="1196" y="4"/>
                </a:cxn>
              </a:cxnLst>
              <a:rect l="0" t="0" r="r" b="b"/>
              <a:pathLst>
                <a:path w="2661" h="1515">
                  <a:moveTo>
                    <a:pt x="1330" y="0"/>
                  </a:moveTo>
                  <a:lnTo>
                    <a:pt x="1467" y="4"/>
                  </a:lnTo>
                  <a:lnTo>
                    <a:pt x="1597" y="18"/>
                  </a:lnTo>
                  <a:lnTo>
                    <a:pt x="1724" y="36"/>
                  </a:lnTo>
                  <a:lnTo>
                    <a:pt x="1846" y="61"/>
                  </a:lnTo>
                  <a:lnTo>
                    <a:pt x="1962" y="94"/>
                  </a:lnTo>
                  <a:lnTo>
                    <a:pt x="2074" y="130"/>
                  </a:lnTo>
                  <a:lnTo>
                    <a:pt x="2175" y="174"/>
                  </a:lnTo>
                  <a:lnTo>
                    <a:pt x="2270" y="224"/>
                  </a:lnTo>
                  <a:lnTo>
                    <a:pt x="2356" y="278"/>
                  </a:lnTo>
                  <a:lnTo>
                    <a:pt x="2432" y="336"/>
                  </a:lnTo>
                  <a:lnTo>
                    <a:pt x="2497" y="397"/>
                  </a:lnTo>
                  <a:lnTo>
                    <a:pt x="2555" y="462"/>
                  </a:lnTo>
                  <a:lnTo>
                    <a:pt x="2598" y="531"/>
                  </a:lnTo>
                  <a:lnTo>
                    <a:pt x="2634" y="603"/>
                  </a:lnTo>
                  <a:lnTo>
                    <a:pt x="2652" y="680"/>
                  </a:lnTo>
                  <a:lnTo>
                    <a:pt x="2660" y="755"/>
                  </a:lnTo>
                  <a:lnTo>
                    <a:pt x="2652" y="834"/>
                  </a:lnTo>
                  <a:lnTo>
                    <a:pt x="2634" y="910"/>
                  </a:lnTo>
                  <a:lnTo>
                    <a:pt x="2598" y="983"/>
                  </a:lnTo>
                  <a:lnTo>
                    <a:pt x="2555" y="1052"/>
                  </a:lnTo>
                  <a:lnTo>
                    <a:pt x="2497" y="1117"/>
                  </a:lnTo>
                  <a:lnTo>
                    <a:pt x="2432" y="1177"/>
                  </a:lnTo>
                  <a:lnTo>
                    <a:pt x="2356" y="1236"/>
                  </a:lnTo>
                  <a:lnTo>
                    <a:pt x="2270" y="1290"/>
                  </a:lnTo>
                  <a:lnTo>
                    <a:pt x="2175" y="1340"/>
                  </a:lnTo>
                  <a:lnTo>
                    <a:pt x="2074" y="1383"/>
                  </a:lnTo>
                  <a:lnTo>
                    <a:pt x="1962" y="1420"/>
                  </a:lnTo>
                  <a:lnTo>
                    <a:pt x="1846" y="1453"/>
                  </a:lnTo>
                  <a:lnTo>
                    <a:pt x="1724" y="1477"/>
                  </a:lnTo>
                  <a:lnTo>
                    <a:pt x="1597" y="1496"/>
                  </a:lnTo>
                  <a:lnTo>
                    <a:pt x="1467" y="1510"/>
                  </a:lnTo>
                  <a:lnTo>
                    <a:pt x="1330" y="1514"/>
                  </a:lnTo>
                  <a:lnTo>
                    <a:pt x="1196" y="1510"/>
                  </a:lnTo>
                  <a:lnTo>
                    <a:pt x="1062" y="1496"/>
                  </a:lnTo>
                  <a:lnTo>
                    <a:pt x="936" y="1477"/>
                  </a:lnTo>
                  <a:lnTo>
                    <a:pt x="813" y="1453"/>
                  </a:lnTo>
                  <a:lnTo>
                    <a:pt x="698" y="1420"/>
                  </a:lnTo>
                  <a:lnTo>
                    <a:pt x="588" y="1383"/>
                  </a:lnTo>
                  <a:lnTo>
                    <a:pt x="484" y="1340"/>
                  </a:lnTo>
                  <a:lnTo>
                    <a:pt x="390" y="1290"/>
                  </a:lnTo>
                  <a:lnTo>
                    <a:pt x="307" y="1236"/>
                  </a:lnTo>
                  <a:lnTo>
                    <a:pt x="227" y="1177"/>
                  </a:lnTo>
                  <a:lnTo>
                    <a:pt x="162" y="1117"/>
                  </a:lnTo>
                  <a:lnTo>
                    <a:pt x="104" y="1052"/>
                  </a:lnTo>
                  <a:lnTo>
                    <a:pt x="61" y="983"/>
                  </a:lnTo>
                  <a:lnTo>
                    <a:pt x="29" y="910"/>
                  </a:lnTo>
                  <a:lnTo>
                    <a:pt x="7" y="834"/>
                  </a:lnTo>
                  <a:lnTo>
                    <a:pt x="0" y="755"/>
                  </a:lnTo>
                  <a:lnTo>
                    <a:pt x="7" y="680"/>
                  </a:lnTo>
                  <a:lnTo>
                    <a:pt x="29" y="603"/>
                  </a:lnTo>
                  <a:lnTo>
                    <a:pt x="61" y="531"/>
                  </a:lnTo>
                  <a:lnTo>
                    <a:pt x="104" y="462"/>
                  </a:lnTo>
                  <a:lnTo>
                    <a:pt x="162" y="397"/>
                  </a:lnTo>
                  <a:lnTo>
                    <a:pt x="227" y="336"/>
                  </a:lnTo>
                  <a:lnTo>
                    <a:pt x="307" y="278"/>
                  </a:lnTo>
                  <a:lnTo>
                    <a:pt x="390" y="224"/>
                  </a:lnTo>
                  <a:lnTo>
                    <a:pt x="484" y="174"/>
                  </a:lnTo>
                  <a:lnTo>
                    <a:pt x="588" y="130"/>
                  </a:lnTo>
                  <a:lnTo>
                    <a:pt x="698" y="94"/>
                  </a:lnTo>
                  <a:lnTo>
                    <a:pt x="813" y="61"/>
                  </a:lnTo>
                  <a:lnTo>
                    <a:pt x="936" y="36"/>
                  </a:lnTo>
                  <a:lnTo>
                    <a:pt x="1062" y="18"/>
                  </a:lnTo>
                  <a:lnTo>
                    <a:pt x="1196" y="4"/>
                  </a:lnTo>
                  <a:lnTo>
                    <a:pt x="1330" y="0"/>
                  </a:lnTo>
                </a:path>
              </a:pathLst>
            </a:custGeom>
            <a:noFill/>
            <a:ln w="25400" cap="rnd" cmpd="sng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59" name="Freeform 11"/>
            <p:cNvSpPr>
              <a:spLocks/>
            </p:cNvSpPr>
            <p:nvPr/>
          </p:nvSpPr>
          <p:spPr bwMode="auto">
            <a:xfrm>
              <a:off x="2274" y="1419"/>
              <a:ext cx="2848" cy="2472"/>
            </a:xfrm>
            <a:custGeom>
              <a:avLst/>
              <a:gdLst/>
              <a:ahLst/>
              <a:cxnLst>
                <a:cxn ang="0">
                  <a:pos x="1568" y="7"/>
                </a:cxn>
                <a:cxn ang="0">
                  <a:pos x="1846" y="57"/>
                </a:cxn>
                <a:cxn ang="0">
                  <a:pos x="2098" y="151"/>
                </a:cxn>
                <a:cxn ang="0">
                  <a:pos x="2326" y="285"/>
                </a:cxn>
                <a:cxn ang="0">
                  <a:pos x="2522" y="451"/>
                </a:cxn>
                <a:cxn ang="0">
                  <a:pos x="2673" y="650"/>
                </a:cxn>
                <a:cxn ang="0">
                  <a:pos x="2781" y="869"/>
                </a:cxn>
                <a:cxn ang="0">
                  <a:pos x="2839" y="1109"/>
                </a:cxn>
                <a:cxn ang="0">
                  <a:pos x="2839" y="1361"/>
                </a:cxn>
                <a:cxn ang="0">
                  <a:pos x="2781" y="1603"/>
                </a:cxn>
                <a:cxn ang="0">
                  <a:pos x="2673" y="1824"/>
                </a:cxn>
                <a:cxn ang="0">
                  <a:pos x="2522" y="2019"/>
                </a:cxn>
                <a:cxn ang="0">
                  <a:pos x="2326" y="2189"/>
                </a:cxn>
                <a:cxn ang="0">
                  <a:pos x="2098" y="2323"/>
                </a:cxn>
                <a:cxn ang="0">
                  <a:pos x="1846" y="2416"/>
                </a:cxn>
                <a:cxn ang="0">
                  <a:pos x="1568" y="2463"/>
                </a:cxn>
                <a:cxn ang="0">
                  <a:pos x="1278" y="2463"/>
                </a:cxn>
                <a:cxn ang="0">
                  <a:pos x="1000" y="2416"/>
                </a:cxn>
                <a:cxn ang="0">
                  <a:pos x="744" y="2323"/>
                </a:cxn>
                <a:cxn ang="0">
                  <a:pos x="520" y="2189"/>
                </a:cxn>
                <a:cxn ang="0">
                  <a:pos x="324" y="2019"/>
                </a:cxn>
                <a:cxn ang="0">
                  <a:pos x="173" y="1824"/>
                </a:cxn>
                <a:cxn ang="0">
                  <a:pos x="65" y="1603"/>
                </a:cxn>
                <a:cxn ang="0">
                  <a:pos x="7" y="1361"/>
                </a:cxn>
                <a:cxn ang="0">
                  <a:pos x="7" y="1109"/>
                </a:cxn>
                <a:cxn ang="0">
                  <a:pos x="65" y="869"/>
                </a:cxn>
                <a:cxn ang="0">
                  <a:pos x="173" y="650"/>
                </a:cxn>
                <a:cxn ang="0">
                  <a:pos x="324" y="451"/>
                </a:cxn>
                <a:cxn ang="0">
                  <a:pos x="520" y="285"/>
                </a:cxn>
                <a:cxn ang="0">
                  <a:pos x="744" y="151"/>
                </a:cxn>
                <a:cxn ang="0">
                  <a:pos x="1000" y="57"/>
                </a:cxn>
                <a:cxn ang="0">
                  <a:pos x="1278" y="7"/>
                </a:cxn>
              </a:cxnLst>
              <a:rect l="0" t="0" r="r" b="b"/>
              <a:pathLst>
                <a:path w="2848" h="2472">
                  <a:moveTo>
                    <a:pt x="1423" y="0"/>
                  </a:moveTo>
                  <a:lnTo>
                    <a:pt x="1568" y="7"/>
                  </a:lnTo>
                  <a:lnTo>
                    <a:pt x="1709" y="24"/>
                  </a:lnTo>
                  <a:lnTo>
                    <a:pt x="1846" y="57"/>
                  </a:lnTo>
                  <a:lnTo>
                    <a:pt x="1976" y="97"/>
                  </a:lnTo>
                  <a:lnTo>
                    <a:pt x="2098" y="151"/>
                  </a:lnTo>
                  <a:lnTo>
                    <a:pt x="2218" y="212"/>
                  </a:lnTo>
                  <a:lnTo>
                    <a:pt x="2326" y="285"/>
                  </a:lnTo>
                  <a:lnTo>
                    <a:pt x="2428" y="364"/>
                  </a:lnTo>
                  <a:lnTo>
                    <a:pt x="2522" y="451"/>
                  </a:lnTo>
                  <a:lnTo>
                    <a:pt x="2601" y="545"/>
                  </a:lnTo>
                  <a:lnTo>
                    <a:pt x="2673" y="650"/>
                  </a:lnTo>
                  <a:lnTo>
                    <a:pt x="2735" y="754"/>
                  </a:lnTo>
                  <a:lnTo>
                    <a:pt x="2781" y="869"/>
                  </a:lnTo>
                  <a:lnTo>
                    <a:pt x="2817" y="986"/>
                  </a:lnTo>
                  <a:lnTo>
                    <a:pt x="2839" y="1109"/>
                  </a:lnTo>
                  <a:lnTo>
                    <a:pt x="2847" y="1235"/>
                  </a:lnTo>
                  <a:lnTo>
                    <a:pt x="2839" y="1361"/>
                  </a:lnTo>
                  <a:lnTo>
                    <a:pt x="2817" y="1484"/>
                  </a:lnTo>
                  <a:lnTo>
                    <a:pt x="2781" y="1603"/>
                  </a:lnTo>
                  <a:lnTo>
                    <a:pt x="2735" y="1716"/>
                  </a:lnTo>
                  <a:lnTo>
                    <a:pt x="2673" y="1824"/>
                  </a:lnTo>
                  <a:lnTo>
                    <a:pt x="2601" y="1925"/>
                  </a:lnTo>
                  <a:lnTo>
                    <a:pt x="2522" y="2019"/>
                  </a:lnTo>
                  <a:lnTo>
                    <a:pt x="2428" y="2109"/>
                  </a:lnTo>
                  <a:lnTo>
                    <a:pt x="2326" y="2189"/>
                  </a:lnTo>
                  <a:lnTo>
                    <a:pt x="2218" y="2258"/>
                  </a:lnTo>
                  <a:lnTo>
                    <a:pt x="2098" y="2323"/>
                  </a:lnTo>
                  <a:lnTo>
                    <a:pt x="1976" y="2373"/>
                  </a:lnTo>
                  <a:lnTo>
                    <a:pt x="1846" y="2416"/>
                  </a:lnTo>
                  <a:lnTo>
                    <a:pt x="1709" y="2445"/>
                  </a:lnTo>
                  <a:lnTo>
                    <a:pt x="1568" y="2463"/>
                  </a:lnTo>
                  <a:lnTo>
                    <a:pt x="1423" y="2471"/>
                  </a:lnTo>
                  <a:lnTo>
                    <a:pt x="1278" y="2463"/>
                  </a:lnTo>
                  <a:lnTo>
                    <a:pt x="1137" y="2445"/>
                  </a:lnTo>
                  <a:lnTo>
                    <a:pt x="1000" y="2416"/>
                  </a:lnTo>
                  <a:lnTo>
                    <a:pt x="870" y="2373"/>
                  </a:lnTo>
                  <a:lnTo>
                    <a:pt x="744" y="2323"/>
                  </a:lnTo>
                  <a:lnTo>
                    <a:pt x="628" y="2258"/>
                  </a:lnTo>
                  <a:lnTo>
                    <a:pt x="520" y="2189"/>
                  </a:lnTo>
                  <a:lnTo>
                    <a:pt x="418" y="2109"/>
                  </a:lnTo>
                  <a:lnTo>
                    <a:pt x="324" y="2019"/>
                  </a:lnTo>
                  <a:lnTo>
                    <a:pt x="242" y="1925"/>
                  </a:lnTo>
                  <a:lnTo>
                    <a:pt x="173" y="1824"/>
                  </a:lnTo>
                  <a:lnTo>
                    <a:pt x="111" y="1716"/>
                  </a:lnTo>
                  <a:lnTo>
                    <a:pt x="65" y="1603"/>
                  </a:lnTo>
                  <a:lnTo>
                    <a:pt x="29" y="1484"/>
                  </a:lnTo>
                  <a:lnTo>
                    <a:pt x="7" y="1361"/>
                  </a:lnTo>
                  <a:lnTo>
                    <a:pt x="0" y="1235"/>
                  </a:lnTo>
                  <a:lnTo>
                    <a:pt x="7" y="1109"/>
                  </a:lnTo>
                  <a:lnTo>
                    <a:pt x="29" y="986"/>
                  </a:lnTo>
                  <a:lnTo>
                    <a:pt x="65" y="869"/>
                  </a:lnTo>
                  <a:lnTo>
                    <a:pt x="111" y="754"/>
                  </a:lnTo>
                  <a:lnTo>
                    <a:pt x="173" y="650"/>
                  </a:lnTo>
                  <a:lnTo>
                    <a:pt x="242" y="545"/>
                  </a:lnTo>
                  <a:lnTo>
                    <a:pt x="324" y="451"/>
                  </a:lnTo>
                  <a:lnTo>
                    <a:pt x="418" y="364"/>
                  </a:lnTo>
                  <a:lnTo>
                    <a:pt x="520" y="285"/>
                  </a:lnTo>
                  <a:lnTo>
                    <a:pt x="628" y="212"/>
                  </a:lnTo>
                  <a:lnTo>
                    <a:pt x="744" y="151"/>
                  </a:lnTo>
                  <a:lnTo>
                    <a:pt x="870" y="97"/>
                  </a:lnTo>
                  <a:lnTo>
                    <a:pt x="1000" y="57"/>
                  </a:lnTo>
                  <a:lnTo>
                    <a:pt x="1137" y="24"/>
                  </a:lnTo>
                  <a:lnTo>
                    <a:pt x="1278" y="7"/>
                  </a:lnTo>
                  <a:lnTo>
                    <a:pt x="1423" y="0"/>
                  </a:lnTo>
                </a:path>
              </a:pathLst>
            </a:custGeom>
            <a:noFill/>
            <a:ln w="25400" cap="rnd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0" name="Line 12"/>
            <p:cNvSpPr>
              <a:spLocks noChangeShapeType="1"/>
            </p:cNvSpPr>
            <p:nvPr/>
          </p:nvSpPr>
          <p:spPr bwMode="auto">
            <a:xfrm>
              <a:off x="3697" y="2545"/>
              <a:ext cx="0" cy="1345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1" name="Line 13"/>
            <p:cNvSpPr>
              <a:spLocks noChangeShapeType="1"/>
            </p:cNvSpPr>
            <p:nvPr/>
          </p:nvSpPr>
          <p:spPr bwMode="auto">
            <a:xfrm>
              <a:off x="3697" y="1071"/>
              <a:ext cx="0" cy="1387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2" name="Line 14"/>
            <p:cNvSpPr>
              <a:spLocks noChangeShapeType="1"/>
            </p:cNvSpPr>
            <p:nvPr/>
          </p:nvSpPr>
          <p:spPr bwMode="auto">
            <a:xfrm>
              <a:off x="3699" y="2654"/>
              <a:ext cx="1422" cy="0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3" name="Line 15"/>
            <p:cNvSpPr>
              <a:spLocks noChangeShapeType="1"/>
            </p:cNvSpPr>
            <p:nvPr/>
          </p:nvSpPr>
          <p:spPr bwMode="auto">
            <a:xfrm>
              <a:off x="2275" y="2654"/>
              <a:ext cx="142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4" name="Line 16"/>
            <p:cNvSpPr>
              <a:spLocks noChangeShapeType="1"/>
            </p:cNvSpPr>
            <p:nvPr/>
          </p:nvSpPr>
          <p:spPr bwMode="auto">
            <a:xfrm>
              <a:off x="4059" y="2301"/>
              <a:ext cx="1326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5" name="Line 17"/>
            <p:cNvSpPr>
              <a:spLocks noChangeShapeType="1"/>
            </p:cNvSpPr>
            <p:nvPr/>
          </p:nvSpPr>
          <p:spPr bwMode="auto">
            <a:xfrm>
              <a:off x="2738" y="2301"/>
              <a:ext cx="1320" cy="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6" name="Line 18"/>
            <p:cNvSpPr>
              <a:spLocks noChangeShapeType="1"/>
            </p:cNvSpPr>
            <p:nvPr/>
          </p:nvSpPr>
          <p:spPr bwMode="auto">
            <a:xfrm>
              <a:off x="4058" y="2303"/>
              <a:ext cx="0" cy="75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7" name="Freeform 19"/>
            <p:cNvSpPr>
              <a:spLocks/>
            </p:cNvSpPr>
            <p:nvPr/>
          </p:nvSpPr>
          <p:spPr bwMode="auto">
            <a:xfrm>
              <a:off x="3821" y="1230"/>
              <a:ext cx="823" cy="366"/>
            </a:xfrm>
            <a:custGeom>
              <a:avLst/>
              <a:gdLst/>
              <a:ahLst/>
              <a:cxnLst>
                <a:cxn ang="0">
                  <a:pos x="25" y="68"/>
                </a:cxn>
                <a:cxn ang="0">
                  <a:pos x="68" y="58"/>
                </a:cxn>
                <a:cxn ang="0">
                  <a:pos x="93" y="43"/>
                </a:cxn>
                <a:cxn ang="0">
                  <a:pos x="104" y="36"/>
                </a:cxn>
                <a:cxn ang="0">
                  <a:pos x="119" y="32"/>
                </a:cxn>
                <a:cxn ang="0">
                  <a:pos x="122" y="25"/>
                </a:cxn>
                <a:cxn ang="0">
                  <a:pos x="133" y="43"/>
                </a:cxn>
                <a:cxn ang="0">
                  <a:pos x="155" y="43"/>
                </a:cxn>
                <a:cxn ang="0">
                  <a:pos x="169" y="36"/>
                </a:cxn>
                <a:cxn ang="0">
                  <a:pos x="201" y="43"/>
                </a:cxn>
                <a:cxn ang="0">
                  <a:pos x="237" y="51"/>
                </a:cxn>
                <a:cxn ang="0">
                  <a:pos x="245" y="39"/>
                </a:cxn>
                <a:cxn ang="0">
                  <a:pos x="259" y="36"/>
                </a:cxn>
                <a:cxn ang="0">
                  <a:pos x="270" y="14"/>
                </a:cxn>
                <a:cxn ang="0">
                  <a:pos x="288" y="3"/>
                </a:cxn>
                <a:cxn ang="0">
                  <a:pos x="299" y="54"/>
                </a:cxn>
                <a:cxn ang="0">
                  <a:pos x="317" y="51"/>
                </a:cxn>
                <a:cxn ang="0">
                  <a:pos x="335" y="43"/>
                </a:cxn>
                <a:cxn ang="0">
                  <a:pos x="338" y="29"/>
                </a:cxn>
                <a:cxn ang="0">
                  <a:pos x="346" y="14"/>
                </a:cxn>
                <a:cxn ang="0">
                  <a:pos x="360" y="14"/>
                </a:cxn>
                <a:cxn ang="0">
                  <a:pos x="371" y="10"/>
                </a:cxn>
                <a:cxn ang="0">
                  <a:pos x="389" y="54"/>
                </a:cxn>
                <a:cxn ang="0">
                  <a:pos x="432" y="68"/>
                </a:cxn>
                <a:cxn ang="0">
                  <a:pos x="447" y="79"/>
                </a:cxn>
                <a:cxn ang="0">
                  <a:pos x="447" y="97"/>
                </a:cxn>
                <a:cxn ang="0">
                  <a:pos x="461" y="108"/>
                </a:cxn>
                <a:cxn ang="0">
                  <a:pos x="490" y="108"/>
                </a:cxn>
                <a:cxn ang="0">
                  <a:pos x="504" y="116"/>
                </a:cxn>
                <a:cxn ang="0">
                  <a:pos x="504" y="137"/>
                </a:cxn>
                <a:cxn ang="0">
                  <a:pos x="519" y="147"/>
                </a:cxn>
                <a:cxn ang="0">
                  <a:pos x="551" y="152"/>
                </a:cxn>
                <a:cxn ang="0">
                  <a:pos x="569" y="147"/>
                </a:cxn>
                <a:cxn ang="0">
                  <a:pos x="580" y="133"/>
                </a:cxn>
                <a:cxn ang="0">
                  <a:pos x="587" y="130"/>
                </a:cxn>
                <a:cxn ang="0">
                  <a:pos x="602" y="130"/>
                </a:cxn>
                <a:cxn ang="0">
                  <a:pos x="609" y="133"/>
                </a:cxn>
                <a:cxn ang="0">
                  <a:pos x="616" y="144"/>
                </a:cxn>
                <a:cxn ang="0">
                  <a:pos x="612" y="173"/>
                </a:cxn>
                <a:cxn ang="0">
                  <a:pos x="620" y="184"/>
                </a:cxn>
                <a:cxn ang="0">
                  <a:pos x="638" y="184"/>
                </a:cxn>
                <a:cxn ang="0">
                  <a:pos x="645" y="191"/>
                </a:cxn>
                <a:cxn ang="0">
                  <a:pos x="645" y="198"/>
                </a:cxn>
                <a:cxn ang="0">
                  <a:pos x="648" y="202"/>
                </a:cxn>
                <a:cxn ang="0">
                  <a:pos x="656" y="202"/>
                </a:cxn>
                <a:cxn ang="0">
                  <a:pos x="659" y="209"/>
                </a:cxn>
                <a:cxn ang="0">
                  <a:pos x="667" y="209"/>
                </a:cxn>
                <a:cxn ang="0">
                  <a:pos x="670" y="212"/>
                </a:cxn>
                <a:cxn ang="0">
                  <a:pos x="713" y="202"/>
                </a:cxn>
                <a:cxn ang="0">
                  <a:pos x="764" y="220"/>
                </a:cxn>
                <a:cxn ang="0">
                  <a:pos x="771" y="263"/>
                </a:cxn>
                <a:cxn ang="0">
                  <a:pos x="764" y="296"/>
                </a:cxn>
                <a:cxn ang="0">
                  <a:pos x="785" y="299"/>
                </a:cxn>
                <a:cxn ang="0">
                  <a:pos x="807" y="303"/>
                </a:cxn>
                <a:cxn ang="0">
                  <a:pos x="800" y="328"/>
                </a:cxn>
                <a:cxn ang="0">
                  <a:pos x="796" y="354"/>
                </a:cxn>
                <a:cxn ang="0">
                  <a:pos x="804" y="354"/>
                </a:cxn>
                <a:cxn ang="0">
                  <a:pos x="811" y="354"/>
                </a:cxn>
                <a:cxn ang="0">
                  <a:pos x="811" y="361"/>
                </a:cxn>
                <a:cxn ang="0">
                  <a:pos x="814" y="365"/>
                </a:cxn>
                <a:cxn ang="0">
                  <a:pos x="822" y="365"/>
                </a:cxn>
              </a:cxnLst>
              <a:rect l="0" t="0" r="r" b="b"/>
              <a:pathLst>
                <a:path w="823" h="366">
                  <a:moveTo>
                    <a:pt x="0" y="68"/>
                  </a:moveTo>
                  <a:lnTo>
                    <a:pt x="25" y="68"/>
                  </a:lnTo>
                  <a:lnTo>
                    <a:pt x="47" y="65"/>
                  </a:lnTo>
                  <a:lnTo>
                    <a:pt x="68" y="58"/>
                  </a:lnTo>
                  <a:lnTo>
                    <a:pt x="86" y="43"/>
                  </a:lnTo>
                  <a:lnTo>
                    <a:pt x="93" y="43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11" y="36"/>
                  </a:lnTo>
                  <a:lnTo>
                    <a:pt x="119" y="32"/>
                  </a:lnTo>
                  <a:lnTo>
                    <a:pt x="122" y="29"/>
                  </a:lnTo>
                  <a:lnTo>
                    <a:pt x="122" y="25"/>
                  </a:lnTo>
                  <a:lnTo>
                    <a:pt x="133" y="21"/>
                  </a:lnTo>
                  <a:lnTo>
                    <a:pt x="133" y="43"/>
                  </a:lnTo>
                  <a:lnTo>
                    <a:pt x="144" y="43"/>
                  </a:lnTo>
                  <a:lnTo>
                    <a:pt x="155" y="43"/>
                  </a:lnTo>
                  <a:lnTo>
                    <a:pt x="165" y="39"/>
                  </a:lnTo>
                  <a:lnTo>
                    <a:pt x="169" y="36"/>
                  </a:lnTo>
                  <a:lnTo>
                    <a:pt x="187" y="36"/>
                  </a:lnTo>
                  <a:lnTo>
                    <a:pt x="201" y="43"/>
                  </a:lnTo>
                  <a:lnTo>
                    <a:pt x="220" y="46"/>
                  </a:lnTo>
                  <a:lnTo>
                    <a:pt x="237" y="51"/>
                  </a:lnTo>
                  <a:lnTo>
                    <a:pt x="237" y="43"/>
                  </a:lnTo>
                  <a:lnTo>
                    <a:pt x="245" y="39"/>
                  </a:lnTo>
                  <a:lnTo>
                    <a:pt x="256" y="36"/>
                  </a:lnTo>
                  <a:lnTo>
                    <a:pt x="259" y="36"/>
                  </a:lnTo>
                  <a:lnTo>
                    <a:pt x="259" y="21"/>
                  </a:lnTo>
                  <a:lnTo>
                    <a:pt x="270" y="14"/>
                  </a:lnTo>
                  <a:lnTo>
                    <a:pt x="277" y="10"/>
                  </a:lnTo>
                  <a:lnTo>
                    <a:pt x="288" y="3"/>
                  </a:lnTo>
                  <a:lnTo>
                    <a:pt x="299" y="0"/>
                  </a:lnTo>
                  <a:lnTo>
                    <a:pt x="299" y="54"/>
                  </a:lnTo>
                  <a:lnTo>
                    <a:pt x="306" y="54"/>
                  </a:lnTo>
                  <a:lnTo>
                    <a:pt x="317" y="51"/>
                  </a:lnTo>
                  <a:lnTo>
                    <a:pt x="324" y="46"/>
                  </a:lnTo>
                  <a:lnTo>
                    <a:pt x="335" y="43"/>
                  </a:lnTo>
                  <a:lnTo>
                    <a:pt x="335" y="36"/>
                  </a:lnTo>
                  <a:lnTo>
                    <a:pt x="338" y="29"/>
                  </a:lnTo>
                  <a:lnTo>
                    <a:pt x="342" y="21"/>
                  </a:lnTo>
                  <a:lnTo>
                    <a:pt x="346" y="14"/>
                  </a:lnTo>
                  <a:lnTo>
                    <a:pt x="353" y="14"/>
                  </a:lnTo>
                  <a:lnTo>
                    <a:pt x="360" y="14"/>
                  </a:lnTo>
                  <a:lnTo>
                    <a:pt x="367" y="10"/>
                  </a:lnTo>
                  <a:lnTo>
                    <a:pt x="371" y="10"/>
                  </a:lnTo>
                  <a:lnTo>
                    <a:pt x="371" y="51"/>
                  </a:lnTo>
                  <a:lnTo>
                    <a:pt x="389" y="54"/>
                  </a:lnTo>
                  <a:lnTo>
                    <a:pt x="411" y="61"/>
                  </a:lnTo>
                  <a:lnTo>
                    <a:pt x="432" y="68"/>
                  </a:lnTo>
                  <a:lnTo>
                    <a:pt x="447" y="72"/>
                  </a:lnTo>
                  <a:lnTo>
                    <a:pt x="447" y="79"/>
                  </a:lnTo>
                  <a:lnTo>
                    <a:pt x="447" y="90"/>
                  </a:lnTo>
                  <a:lnTo>
                    <a:pt x="447" y="97"/>
                  </a:lnTo>
                  <a:lnTo>
                    <a:pt x="447" y="104"/>
                  </a:lnTo>
                  <a:lnTo>
                    <a:pt x="461" y="108"/>
                  </a:lnTo>
                  <a:lnTo>
                    <a:pt x="475" y="108"/>
                  </a:lnTo>
                  <a:lnTo>
                    <a:pt x="490" y="108"/>
                  </a:lnTo>
                  <a:lnTo>
                    <a:pt x="504" y="104"/>
                  </a:lnTo>
                  <a:lnTo>
                    <a:pt x="504" y="116"/>
                  </a:lnTo>
                  <a:lnTo>
                    <a:pt x="504" y="126"/>
                  </a:lnTo>
                  <a:lnTo>
                    <a:pt x="504" y="137"/>
                  </a:lnTo>
                  <a:lnTo>
                    <a:pt x="504" y="147"/>
                  </a:lnTo>
                  <a:lnTo>
                    <a:pt x="519" y="147"/>
                  </a:lnTo>
                  <a:lnTo>
                    <a:pt x="537" y="152"/>
                  </a:lnTo>
                  <a:lnTo>
                    <a:pt x="551" y="152"/>
                  </a:lnTo>
                  <a:lnTo>
                    <a:pt x="566" y="152"/>
                  </a:lnTo>
                  <a:lnTo>
                    <a:pt x="569" y="147"/>
                  </a:lnTo>
                  <a:lnTo>
                    <a:pt x="573" y="140"/>
                  </a:lnTo>
                  <a:lnTo>
                    <a:pt x="580" y="133"/>
                  </a:lnTo>
                  <a:lnTo>
                    <a:pt x="580" y="130"/>
                  </a:lnTo>
                  <a:lnTo>
                    <a:pt x="587" y="130"/>
                  </a:lnTo>
                  <a:lnTo>
                    <a:pt x="595" y="130"/>
                  </a:lnTo>
                  <a:lnTo>
                    <a:pt x="602" y="130"/>
                  </a:lnTo>
                  <a:lnTo>
                    <a:pt x="609" y="130"/>
                  </a:lnTo>
                  <a:lnTo>
                    <a:pt x="609" y="133"/>
                  </a:lnTo>
                  <a:lnTo>
                    <a:pt x="612" y="133"/>
                  </a:lnTo>
                  <a:lnTo>
                    <a:pt x="616" y="144"/>
                  </a:lnTo>
                  <a:lnTo>
                    <a:pt x="616" y="159"/>
                  </a:lnTo>
                  <a:lnTo>
                    <a:pt x="612" y="173"/>
                  </a:lnTo>
                  <a:lnTo>
                    <a:pt x="612" y="180"/>
                  </a:lnTo>
                  <a:lnTo>
                    <a:pt x="620" y="184"/>
                  </a:lnTo>
                  <a:lnTo>
                    <a:pt x="631" y="184"/>
                  </a:lnTo>
                  <a:lnTo>
                    <a:pt x="638" y="184"/>
                  </a:lnTo>
                  <a:lnTo>
                    <a:pt x="645" y="188"/>
                  </a:lnTo>
                  <a:lnTo>
                    <a:pt x="645" y="191"/>
                  </a:lnTo>
                  <a:lnTo>
                    <a:pt x="645" y="195"/>
                  </a:lnTo>
                  <a:lnTo>
                    <a:pt x="645" y="198"/>
                  </a:lnTo>
                  <a:lnTo>
                    <a:pt x="645" y="202"/>
                  </a:lnTo>
                  <a:lnTo>
                    <a:pt x="648" y="202"/>
                  </a:lnTo>
                  <a:lnTo>
                    <a:pt x="652" y="202"/>
                  </a:lnTo>
                  <a:lnTo>
                    <a:pt x="656" y="202"/>
                  </a:lnTo>
                  <a:lnTo>
                    <a:pt x="656" y="205"/>
                  </a:lnTo>
                  <a:lnTo>
                    <a:pt x="659" y="209"/>
                  </a:lnTo>
                  <a:lnTo>
                    <a:pt x="663" y="209"/>
                  </a:lnTo>
                  <a:lnTo>
                    <a:pt x="667" y="209"/>
                  </a:lnTo>
                  <a:lnTo>
                    <a:pt x="670" y="209"/>
                  </a:lnTo>
                  <a:lnTo>
                    <a:pt x="670" y="212"/>
                  </a:lnTo>
                  <a:lnTo>
                    <a:pt x="688" y="205"/>
                  </a:lnTo>
                  <a:lnTo>
                    <a:pt x="713" y="202"/>
                  </a:lnTo>
                  <a:lnTo>
                    <a:pt x="742" y="205"/>
                  </a:lnTo>
                  <a:lnTo>
                    <a:pt x="764" y="220"/>
                  </a:lnTo>
                  <a:lnTo>
                    <a:pt x="771" y="241"/>
                  </a:lnTo>
                  <a:lnTo>
                    <a:pt x="771" y="263"/>
                  </a:lnTo>
                  <a:lnTo>
                    <a:pt x="771" y="281"/>
                  </a:lnTo>
                  <a:lnTo>
                    <a:pt x="764" y="296"/>
                  </a:lnTo>
                  <a:lnTo>
                    <a:pt x="775" y="296"/>
                  </a:lnTo>
                  <a:lnTo>
                    <a:pt x="785" y="299"/>
                  </a:lnTo>
                  <a:lnTo>
                    <a:pt x="796" y="303"/>
                  </a:lnTo>
                  <a:lnTo>
                    <a:pt x="807" y="303"/>
                  </a:lnTo>
                  <a:lnTo>
                    <a:pt x="804" y="318"/>
                  </a:lnTo>
                  <a:lnTo>
                    <a:pt x="800" y="328"/>
                  </a:lnTo>
                  <a:lnTo>
                    <a:pt x="796" y="339"/>
                  </a:lnTo>
                  <a:lnTo>
                    <a:pt x="796" y="354"/>
                  </a:lnTo>
                  <a:lnTo>
                    <a:pt x="800" y="354"/>
                  </a:lnTo>
                  <a:lnTo>
                    <a:pt x="804" y="354"/>
                  </a:lnTo>
                  <a:lnTo>
                    <a:pt x="807" y="354"/>
                  </a:lnTo>
                  <a:lnTo>
                    <a:pt x="811" y="354"/>
                  </a:lnTo>
                  <a:lnTo>
                    <a:pt x="811" y="357"/>
                  </a:lnTo>
                  <a:lnTo>
                    <a:pt x="811" y="361"/>
                  </a:lnTo>
                  <a:lnTo>
                    <a:pt x="814" y="361"/>
                  </a:lnTo>
                  <a:lnTo>
                    <a:pt x="814" y="365"/>
                  </a:lnTo>
                  <a:lnTo>
                    <a:pt x="818" y="365"/>
                  </a:lnTo>
                  <a:lnTo>
                    <a:pt x="822" y="365"/>
                  </a:lnTo>
                </a:path>
              </a:pathLst>
            </a:custGeom>
            <a:noFill/>
            <a:ln w="25400" cap="rnd" cmpd="sng">
              <a:solidFill>
                <a:srgbClr val="CC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8" name="Line 20"/>
            <p:cNvSpPr>
              <a:spLocks noChangeShapeType="1"/>
            </p:cNvSpPr>
            <p:nvPr/>
          </p:nvSpPr>
          <p:spPr bwMode="auto">
            <a:xfrm>
              <a:off x="2626" y="2045"/>
              <a:ext cx="222" cy="122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69" name="Line 21"/>
            <p:cNvSpPr>
              <a:spLocks noChangeShapeType="1"/>
            </p:cNvSpPr>
            <p:nvPr/>
          </p:nvSpPr>
          <p:spPr bwMode="auto">
            <a:xfrm>
              <a:off x="3086" y="1649"/>
              <a:ext cx="116" cy="226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0" name="Line 22"/>
            <p:cNvSpPr>
              <a:spLocks noChangeShapeType="1"/>
            </p:cNvSpPr>
            <p:nvPr/>
          </p:nvSpPr>
          <p:spPr bwMode="auto">
            <a:xfrm flipH="1">
              <a:off x="4338" y="1474"/>
              <a:ext cx="168" cy="193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1" name="Line 23"/>
            <p:cNvSpPr>
              <a:spLocks noChangeShapeType="1"/>
            </p:cNvSpPr>
            <p:nvPr/>
          </p:nvSpPr>
          <p:spPr bwMode="auto">
            <a:xfrm flipH="1">
              <a:off x="4873" y="2119"/>
              <a:ext cx="244" cy="74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2" name="Line 24"/>
            <p:cNvSpPr>
              <a:spLocks noChangeShapeType="1"/>
            </p:cNvSpPr>
            <p:nvPr/>
          </p:nvSpPr>
          <p:spPr bwMode="auto">
            <a:xfrm>
              <a:off x="3697" y="2656"/>
              <a:ext cx="0" cy="123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3" name="Line 25"/>
            <p:cNvSpPr>
              <a:spLocks noChangeShapeType="1"/>
            </p:cNvSpPr>
            <p:nvPr/>
          </p:nvSpPr>
          <p:spPr bwMode="auto">
            <a:xfrm>
              <a:off x="3697" y="1420"/>
              <a:ext cx="0" cy="1234"/>
            </a:xfrm>
            <a:prstGeom prst="line">
              <a:avLst/>
            </a:prstGeom>
            <a:noFill/>
            <a:ln w="25400">
              <a:solidFill>
                <a:srgbClr val="00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4" name="Rectangle 26"/>
            <p:cNvSpPr>
              <a:spLocks noChangeArrowheads="1"/>
            </p:cNvSpPr>
            <p:nvPr/>
          </p:nvSpPr>
          <p:spPr bwMode="auto">
            <a:xfrm>
              <a:off x="3744" y="2690"/>
              <a:ext cx="208" cy="2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n-GB" sz="18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GB" sz="1800" b="0" i="0" baseline="-250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34875" name="Rectangle 27"/>
            <p:cNvSpPr>
              <a:spLocks noChangeArrowheads="1"/>
            </p:cNvSpPr>
            <p:nvPr/>
          </p:nvSpPr>
          <p:spPr bwMode="auto">
            <a:xfrm>
              <a:off x="4081" y="2311"/>
              <a:ext cx="208" cy="2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n-GB" sz="18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</a:t>
              </a:r>
              <a:r>
                <a:rPr lang="en-GB" sz="1800" b="0" i="0" baseline="-2500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4876" name="Rectangle 28"/>
            <p:cNvSpPr>
              <a:spLocks noChangeArrowheads="1"/>
            </p:cNvSpPr>
            <p:nvPr/>
          </p:nvSpPr>
          <p:spPr bwMode="auto">
            <a:xfrm>
              <a:off x="4292" y="1858"/>
              <a:ext cx="429" cy="1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Ευρώπη</a:t>
              </a:r>
              <a:endParaRPr lang="en-GB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7" name="Rectangle 29"/>
            <p:cNvSpPr>
              <a:spLocks noChangeArrowheads="1"/>
            </p:cNvSpPr>
            <p:nvPr/>
          </p:nvSpPr>
          <p:spPr bwMode="auto">
            <a:xfrm>
              <a:off x="2857" y="1858"/>
              <a:ext cx="540" cy="1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Β. Αμερική</a:t>
              </a:r>
              <a:endParaRPr lang="en-GB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8" name="Rectangle 30"/>
            <p:cNvSpPr>
              <a:spLocks noChangeArrowheads="1"/>
            </p:cNvSpPr>
            <p:nvPr/>
          </p:nvSpPr>
          <p:spPr bwMode="auto">
            <a:xfrm>
              <a:off x="2955" y="3125"/>
              <a:ext cx="550" cy="1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Ν. Αμερική</a:t>
              </a:r>
              <a:endParaRPr lang="en-GB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79" name="Rectangle 31"/>
            <p:cNvSpPr>
              <a:spLocks noChangeArrowheads="1"/>
            </p:cNvSpPr>
            <p:nvPr/>
          </p:nvSpPr>
          <p:spPr bwMode="auto">
            <a:xfrm>
              <a:off x="4166" y="3153"/>
              <a:ext cx="403" cy="1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5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Αφρική</a:t>
              </a:r>
              <a:endParaRPr lang="en-GB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80" name="Rectangle 32"/>
            <p:cNvSpPr>
              <a:spLocks noChangeArrowheads="1"/>
            </p:cNvSpPr>
            <p:nvPr/>
          </p:nvSpPr>
          <p:spPr bwMode="auto">
            <a:xfrm>
              <a:off x="3448" y="1086"/>
              <a:ext cx="166" cy="2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n-GB" sz="18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334881" name="Rectangle 33"/>
            <p:cNvSpPr>
              <a:spLocks noChangeArrowheads="1"/>
            </p:cNvSpPr>
            <p:nvPr/>
          </p:nvSpPr>
          <p:spPr bwMode="auto">
            <a:xfrm>
              <a:off x="4377" y="1212"/>
              <a:ext cx="647" cy="1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l-GR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Τοπογραφία</a:t>
              </a:r>
              <a:endParaRPr lang="en-GB" sz="16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82" name="Line 34"/>
            <p:cNvSpPr>
              <a:spLocks noChangeShapeType="1"/>
            </p:cNvSpPr>
            <p:nvPr/>
          </p:nvSpPr>
          <p:spPr bwMode="auto">
            <a:xfrm>
              <a:off x="4058" y="1070"/>
              <a:ext cx="0" cy="74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4883" name="Rectangle 35"/>
            <p:cNvSpPr>
              <a:spLocks noChangeArrowheads="1"/>
            </p:cNvSpPr>
            <p:nvPr/>
          </p:nvSpPr>
          <p:spPr bwMode="auto">
            <a:xfrm>
              <a:off x="3828" y="1086"/>
              <a:ext cx="166" cy="2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0963" tIns="39688" rIns="80963" bIns="39688">
              <a:spAutoFit/>
            </a:bodyPr>
            <a:lstStyle/>
            <a:p>
              <a:pPr defTabSz="590550"/>
              <a:r>
                <a:rPr lang="en-GB" sz="18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334884" name="Line 36"/>
            <p:cNvSpPr>
              <a:spLocks noChangeShapeType="1"/>
            </p:cNvSpPr>
            <p:nvPr/>
          </p:nvSpPr>
          <p:spPr bwMode="auto">
            <a:xfrm>
              <a:off x="4058" y="1551"/>
              <a:ext cx="0" cy="749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Το ΕΕΠ και το Γεωειδές</a:t>
            </a:r>
          </a:p>
        </p:txBody>
      </p:sp>
    </p:spTree>
    <p:extLst>
      <p:ext uri="{BB962C8B-B14F-4D97-AF65-F5344CB8AC3E}">
        <p14:creationId xmlns:p14="http://schemas.microsoft.com/office/powerpoint/2010/main" val="4101336640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857250"/>
            <a:ext cx="9144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Τότε μπορεί να πραγματοποιηθεί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HSU,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χρησιμοποιώντας δεδομένα βαρύτητας, γεωειδούς, </a:t>
            </a:r>
            <a:r>
              <a:rPr lang="en-US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GNSS, TG &amp; </a:t>
            </a:r>
            <a:r>
              <a:rPr lang="el-GR" sz="260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χωροστάθμησης</a:t>
            </a:r>
            <a:endParaRPr lang="en-US" sz="2600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616624" cy="381642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5589240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Zero-height geopotential value determination from a network of stations</a:t>
            </a: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 </a:t>
            </a:r>
            <a:endParaRPr lang="en-US" i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  <a:p>
            <a:pPr algn="ctr">
              <a:defRPr/>
            </a:pPr>
            <a:r>
              <a:rPr lang="el-GR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(</a:t>
            </a:r>
            <a:r>
              <a:rPr lang="en-US" i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after Grigoriadis et al. 2014)</a:t>
            </a:r>
          </a:p>
        </p:txBody>
      </p:sp>
    </p:spTree>
    <p:extLst>
      <p:ext uri="{BB962C8B-B14F-4D97-AF65-F5344CB8AC3E}">
        <p14:creationId xmlns:p14="http://schemas.microsoft.com/office/powerpoint/2010/main" val="2629995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243567"/>
              </p:ext>
            </p:extLst>
          </p:nvPr>
        </p:nvGraphicFramePr>
        <p:xfrm>
          <a:off x="1547664" y="2060848"/>
          <a:ext cx="5338763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8" name="Equation" r:id="rId3" imgW="5194800" imgH="903600" progId="Equation.DSMT4">
                  <p:embed/>
                </p:oleObj>
              </mc:Choice>
              <mc:Fallback>
                <p:oleObj name="Equation" r:id="rId3" imgW="5194800" imgH="903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385" t="-7968" r="-1385" b="-7968"/>
                      <a:stretch>
                        <a:fillRect/>
                      </a:stretch>
                    </p:blipFill>
                    <p:spPr bwMode="auto">
                      <a:xfrm>
                        <a:off x="1547664" y="2060848"/>
                        <a:ext cx="5338763" cy="104775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31750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361492"/>
              </p:ext>
            </p:extLst>
          </p:nvPr>
        </p:nvGraphicFramePr>
        <p:xfrm>
          <a:off x="2627784" y="813842"/>
          <a:ext cx="2989213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9" name="Equation" r:id="rId5" imgW="2623680" imgH="456480" progId="Equation.DSMT4">
                  <p:embed/>
                </p:oleObj>
              </mc:Choice>
              <mc:Fallback>
                <p:oleObj name="Equation" r:id="rId5" imgW="2623680" imgH="456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2744" t="-15773" r="-2744" b="-15773"/>
                      <a:stretch>
                        <a:fillRect/>
                      </a:stretch>
                    </p:blipFill>
                    <p:spPr bwMode="auto">
                      <a:xfrm>
                        <a:off x="2627784" y="813842"/>
                        <a:ext cx="2989213" cy="60007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31750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2590350"/>
              </p:ext>
            </p:extLst>
          </p:nvPr>
        </p:nvGraphicFramePr>
        <p:xfrm>
          <a:off x="323528" y="3953817"/>
          <a:ext cx="4364037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0" name="Equation" r:id="rId7" imgW="4219200" imgH="575280" progId="Equation.DSMT4">
                  <p:embed/>
                </p:oleObj>
              </mc:Choice>
              <mc:Fallback>
                <p:oleObj name="Equation" r:id="rId7" imgW="4219200" imgH="5752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706" t="-12515" r="-1706" b="-12515"/>
                      <a:stretch>
                        <a:fillRect/>
                      </a:stretch>
                    </p:blipFill>
                    <p:spPr bwMode="auto">
                      <a:xfrm>
                        <a:off x="323528" y="3953817"/>
                        <a:ext cx="4364037" cy="719138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31750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1183656"/>
              </p:ext>
            </p:extLst>
          </p:nvPr>
        </p:nvGraphicFramePr>
        <p:xfrm>
          <a:off x="2987824" y="5373216"/>
          <a:ext cx="5522913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1" name="Equation" r:id="rId9" imgW="4219200" imgH="575280" progId="Equation.DSMT4">
                  <p:embed/>
                </p:oleObj>
              </mc:Choice>
              <mc:Fallback>
                <p:oleObj name="Equation" r:id="rId9" imgW="4219200" imgH="575280" progId="Equation.DSMT4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706" t="-12515" r="-1706" b="-12515"/>
                      <a:stretch>
                        <a:fillRect/>
                      </a:stretch>
                    </p:blipFill>
                    <p:spPr bwMode="auto">
                      <a:xfrm>
                        <a:off x="2987824" y="5373216"/>
                        <a:ext cx="5522913" cy="70802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31750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4628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506170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665935" y="2852936"/>
            <a:ext cx="3433763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l-GR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1542 GPS/</a:t>
            </a:r>
            <a:r>
              <a:rPr kumimoji="0" lang="en-GB" altLang="el-GR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leveling</a:t>
            </a:r>
            <a:r>
              <a:rPr kumimoji="0" lang="en-GB" altLang="el-GR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BMs </a:t>
            </a:r>
            <a:r>
              <a:rPr kumimoji="0" lang="el-GR" altLang="el-GR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στην</a:t>
            </a:r>
            <a:r>
              <a:rPr kumimoji="0" lang="el-GR" altLang="el-GR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ηπειρωτική Ελλάδα και </a:t>
            </a:r>
            <a:r>
              <a:rPr kumimoji="0" lang="en-GB" altLang="el-GR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797 </a:t>
            </a:r>
            <a:r>
              <a:rPr kumimoji="0" lang="el-GR" altLang="el-GR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στα</a:t>
            </a:r>
            <a:r>
              <a:rPr kumimoji="0" lang="el-GR" altLang="el-GR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</a:rPr>
              <a:t> νησιά</a:t>
            </a:r>
            <a:endParaRPr kumimoji="0" lang="el-GR" altLang="el-GR" sz="160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1939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9684175"/>
                  </p:ext>
                </p:extLst>
              </p:nvPr>
            </p:nvGraphicFramePr>
            <p:xfrm>
              <a:off x="933071" y="1916832"/>
              <a:ext cx="7223633" cy="3380299"/>
            </p:xfrm>
            <a:graphic>
              <a:graphicData uri="http://schemas.openxmlformats.org/drawingml/2006/table">
                <a:tbl>
                  <a:tblPr/>
                  <a:tblGrid>
                    <a:gridCol w="235325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87037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</a:tblGrid>
                  <a:tr h="574167"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GGM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C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2400" i="1" kern="140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kern="140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kern="140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b="0" i="1" kern="140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b>
                                <m:sup>
                                  <m:r>
                                    <a:rPr lang="en-US" sz="2400" b="0" i="1" kern="140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𝐿𝑉𝐷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US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[m</a:t>
                          </a:r>
                          <a:r>
                            <a:rPr lang="en-US" sz="2400" kern="140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</a:t>
                          </a:r>
                          <a:r>
                            <a:rPr lang="en-US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/s</a:t>
                          </a:r>
                          <a:r>
                            <a:rPr lang="en-US" sz="2400" kern="1400" baseline="300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</a:t>
                          </a:r>
                          <a:r>
                            <a:rPr lang="en-US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]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7934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EGM2008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62636859.9129±0.0317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TIM-R5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62636859.8530±0.1094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TIM-R5 Comb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62636859.9647±0.0314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DIR-R5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62636859.7890±0.1134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DIR-R5 Comb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62636859.9216±0.3190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87934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GOCO05s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62636859.7953±0.1168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974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GOCO05s Comb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62636859.8902±0.0312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59684175"/>
                  </p:ext>
                </p:extLst>
              </p:nvPr>
            </p:nvGraphicFramePr>
            <p:xfrm>
              <a:off x="933071" y="1916832"/>
              <a:ext cx="7223633" cy="3286530"/>
            </p:xfrm>
            <a:graphic>
              <a:graphicData uri="http://schemas.openxmlformats.org/drawingml/2006/table">
                <a:tbl>
                  <a:tblPr/>
                  <a:tblGrid>
                    <a:gridCol w="2353255"/>
                    <a:gridCol w="4870378"/>
                  </a:tblGrid>
                  <a:tr h="574167"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  <a:r>
                            <a:rPr lang="en-GB" sz="2400" kern="14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GGM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C0C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l-GR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2"/>
                          <a:stretch>
                            <a:fillRect l="-48375" t="-2128" r="-250" b="-505319"/>
                          </a:stretch>
                        </a:blipFill>
                      </a:tcPr>
                    </a:tc>
                  </a:tr>
                  <a:tr h="387934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EGM2008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62636859.9129±0.0317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TIM-R5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62636859.8530±0.1094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TIM-R5 Comb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62636859.9647±0.0314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DIR-R5</a:t>
                          </a:r>
                          <a:endParaRPr lang="en-US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62636859.7890±0.1134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847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DIR-R5 Comb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62636859.9216±0.3190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87934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GOCO05s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62636859.7953±0.1168</a:t>
                          </a:r>
                          <a:endParaRPr lang="en-GB" sz="1000" kern="140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BFBFB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97459">
                    <a:tc>
                      <a:txBody>
                        <a:bodyPr/>
                        <a:lstStyle/>
                        <a:p>
                          <a:pPr marR="0" indent="0" algn="ctr" rtl="0"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b="1" kern="1200" dirty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GOCO05s Comb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9525" marB="0" anchor="ctr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rgbClr val="C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0" indent="0" algn="ctr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2400" kern="140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62636859.8902±0.0312</a:t>
                          </a:r>
                          <a:endParaRPr lang="en-GB" sz="1000" kern="140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0" y="908720"/>
                <a:ext cx="9144000" cy="5760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hangingPunct="0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kern="14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kern="14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kern="140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</m:acc>
                      </m:e>
                      <m:sub>
                        <m:r>
                          <a:rPr lang="en-US" b="0" kern="1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  <m:sup>
                        <m:r>
                          <a:rPr lang="en-US" b="0" kern="14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𝐿𝑉𝐷</m:t>
                        </m:r>
                      </m:sup>
                    </m:sSubSup>
                  </m:oMath>
                </a14:m>
                <a:r>
                  <a:rPr kumimoji="0" lang="en-GB" altLang="el-GR" b="0" i="0" u="none" strike="noStrike" cap="none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Calibri" panose="020F0502020204030204" pitchFamily="34" charset="0"/>
                  </a:rPr>
                  <a:t> </a:t>
                </a:r>
                <a:r>
                  <a:rPr kumimoji="0" lang="el-GR" altLang="el-GR" b="0" i="0" u="none" strike="noStrike" cap="none" normalizeH="0" baseline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Calibri" panose="020F0502020204030204" pitchFamily="34" charset="0"/>
                  </a:rPr>
                  <a:t>για</a:t>
                </a:r>
                <a:r>
                  <a:rPr kumimoji="0" lang="el-GR" altLang="el-GR" b="0" i="0" u="none" strike="noStrike" cap="none" normalizeH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Calibri" panose="020F0502020204030204" pitchFamily="34" charset="0"/>
                  </a:rPr>
                  <a:t> την ηπειρωτική Ελλάδα από δεδομένα </a:t>
                </a:r>
                <a:r>
                  <a:rPr kumimoji="0" lang="en-US" altLang="el-GR" b="0" i="0" u="none" strike="noStrike" cap="none" normalizeH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Calibri" panose="020F0502020204030204" pitchFamily="34" charset="0"/>
                  </a:rPr>
                  <a:t>GOCE </a:t>
                </a:r>
                <a:r>
                  <a:rPr kumimoji="0" lang="el-GR" altLang="el-GR" b="0" i="0" u="none" strike="noStrike" cap="none" normalizeH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latin typeface="Calibri" panose="020F0502020204030204" pitchFamily="34" charset="0"/>
                  </a:rPr>
                  <a:t>πριν και μετά τη φασματική βελτίωση</a:t>
                </a:r>
                <a:endParaRPr kumimoji="0" lang="el-GR" altLang="el-GR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08720"/>
                <a:ext cx="9144000" cy="576064"/>
              </a:xfrm>
              <a:prstGeom prst="rect">
                <a:avLst/>
              </a:prstGeom>
              <a:blipFill rotWithShape="0">
                <a:blip r:embed="rId3"/>
                <a:stretch>
                  <a:fillRect t="-7368" b="-410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FFFFFF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2394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39552" y="620688"/>
            <a:ext cx="8166373" cy="5505847"/>
            <a:chOff x="87732692" y="110657887"/>
            <a:chExt cx="9534952" cy="6657456"/>
          </a:xfrm>
        </p:grpSpPr>
        <p:pic>
          <p:nvPicPr>
            <p:cNvPr id="23757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32692" y="110657906"/>
              <a:ext cx="4738493" cy="3171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23757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90384" y="110657887"/>
              <a:ext cx="4677260" cy="3171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  <p:pic>
          <p:nvPicPr>
            <p:cNvPr id="2375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32692" y="114092380"/>
              <a:ext cx="4738493" cy="3222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FFFFFF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81410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Επιφάνεια διόρθωσης και κλίση Ελληνικού </a:t>
            </a:r>
            <a:r>
              <a:rPr lang="en-US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VRS/VRF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7189384"/>
              </p:ext>
            </p:extLst>
          </p:nvPr>
        </p:nvGraphicFramePr>
        <p:xfrm>
          <a:off x="2543175" y="1941885"/>
          <a:ext cx="3471863" cy="107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33" name="Equation" r:id="rId3" imgW="2997000" imgH="927000" progId="Equation.DSMT4">
                  <p:embed/>
                </p:oleObj>
              </mc:Choice>
              <mc:Fallback>
                <p:oleObj name="Equation" r:id="rId3" imgW="2997000" imgH="9270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3175" y="1941885"/>
                        <a:ext cx="3471863" cy="1074737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9525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641329"/>
              </p:ext>
            </p:extLst>
          </p:nvPr>
        </p:nvGraphicFramePr>
        <p:xfrm>
          <a:off x="2743200" y="3665910"/>
          <a:ext cx="3227388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34" name="Equation" r:id="rId5" imgW="3632040" imgH="482400" progId="Equation.DSMT4">
                  <p:embed/>
                </p:oleObj>
              </mc:Choice>
              <mc:Fallback>
                <p:oleObj name="Equation" r:id="rId5" imgW="3632040" imgH="482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3665910"/>
                        <a:ext cx="3227388" cy="42862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9525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620575"/>
              </p:ext>
            </p:extLst>
          </p:nvPr>
        </p:nvGraphicFramePr>
        <p:xfrm>
          <a:off x="3346450" y="4792067"/>
          <a:ext cx="202088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35" name="Equation" r:id="rId7" imgW="2463480" imgH="444240" progId="Equation.DSMT4">
                  <p:embed/>
                </p:oleObj>
              </mc:Choice>
              <mc:Fallback>
                <p:oleObj name="Equation" r:id="rId7" imgW="2463480" imgH="4442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450" y="4792067"/>
                        <a:ext cx="2020888" cy="36512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9525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26549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239618" name="Picture 2" descr="GOCO05s_tr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r="11037" b="5789"/>
          <a:stretch>
            <a:fillRect/>
          </a:stretch>
        </p:blipFill>
        <p:spPr bwMode="auto">
          <a:xfrm>
            <a:off x="1331640" y="620688"/>
            <a:ext cx="6234113" cy="542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9277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(ενδέχεται) να οφείλεται η κλίση(;;)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3725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(ενδέχεται) να οφείλεται η κλίση(;;)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378095"/>
              </p:ext>
            </p:extLst>
          </p:nvPr>
        </p:nvGraphicFramePr>
        <p:xfrm>
          <a:off x="3865568" y="1556792"/>
          <a:ext cx="1358640" cy="393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55" name="Equation" r:id="rId3" imgW="1358640" imgH="393480" progId="Equation.DSMT4">
                  <p:embed/>
                </p:oleObj>
              </mc:Choice>
              <mc:Fallback>
                <p:oleObj name="Equation" r:id="rId3" imgW="135864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5568" y="1556792"/>
                        <a:ext cx="1358640" cy="39348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9525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92995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42281"/>
            <a:ext cx="5760640" cy="509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(ενδέχεται) να οφείλεται η κλίση(;;)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34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323850" y="1125538"/>
            <a:ext cx="4916488" cy="26209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15913" indent="-315913" defTabSz="844550">
              <a:spcBef>
                <a:spcPct val="20000"/>
              </a:spcBef>
              <a:buSzPct val="100000"/>
              <a:buFontTx/>
              <a:buChar char="•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παγκόσμιο γεωδαιτικό σύστημα</a:t>
            </a:r>
            <a:endParaRPr lang="en-GB" sz="24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defTabSz="844550">
              <a:spcBef>
                <a:spcPct val="20000"/>
              </a:spcBef>
              <a:buSzPct val="100000"/>
              <a:buFontTx/>
              <a:buChar char="–"/>
            </a:pPr>
            <a:r>
              <a:rPr lang="en-GB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WGS 1984</a:t>
            </a:r>
          </a:p>
          <a:p>
            <a:pPr marL="315913" indent="-315913" defTabSz="844550">
              <a:spcBef>
                <a:spcPct val="20000"/>
              </a:spcBef>
              <a:buSzPct val="100000"/>
              <a:buFontTx/>
              <a:buChar char="•"/>
            </a:pP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Βέλτιστη </a:t>
            </a:r>
            <a:r>
              <a:rPr lang="el-GR" sz="2400" b="0" i="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μαθηματική </a:t>
            </a:r>
            <a:r>
              <a:rPr lang="el-GR" sz="2400" b="0" i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προσέγγιση της γης</a:t>
            </a:r>
            <a:endParaRPr lang="en-GB" sz="2400" b="0" i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03" name="Freeform 7"/>
          <p:cNvSpPr>
            <a:spLocks/>
          </p:cNvSpPr>
          <p:nvPr/>
        </p:nvSpPr>
        <p:spPr bwMode="auto">
          <a:xfrm>
            <a:off x="4449763" y="2297262"/>
            <a:ext cx="3978275" cy="3883025"/>
          </a:xfrm>
          <a:custGeom>
            <a:avLst/>
            <a:gdLst/>
            <a:ahLst/>
            <a:cxnLst>
              <a:cxn ang="0">
                <a:pos x="1379" y="7"/>
              </a:cxn>
              <a:cxn ang="0">
                <a:pos x="1321" y="14"/>
              </a:cxn>
              <a:cxn ang="0">
                <a:pos x="1267" y="21"/>
              </a:cxn>
              <a:cxn ang="0">
                <a:pos x="1231" y="61"/>
              </a:cxn>
              <a:cxn ang="0">
                <a:pos x="1173" y="82"/>
              </a:cxn>
              <a:cxn ang="0">
                <a:pos x="1118" y="104"/>
              </a:cxn>
              <a:cxn ang="0">
                <a:pos x="1029" y="155"/>
              </a:cxn>
              <a:cxn ang="0">
                <a:pos x="957" y="216"/>
              </a:cxn>
              <a:cxn ang="0">
                <a:pos x="913" y="245"/>
              </a:cxn>
              <a:cxn ang="0">
                <a:pos x="819" y="300"/>
              </a:cxn>
              <a:cxn ang="0">
                <a:pos x="746" y="340"/>
              </a:cxn>
              <a:cxn ang="0">
                <a:pos x="718" y="365"/>
              </a:cxn>
              <a:cxn ang="0">
                <a:pos x="592" y="401"/>
              </a:cxn>
              <a:cxn ang="0">
                <a:pos x="440" y="426"/>
              </a:cxn>
              <a:cxn ang="0">
                <a:pos x="346" y="455"/>
              </a:cxn>
              <a:cxn ang="0">
                <a:pos x="245" y="539"/>
              </a:cxn>
              <a:cxn ang="0">
                <a:pos x="183" y="633"/>
              </a:cxn>
              <a:cxn ang="0">
                <a:pos x="89" y="741"/>
              </a:cxn>
              <a:cxn ang="0">
                <a:pos x="32" y="896"/>
              </a:cxn>
              <a:cxn ang="0">
                <a:pos x="3" y="1059"/>
              </a:cxn>
              <a:cxn ang="0">
                <a:pos x="10" y="1262"/>
              </a:cxn>
              <a:cxn ang="0">
                <a:pos x="60" y="1461"/>
              </a:cxn>
              <a:cxn ang="0">
                <a:pos x="151" y="1660"/>
              </a:cxn>
              <a:cxn ang="0">
                <a:pos x="281" y="1863"/>
              </a:cxn>
              <a:cxn ang="0">
                <a:pos x="447" y="2072"/>
              </a:cxn>
              <a:cxn ang="0">
                <a:pos x="566" y="2163"/>
              </a:cxn>
              <a:cxn ang="0">
                <a:pos x="743" y="2271"/>
              </a:cxn>
              <a:cxn ang="0">
                <a:pos x="873" y="2314"/>
              </a:cxn>
              <a:cxn ang="0">
                <a:pos x="1000" y="2343"/>
              </a:cxn>
              <a:cxn ang="0">
                <a:pos x="1158" y="2366"/>
              </a:cxn>
              <a:cxn ang="0">
                <a:pos x="1343" y="2355"/>
              </a:cxn>
              <a:cxn ang="0">
                <a:pos x="1556" y="2300"/>
              </a:cxn>
              <a:cxn ang="0">
                <a:pos x="1797" y="2177"/>
              </a:cxn>
              <a:cxn ang="0">
                <a:pos x="1892" y="2076"/>
              </a:cxn>
              <a:cxn ang="0">
                <a:pos x="2000" y="1950"/>
              </a:cxn>
              <a:cxn ang="0">
                <a:pos x="2090" y="1863"/>
              </a:cxn>
              <a:cxn ang="0">
                <a:pos x="2199" y="1703"/>
              </a:cxn>
              <a:cxn ang="0">
                <a:pos x="2278" y="1559"/>
              </a:cxn>
              <a:cxn ang="0">
                <a:pos x="2336" y="1443"/>
              </a:cxn>
              <a:cxn ang="0">
                <a:pos x="2372" y="1229"/>
              </a:cxn>
              <a:cxn ang="0">
                <a:pos x="2382" y="1110"/>
              </a:cxn>
              <a:cxn ang="0">
                <a:pos x="2390" y="1016"/>
              </a:cxn>
              <a:cxn ang="0">
                <a:pos x="2372" y="835"/>
              </a:cxn>
              <a:cxn ang="0">
                <a:pos x="2300" y="665"/>
              </a:cxn>
              <a:cxn ang="0">
                <a:pos x="2151" y="499"/>
              </a:cxn>
              <a:cxn ang="0">
                <a:pos x="1899" y="296"/>
              </a:cxn>
              <a:cxn ang="0">
                <a:pos x="1758" y="195"/>
              </a:cxn>
              <a:cxn ang="0">
                <a:pos x="1671" y="126"/>
              </a:cxn>
              <a:cxn ang="0">
                <a:pos x="1610" y="79"/>
              </a:cxn>
              <a:cxn ang="0">
                <a:pos x="1595" y="61"/>
              </a:cxn>
              <a:cxn ang="0">
                <a:pos x="1545" y="36"/>
              </a:cxn>
              <a:cxn ang="0">
                <a:pos x="1487" y="25"/>
              </a:cxn>
              <a:cxn ang="0">
                <a:pos x="1454" y="10"/>
              </a:cxn>
            </a:cxnLst>
            <a:rect l="0" t="0" r="r" b="b"/>
            <a:pathLst>
              <a:path w="2391" h="2367">
                <a:moveTo>
                  <a:pt x="1415" y="0"/>
                </a:moveTo>
                <a:lnTo>
                  <a:pt x="1396" y="3"/>
                </a:lnTo>
                <a:lnTo>
                  <a:pt x="1379" y="7"/>
                </a:lnTo>
                <a:lnTo>
                  <a:pt x="1360" y="7"/>
                </a:lnTo>
                <a:lnTo>
                  <a:pt x="1339" y="10"/>
                </a:lnTo>
                <a:lnTo>
                  <a:pt x="1321" y="14"/>
                </a:lnTo>
                <a:lnTo>
                  <a:pt x="1303" y="17"/>
                </a:lnTo>
                <a:lnTo>
                  <a:pt x="1285" y="21"/>
                </a:lnTo>
                <a:lnTo>
                  <a:pt x="1267" y="21"/>
                </a:lnTo>
                <a:lnTo>
                  <a:pt x="1256" y="36"/>
                </a:lnTo>
                <a:lnTo>
                  <a:pt x="1245" y="50"/>
                </a:lnTo>
                <a:lnTo>
                  <a:pt x="1231" y="61"/>
                </a:lnTo>
                <a:lnTo>
                  <a:pt x="1213" y="68"/>
                </a:lnTo>
                <a:lnTo>
                  <a:pt x="1195" y="75"/>
                </a:lnTo>
                <a:lnTo>
                  <a:pt x="1173" y="82"/>
                </a:lnTo>
                <a:lnTo>
                  <a:pt x="1154" y="89"/>
                </a:lnTo>
                <a:lnTo>
                  <a:pt x="1137" y="97"/>
                </a:lnTo>
                <a:lnTo>
                  <a:pt x="1118" y="104"/>
                </a:lnTo>
                <a:lnTo>
                  <a:pt x="1094" y="115"/>
                </a:lnTo>
                <a:lnTo>
                  <a:pt x="1061" y="133"/>
                </a:lnTo>
                <a:lnTo>
                  <a:pt x="1029" y="155"/>
                </a:lnTo>
                <a:lnTo>
                  <a:pt x="1000" y="177"/>
                </a:lnTo>
                <a:lnTo>
                  <a:pt x="974" y="199"/>
                </a:lnTo>
                <a:lnTo>
                  <a:pt x="957" y="216"/>
                </a:lnTo>
                <a:lnTo>
                  <a:pt x="949" y="231"/>
                </a:lnTo>
                <a:lnTo>
                  <a:pt x="938" y="235"/>
                </a:lnTo>
                <a:lnTo>
                  <a:pt x="913" y="245"/>
                </a:lnTo>
                <a:lnTo>
                  <a:pt x="884" y="264"/>
                </a:lnTo>
                <a:lnTo>
                  <a:pt x="852" y="278"/>
                </a:lnTo>
                <a:lnTo>
                  <a:pt x="819" y="300"/>
                </a:lnTo>
                <a:lnTo>
                  <a:pt x="787" y="314"/>
                </a:lnTo>
                <a:lnTo>
                  <a:pt x="761" y="329"/>
                </a:lnTo>
                <a:lnTo>
                  <a:pt x="746" y="340"/>
                </a:lnTo>
                <a:lnTo>
                  <a:pt x="746" y="343"/>
                </a:lnTo>
                <a:lnTo>
                  <a:pt x="746" y="347"/>
                </a:lnTo>
                <a:lnTo>
                  <a:pt x="718" y="365"/>
                </a:lnTo>
                <a:lnTo>
                  <a:pt x="682" y="379"/>
                </a:lnTo>
                <a:lnTo>
                  <a:pt x="638" y="390"/>
                </a:lnTo>
                <a:lnTo>
                  <a:pt x="592" y="401"/>
                </a:lnTo>
                <a:lnTo>
                  <a:pt x="540" y="408"/>
                </a:lnTo>
                <a:lnTo>
                  <a:pt x="487" y="415"/>
                </a:lnTo>
                <a:lnTo>
                  <a:pt x="440" y="426"/>
                </a:lnTo>
                <a:lnTo>
                  <a:pt x="393" y="437"/>
                </a:lnTo>
                <a:lnTo>
                  <a:pt x="375" y="441"/>
                </a:lnTo>
                <a:lnTo>
                  <a:pt x="346" y="455"/>
                </a:lnTo>
                <a:lnTo>
                  <a:pt x="314" y="477"/>
                </a:lnTo>
                <a:lnTo>
                  <a:pt x="277" y="506"/>
                </a:lnTo>
                <a:lnTo>
                  <a:pt x="245" y="539"/>
                </a:lnTo>
                <a:lnTo>
                  <a:pt x="212" y="575"/>
                </a:lnTo>
                <a:lnTo>
                  <a:pt x="190" y="604"/>
                </a:lnTo>
                <a:lnTo>
                  <a:pt x="183" y="633"/>
                </a:lnTo>
                <a:lnTo>
                  <a:pt x="147" y="658"/>
                </a:lnTo>
                <a:lnTo>
                  <a:pt x="115" y="697"/>
                </a:lnTo>
                <a:lnTo>
                  <a:pt x="89" y="741"/>
                </a:lnTo>
                <a:lnTo>
                  <a:pt x="65" y="791"/>
                </a:lnTo>
                <a:lnTo>
                  <a:pt x="46" y="842"/>
                </a:lnTo>
                <a:lnTo>
                  <a:pt x="32" y="896"/>
                </a:lnTo>
                <a:lnTo>
                  <a:pt x="21" y="944"/>
                </a:lnTo>
                <a:lnTo>
                  <a:pt x="14" y="987"/>
                </a:lnTo>
                <a:lnTo>
                  <a:pt x="3" y="1059"/>
                </a:lnTo>
                <a:lnTo>
                  <a:pt x="0" y="1128"/>
                </a:lnTo>
                <a:lnTo>
                  <a:pt x="3" y="1193"/>
                </a:lnTo>
                <a:lnTo>
                  <a:pt x="10" y="1262"/>
                </a:lnTo>
                <a:lnTo>
                  <a:pt x="21" y="1330"/>
                </a:lnTo>
                <a:lnTo>
                  <a:pt x="39" y="1396"/>
                </a:lnTo>
                <a:lnTo>
                  <a:pt x="60" y="1461"/>
                </a:lnTo>
                <a:lnTo>
                  <a:pt x="86" y="1530"/>
                </a:lnTo>
                <a:lnTo>
                  <a:pt x="118" y="1595"/>
                </a:lnTo>
                <a:lnTo>
                  <a:pt x="151" y="1660"/>
                </a:lnTo>
                <a:lnTo>
                  <a:pt x="190" y="1729"/>
                </a:lnTo>
                <a:lnTo>
                  <a:pt x="234" y="1797"/>
                </a:lnTo>
                <a:lnTo>
                  <a:pt x="281" y="1863"/>
                </a:lnTo>
                <a:lnTo>
                  <a:pt x="331" y="1931"/>
                </a:lnTo>
                <a:lnTo>
                  <a:pt x="389" y="2003"/>
                </a:lnTo>
                <a:lnTo>
                  <a:pt x="447" y="2072"/>
                </a:lnTo>
                <a:lnTo>
                  <a:pt x="472" y="2098"/>
                </a:lnTo>
                <a:lnTo>
                  <a:pt x="512" y="2127"/>
                </a:lnTo>
                <a:lnTo>
                  <a:pt x="566" y="2163"/>
                </a:lnTo>
                <a:lnTo>
                  <a:pt x="624" y="2203"/>
                </a:lnTo>
                <a:lnTo>
                  <a:pt x="686" y="2239"/>
                </a:lnTo>
                <a:lnTo>
                  <a:pt x="743" y="2271"/>
                </a:lnTo>
                <a:lnTo>
                  <a:pt x="797" y="2293"/>
                </a:lnTo>
                <a:lnTo>
                  <a:pt x="837" y="2307"/>
                </a:lnTo>
                <a:lnTo>
                  <a:pt x="873" y="2314"/>
                </a:lnTo>
                <a:lnTo>
                  <a:pt x="913" y="2326"/>
                </a:lnTo>
                <a:lnTo>
                  <a:pt x="952" y="2336"/>
                </a:lnTo>
                <a:lnTo>
                  <a:pt x="1000" y="2343"/>
                </a:lnTo>
                <a:lnTo>
                  <a:pt x="1050" y="2355"/>
                </a:lnTo>
                <a:lnTo>
                  <a:pt x="1101" y="2358"/>
                </a:lnTo>
                <a:lnTo>
                  <a:pt x="1158" y="2366"/>
                </a:lnTo>
                <a:lnTo>
                  <a:pt x="1216" y="2366"/>
                </a:lnTo>
                <a:lnTo>
                  <a:pt x="1278" y="2362"/>
                </a:lnTo>
                <a:lnTo>
                  <a:pt x="1343" y="2355"/>
                </a:lnTo>
                <a:lnTo>
                  <a:pt x="1411" y="2343"/>
                </a:lnTo>
                <a:lnTo>
                  <a:pt x="1483" y="2326"/>
                </a:lnTo>
                <a:lnTo>
                  <a:pt x="1556" y="2300"/>
                </a:lnTo>
                <a:lnTo>
                  <a:pt x="1635" y="2268"/>
                </a:lnTo>
                <a:lnTo>
                  <a:pt x="1715" y="2228"/>
                </a:lnTo>
                <a:lnTo>
                  <a:pt x="1797" y="2177"/>
                </a:lnTo>
                <a:lnTo>
                  <a:pt x="1823" y="2152"/>
                </a:lnTo>
                <a:lnTo>
                  <a:pt x="1856" y="2115"/>
                </a:lnTo>
                <a:lnTo>
                  <a:pt x="1892" y="2076"/>
                </a:lnTo>
                <a:lnTo>
                  <a:pt x="1928" y="2033"/>
                </a:lnTo>
                <a:lnTo>
                  <a:pt x="1964" y="1989"/>
                </a:lnTo>
                <a:lnTo>
                  <a:pt x="2000" y="1950"/>
                </a:lnTo>
                <a:lnTo>
                  <a:pt x="2032" y="1917"/>
                </a:lnTo>
                <a:lnTo>
                  <a:pt x="2058" y="1892"/>
                </a:lnTo>
                <a:lnTo>
                  <a:pt x="2090" y="1863"/>
                </a:lnTo>
                <a:lnTo>
                  <a:pt x="2123" y="1819"/>
                </a:lnTo>
                <a:lnTo>
                  <a:pt x="2163" y="1765"/>
                </a:lnTo>
                <a:lnTo>
                  <a:pt x="2199" y="1703"/>
                </a:lnTo>
                <a:lnTo>
                  <a:pt x="2231" y="1646"/>
                </a:lnTo>
                <a:lnTo>
                  <a:pt x="2260" y="1595"/>
                </a:lnTo>
                <a:lnTo>
                  <a:pt x="2278" y="1559"/>
                </a:lnTo>
                <a:lnTo>
                  <a:pt x="2285" y="1540"/>
                </a:lnTo>
                <a:lnTo>
                  <a:pt x="2314" y="1500"/>
                </a:lnTo>
                <a:lnTo>
                  <a:pt x="2336" y="1443"/>
                </a:lnTo>
                <a:lnTo>
                  <a:pt x="2353" y="1370"/>
                </a:lnTo>
                <a:lnTo>
                  <a:pt x="2365" y="1298"/>
                </a:lnTo>
                <a:lnTo>
                  <a:pt x="2372" y="1229"/>
                </a:lnTo>
                <a:lnTo>
                  <a:pt x="2379" y="1168"/>
                </a:lnTo>
                <a:lnTo>
                  <a:pt x="2382" y="1128"/>
                </a:lnTo>
                <a:lnTo>
                  <a:pt x="2382" y="1110"/>
                </a:lnTo>
                <a:lnTo>
                  <a:pt x="2386" y="1092"/>
                </a:lnTo>
                <a:lnTo>
                  <a:pt x="2386" y="1059"/>
                </a:lnTo>
                <a:lnTo>
                  <a:pt x="2390" y="1016"/>
                </a:lnTo>
                <a:lnTo>
                  <a:pt x="2386" y="961"/>
                </a:lnTo>
                <a:lnTo>
                  <a:pt x="2382" y="900"/>
                </a:lnTo>
                <a:lnTo>
                  <a:pt x="2372" y="835"/>
                </a:lnTo>
                <a:lnTo>
                  <a:pt x="2353" y="762"/>
                </a:lnTo>
                <a:lnTo>
                  <a:pt x="2329" y="694"/>
                </a:lnTo>
                <a:lnTo>
                  <a:pt x="2300" y="665"/>
                </a:lnTo>
                <a:lnTo>
                  <a:pt x="2260" y="618"/>
                </a:lnTo>
                <a:lnTo>
                  <a:pt x="2213" y="560"/>
                </a:lnTo>
                <a:lnTo>
                  <a:pt x="2151" y="499"/>
                </a:lnTo>
                <a:lnTo>
                  <a:pt x="2079" y="430"/>
                </a:lnTo>
                <a:lnTo>
                  <a:pt x="1996" y="361"/>
                </a:lnTo>
                <a:lnTo>
                  <a:pt x="1899" y="296"/>
                </a:lnTo>
                <a:lnTo>
                  <a:pt x="1794" y="238"/>
                </a:lnTo>
                <a:lnTo>
                  <a:pt x="1780" y="220"/>
                </a:lnTo>
                <a:lnTo>
                  <a:pt x="1758" y="195"/>
                </a:lnTo>
                <a:lnTo>
                  <a:pt x="1732" y="170"/>
                </a:lnTo>
                <a:lnTo>
                  <a:pt x="1703" y="147"/>
                </a:lnTo>
                <a:lnTo>
                  <a:pt x="1671" y="126"/>
                </a:lnTo>
                <a:lnTo>
                  <a:pt x="1646" y="104"/>
                </a:lnTo>
                <a:lnTo>
                  <a:pt x="1624" y="89"/>
                </a:lnTo>
                <a:lnTo>
                  <a:pt x="1610" y="79"/>
                </a:lnTo>
                <a:lnTo>
                  <a:pt x="1610" y="75"/>
                </a:lnTo>
                <a:lnTo>
                  <a:pt x="1610" y="72"/>
                </a:lnTo>
                <a:lnTo>
                  <a:pt x="1595" y="61"/>
                </a:lnTo>
                <a:lnTo>
                  <a:pt x="1578" y="50"/>
                </a:lnTo>
                <a:lnTo>
                  <a:pt x="1563" y="43"/>
                </a:lnTo>
                <a:lnTo>
                  <a:pt x="1545" y="36"/>
                </a:lnTo>
                <a:lnTo>
                  <a:pt x="1523" y="32"/>
                </a:lnTo>
                <a:lnTo>
                  <a:pt x="1505" y="25"/>
                </a:lnTo>
                <a:lnTo>
                  <a:pt x="1487" y="25"/>
                </a:lnTo>
                <a:lnTo>
                  <a:pt x="1465" y="25"/>
                </a:lnTo>
                <a:lnTo>
                  <a:pt x="1461" y="17"/>
                </a:lnTo>
                <a:lnTo>
                  <a:pt x="1454" y="10"/>
                </a:lnTo>
                <a:lnTo>
                  <a:pt x="1437" y="7"/>
                </a:lnTo>
                <a:lnTo>
                  <a:pt x="1415" y="0"/>
                </a:lnTo>
              </a:path>
            </a:pathLst>
          </a:custGeom>
          <a:solidFill>
            <a:srgbClr val="BEBEBE"/>
          </a:solidFill>
          <a:ln w="25400" cap="rnd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04" name="Freeform 8"/>
          <p:cNvSpPr>
            <a:spLocks/>
          </p:cNvSpPr>
          <p:nvPr/>
        </p:nvSpPr>
        <p:spPr bwMode="auto">
          <a:xfrm>
            <a:off x="4419600" y="2389337"/>
            <a:ext cx="4075113" cy="3725862"/>
          </a:xfrm>
          <a:custGeom>
            <a:avLst/>
            <a:gdLst/>
            <a:ahLst/>
            <a:cxnLst>
              <a:cxn ang="0">
                <a:pos x="1347" y="6"/>
              </a:cxn>
              <a:cxn ang="0">
                <a:pos x="1587" y="51"/>
              </a:cxn>
              <a:cxn ang="0">
                <a:pos x="1804" y="138"/>
              </a:cxn>
              <a:cxn ang="0">
                <a:pos x="1999" y="261"/>
              </a:cxn>
              <a:cxn ang="0">
                <a:pos x="2168" y="413"/>
              </a:cxn>
              <a:cxn ang="0">
                <a:pos x="2298" y="596"/>
              </a:cxn>
              <a:cxn ang="0">
                <a:pos x="2391" y="798"/>
              </a:cxn>
              <a:cxn ang="0">
                <a:pos x="2441" y="1018"/>
              </a:cxn>
              <a:cxn ang="0">
                <a:pos x="2441" y="1250"/>
              </a:cxn>
              <a:cxn ang="0">
                <a:pos x="2391" y="1473"/>
              </a:cxn>
              <a:cxn ang="0">
                <a:pos x="2298" y="1675"/>
              </a:cxn>
              <a:cxn ang="0">
                <a:pos x="2168" y="1855"/>
              </a:cxn>
              <a:cxn ang="0">
                <a:pos x="1999" y="2011"/>
              </a:cxn>
              <a:cxn ang="0">
                <a:pos x="1804" y="2133"/>
              </a:cxn>
              <a:cxn ang="0">
                <a:pos x="1587" y="2219"/>
              </a:cxn>
              <a:cxn ang="0">
                <a:pos x="1347" y="2262"/>
              </a:cxn>
              <a:cxn ang="0">
                <a:pos x="1099" y="2262"/>
              </a:cxn>
              <a:cxn ang="0">
                <a:pos x="860" y="2219"/>
              </a:cxn>
              <a:cxn ang="0">
                <a:pos x="639" y="2133"/>
              </a:cxn>
              <a:cxn ang="0">
                <a:pos x="447" y="2011"/>
              </a:cxn>
              <a:cxn ang="0">
                <a:pos x="279" y="1855"/>
              </a:cxn>
              <a:cxn ang="0">
                <a:pos x="148" y="1675"/>
              </a:cxn>
              <a:cxn ang="0">
                <a:pos x="55" y="1473"/>
              </a:cxn>
              <a:cxn ang="0">
                <a:pos x="5" y="1250"/>
              </a:cxn>
              <a:cxn ang="0">
                <a:pos x="5" y="1018"/>
              </a:cxn>
              <a:cxn ang="0">
                <a:pos x="55" y="798"/>
              </a:cxn>
              <a:cxn ang="0">
                <a:pos x="148" y="596"/>
              </a:cxn>
              <a:cxn ang="0">
                <a:pos x="279" y="413"/>
              </a:cxn>
              <a:cxn ang="0">
                <a:pos x="447" y="261"/>
              </a:cxn>
              <a:cxn ang="0">
                <a:pos x="639" y="138"/>
              </a:cxn>
              <a:cxn ang="0">
                <a:pos x="860" y="51"/>
              </a:cxn>
              <a:cxn ang="0">
                <a:pos x="1099" y="6"/>
              </a:cxn>
            </a:cxnLst>
            <a:rect l="0" t="0" r="r" b="b"/>
            <a:pathLst>
              <a:path w="2449" h="2271">
                <a:moveTo>
                  <a:pt x="1223" y="0"/>
                </a:moveTo>
                <a:lnTo>
                  <a:pt x="1347" y="6"/>
                </a:lnTo>
                <a:lnTo>
                  <a:pt x="1469" y="22"/>
                </a:lnTo>
                <a:lnTo>
                  <a:pt x="1587" y="51"/>
                </a:lnTo>
                <a:lnTo>
                  <a:pt x="1698" y="88"/>
                </a:lnTo>
                <a:lnTo>
                  <a:pt x="1804" y="138"/>
                </a:lnTo>
                <a:lnTo>
                  <a:pt x="1907" y="195"/>
                </a:lnTo>
                <a:lnTo>
                  <a:pt x="1999" y="261"/>
                </a:lnTo>
                <a:lnTo>
                  <a:pt x="2087" y="333"/>
                </a:lnTo>
                <a:lnTo>
                  <a:pt x="2168" y="413"/>
                </a:lnTo>
                <a:lnTo>
                  <a:pt x="2236" y="501"/>
                </a:lnTo>
                <a:lnTo>
                  <a:pt x="2298" y="596"/>
                </a:lnTo>
                <a:lnTo>
                  <a:pt x="2351" y="692"/>
                </a:lnTo>
                <a:lnTo>
                  <a:pt x="2391" y="798"/>
                </a:lnTo>
                <a:lnTo>
                  <a:pt x="2422" y="905"/>
                </a:lnTo>
                <a:lnTo>
                  <a:pt x="2441" y="1018"/>
                </a:lnTo>
                <a:lnTo>
                  <a:pt x="2448" y="1134"/>
                </a:lnTo>
                <a:lnTo>
                  <a:pt x="2441" y="1250"/>
                </a:lnTo>
                <a:lnTo>
                  <a:pt x="2422" y="1363"/>
                </a:lnTo>
                <a:lnTo>
                  <a:pt x="2391" y="1473"/>
                </a:lnTo>
                <a:lnTo>
                  <a:pt x="2351" y="1576"/>
                </a:lnTo>
                <a:lnTo>
                  <a:pt x="2298" y="1675"/>
                </a:lnTo>
                <a:lnTo>
                  <a:pt x="2236" y="1768"/>
                </a:lnTo>
                <a:lnTo>
                  <a:pt x="2168" y="1855"/>
                </a:lnTo>
                <a:lnTo>
                  <a:pt x="2087" y="1937"/>
                </a:lnTo>
                <a:lnTo>
                  <a:pt x="1999" y="2011"/>
                </a:lnTo>
                <a:lnTo>
                  <a:pt x="1907" y="2073"/>
                </a:lnTo>
                <a:lnTo>
                  <a:pt x="1804" y="2133"/>
                </a:lnTo>
                <a:lnTo>
                  <a:pt x="1698" y="2180"/>
                </a:lnTo>
                <a:lnTo>
                  <a:pt x="1587" y="2219"/>
                </a:lnTo>
                <a:lnTo>
                  <a:pt x="1469" y="2246"/>
                </a:lnTo>
                <a:lnTo>
                  <a:pt x="1347" y="2262"/>
                </a:lnTo>
                <a:lnTo>
                  <a:pt x="1223" y="2270"/>
                </a:lnTo>
                <a:lnTo>
                  <a:pt x="1099" y="2262"/>
                </a:lnTo>
                <a:lnTo>
                  <a:pt x="977" y="2246"/>
                </a:lnTo>
                <a:lnTo>
                  <a:pt x="860" y="2219"/>
                </a:lnTo>
                <a:lnTo>
                  <a:pt x="748" y="2180"/>
                </a:lnTo>
                <a:lnTo>
                  <a:pt x="639" y="2133"/>
                </a:lnTo>
                <a:lnTo>
                  <a:pt x="539" y="2073"/>
                </a:lnTo>
                <a:lnTo>
                  <a:pt x="447" y="2011"/>
                </a:lnTo>
                <a:lnTo>
                  <a:pt x="360" y="1937"/>
                </a:lnTo>
                <a:lnTo>
                  <a:pt x="279" y="1855"/>
                </a:lnTo>
                <a:lnTo>
                  <a:pt x="207" y="1768"/>
                </a:lnTo>
                <a:lnTo>
                  <a:pt x="148" y="1675"/>
                </a:lnTo>
                <a:lnTo>
                  <a:pt x="95" y="1576"/>
                </a:lnTo>
                <a:lnTo>
                  <a:pt x="55" y="1473"/>
                </a:lnTo>
                <a:lnTo>
                  <a:pt x="24" y="1363"/>
                </a:lnTo>
                <a:lnTo>
                  <a:pt x="5" y="1250"/>
                </a:lnTo>
                <a:lnTo>
                  <a:pt x="0" y="1134"/>
                </a:lnTo>
                <a:lnTo>
                  <a:pt x="5" y="1018"/>
                </a:lnTo>
                <a:lnTo>
                  <a:pt x="24" y="905"/>
                </a:lnTo>
                <a:lnTo>
                  <a:pt x="55" y="798"/>
                </a:lnTo>
                <a:lnTo>
                  <a:pt x="95" y="692"/>
                </a:lnTo>
                <a:lnTo>
                  <a:pt x="148" y="596"/>
                </a:lnTo>
                <a:lnTo>
                  <a:pt x="207" y="501"/>
                </a:lnTo>
                <a:lnTo>
                  <a:pt x="279" y="413"/>
                </a:lnTo>
                <a:lnTo>
                  <a:pt x="360" y="333"/>
                </a:lnTo>
                <a:lnTo>
                  <a:pt x="447" y="261"/>
                </a:lnTo>
                <a:lnTo>
                  <a:pt x="539" y="195"/>
                </a:lnTo>
                <a:lnTo>
                  <a:pt x="639" y="138"/>
                </a:lnTo>
                <a:lnTo>
                  <a:pt x="748" y="88"/>
                </a:lnTo>
                <a:lnTo>
                  <a:pt x="860" y="51"/>
                </a:lnTo>
                <a:lnTo>
                  <a:pt x="977" y="22"/>
                </a:lnTo>
                <a:lnTo>
                  <a:pt x="1099" y="6"/>
                </a:lnTo>
                <a:lnTo>
                  <a:pt x="1223" y="0"/>
                </a:lnTo>
              </a:path>
            </a:pathLst>
          </a:custGeom>
          <a:noFill/>
          <a:ln w="25400" cap="rnd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05" name="Freeform 9"/>
          <p:cNvSpPr>
            <a:spLocks/>
          </p:cNvSpPr>
          <p:nvPr/>
        </p:nvSpPr>
        <p:spPr bwMode="auto">
          <a:xfrm>
            <a:off x="6423025" y="2149624"/>
            <a:ext cx="1374775" cy="600075"/>
          </a:xfrm>
          <a:custGeom>
            <a:avLst/>
            <a:gdLst/>
            <a:ahLst/>
            <a:cxnLst>
              <a:cxn ang="0">
                <a:pos x="25" y="68"/>
              </a:cxn>
              <a:cxn ang="0">
                <a:pos x="68" y="58"/>
              </a:cxn>
              <a:cxn ang="0">
                <a:pos x="94" y="43"/>
              </a:cxn>
              <a:cxn ang="0">
                <a:pos x="104" y="36"/>
              </a:cxn>
              <a:cxn ang="0">
                <a:pos x="119" y="32"/>
              </a:cxn>
              <a:cxn ang="0">
                <a:pos x="123" y="25"/>
              </a:cxn>
              <a:cxn ang="0">
                <a:pos x="133" y="43"/>
              </a:cxn>
              <a:cxn ang="0">
                <a:pos x="156" y="43"/>
              </a:cxn>
              <a:cxn ang="0">
                <a:pos x="170" y="36"/>
              </a:cxn>
              <a:cxn ang="0">
                <a:pos x="202" y="43"/>
              </a:cxn>
              <a:cxn ang="0">
                <a:pos x="238" y="51"/>
              </a:cxn>
              <a:cxn ang="0">
                <a:pos x="245" y="39"/>
              </a:cxn>
              <a:cxn ang="0">
                <a:pos x="260" y="36"/>
              </a:cxn>
              <a:cxn ang="0">
                <a:pos x="271" y="14"/>
              </a:cxn>
              <a:cxn ang="0">
                <a:pos x="289" y="3"/>
              </a:cxn>
              <a:cxn ang="0">
                <a:pos x="300" y="54"/>
              </a:cxn>
              <a:cxn ang="0">
                <a:pos x="318" y="51"/>
              </a:cxn>
              <a:cxn ang="0">
                <a:pos x="336" y="43"/>
              </a:cxn>
              <a:cxn ang="0">
                <a:pos x="340" y="29"/>
              </a:cxn>
              <a:cxn ang="0">
                <a:pos x="347" y="14"/>
              </a:cxn>
              <a:cxn ang="0">
                <a:pos x="362" y="14"/>
              </a:cxn>
              <a:cxn ang="0">
                <a:pos x="372" y="10"/>
              </a:cxn>
              <a:cxn ang="0">
                <a:pos x="391" y="54"/>
              </a:cxn>
              <a:cxn ang="0">
                <a:pos x="434" y="68"/>
              </a:cxn>
              <a:cxn ang="0">
                <a:pos x="448" y="79"/>
              </a:cxn>
              <a:cxn ang="0">
                <a:pos x="448" y="97"/>
              </a:cxn>
              <a:cxn ang="0">
                <a:pos x="463" y="108"/>
              </a:cxn>
              <a:cxn ang="0">
                <a:pos x="491" y="108"/>
              </a:cxn>
              <a:cxn ang="0">
                <a:pos x="506" y="116"/>
              </a:cxn>
              <a:cxn ang="0">
                <a:pos x="506" y="137"/>
              </a:cxn>
              <a:cxn ang="0">
                <a:pos x="520" y="147"/>
              </a:cxn>
              <a:cxn ang="0">
                <a:pos x="553" y="152"/>
              </a:cxn>
              <a:cxn ang="0">
                <a:pos x="572" y="147"/>
              </a:cxn>
              <a:cxn ang="0">
                <a:pos x="582" y="133"/>
              </a:cxn>
              <a:cxn ang="0">
                <a:pos x="589" y="130"/>
              </a:cxn>
              <a:cxn ang="0">
                <a:pos x="604" y="130"/>
              </a:cxn>
              <a:cxn ang="0">
                <a:pos x="611" y="133"/>
              </a:cxn>
              <a:cxn ang="0">
                <a:pos x="618" y="144"/>
              </a:cxn>
              <a:cxn ang="0">
                <a:pos x="615" y="173"/>
              </a:cxn>
              <a:cxn ang="0">
                <a:pos x="622" y="184"/>
              </a:cxn>
              <a:cxn ang="0">
                <a:pos x="640" y="184"/>
              </a:cxn>
              <a:cxn ang="0">
                <a:pos x="647" y="191"/>
              </a:cxn>
              <a:cxn ang="0">
                <a:pos x="647" y="198"/>
              </a:cxn>
              <a:cxn ang="0">
                <a:pos x="651" y="202"/>
              </a:cxn>
              <a:cxn ang="0">
                <a:pos x="658" y="202"/>
              </a:cxn>
              <a:cxn ang="0">
                <a:pos x="661" y="209"/>
              </a:cxn>
              <a:cxn ang="0">
                <a:pos x="669" y="209"/>
              </a:cxn>
              <a:cxn ang="0">
                <a:pos x="673" y="212"/>
              </a:cxn>
              <a:cxn ang="0">
                <a:pos x="716" y="202"/>
              </a:cxn>
              <a:cxn ang="0">
                <a:pos x="766" y="220"/>
              </a:cxn>
              <a:cxn ang="0">
                <a:pos x="774" y="263"/>
              </a:cxn>
              <a:cxn ang="0">
                <a:pos x="766" y="296"/>
              </a:cxn>
              <a:cxn ang="0">
                <a:pos x="788" y="299"/>
              </a:cxn>
              <a:cxn ang="0">
                <a:pos x="810" y="303"/>
              </a:cxn>
              <a:cxn ang="0">
                <a:pos x="803" y="328"/>
              </a:cxn>
              <a:cxn ang="0">
                <a:pos x="799" y="354"/>
              </a:cxn>
              <a:cxn ang="0">
                <a:pos x="807" y="354"/>
              </a:cxn>
              <a:cxn ang="0">
                <a:pos x="814" y="354"/>
              </a:cxn>
              <a:cxn ang="0">
                <a:pos x="814" y="361"/>
              </a:cxn>
              <a:cxn ang="0">
                <a:pos x="817" y="365"/>
              </a:cxn>
              <a:cxn ang="0">
                <a:pos x="825" y="365"/>
              </a:cxn>
            </a:cxnLst>
            <a:rect l="0" t="0" r="r" b="b"/>
            <a:pathLst>
              <a:path w="826" h="366">
                <a:moveTo>
                  <a:pt x="0" y="68"/>
                </a:moveTo>
                <a:lnTo>
                  <a:pt x="25" y="68"/>
                </a:lnTo>
                <a:lnTo>
                  <a:pt x="47" y="65"/>
                </a:lnTo>
                <a:lnTo>
                  <a:pt x="68" y="58"/>
                </a:lnTo>
                <a:lnTo>
                  <a:pt x="87" y="43"/>
                </a:lnTo>
                <a:lnTo>
                  <a:pt x="94" y="43"/>
                </a:lnTo>
                <a:lnTo>
                  <a:pt x="101" y="36"/>
                </a:lnTo>
                <a:lnTo>
                  <a:pt x="104" y="36"/>
                </a:lnTo>
                <a:lnTo>
                  <a:pt x="111" y="36"/>
                </a:lnTo>
                <a:lnTo>
                  <a:pt x="119" y="32"/>
                </a:lnTo>
                <a:lnTo>
                  <a:pt x="123" y="29"/>
                </a:lnTo>
                <a:lnTo>
                  <a:pt x="123" y="25"/>
                </a:lnTo>
                <a:lnTo>
                  <a:pt x="133" y="21"/>
                </a:lnTo>
                <a:lnTo>
                  <a:pt x="133" y="43"/>
                </a:lnTo>
                <a:lnTo>
                  <a:pt x="144" y="43"/>
                </a:lnTo>
                <a:lnTo>
                  <a:pt x="156" y="43"/>
                </a:lnTo>
                <a:lnTo>
                  <a:pt x="166" y="39"/>
                </a:lnTo>
                <a:lnTo>
                  <a:pt x="170" y="36"/>
                </a:lnTo>
                <a:lnTo>
                  <a:pt x="188" y="36"/>
                </a:lnTo>
                <a:lnTo>
                  <a:pt x="202" y="43"/>
                </a:lnTo>
                <a:lnTo>
                  <a:pt x="221" y="46"/>
                </a:lnTo>
                <a:lnTo>
                  <a:pt x="238" y="51"/>
                </a:lnTo>
                <a:lnTo>
                  <a:pt x="238" y="43"/>
                </a:lnTo>
                <a:lnTo>
                  <a:pt x="245" y="39"/>
                </a:lnTo>
                <a:lnTo>
                  <a:pt x="257" y="36"/>
                </a:lnTo>
                <a:lnTo>
                  <a:pt x="260" y="36"/>
                </a:lnTo>
                <a:lnTo>
                  <a:pt x="260" y="21"/>
                </a:lnTo>
                <a:lnTo>
                  <a:pt x="271" y="14"/>
                </a:lnTo>
                <a:lnTo>
                  <a:pt x="278" y="10"/>
                </a:lnTo>
                <a:lnTo>
                  <a:pt x="289" y="3"/>
                </a:lnTo>
                <a:lnTo>
                  <a:pt x="300" y="0"/>
                </a:lnTo>
                <a:lnTo>
                  <a:pt x="300" y="54"/>
                </a:lnTo>
                <a:lnTo>
                  <a:pt x="307" y="54"/>
                </a:lnTo>
                <a:lnTo>
                  <a:pt x="318" y="51"/>
                </a:lnTo>
                <a:lnTo>
                  <a:pt x="326" y="46"/>
                </a:lnTo>
                <a:lnTo>
                  <a:pt x="336" y="43"/>
                </a:lnTo>
                <a:lnTo>
                  <a:pt x="336" y="36"/>
                </a:lnTo>
                <a:lnTo>
                  <a:pt x="340" y="29"/>
                </a:lnTo>
                <a:lnTo>
                  <a:pt x="343" y="21"/>
                </a:lnTo>
                <a:lnTo>
                  <a:pt x="347" y="14"/>
                </a:lnTo>
                <a:lnTo>
                  <a:pt x="354" y="14"/>
                </a:lnTo>
                <a:lnTo>
                  <a:pt x="362" y="14"/>
                </a:lnTo>
                <a:lnTo>
                  <a:pt x="369" y="10"/>
                </a:lnTo>
                <a:lnTo>
                  <a:pt x="372" y="10"/>
                </a:lnTo>
                <a:lnTo>
                  <a:pt x="372" y="51"/>
                </a:lnTo>
                <a:lnTo>
                  <a:pt x="391" y="54"/>
                </a:lnTo>
                <a:lnTo>
                  <a:pt x="412" y="61"/>
                </a:lnTo>
                <a:lnTo>
                  <a:pt x="434" y="68"/>
                </a:lnTo>
                <a:lnTo>
                  <a:pt x="448" y="72"/>
                </a:lnTo>
                <a:lnTo>
                  <a:pt x="448" y="79"/>
                </a:lnTo>
                <a:lnTo>
                  <a:pt x="448" y="90"/>
                </a:lnTo>
                <a:lnTo>
                  <a:pt x="448" y="97"/>
                </a:lnTo>
                <a:lnTo>
                  <a:pt x="448" y="104"/>
                </a:lnTo>
                <a:lnTo>
                  <a:pt x="463" y="108"/>
                </a:lnTo>
                <a:lnTo>
                  <a:pt x="477" y="108"/>
                </a:lnTo>
                <a:lnTo>
                  <a:pt x="491" y="108"/>
                </a:lnTo>
                <a:lnTo>
                  <a:pt x="506" y="104"/>
                </a:lnTo>
                <a:lnTo>
                  <a:pt x="506" y="116"/>
                </a:lnTo>
                <a:lnTo>
                  <a:pt x="506" y="126"/>
                </a:lnTo>
                <a:lnTo>
                  <a:pt x="506" y="137"/>
                </a:lnTo>
                <a:lnTo>
                  <a:pt x="506" y="147"/>
                </a:lnTo>
                <a:lnTo>
                  <a:pt x="520" y="147"/>
                </a:lnTo>
                <a:lnTo>
                  <a:pt x="539" y="152"/>
                </a:lnTo>
                <a:lnTo>
                  <a:pt x="553" y="152"/>
                </a:lnTo>
                <a:lnTo>
                  <a:pt x="568" y="152"/>
                </a:lnTo>
                <a:lnTo>
                  <a:pt x="572" y="147"/>
                </a:lnTo>
                <a:lnTo>
                  <a:pt x="575" y="140"/>
                </a:lnTo>
                <a:lnTo>
                  <a:pt x="582" y="133"/>
                </a:lnTo>
                <a:lnTo>
                  <a:pt x="582" y="130"/>
                </a:lnTo>
                <a:lnTo>
                  <a:pt x="589" y="130"/>
                </a:lnTo>
                <a:lnTo>
                  <a:pt x="597" y="130"/>
                </a:lnTo>
                <a:lnTo>
                  <a:pt x="604" y="130"/>
                </a:lnTo>
                <a:lnTo>
                  <a:pt x="611" y="130"/>
                </a:lnTo>
                <a:lnTo>
                  <a:pt x="611" y="133"/>
                </a:lnTo>
                <a:lnTo>
                  <a:pt x="615" y="133"/>
                </a:lnTo>
                <a:lnTo>
                  <a:pt x="618" y="144"/>
                </a:lnTo>
                <a:lnTo>
                  <a:pt x="618" y="159"/>
                </a:lnTo>
                <a:lnTo>
                  <a:pt x="615" y="173"/>
                </a:lnTo>
                <a:lnTo>
                  <a:pt x="615" y="180"/>
                </a:lnTo>
                <a:lnTo>
                  <a:pt x="622" y="184"/>
                </a:lnTo>
                <a:lnTo>
                  <a:pt x="633" y="184"/>
                </a:lnTo>
                <a:lnTo>
                  <a:pt x="640" y="184"/>
                </a:lnTo>
                <a:lnTo>
                  <a:pt x="647" y="188"/>
                </a:lnTo>
                <a:lnTo>
                  <a:pt x="647" y="191"/>
                </a:lnTo>
                <a:lnTo>
                  <a:pt x="647" y="195"/>
                </a:lnTo>
                <a:lnTo>
                  <a:pt x="647" y="198"/>
                </a:lnTo>
                <a:lnTo>
                  <a:pt x="647" y="202"/>
                </a:lnTo>
                <a:lnTo>
                  <a:pt x="651" y="202"/>
                </a:lnTo>
                <a:lnTo>
                  <a:pt x="654" y="202"/>
                </a:lnTo>
                <a:lnTo>
                  <a:pt x="658" y="202"/>
                </a:lnTo>
                <a:lnTo>
                  <a:pt x="658" y="205"/>
                </a:lnTo>
                <a:lnTo>
                  <a:pt x="661" y="209"/>
                </a:lnTo>
                <a:lnTo>
                  <a:pt x="666" y="209"/>
                </a:lnTo>
                <a:lnTo>
                  <a:pt x="669" y="209"/>
                </a:lnTo>
                <a:lnTo>
                  <a:pt x="673" y="209"/>
                </a:lnTo>
                <a:lnTo>
                  <a:pt x="673" y="212"/>
                </a:lnTo>
                <a:lnTo>
                  <a:pt x="691" y="205"/>
                </a:lnTo>
                <a:lnTo>
                  <a:pt x="716" y="202"/>
                </a:lnTo>
                <a:lnTo>
                  <a:pt x="745" y="205"/>
                </a:lnTo>
                <a:lnTo>
                  <a:pt x="766" y="220"/>
                </a:lnTo>
                <a:lnTo>
                  <a:pt x="774" y="241"/>
                </a:lnTo>
                <a:lnTo>
                  <a:pt x="774" y="263"/>
                </a:lnTo>
                <a:lnTo>
                  <a:pt x="774" y="281"/>
                </a:lnTo>
                <a:lnTo>
                  <a:pt x="766" y="296"/>
                </a:lnTo>
                <a:lnTo>
                  <a:pt x="778" y="296"/>
                </a:lnTo>
                <a:lnTo>
                  <a:pt x="788" y="299"/>
                </a:lnTo>
                <a:lnTo>
                  <a:pt x="799" y="303"/>
                </a:lnTo>
                <a:lnTo>
                  <a:pt x="810" y="303"/>
                </a:lnTo>
                <a:lnTo>
                  <a:pt x="807" y="318"/>
                </a:lnTo>
                <a:lnTo>
                  <a:pt x="803" y="328"/>
                </a:lnTo>
                <a:lnTo>
                  <a:pt x="799" y="339"/>
                </a:lnTo>
                <a:lnTo>
                  <a:pt x="799" y="354"/>
                </a:lnTo>
                <a:lnTo>
                  <a:pt x="803" y="354"/>
                </a:lnTo>
                <a:lnTo>
                  <a:pt x="807" y="354"/>
                </a:lnTo>
                <a:lnTo>
                  <a:pt x="810" y="354"/>
                </a:lnTo>
                <a:lnTo>
                  <a:pt x="814" y="354"/>
                </a:lnTo>
                <a:lnTo>
                  <a:pt x="814" y="357"/>
                </a:lnTo>
                <a:lnTo>
                  <a:pt x="814" y="361"/>
                </a:lnTo>
                <a:lnTo>
                  <a:pt x="817" y="361"/>
                </a:lnTo>
                <a:lnTo>
                  <a:pt x="817" y="365"/>
                </a:lnTo>
                <a:lnTo>
                  <a:pt x="821" y="365"/>
                </a:lnTo>
                <a:lnTo>
                  <a:pt x="825" y="365"/>
                </a:lnTo>
              </a:path>
            </a:pathLst>
          </a:custGeom>
          <a:noFill/>
          <a:ln w="25400" cap="rnd" cmpd="sng">
            <a:solidFill>
              <a:srgbClr val="CC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06" name="Rectangle 10"/>
          <p:cNvSpPr>
            <a:spLocks noChangeArrowheads="1"/>
          </p:cNvSpPr>
          <p:nvPr/>
        </p:nvSpPr>
        <p:spPr bwMode="auto">
          <a:xfrm>
            <a:off x="7212013" y="3181499"/>
            <a:ext cx="817533" cy="310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0963" tIns="39688" rIns="80963" bIns="39688">
            <a:spAutoFit/>
          </a:bodyPr>
          <a:lstStyle/>
          <a:p>
            <a:pPr defTabSz="590550"/>
            <a:r>
              <a:rPr lang="el-GR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Ευρώπη</a:t>
            </a:r>
            <a:endParaRPr lang="en-GB" sz="1500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07" name="Rectangle 11"/>
          <p:cNvSpPr>
            <a:spLocks noChangeArrowheads="1"/>
          </p:cNvSpPr>
          <p:nvPr/>
        </p:nvSpPr>
        <p:spPr bwMode="auto">
          <a:xfrm>
            <a:off x="4821238" y="3181499"/>
            <a:ext cx="1029129" cy="310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0963" tIns="39688" rIns="80963" bIns="39688">
            <a:spAutoFit/>
          </a:bodyPr>
          <a:lstStyle/>
          <a:p>
            <a:pPr defTabSz="590550"/>
            <a:r>
              <a:rPr lang="el-GR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Β. Αμερική</a:t>
            </a:r>
            <a:endParaRPr lang="en-GB" sz="1500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08" name="Rectangle 12"/>
          <p:cNvSpPr>
            <a:spLocks noChangeArrowheads="1"/>
          </p:cNvSpPr>
          <p:nvPr/>
        </p:nvSpPr>
        <p:spPr bwMode="auto">
          <a:xfrm>
            <a:off x="4986338" y="5261124"/>
            <a:ext cx="1048365" cy="310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0963" tIns="39688" rIns="80963" bIns="39688">
            <a:spAutoFit/>
          </a:bodyPr>
          <a:lstStyle/>
          <a:p>
            <a:pPr defTabSz="590550"/>
            <a:r>
              <a:rPr lang="el-GR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Ν. Αμερική</a:t>
            </a:r>
            <a:endParaRPr lang="en-GB" sz="1500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09" name="Rectangle 13"/>
          <p:cNvSpPr>
            <a:spLocks noChangeArrowheads="1"/>
          </p:cNvSpPr>
          <p:nvPr/>
        </p:nvSpPr>
        <p:spPr bwMode="auto">
          <a:xfrm>
            <a:off x="7002463" y="5308749"/>
            <a:ext cx="767840" cy="310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0963" tIns="39688" rIns="80963" bIns="39688">
            <a:spAutoFit/>
          </a:bodyPr>
          <a:lstStyle/>
          <a:p>
            <a:pPr defTabSz="590550"/>
            <a:r>
              <a:rPr lang="el-GR" sz="15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Αφρική</a:t>
            </a:r>
            <a:endParaRPr lang="en-GB" sz="1500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10" name="Freeform 14"/>
          <p:cNvSpPr>
            <a:spLocks/>
          </p:cNvSpPr>
          <p:nvPr/>
        </p:nvSpPr>
        <p:spPr bwMode="auto">
          <a:xfrm>
            <a:off x="6313488" y="4165749"/>
            <a:ext cx="238125" cy="233363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97" y="3"/>
              </a:cxn>
              <a:cxn ang="0">
                <a:pos x="123" y="18"/>
              </a:cxn>
              <a:cxn ang="0">
                <a:pos x="137" y="44"/>
              </a:cxn>
              <a:cxn ang="0">
                <a:pos x="142" y="68"/>
              </a:cxn>
              <a:cxn ang="0">
                <a:pos x="137" y="97"/>
              </a:cxn>
              <a:cxn ang="0">
                <a:pos x="123" y="119"/>
              </a:cxn>
              <a:cxn ang="0">
                <a:pos x="97" y="133"/>
              </a:cxn>
              <a:cxn ang="0">
                <a:pos x="73" y="141"/>
              </a:cxn>
              <a:cxn ang="0">
                <a:pos x="44" y="133"/>
              </a:cxn>
              <a:cxn ang="0">
                <a:pos x="22" y="119"/>
              </a:cxn>
              <a:cxn ang="0">
                <a:pos x="7" y="97"/>
              </a:cxn>
              <a:cxn ang="0">
                <a:pos x="0" y="68"/>
              </a:cxn>
              <a:cxn ang="0">
                <a:pos x="7" y="44"/>
              </a:cxn>
              <a:cxn ang="0">
                <a:pos x="22" y="18"/>
              </a:cxn>
              <a:cxn ang="0">
                <a:pos x="44" y="3"/>
              </a:cxn>
              <a:cxn ang="0">
                <a:pos x="73" y="0"/>
              </a:cxn>
            </a:cxnLst>
            <a:rect l="0" t="0" r="r" b="b"/>
            <a:pathLst>
              <a:path w="143" h="142">
                <a:moveTo>
                  <a:pt x="73" y="0"/>
                </a:moveTo>
                <a:lnTo>
                  <a:pt x="97" y="3"/>
                </a:lnTo>
                <a:lnTo>
                  <a:pt x="123" y="18"/>
                </a:lnTo>
                <a:lnTo>
                  <a:pt x="137" y="44"/>
                </a:lnTo>
                <a:lnTo>
                  <a:pt x="142" y="68"/>
                </a:lnTo>
                <a:lnTo>
                  <a:pt x="137" y="97"/>
                </a:lnTo>
                <a:lnTo>
                  <a:pt x="123" y="119"/>
                </a:lnTo>
                <a:lnTo>
                  <a:pt x="97" y="133"/>
                </a:lnTo>
                <a:lnTo>
                  <a:pt x="73" y="141"/>
                </a:lnTo>
                <a:lnTo>
                  <a:pt x="44" y="133"/>
                </a:lnTo>
                <a:lnTo>
                  <a:pt x="22" y="119"/>
                </a:lnTo>
                <a:lnTo>
                  <a:pt x="7" y="97"/>
                </a:lnTo>
                <a:lnTo>
                  <a:pt x="0" y="68"/>
                </a:lnTo>
                <a:lnTo>
                  <a:pt x="7" y="44"/>
                </a:lnTo>
                <a:lnTo>
                  <a:pt x="22" y="18"/>
                </a:lnTo>
                <a:lnTo>
                  <a:pt x="44" y="3"/>
                </a:lnTo>
                <a:lnTo>
                  <a:pt x="73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11" name="Line 15"/>
          <p:cNvSpPr>
            <a:spLocks noChangeShapeType="1"/>
          </p:cNvSpPr>
          <p:nvPr/>
        </p:nvSpPr>
        <p:spPr bwMode="auto">
          <a:xfrm>
            <a:off x="6432550" y="1889274"/>
            <a:ext cx="0" cy="227647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12" name="Line 16"/>
          <p:cNvSpPr>
            <a:spLocks noChangeShapeType="1"/>
          </p:cNvSpPr>
          <p:nvPr/>
        </p:nvSpPr>
        <p:spPr bwMode="auto">
          <a:xfrm>
            <a:off x="6437313" y="4281637"/>
            <a:ext cx="23637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13" name="Line 17"/>
          <p:cNvSpPr>
            <a:spLocks noChangeShapeType="1"/>
          </p:cNvSpPr>
          <p:nvPr/>
        </p:nvSpPr>
        <p:spPr bwMode="auto">
          <a:xfrm>
            <a:off x="4067175" y="4281637"/>
            <a:ext cx="236537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14" name="Line 18"/>
          <p:cNvSpPr>
            <a:spLocks noChangeShapeType="1"/>
          </p:cNvSpPr>
          <p:nvPr/>
        </p:nvSpPr>
        <p:spPr bwMode="auto">
          <a:xfrm>
            <a:off x="6432550" y="4284812"/>
            <a:ext cx="0" cy="2024062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15" name="Line 19"/>
          <p:cNvSpPr>
            <a:spLocks noChangeShapeType="1"/>
          </p:cNvSpPr>
          <p:nvPr/>
        </p:nvSpPr>
        <p:spPr bwMode="auto">
          <a:xfrm>
            <a:off x="6432550" y="2255987"/>
            <a:ext cx="0" cy="2025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6916" name="Rectangle 20"/>
          <p:cNvSpPr>
            <a:spLocks noChangeArrowheads="1"/>
          </p:cNvSpPr>
          <p:nvPr/>
        </p:nvSpPr>
        <p:spPr bwMode="auto">
          <a:xfrm>
            <a:off x="5946775" y="1844824"/>
            <a:ext cx="315793" cy="35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0963" tIns="39688" rIns="80963" bIns="39688">
            <a:spAutoFit/>
          </a:bodyPr>
          <a:lstStyle/>
          <a:p>
            <a:pPr defTabSz="590550"/>
            <a:r>
              <a:rPr lang="en-GB" sz="18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336917" name="Rectangle 21"/>
          <p:cNvSpPr>
            <a:spLocks noChangeArrowheads="1"/>
          </p:cNvSpPr>
          <p:nvPr/>
        </p:nvSpPr>
        <p:spPr bwMode="auto">
          <a:xfrm>
            <a:off x="7353300" y="2122637"/>
            <a:ext cx="1232711" cy="3263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0963" tIns="39688" rIns="80963" bIns="39688">
            <a:spAutoFit/>
          </a:bodyPr>
          <a:lstStyle/>
          <a:p>
            <a:pPr defTabSz="590550"/>
            <a:r>
              <a:rPr lang="el-GR" sz="16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Τοπογραφία</a:t>
            </a:r>
            <a:endParaRPr lang="en-GB" sz="1600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Το ΕΕΠ και το Γεωειδές</a:t>
            </a:r>
          </a:p>
        </p:txBody>
      </p:sp>
    </p:spTree>
    <p:extLst>
      <p:ext uri="{BB962C8B-B14F-4D97-AF65-F5344CB8AC3E}">
        <p14:creationId xmlns:p14="http://schemas.microsoft.com/office/powerpoint/2010/main" val="2083648313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(ενδέχεται) να οφείλεται η κλίση(;;)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926698"/>
              </p:ext>
            </p:extLst>
          </p:nvPr>
        </p:nvGraphicFramePr>
        <p:xfrm>
          <a:off x="3275856" y="1700808"/>
          <a:ext cx="2162175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6" name="Equation" r:id="rId3" imgW="3047760" imgH="1576800" progId="Equation.DSMT4">
                  <p:embed/>
                </p:oleObj>
              </mc:Choice>
              <mc:Fallback>
                <p:oleObj name="Equation" r:id="rId3" imgW="3047760" imgH="1576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1700808"/>
                        <a:ext cx="2162175" cy="1119188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9525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8513051"/>
              </p:ext>
            </p:extLst>
          </p:nvPr>
        </p:nvGraphicFramePr>
        <p:xfrm>
          <a:off x="4033887" y="3645024"/>
          <a:ext cx="646112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7" name="Equation" r:id="rId5" imgW="736200" imgH="1003320" progId="Equation.DSMT4">
                  <p:embed/>
                </p:oleObj>
              </mc:Choice>
              <mc:Fallback>
                <p:oleObj name="Equation" r:id="rId5" imgW="736200" imgH="1003320" progId="Equation.DSMT4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87" y="3645024"/>
                        <a:ext cx="646112" cy="993775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28575" algn="in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86623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(ενδέχεται) να οφείλεται η κλίση(;;)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3714" name="Picture 2" descr="rat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" r="12152" b="8107"/>
          <a:stretch>
            <a:fillRect/>
          </a:stretch>
        </p:blipFill>
        <p:spPr bwMode="auto">
          <a:xfrm>
            <a:off x="1331640" y="1124744"/>
            <a:ext cx="6211243" cy="499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1414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548680"/>
            <a:ext cx="8784976" cy="57606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l-GR" sz="2800" b="0" i="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(ενδέχεται) να οφείλεται η κλίση(;;)</a:t>
            </a:r>
            <a:endParaRPr lang="en-GB" sz="2800" b="0" i="0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4738" name="Picture 2" descr="sigratio_with_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8" y="1412776"/>
            <a:ext cx="8381199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230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6" y="620688"/>
            <a:ext cx="8703703" cy="536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FFFFFF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3474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246786" name="Picture 2" descr="go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52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1987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247810" name="Picture 2" descr="Hres_GOCO05c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17133" r="7767" b="21098"/>
          <a:stretch>
            <a:fillRect/>
          </a:stretch>
        </p:blipFill>
        <p:spPr bwMode="auto">
          <a:xfrm>
            <a:off x="323528" y="764703"/>
            <a:ext cx="8486715" cy="489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8292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4" name="Picture 2" descr="Hres_GOCO05comb_Ladj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0" t="17508" r="8754" b="22789"/>
          <a:stretch>
            <a:fillRect/>
          </a:stretch>
        </p:blipFill>
        <p:spPr bwMode="auto">
          <a:xfrm>
            <a:off x="332971" y="775656"/>
            <a:ext cx="8477272" cy="481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9503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7112" y="-27384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89535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			GOCE &amp; HSU</a:t>
            </a:r>
          </a:p>
        </p:txBody>
      </p:sp>
      <p:pic>
        <p:nvPicPr>
          <p:cNvPr id="4" name="Picture 2" descr="GOCO05s_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3" t="16759" r="8192" b="21278"/>
          <a:stretch>
            <a:fillRect/>
          </a:stretch>
        </p:blipFill>
        <p:spPr bwMode="auto">
          <a:xfrm>
            <a:off x="333534" y="775656"/>
            <a:ext cx="8486938" cy="474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495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Βιβλιογραφία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620688"/>
            <a:ext cx="9144000" cy="325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  <a:hlinkClick r:id="rId2"/>
              </a:rPr>
              <a:t>http://www.iapg.bgu.tum.de/46168-bD1lbg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  <a:hlinkClick r:id="rId2"/>
              </a:rPr>
              <a:t>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  <a:hlinkClick r:id="rId2"/>
              </a:rPr>
              <a:t>~iapg~forschung~goce~gradiometrie.html</a:t>
            </a:r>
            <a:endParaRPr lang="el-GR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Centre National 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d’Etudes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Spatiales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- GOCE. (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n.d.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). Retrieved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Ιανουάριος 2013,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from http://smsc.cnes.fr/GOCE/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Deutsches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Geodatisches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Forschungsinstitut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(DGFI). (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n.d.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). Retrieved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Ιανουάριος 2013,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from http://www.dgfi.badw.de/index.php?id=393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ESA, 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Goce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- Earth Explorers. (</a:t>
            </a:r>
            <a:r>
              <a:rPr lang="en-US" sz="2400" b="0" i="0" dirty="0" err="1">
                <a:solidFill>
                  <a:srgbClr val="002060"/>
                </a:solidFill>
                <a:latin typeface="Calibri" pitchFamily="34" charset="0"/>
              </a:rPr>
              <a:t>n.d.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). Retrieved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Ιανουάριος 2013,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from http://www.esa.int/Our_Activities/Observing_the_Earth/The_Living_Planet_Programme/Earth_Explorers/GOCE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Βιβλιογραφία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549484"/>
            <a:ext cx="9144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Gruber, T.,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Abrikosov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O., &amp;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Hugentobler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U. (2010). GOCE Standards. The European GOCE Gravity Consortium EGG-C.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Gruber, T.,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Rummel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R.,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Abrikosov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O., &amp; Heels, R. (2010). GOCE Level 2 Product Data Handbook. The European GOCE Gravity Consortium EGG-C.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T. Gruber, R.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Rummel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M. Sideris, E.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Rangelova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P. Woodworth, C. Hughes, J.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Ihde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G.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Liebsch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U.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Schäfer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A.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Rülke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C.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Gerlach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R.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Haagmans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(2013) Height System Unification with GOCE Overview and Selected Results. ESA LP 2013. 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Pail, R. (2012). GOCE gravity models. Presentation. TU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Munchen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Institute of Astronomical and Physical Geodesy.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Pail, R., &amp; Plank, G. (2002). Assessment of three numerical solution strategies for gravity field recovery from GOCE satellite gravity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gradiometry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implemented on a parallel platform. Journal of Geodesy, 76: 462–474.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Pail, R.,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Bruinsma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S.,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Migliaccio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F.,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Förste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C.,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Goiginger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H.,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Schuh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W.-D., et al. (2011). First GOCE gravity field models derived by three different approaches. Journal of Geodesy , 85:819–843.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A.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Rülke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G.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Liebsch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M.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Sacher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J.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Ihde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; P. Woodworth, C. Hughes (2013) Unification of Height reference system realizations in Europe. ESA LP 2013.</a:t>
            </a:r>
            <a:endParaRPr lang="el-GR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endParaRPr lang="en-US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endParaRPr lang="en-US" b="0" i="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49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74738" y="5287416"/>
            <a:ext cx="3154362" cy="406400"/>
            <a:chOff x="797" y="3181"/>
            <a:chExt cx="1711" cy="256"/>
          </a:xfrm>
          <a:solidFill>
            <a:schemeClr val="bg1">
              <a:lumMod val="65000"/>
            </a:schemeClr>
          </a:solidFill>
        </p:grpSpPr>
        <p:sp>
          <p:nvSpPr>
            <p:cNvPr id="353283" name="Rectangle 3"/>
            <p:cNvSpPr>
              <a:spLocks noChangeArrowheads="1"/>
            </p:cNvSpPr>
            <p:nvPr/>
          </p:nvSpPr>
          <p:spPr bwMode="auto">
            <a:xfrm>
              <a:off x="797" y="3181"/>
              <a:ext cx="1691" cy="256"/>
            </a:xfrm>
            <a:prstGeom prst="rect">
              <a:avLst/>
            </a:prstGeom>
            <a:grp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284" name="Rectangle 4"/>
            <p:cNvSpPr>
              <a:spLocks noChangeArrowheads="1"/>
            </p:cNvSpPr>
            <p:nvPr/>
          </p:nvSpPr>
          <p:spPr bwMode="auto">
            <a:xfrm>
              <a:off x="955" y="3217"/>
              <a:ext cx="1553" cy="19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lIns="65088" tIns="31750" rIns="65088" bIns="31750">
              <a:spAutoFit/>
            </a:bodyPr>
            <a:lstStyle/>
            <a:p>
              <a:pPr defTabSz="373063">
                <a:spcAft>
                  <a:spcPct val="15000"/>
                </a:spcAft>
                <a:tabLst>
                  <a:tab pos="338138" algn="l"/>
                </a:tabLst>
              </a:pPr>
              <a:r>
                <a:rPr lang="en-GB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 =	</a:t>
              </a:r>
              <a:r>
                <a:rPr lang="el-GR" sz="1600" b="0" i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Ελλειψοειδές υψόμετρο</a:t>
              </a:r>
              <a:endParaRPr lang="en-GB" sz="16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3285" name="Line 5"/>
          <p:cNvSpPr>
            <a:spLocks noChangeShapeType="1"/>
          </p:cNvSpPr>
          <p:nvPr/>
        </p:nvSpPr>
        <p:spPr bwMode="auto">
          <a:xfrm flipV="1">
            <a:off x="4184650" y="3739604"/>
            <a:ext cx="2079625" cy="1571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286" name="Freeform 6"/>
          <p:cNvSpPr>
            <a:spLocks/>
          </p:cNvSpPr>
          <p:nvPr/>
        </p:nvSpPr>
        <p:spPr bwMode="auto">
          <a:xfrm>
            <a:off x="5524500" y="3707854"/>
            <a:ext cx="3224213" cy="2455862"/>
          </a:xfrm>
          <a:custGeom>
            <a:avLst/>
            <a:gdLst/>
            <a:ahLst/>
            <a:cxnLst>
              <a:cxn ang="0">
                <a:pos x="2025" y="0"/>
              </a:cxn>
              <a:cxn ang="0">
                <a:pos x="1794" y="21"/>
              </a:cxn>
              <a:cxn ang="0">
                <a:pos x="1569" y="48"/>
              </a:cxn>
              <a:cxn ang="0">
                <a:pos x="1361" y="96"/>
              </a:cxn>
              <a:cxn ang="0">
                <a:pos x="1169" y="152"/>
              </a:cxn>
              <a:cxn ang="0">
                <a:pos x="985" y="220"/>
              </a:cxn>
              <a:cxn ang="0">
                <a:pos x="816" y="301"/>
              </a:cxn>
              <a:cxn ang="0">
                <a:pos x="664" y="389"/>
              </a:cxn>
              <a:cxn ang="0">
                <a:pos x="524" y="489"/>
              </a:cxn>
              <a:cxn ang="0">
                <a:pos x="399" y="597"/>
              </a:cxn>
              <a:cxn ang="0">
                <a:pos x="292" y="713"/>
              </a:cxn>
              <a:cxn ang="0">
                <a:pos x="199" y="838"/>
              </a:cxn>
              <a:cxn ang="0">
                <a:pos x="127" y="970"/>
              </a:cxn>
              <a:cxn ang="0">
                <a:pos x="68" y="1106"/>
              </a:cxn>
              <a:cxn ang="0">
                <a:pos x="27" y="1250"/>
              </a:cxn>
              <a:cxn ang="0">
                <a:pos x="3" y="1394"/>
              </a:cxn>
              <a:cxn ang="0">
                <a:pos x="0" y="1546"/>
              </a:cxn>
              <a:cxn ang="0">
                <a:pos x="2030" y="1542"/>
              </a:cxn>
              <a:cxn ang="0">
                <a:pos x="2030" y="1446"/>
              </a:cxn>
              <a:cxn ang="0">
                <a:pos x="2030" y="1350"/>
              </a:cxn>
              <a:cxn ang="0">
                <a:pos x="2030" y="1254"/>
              </a:cxn>
              <a:cxn ang="0">
                <a:pos x="2030" y="1158"/>
              </a:cxn>
              <a:cxn ang="0">
                <a:pos x="2030" y="1062"/>
              </a:cxn>
              <a:cxn ang="0">
                <a:pos x="2025" y="965"/>
              </a:cxn>
              <a:cxn ang="0">
                <a:pos x="2025" y="870"/>
              </a:cxn>
              <a:cxn ang="0">
                <a:pos x="2025" y="773"/>
              </a:cxn>
              <a:cxn ang="0">
                <a:pos x="2025" y="677"/>
              </a:cxn>
              <a:cxn ang="0">
                <a:pos x="2025" y="581"/>
              </a:cxn>
              <a:cxn ang="0">
                <a:pos x="2025" y="485"/>
              </a:cxn>
              <a:cxn ang="0">
                <a:pos x="2025" y="389"/>
              </a:cxn>
              <a:cxn ang="0">
                <a:pos x="2025" y="288"/>
              </a:cxn>
              <a:cxn ang="0">
                <a:pos x="2025" y="193"/>
              </a:cxn>
              <a:cxn ang="0">
                <a:pos x="2025" y="96"/>
              </a:cxn>
              <a:cxn ang="0">
                <a:pos x="2025" y="0"/>
              </a:cxn>
            </a:cxnLst>
            <a:rect l="0" t="0" r="r" b="b"/>
            <a:pathLst>
              <a:path w="2031" h="1547">
                <a:moveTo>
                  <a:pt x="2025" y="0"/>
                </a:moveTo>
                <a:lnTo>
                  <a:pt x="1794" y="21"/>
                </a:lnTo>
                <a:lnTo>
                  <a:pt x="1569" y="48"/>
                </a:lnTo>
                <a:lnTo>
                  <a:pt x="1361" y="96"/>
                </a:lnTo>
                <a:lnTo>
                  <a:pt x="1169" y="152"/>
                </a:lnTo>
                <a:lnTo>
                  <a:pt x="985" y="220"/>
                </a:lnTo>
                <a:lnTo>
                  <a:pt x="816" y="301"/>
                </a:lnTo>
                <a:lnTo>
                  <a:pt x="664" y="389"/>
                </a:lnTo>
                <a:lnTo>
                  <a:pt x="524" y="489"/>
                </a:lnTo>
                <a:lnTo>
                  <a:pt x="399" y="597"/>
                </a:lnTo>
                <a:lnTo>
                  <a:pt x="292" y="713"/>
                </a:lnTo>
                <a:lnTo>
                  <a:pt x="199" y="838"/>
                </a:lnTo>
                <a:lnTo>
                  <a:pt x="127" y="970"/>
                </a:lnTo>
                <a:lnTo>
                  <a:pt x="68" y="1106"/>
                </a:lnTo>
                <a:lnTo>
                  <a:pt x="27" y="1250"/>
                </a:lnTo>
                <a:lnTo>
                  <a:pt x="3" y="1394"/>
                </a:lnTo>
                <a:lnTo>
                  <a:pt x="0" y="1546"/>
                </a:lnTo>
                <a:lnTo>
                  <a:pt x="2030" y="1542"/>
                </a:lnTo>
                <a:lnTo>
                  <a:pt x="2030" y="1446"/>
                </a:lnTo>
                <a:lnTo>
                  <a:pt x="2030" y="1350"/>
                </a:lnTo>
                <a:lnTo>
                  <a:pt x="2030" y="1254"/>
                </a:lnTo>
                <a:lnTo>
                  <a:pt x="2030" y="1158"/>
                </a:lnTo>
                <a:lnTo>
                  <a:pt x="2030" y="1062"/>
                </a:lnTo>
                <a:lnTo>
                  <a:pt x="2025" y="965"/>
                </a:lnTo>
                <a:lnTo>
                  <a:pt x="2025" y="870"/>
                </a:lnTo>
                <a:lnTo>
                  <a:pt x="2025" y="773"/>
                </a:lnTo>
                <a:lnTo>
                  <a:pt x="2025" y="677"/>
                </a:lnTo>
                <a:lnTo>
                  <a:pt x="2025" y="581"/>
                </a:lnTo>
                <a:lnTo>
                  <a:pt x="2025" y="485"/>
                </a:lnTo>
                <a:lnTo>
                  <a:pt x="2025" y="389"/>
                </a:lnTo>
                <a:lnTo>
                  <a:pt x="2025" y="288"/>
                </a:lnTo>
                <a:lnTo>
                  <a:pt x="2025" y="193"/>
                </a:lnTo>
                <a:lnTo>
                  <a:pt x="2025" y="96"/>
                </a:lnTo>
                <a:lnTo>
                  <a:pt x="2025" y="0"/>
                </a:lnTo>
              </a:path>
            </a:pathLst>
          </a:custGeom>
          <a:solidFill>
            <a:schemeClr val="bg1">
              <a:lumMod val="65000"/>
            </a:schemeClr>
          </a:solidFill>
          <a:ln w="12700" cap="rnd" cmpd="sng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287" name="Rectangle 7"/>
          <p:cNvSpPr>
            <a:spLocks noChangeArrowheads="1"/>
          </p:cNvSpPr>
          <p:nvPr/>
        </p:nvSpPr>
        <p:spPr bwMode="auto">
          <a:xfrm flipH="1">
            <a:off x="5687292" y="5214391"/>
            <a:ext cx="1311129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7788" tIns="38100" rIns="77788" bIns="38100">
            <a:spAutoFit/>
          </a:bodyPr>
          <a:lstStyle/>
          <a:p>
            <a:pPr algn="ctr" defTabSz="536575"/>
            <a:r>
              <a:rPr lang="el-GR" sz="16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Ελλειψοειδές</a:t>
            </a:r>
            <a:endParaRPr lang="en-GB" sz="1600" b="0" i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288" name="Rectangle 8"/>
          <p:cNvSpPr>
            <a:spLocks noChangeArrowheads="1"/>
          </p:cNvSpPr>
          <p:nvPr/>
        </p:nvSpPr>
        <p:spPr bwMode="auto">
          <a:xfrm flipH="1">
            <a:off x="5684313" y="2906166"/>
            <a:ext cx="27251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7788" tIns="38100" rIns="77788" bIns="38100">
            <a:spAutoFit/>
          </a:bodyPr>
          <a:lstStyle/>
          <a:p>
            <a:pPr algn="ctr" defTabSz="536575"/>
            <a:r>
              <a:rPr lang="en-GB" sz="17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</a:p>
        </p:txBody>
      </p:sp>
      <p:sp>
        <p:nvSpPr>
          <p:cNvPr id="353289" name="Freeform 9"/>
          <p:cNvSpPr>
            <a:spLocks/>
          </p:cNvSpPr>
          <p:nvPr/>
        </p:nvSpPr>
        <p:spPr bwMode="auto">
          <a:xfrm>
            <a:off x="5608638" y="2987129"/>
            <a:ext cx="1144587" cy="750887"/>
          </a:xfrm>
          <a:custGeom>
            <a:avLst/>
            <a:gdLst/>
            <a:ahLst/>
            <a:cxnLst>
              <a:cxn ang="0">
                <a:pos x="688" y="16"/>
              </a:cxn>
              <a:cxn ang="0">
                <a:pos x="632" y="8"/>
              </a:cxn>
              <a:cxn ang="0">
                <a:pos x="584" y="16"/>
              </a:cxn>
              <a:cxn ang="0">
                <a:pos x="520" y="8"/>
              </a:cxn>
              <a:cxn ang="0">
                <a:pos x="464" y="24"/>
              </a:cxn>
              <a:cxn ang="0">
                <a:pos x="400" y="0"/>
              </a:cxn>
              <a:cxn ang="0">
                <a:pos x="352" y="32"/>
              </a:cxn>
              <a:cxn ang="0">
                <a:pos x="288" y="56"/>
              </a:cxn>
              <a:cxn ang="0">
                <a:pos x="240" y="72"/>
              </a:cxn>
              <a:cxn ang="0">
                <a:pos x="200" y="136"/>
              </a:cxn>
              <a:cxn ang="0">
                <a:pos x="136" y="192"/>
              </a:cxn>
              <a:cxn ang="0">
                <a:pos x="80" y="208"/>
              </a:cxn>
              <a:cxn ang="0">
                <a:pos x="56" y="248"/>
              </a:cxn>
              <a:cxn ang="0">
                <a:pos x="24" y="312"/>
              </a:cxn>
              <a:cxn ang="0">
                <a:pos x="8" y="360"/>
              </a:cxn>
              <a:cxn ang="0">
                <a:pos x="0" y="424"/>
              </a:cxn>
              <a:cxn ang="0">
                <a:pos x="0" y="472"/>
              </a:cxn>
              <a:cxn ang="0">
                <a:pos x="32" y="416"/>
              </a:cxn>
              <a:cxn ang="0">
                <a:pos x="72" y="384"/>
              </a:cxn>
              <a:cxn ang="0">
                <a:pos x="96" y="328"/>
              </a:cxn>
              <a:cxn ang="0">
                <a:pos x="128" y="272"/>
              </a:cxn>
              <a:cxn ang="0">
                <a:pos x="168" y="248"/>
              </a:cxn>
              <a:cxn ang="0">
                <a:pos x="216" y="216"/>
              </a:cxn>
              <a:cxn ang="0">
                <a:pos x="248" y="184"/>
              </a:cxn>
              <a:cxn ang="0">
                <a:pos x="288" y="152"/>
              </a:cxn>
              <a:cxn ang="0">
                <a:pos x="352" y="104"/>
              </a:cxn>
              <a:cxn ang="0">
                <a:pos x="408" y="72"/>
              </a:cxn>
              <a:cxn ang="0">
                <a:pos x="480" y="80"/>
              </a:cxn>
              <a:cxn ang="0">
                <a:pos x="536" y="88"/>
              </a:cxn>
              <a:cxn ang="0">
                <a:pos x="600" y="64"/>
              </a:cxn>
              <a:cxn ang="0">
                <a:pos x="656" y="56"/>
              </a:cxn>
              <a:cxn ang="0">
                <a:pos x="720" y="16"/>
              </a:cxn>
            </a:cxnLst>
            <a:rect l="0" t="0" r="r" b="b"/>
            <a:pathLst>
              <a:path w="721" h="473">
                <a:moveTo>
                  <a:pt x="720" y="16"/>
                </a:moveTo>
                <a:lnTo>
                  <a:pt x="688" y="16"/>
                </a:lnTo>
                <a:lnTo>
                  <a:pt x="664" y="16"/>
                </a:lnTo>
                <a:lnTo>
                  <a:pt x="632" y="8"/>
                </a:lnTo>
                <a:lnTo>
                  <a:pt x="608" y="16"/>
                </a:lnTo>
                <a:lnTo>
                  <a:pt x="584" y="16"/>
                </a:lnTo>
                <a:lnTo>
                  <a:pt x="552" y="16"/>
                </a:lnTo>
                <a:lnTo>
                  <a:pt x="520" y="8"/>
                </a:lnTo>
                <a:lnTo>
                  <a:pt x="488" y="24"/>
                </a:lnTo>
                <a:lnTo>
                  <a:pt x="464" y="24"/>
                </a:lnTo>
                <a:lnTo>
                  <a:pt x="432" y="8"/>
                </a:lnTo>
                <a:lnTo>
                  <a:pt x="400" y="0"/>
                </a:lnTo>
                <a:lnTo>
                  <a:pt x="376" y="0"/>
                </a:lnTo>
                <a:lnTo>
                  <a:pt x="352" y="32"/>
                </a:lnTo>
                <a:lnTo>
                  <a:pt x="320" y="40"/>
                </a:lnTo>
                <a:lnTo>
                  <a:pt x="288" y="56"/>
                </a:lnTo>
                <a:lnTo>
                  <a:pt x="264" y="64"/>
                </a:lnTo>
                <a:lnTo>
                  <a:pt x="240" y="72"/>
                </a:lnTo>
                <a:lnTo>
                  <a:pt x="224" y="104"/>
                </a:lnTo>
                <a:lnTo>
                  <a:pt x="200" y="136"/>
                </a:lnTo>
                <a:lnTo>
                  <a:pt x="168" y="160"/>
                </a:lnTo>
                <a:lnTo>
                  <a:pt x="136" y="192"/>
                </a:lnTo>
                <a:lnTo>
                  <a:pt x="112" y="192"/>
                </a:lnTo>
                <a:lnTo>
                  <a:pt x="80" y="208"/>
                </a:lnTo>
                <a:lnTo>
                  <a:pt x="56" y="224"/>
                </a:lnTo>
                <a:lnTo>
                  <a:pt x="56" y="248"/>
                </a:lnTo>
                <a:lnTo>
                  <a:pt x="40" y="280"/>
                </a:lnTo>
                <a:lnTo>
                  <a:pt x="24" y="312"/>
                </a:lnTo>
                <a:lnTo>
                  <a:pt x="16" y="336"/>
                </a:lnTo>
                <a:lnTo>
                  <a:pt x="8" y="360"/>
                </a:lnTo>
                <a:lnTo>
                  <a:pt x="0" y="392"/>
                </a:lnTo>
                <a:lnTo>
                  <a:pt x="0" y="424"/>
                </a:lnTo>
                <a:lnTo>
                  <a:pt x="0" y="448"/>
                </a:lnTo>
                <a:lnTo>
                  <a:pt x="0" y="472"/>
                </a:lnTo>
                <a:lnTo>
                  <a:pt x="16" y="448"/>
                </a:lnTo>
                <a:lnTo>
                  <a:pt x="32" y="416"/>
                </a:lnTo>
                <a:lnTo>
                  <a:pt x="64" y="408"/>
                </a:lnTo>
                <a:lnTo>
                  <a:pt x="72" y="384"/>
                </a:lnTo>
                <a:lnTo>
                  <a:pt x="80" y="352"/>
                </a:lnTo>
                <a:lnTo>
                  <a:pt x="96" y="328"/>
                </a:lnTo>
                <a:lnTo>
                  <a:pt x="112" y="296"/>
                </a:lnTo>
                <a:lnTo>
                  <a:pt x="128" y="272"/>
                </a:lnTo>
                <a:lnTo>
                  <a:pt x="152" y="272"/>
                </a:lnTo>
                <a:lnTo>
                  <a:pt x="168" y="248"/>
                </a:lnTo>
                <a:lnTo>
                  <a:pt x="192" y="232"/>
                </a:lnTo>
                <a:lnTo>
                  <a:pt x="216" y="216"/>
                </a:lnTo>
                <a:lnTo>
                  <a:pt x="240" y="208"/>
                </a:lnTo>
                <a:lnTo>
                  <a:pt x="248" y="184"/>
                </a:lnTo>
                <a:lnTo>
                  <a:pt x="264" y="160"/>
                </a:lnTo>
                <a:lnTo>
                  <a:pt x="288" y="152"/>
                </a:lnTo>
                <a:lnTo>
                  <a:pt x="320" y="120"/>
                </a:lnTo>
                <a:lnTo>
                  <a:pt x="352" y="104"/>
                </a:lnTo>
                <a:lnTo>
                  <a:pt x="384" y="88"/>
                </a:lnTo>
                <a:lnTo>
                  <a:pt x="408" y="72"/>
                </a:lnTo>
                <a:lnTo>
                  <a:pt x="448" y="72"/>
                </a:lnTo>
                <a:lnTo>
                  <a:pt x="480" y="80"/>
                </a:lnTo>
                <a:lnTo>
                  <a:pt x="504" y="96"/>
                </a:lnTo>
                <a:lnTo>
                  <a:pt x="536" y="88"/>
                </a:lnTo>
                <a:lnTo>
                  <a:pt x="568" y="80"/>
                </a:lnTo>
                <a:lnTo>
                  <a:pt x="600" y="64"/>
                </a:lnTo>
                <a:lnTo>
                  <a:pt x="632" y="64"/>
                </a:lnTo>
                <a:lnTo>
                  <a:pt x="656" y="56"/>
                </a:lnTo>
                <a:lnTo>
                  <a:pt x="680" y="56"/>
                </a:lnTo>
                <a:lnTo>
                  <a:pt x="720" y="16"/>
                </a:lnTo>
              </a:path>
            </a:pathLst>
          </a:custGeom>
          <a:gradFill rotWithShape="0">
            <a:gsLst>
              <a:gs pos="0">
                <a:srgbClr val="33CC33">
                  <a:gamma/>
                  <a:tint val="40000"/>
                  <a:invGamma/>
                </a:srgbClr>
              </a:gs>
              <a:gs pos="100000">
                <a:srgbClr val="33CC33"/>
              </a:gs>
            </a:gsLst>
            <a:lin ang="18900000" scaled="1"/>
          </a:gra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290" name="Rectangle 10"/>
          <p:cNvSpPr>
            <a:spLocks noChangeArrowheads="1"/>
          </p:cNvSpPr>
          <p:nvPr/>
        </p:nvSpPr>
        <p:spPr bwMode="auto">
          <a:xfrm flipH="1">
            <a:off x="6842236" y="2877591"/>
            <a:ext cx="1060228" cy="279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5088" tIns="31750" rIns="65088" bIns="31750">
            <a:spAutoFit/>
          </a:bodyPr>
          <a:lstStyle/>
          <a:p>
            <a:pPr algn="ctr" defTabSz="373063"/>
            <a:r>
              <a:rPr lang="el-GR" sz="14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Τοπογραφία</a:t>
            </a:r>
            <a:endParaRPr lang="en-GB" sz="1400" b="0" i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291" name="Oval 11"/>
          <p:cNvSpPr>
            <a:spLocks noChangeArrowheads="1"/>
          </p:cNvSpPr>
          <p:nvPr/>
        </p:nvSpPr>
        <p:spPr bwMode="auto">
          <a:xfrm>
            <a:off x="5999163" y="3034754"/>
            <a:ext cx="66675" cy="66675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292" name="Line 12"/>
          <p:cNvSpPr>
            <a:spLocks noChangeShapeType="1"/>
          </p:cNvSpPr>
          <p:nvPr/>
        </p:nvSpPr>
        <p:spPr bwMode="auto">
          <a:xfrm>
            <a:off x="8747125" y="3106191"/>
            <a:ext cx="0" cy="3059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293" name="Line 13"/>
          <p:cNvSpPr>
            <a:spLocks noChangeShapeType="1"/>
          </p:cNvSpPr>
          <p:nvPr/>
        </p:nvSpPr>
        <p:spPr bwMode="auto">
          <a:xfrm>
            <a:off x="5189538" y="6165304"/>
            <a:ext cx="35575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678613" y="4050754"/>
            <a:ext cx="198437" cy="133350"/>
            <a:chOff x="4060" y="2525"/>
            <a:chExt cx="125" cy="84"/>
          </a:xfrm>
        </p:grpSpPr>
        <p:sp>
          <p:nvSpPr>
            <p:cNvPr id="353295" name="Freeform 15"/>
            <p:cNvSpPr>
              <a:spLocks/>
            </p:cNvSpPr>
            <p:nvPr/>
          </p:nvSpPr>
          <p:spPr bwMode="auto">
            <a:xfrm>
              <a:off x="4064" y="2526"/>
              <a:ext cx="121" cy="66"/>
            </a:xfrm>
            <a:custGeom>
              <a:avLst/>
              <a:gdLst/>
              <a:ahLst/>
              <a:cxnLst>
                <a:cxn ang="0">
                  <a:pos x="120" y="65"/>
                </a:cxn>
                <a:cxn ang="0">
                  <a:pos x="111" y="42"/>
                </a:cxn>
                <a:cxn ang="0">
                  <a:pos x="99" y="23"/>
                </a:cxn>
                <a:cxn ang="0">
                  <a:pos x="87" y="13"/>
                </a:cxn>
                <a:cxn ang="0">
                  <a:pos x="71" y="0"/>
                </a:cxn>
                <a:cxn ang="0">
                  <a:pos x="55" y="0"/>
                </a:cxn>
                <a:cxn ang="0">
                  <a:pos x="39" y="0"/>
                </a:cxn>
                <a:cxn ang="0">
                  <a:pos x="19" y="7"/>
                </a:cxn>
                <a:cxn ang="0">
                  <a:pos x="0" y="17"/>
                </a:cxn>
              </a:cxnLst>
              <a:rect l="0" t="0" r="r" b="b"/>
              <a:pathLst>
                <a:path w="121" h="66">
                  <a:moveTo>
                    <a:pt x="120" y="65"/>
                  </a:moveTo>
                  <a:lnTo>
                    <a:pt x="111" y="42"/>
                  </a:lnTo>
                  <a:lnTo>
                    <a:pt x="99" y="23"/>
                  </a:lnTo>
                  <a:lnTo>
                    <a:pt x="87" y="13"/>
                  </a:lnTo>
                  <a:lnTo>
                    <a:pt x="71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19" y="7"/>
                  </a:lnTo>
                  <a:lnTo>
                    <a:pt x="0" y="17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296" name="Freeform 16"/>
            <p:cNvSpPr>
              <a:spLocks/>
            </p:cNvSpPr>
            <p:nvPr/>
          </p:nvSpPr>
          <p:spPr bwMode="auto">
            <a:xfrm>
              <a:off x="4115" y="2575"/>
              <a:ext cx="20" cy="30"/>
            </a:xfrm>
            <a:custGeom>
              <a:avLst/>
              <a:gdLst/>
              <a:ahLst/>
              <a:cxnLst>
                <a:cxn ang="0">
                  <a:pos x="19" y="11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0" y="24"/>
                </a:cxn>
                <a:cxn ang="0">
                  <a:pos x="3" y="24"/>
                </a:cxn>
                <a:cxn ang="0">
                  <a:pos x="8" y="29"/>
                </a:cxn>
                <a:cxn ang="0">
                  <a:pos x="12" y="29"/>
                </a:cxn>
                <a:cxn ang="0">
                  <a:pos x="16" y="24"/>
                </a:cxn>
                <a:cxn ang="0">
                  <a:pos x="16" y="18"/>
                </a:cxn>
                <a:cxn ang="0">
                  <a:pos x="19" y="11"/>
                </a:cxn>
              </a:cxnLst>
              <a:rect l="0" t="0" r="r" b="b"/>
              <a:pathLst>
                <a:path w="20" h="30">
                  <a:moveTo>
                    <a:pt x="19" y="11"/>
                  </a:moveTo>
                  <a:lnTo>
                    <a:pt x="19" y="5"/>
                  </a:lnTo>
                  <a:lnTo>
                    <a:pt x="16" y="5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9" y="11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297" name="Freeform 17"/>
            <p:cNvSpPr>
              <a:spLocks/>
            </p:cNvSpPr>
            <p:nvPr/>
          </p:nvSpPr>
          <p:spPr bwMode="auto">
            <a:xfrm>
              <a:off x="4126" y="2580"/>
              <a:ext cx="20" cy="29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9" y="4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3" y="23"/>
                </a:cxn>
                <a:cxn ang="0">
                  <a:pos x="8" y="28"/>
                </a:cxn>
                <a:cxn ang="0">
                  <a:pos x="12" y="28"/>
                </a:cxn>
                <a:cxn ang="0">
                  <a:pos x="16" y="23"/>
                </a:cxn>
                <a:cxn ang="0">
                  <a:pos x="16" y="16"/>
                </a:cxn>
                <a:cxn ang="0">
                  <a:pos x="19" y="10"/>
                </a:cxn>
              </a:cxnLst>
              <a:rect l="0" t="0" r="r" b="b"/>
              <a:pathLst>
                <a:path w="20" h="29">
                  <a:moveTo>
                    <a:pt x="19" y="10"/>
                  </a:moveTo>
                  <a:lnTo>
                    <a:pt x="19" y="4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9" y="1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298" name="Freeform 18"/>
            <p:cNvSpPr>
              <a:spLocks/>
            </p:cNvSpPr>
            <p:nvPr/>
          </p:nvSpPr>
          <p:spPr bwMode="auto">
            <a:xfrm>
              <a:off x="4060" y="2525"/>
              <a:ext cx="121" cy="65"/>
            </a:xfrm>
            <a:custGeom>
              <a:avLst/>
              <a:gdLst/>
              <a:ahLst/>
              <a:cxnLst>
                <a:cxn ang="0">
                  <a:pos x="120" y="64"/>
                </a:cxn>
                <a:cxn ang="0">
                  <a:pos x="111" y="42"/>
                </a:cxn>
                <a:cxn ang="0">
                  <a:pos x="99" y="23"/>
                </a:cxn>
                <a:cxn ang="0">
                  <a:pos x="87" y="13"/>
                </a:cxn>
                <a:cxn ang="0">
                  <a:pos x="71" y="0"/>
                </a:cxn>
                <a:cxn ang="0">
                  <a:pos x="55" y="0"/>
                </a:cxn>
                <a:cxn ang="0">
                  <a:pos x="39" y="0"/>
                </a:cxn>
                <a:cxn ang="0">
                  <a:pos x="19" y="7"/>
                </a:cxn>
                <a:cxn ang="0">
                  <a:pos x="0" y="17"/>
                </a:cxn>
              </a:cxnLst>
              <a:rect l="0" t="0" r="r" b="b"/>
              <a:pathLst>
                <a:path w="121" h="65">
                  <a:moveTo>
                    <a:pt x="120" y="64"/>
                  </a:moveTo>
                  <a:lnTo>
                    <a:pt x="111" y="42"/>
                  </a:lnTo>
                  <a:lnTo>
                    <a:pt x="99" y="23"/>
                  </a:lnTo>
                  <a:lnTo>
                    <a:pt x="87" y="13"/>
                  </a:lnTo>
                  <a:lnTo>
                    <a:pt x="71" y="0"/>
                  </a:lnTo>
                  <a:lnTo>
                    <a:pt x="55" y="0"/>
                  </a:lnTo>
                  <a:lnTo>
                    <a:pt x="39" y="0"/>
                  </a:lnTo>
                  <a:lnTo>
                    <a:pt x="19" y="7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299" name="Freeform 19"/>
            <p:cNvSpPr>
              <a:spLocks/>
            </p:cNvSpPr>
            <p:nvPr/>
          </p:nvSpPr>
          <p:spPr bwMode="auto">
            <a:xfrm>
              <a:off x="4111" y="2573"/>
              <a:ext cx="20" cy="30"/>
            </a:xfrm>
            <a:custGeom>
              <a:avLst/>
              <a:gdLst/>
              <a:ahLst/>
              <a:cxnLst>
                <a:cxn ang="0">
                  <a:pos x="19" y="11"/>
                </a:cxn>
                <a:cxn ang="0">
                  <a:pos x="19" y="5"/>
                </a:cxn>
                <a:cxn ang="0">
                  <a:pos x="16" y="5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5"/>
                </a:cxn>
                <a:cxn ang="0">
                  <a:pos x="0" y="11"/>
                </a:cxn>
                <a:cxn ang="0">
                  <a:pos x="0" y="18"/>
                </a:cxn>
                <a:cxn ang="0">
                  <a:pos x="0" y="24"/>
                </a:cxn>
                <a:cxn ang="0">
                  <a:pos x="3" y="24"/>
                </a:cxn>
                <a:cxn ang="0">
                  <a:pos x="8" y="29"/>
                </a:cxn>
                <a:cxn ang="0">
                  <a:pos x="12" y="29"/>
                </a:cxn>
                <a:cxn ang="0">
                  <a:pos x="16" y="24"/>
                </a:cxn>
                <a:cxn ang="0">
                  <a:pos x="16" y="18"/>
                </a:cxn>
                <a:cxn ang="0">
                  <a:pos x="19" y="11"/>
                </a:cxn>
              </a:cxnLst>
              <a:rect l="0" t="0" r="r" b="b"/>
              <a:pathLst>
                <a:path w="20" h="30">
                  <a:moveTo>
                    <a:pt x="19" y="11"/>
                  </a:moveTo>
                  <a:lnTo>
                    <a:pt x="19" y="5"/>
                  </a:lnTo>
                  <a:lnTo>
                    <a:pt x="16" y="5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3" y="24"/>
                  </a:lnTo>
                  <a:lnTo>
                    <a:pt x="8" y="29"/>
                  </a:lnTo>
                  <a:lnTo>
                    <a:pt x="12" y="29"/>
                  </a:lnTo>
                  <a:lnTo>
                    <a:pt x="16" y="24"/>
                  </a:lnTo>
                  <a:lnTo>
                    <a:pt x="16" y="18"/>
                  </a:lnTo>
                  <a:lnTo>
                    <a:pt x="19" y="11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300" name="Freeform 20"/>
            <p:cNvSpPr>
              <a:spLocks/>
            </p:cNvSpPr>
            <p:nvPr/>
          </p:nvSpPr>
          <p:spPr bwMode="auto">
            <a:xfrm>
              <a:off x="4122" y="2579"/>
              <a:ext cx="20" cy="29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9" y="4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16"/>
                </a:cxn>
                <a:cxn ang="0">
                  <a:pos x="0" y="23"/>
                </a:cxn>
                <a:cxn ang="0">
                  <a:pos x="3" y="23"/>
                </a:cxn>
                <a:cxn ang="0">
                  <a:pos x="8" y="28"/>
                </a:cxn>
                <a:cxn ang="0">
                  <a:pos x="12" y="28"/>
                </a:cxn>
                <a:cxn ang="0">
                  <a:pos x="16" y="23"/>
                </a:cxn>
                <a:cxn ang="0">
                  <a:pos x="16" y="16"/>
                </a:cxn>
                <a:cxn ang="0">
                  <a:pos x="19" y="10"/>
                </a:cxn>
              </a:cxnLst>
              <a:rect l="0" t="0" r="r" b="b"/>
              <a:pathLst>
                <a:path w="20" h="29">
                  <a:moveTo>
                    <a:pt x="19" y="10"/>
                  </a:moveTo>
                  <a:lnTo>
                    <a:pt x="19" y="4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9" y="1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3301" name="Line 21"/>
          <p:cNvSpPr>
            <a:spLocks noChangeShapeType="1"/>
          </p:cNvSpPr>
          <p:nvPr/>
        </p:nvSpPr>
        <p:spPr bwMode="auto">
          <a:xfrm>
            <a:off x="6038850" y="3076029"/>
            <a:ext cx="722313" cy="11699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302" name="Rectangle 22"/>
          <p:cNvSpPr>
            <a:spLocks noChangeArrowheads="1"/>
          </p:cNvSpPr>
          <p:nvPr/>
        </p:nvSpPr>
        <p:spPr bwMode="auto">
          <a:xfrm flipH="1">
            <a:off x="6373989" y="3155404"/>
            <a:ext cx="291748" cy="3847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77788" tIns="38100" rIns="77788" bIns="38100">
            <a:spAutoFit/>
          </a:bodyPr>
          <a:lstStyle/>
          <a:p>
            <a:pPr algn="ctr" defTabSz="536575"/>
            <a:r>
              <a:rPr lang="en-GB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</p:txBody>
      </p:sp>
      <p:sp>
        <p:nvSpPr>
          <p:cNvPr id="353303" name="Rectangle 23"/>
          <p:cNvSpPr>
            <a:spLocks noChangeArrowheads="1"/>
          </p:cNvSpPr>
          <p:nvPr/>
        </p:nvSpPr>
        <p:spPr bwMode="auto">
          <a:xfrm>
            <a:off x="454025" y="742404"/>
            <a:ext cx="159498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marL="390525" indent="-390525" defTabSz="1042988">
              <a:spcBef>
                <a:spcPct val="20000"/>
              </a:spcBef>
            </a:pPr>
            <a:r>
              <a:rPr lang="el-GR" sz="24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Υψομετρία</a:t>
            </a:r>
            <a:endParaRPr lang="en-GB" sz="2400" b="0" i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3304" name="Rectangle 24"/>
          <p:cNvSpPr>
            <a:spLocks noChangeArrowheads="1"/>
          </p:cNvSpPr>
          <p:nvPr/>
        </p:nvSpPr>
        <p:spPr bwMode="auto">
          <a:xfrm>
            <a:off x="569913" y="1369466"/>
            <a:ext cx="4954587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15913" indent="-315913" defTabSz="844550">
              <a:spcBef>
                <a:spcPct val="20000"/>
              </a:spcBef>
              <a:buSzPct val="100000"/>
              <a:buFontTx/>
              <a:buChar char="•"/>
            </a:pPr>
            <a:r>
              <a:rPr lang="el-GR" sz="24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Υψόμετρα προσδιορίζόμενα με</a:t>
            </a:r>
            <a:r>
              <a:rPr lang="en-GB" sz="24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GPS </a:t>
            </a:r>
            <a:r>
              <a:rPr lang="el-GR" sz="24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αναφέρονται στο</a:t>
            </a:r>
            <a:r>
              <a:rPr lang="en-GB" sz="24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ελλειψοειδές του </a:t>
            </a:r>
            <a:r>
              <a:rPr lang="en-GB" sz="2400" b="0" i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WGS 84 </a:t>
            </a:r>
            <a:endParaRPr lang="el-GR" sz="2400" b="0" i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Υψομετρία</a:t>
            </a:r>
          </a:p>
        </p:txBody>
      </p:sp>
    </p:spTree>
    <p:extLst>
      <p:ext uri="{BB962C8B-B14F-4D97-AF65-F5344CB8AC3E}">
        <p14:creationId xmlns:p14="http://schemas.microsoft.com/office/powerpoint/2010/main" val="3264481369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Βιβλιογραφία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462146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Vergos GS, 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Andritsanos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VD (2012) Adjustment of collocated GPS, geoid and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orthometric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height observations in Greece. Geoid or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orthometric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height improvement? In: Kenyon S, Pacino C, Marti U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Geodesy for Planet Earth, International Association of Geodesy Symposia Vol. 136, Springer Berlin Heidelberg New York, pp. 481-488. 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Vergos GS,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Sideris MG (2012) On the determination of sea level changes by combining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altimetric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, tide gauge, satellite gravity and atmospheric observations. In: Kenyon S, Pacino C, Marti U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Geodesy for Planet Earth, International Association of Geodesy Symposia Vol. 136, Springer Berlin Heidelberg New York, pp. 123-130.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Vergos GS,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Mertikas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SP,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Daskalakis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A, 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Tripolitsiotis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A (2013) The contribution of local gravimetric geoid models to the calibration of satellite altimetry data and an outlook of the latest GOCE GGM performance in GAVDOS.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Adv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Space Res 51(8): 1502-1522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10.1016/j.asr.2012.06.013. 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Vergos GS,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Natsiopoulos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DA (2013) Ocean remote sensing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altimetric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satellites in support of sea level anomalies and mean sea surface modeling. In: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Perakis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K and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Moysiadis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A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Advances in Geosciences, 32nd European Association of Remote Sensing Laboratories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EARSeL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Symposia, pp. 398-423.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Vergos GS,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Natsiopoulos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DA,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 (2013) Sea level anomaly and dynamic ocean topography analytical covariance functions in the Mediterranean Sea from ENVISAT data. European Space Agency “20 Years of progress in radar altimetry”, ESA Publications SP-710.</a:t>
            </a:r>
          </a:p>
        </p:txBody>
      </p:sp>
    </p:spTree>
    <p:extLst>
      <p:ext uri="{BB962C8B-B14F-4D97-AF65-F5344CB8AC3E}">
        <p14:creationId xmlns:p14="http://schemas.microsoft.com/office/powerpoint/2010/main" val="18857660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Βιβλιογραφία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549484"/>
            <a:ext cx="9144000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Kotsakis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C,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Vergos GS (2014) Estimation of the geopotential value Wo for the local vertical datum of continental Greece using EGM08 and GPS/leveling data. In: Mart U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Gravity, Geoid and Height Systems (GGHS2012), International Association of Geodesy Symposia Vol. 141, Springer International Publishing Switzerland, pp. 249-255.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10.1007/978-3-319-10837-7_32. 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Tocho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C, Vergos GS, Pacino MC (2014) Evaluation of GOCE/GRACE derived Global Geopotential Models over Argentina with collocated GPS/Leveling observations. In: Mart U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Gravity, Geoid and Height Systems (GGHS2012), International Association of Geodesy Symposia Vol. 141, Springer International Publishing Switzerland, pp. 75-83.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10.1007/978-3-319-10837-7_10.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Vergos GS, 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Kotsakis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C (2014) Evaluation of GOCE/GRACE Global Geopotential Models over Greece with collocated GPS/Levelling observations and local gravity data. In: Mart U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Gravity, Geoid and Height Systems (GGHS2012), International Association of Geodesy Symposia Vol. 141, Springer International Publishing Switzerland, pp. 85-92.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10.1007/978-3-319-10837-7_11.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Andritsanos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VA, Grigoriadis VN, Vergos GS,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Pagounis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V,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 (2015) GOCE/GRACE GGM evaluation over Attica and Thessaloniki, Greece and local geoid modelling in support of height unification. South-Eastern European Journal of Earth Observation and Geomatics, 4(1): 105-122.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endParaRPr lang="en-US" b="0" i="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881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Βιβλιογραφία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549484"/>
            <a:ext cx="9144000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Peidou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AC and Vergos GS (2015) GOCE GGM analysis through wavelet decomposition and reconstruction and validation with GPS/Leveling data. South-Eastern European Journal of Earth Observation and Geomatics, 4(1):13-32.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Tocho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C, Vergos GS (2015a) Assessment of different-generation GOCE-only and GOCE/GRACE Earth Global Gravity Models over Argentina using terrestrial gravity anomalies and GPS/Levelling data. Newton's Bulletin 5: 105-126.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Tocho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C, Vergos GS (2015b) Estimation of the geopotential value W0 for the Local Vertical Datum of Argentina using EGM2008 and GPS/Levelling data. In: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Rizos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C and Willis P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IAG 150 Years, International Association of Geodesy Symposia Vol. 143, Springer International Publishing Switzerland, pp. 271-279.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10.1007/1345_2015_32.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Vergos GS, 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Tzanou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EA,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Natsiopoulos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DA (2015) Validation of GOCE/GRACE satellite only and combined global geopotential models over Greece, in the frame of the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GOCESeaComb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Project. In: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Rizos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C and Willis P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IAG 150 Years, International Association of Geodesy Symposia Vol. 143, Springer International Publishing Switzerland, pp. 297-304.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10.1007/1345_2015_160.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Peidou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AC and Vergos GS (2016) Wavelet multi-resolution analysis of recent GOCE/GRACE GGMs. In: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Jin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S and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Barzaghi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R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3rd International Gravity Field Service Symposium (IGFS2014), International Association of Geodesy Symposia Vol. 144, Springer International Publishing Switzerland, pp. 53-61.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10.1007/1345_2015_44.</a:t>
            </a:r>
          </a:p>
        </p:txBody>
      </p:sp>
    </p:spTree>
    <p:extLst>
      <p:ext uri="{BB962C8B-B14F-4D97-AF65-F5344CB8AC3E}">
        <p14:creationId xmlns:p14="http://schemas.microsoft.com/office/powerpoint/2010/main" val="24142563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Βιβλιογραφία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549484"/>
            <a:ext cx="9144000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Vergos GS,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Andritsanos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VD, 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Pagounis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V,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 (2016) Evaluation of GOCE/GRACE GGMs over Attika and Thessaloniki, Greece, and Wo determination for height system unification. In: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Jin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S and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Barzaghi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R (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eds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) 3rd International Gravity Field Service Symposium (IGFS2014), International Association of Geodesy Symposia Vol. 144, Springer International Publishing Switzerland, pp. 101-109.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doi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10.1007/1345_2015_53.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Vergos GS, 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Natsiopoulos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DA,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Tzanou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EA (2017) GOCE-based evaluation of the Hellenic Vertical Datum within the GOCE+++ project. Presented at the 2016 EGU General Assembly, Session G4.2 “Satellite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Gravimetry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: Data Analysis, Results and Future Concepts”, April 23 – 28, Vienna, Austria.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Tziavos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IN, Vergos GS, Grigoriadis VN,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Natsiopoulos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DA,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Tzanou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EA (2017) Mean and profile-based dynamic ocean topography determination in the Mediterranean Sea within the GOCE+++ project. Presented at the 2016 EGU General Assembly, Session OS2.2 “Advances in Understanding of the Multi-Disciplinary Dynamics of the Southern European Seas (Mediterranean and Black Sea)”, April 23 – 28, Vienna, Austria.</a:t>
            </a: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Vergos GS,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Grebenitcharsky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R,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Natsiopoulos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DA, Al-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Kherayef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O, Al-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Muslmani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B (2017 Satellite altimetry and GOCE contribution to the pre-definition of the Kingdom of Saudi Arabia (KSA) Vertical Network. Presented at the 2016 EGU General Assembly, Session </a:t>
            </a:r>
            <a:r>
              <a:rPr lang="en-US" b="0" i="0" dirty="0" err="1">
                <a:solidFill>
                  <a:srgbClr val="002060"/>
                </a:solidFill>
                <a:latin typeface="Calibri" pitchFamily="34" charset="0"/>
              </a:rPr>
              <a:t>Session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 G1.1 “Recent Developments in Geodetic Theory”, April 23 – 28, Vienna, Austria.</a:t>
            </a:r>
          </a:p>
        </p:txBody>
      </p:sp>
    </p:spTree>
    <p:extLst>
      <p:ext uri="{BB962C8B-B14F-4D97-AF65-F5344CB8AC3E}">
        <p14:creationId xmlns:p14="http://schemas.microsoft.com/office/powerpoint/2010/main" val="1768932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tabLst>
                <a:tab pos="6096000" algn="l"/>
              </a:tabLst>
              <a:defRPr/>
            </a:pPr>
            <a:r>
              <a:rPr lang="en-US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	</a:t>
            </a:r>
            <a:r>
              <a:rPr lang="el-GR" sz="2800" i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+mn-cs"/>
              </a:rPr>
              <a:t>Βιβλιογραφία</a:t>
            </a:r>
            <a:endParaRPr lang="en-US" sz="2800" i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60419" name="Rectangle 7"/>
          <p:cNvSpPr>
            <a:spLocks noChangeArrowheads="1"/>
          </p:cNvSpPr>
          <p:nvPr/>
        </p:nvSpPr>
        <p:spPr bwMode="auto">
          <a:xfrm>
            <a:off x="0" y="549484"/>
            <a:ext cx="91440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l-GR" b="0" i="0" dirty="0" err="1">
                <a:solidFill>
                  <a:srgbClr val="002060"/>
                </a:solidFill>
                <a:latin typeface="Calibri" pitchFamily="34" charset="0"/>
              </a:rPr>
              <a:t>Αραμπέλος</a:t>
            </a:r>
            <a:r>
              <a:rPr lang="el-GR" b="0" i="0" dirty="0">
                <a:solidFill>
                  <a:srgbClr val="002060"/>
                </a:solidFill>
                <a:latin typeface="Calibri" pitchFamily="34" charset="0"/>
              </a:rPr>
              <a:t>, Δ. (2000). </a:t>
            </a:r>
            <a:r>
              <a:rPr lang="el-GR" b="0" i="0" dirty="0" err="1">
                <a:solidFill>
                  <a:srgbClr val="002060"/>
                </a:solidFill>
                <a:latin typeface="Calibri" pitchFamily="34" charset="0"/>
              </a:rPr>
              <a:t>Βαρυτημετρία</a:t>
            </a:r>
            <a:r>
              <a:rPr lang="el-GR" b="0" i="0" dirty="0">
                <a:solidFill>
                  <a:srgbClr val="002060"/>
                </a:solidFill>
                <a:latin typeface="Calibri" pitchFamily="34" charset="0"/>
              </a:rPr>
              <a:t>. Θεσσαλονίκη: ΖΗΤΗ.</a:t>
            </a:r>
            <a:endParaRPr lang="en-US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42900" indent="-342900" algn="just" defTabSz="890588">
              <a:lnSpc>
                <a:spcPct val="80000"/>
              </a:lnSpc>
              <a:spcBef>
                <a:spcPct val="45000"/>
              </a:spcBef>
              <a:buFont typeface="Courier New" panose="02070309020205020404" pitchFamily="49" charset="0"/>
              <a:buChar char="o"/>
            </a:pPr>
            <a:r>
              <a:rPr lang="el-GR" b="0" i="0" dirty="0" err="1">
                <a:solidFill>
                  <a:srgbClr val="002060"/>
                </a:solidFill>
                <a:latin typeface="Calibri" pitchFamily="34" charset="0"/>
              </a:rPr>
              <a:t>Πιρετζίδης</a:t>
            </a:r>
            <a:r>
              <a:rPr lang="el-GR" b="0" i="0" dirty="0">
                <a:solidFill>
                  <a:srgbClr val="002060"/>
                </a:solidFill>
                <a:latin typeface="Calibri" pitchFamily="34" charset="0"/>
              </a:rPr>
              <a:t> Δ (2014) Μελέτη και επεξεργασία δεδομένων της δορυφορικής αποστολής </a:t>
            </a:r>
            <a:r>
              <a:rPr lang="en-US" b="0" i="0" dirty="0">
                <a:solidFill>
                  <a:srgbClr val="002060"/>
                </a:solidFill>
                <a:latin typeface="Calibri" pitchFamily="34" charset="0"/>
              </a:rPr>
              <a:t>GOCE </a:t>
            </a:r>
            <a:r>
              <a:rPr lang="el-GR" b="0" i="0" dirty="0">
                <a:solidFill>
                  <a:srgbClr val="002060"/>
                </a:solidFill>
                <a:latin typeface="Calibri" pitchFamily="34" charset="0"/>
              </a:rPr>
              <a:t>και προσέγγιση του πεδίου βαρύτητας της Γης σε περιφερειακή και παγκόσμια κλίμακα. Μεταπτυχιακή Εργασία, ΠΜΣ </a:t>
            </a:r>
            <a:r>
              <a:rPr lang="el-GR" b="0" i="0" dirty="0" err="1">
                <a:solidFill>
                  <a:srgbClr val="002060"/>
                </a:solidFill>
                <a:latin typeface="Calibri" pitchFamily="34" charset="0"/>
              </a:rPr>
              <a:t>Γεωπληροφορική</a:t>
            </a:r>
            <a:r>
              <a:rPr lang="el-GR" b="0" i="0" dirty="0">
                <a:solidFill>
                  <a:srgbClr val="002060"/>
                </a:solidFill>
                <a:latin typeface="Calibri" pitchFamily="34" charset="0"/>
              </a:rPr>
              <a:t>, ΤΑΤΜ/ΑΠΘ.</a:t>
            </a:r>
            <a:endParaRPr lang="en-US" b="0" i="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05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713" y="457200"/>
            <a:ext cx="8191500" cy="323850"/>
          </a:xfrm>
          <a:noFill/>
          <a:ln w="12700">
            <a:miter lim="800000"/>
            <a:headEnd/>
            <a:tailEnd/>
          </a:ln>
        </p:spPr>
        <p:txBody>
          <a:bodyPr vert="horz" wrap="square" lIns="92075" tIns="42863" rIns="92075" bIns="42863" numCol="1" anchor="ctr" anchorCtr="0" compatLnSpc="1">
            <a:prstTxWarp prst="textNoShape">
              <a:avLst/>
            </a:prstTxWarp>
          </a:bodyPr>
          <a:lstStyle/>
          <a:p>
            <a:r>
              <a:rPr lang="el-GR">
                <a:solidFill>
                  <a:srgbClr val="002060"/>
                </a:solidFill>
              </a:rPr>
              <a:t>	</a:t>
            </a:r>
            <a:br>
              <a:rPr lang="el-GR">
                <a:solidFill>
                  <a:srgbClr val="002060"/>
                </a:solidFill>
              </a:rPr>
            </a:br>
            <a:endParaRPr lang="el-GR">
              <a:solidFill>
                <a:srgbClr val="002060"/>
              </a:solidFill>
            </a:endParaRPr>
          </a:p>
        </p:txBody>
      </p:sp>
      <p:sp>
        <p:nvSpPr>
          <p:cNvPr id="355331" name="Rectangle 3"/>
          <p:cNvSpPr>
            <a:spLocks noChangeArrowheads="1"/>
          </p:cNvSpPr>
          <p:nvPr/>
        </p:nvSpPr>
        <p:spPr bwMode="auto">
          <a:xfrm>
            <a:off x="569913" y="1657350"/>
            <a:ext cx="6310312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 b="0" i="0">
              <a:solidFill>
                <a:srgbClr val="002060"/>
              </a:solidFill>
            </a:endParaRPr>
          </a:p>
        </p:txBody>
      </p:sp>
      <p:sp>
        <p:nvSpPr>
          <p:cNvPr id="355332" name="Rectangle 4"/>
          <p:cNvSpPr>
            <a:spLocks noChangeArrowheads="1"/>
          </p:cNvSpPr>
          <p:nvPr/>
        </p:nvSpPr>
        <p:spPr bwMode="auto">
          <a:xfrm>
            <a:off x="280988" y="692150"/>
            <a:ext cx="5341109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15913" indent="-315913" defTabSz="844550">
              <a:spcBef>
                <a:spcPct val="20000"/>
              </a:spcBef>
              <a:buFont typeface="Courier New" pitchFamily="49" charset="0"/>
              <a:buChar char="o"/>
            </a:pP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15913" indent="-315913" defTabSz="844550">
              <a:spcBef>
                <a:spcPct val="20000"/>
              </a:spcBef>
              <a:buFont typeface="Courier New" pitchFamily="49" charset="0"/>
              <a:buChar char="o"/>
            </a:pP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15913" indent="-315913" defTabSz="844550">
              <a:spcBef>
                <a:spcPct val="20000"/>
              </a:spcBef>
              <a:buSzPct val="100000"/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Οι διακυμάνσεις του γεωειδούς οφείλονται σε επιδράσεις της τοπογραφίας</a:t>
            </a:r>
            <a:r>
              <a:rPr lang="en-GB" sz="2400" b="0" i="0" dirty="0">
                <a:solidFill>
                  <a:srgbClr val="002060"/>
                </a:solidFill>
                <a:latin typeface="Calibri" pitchFamily="34" charset="0"/>
              </a:rPr>
              <a:t>,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γεωλογίας κ.λπ.</a:t>
            </a: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55333" name="Rectangle 5"/>
          <p:cNvSpPr>
            <a:spLocks noChangeArrowheads="1"/>
          </p:cNvSpPr>
          <p:nvPr/>
        </p:nvSpPr>
        <p:spPr bwMode="auto">
          <a:xfrm>
            <a:off x="287338" y="492088"/>
            <a:ext cx="7011987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15913" indent="-315913" defTabSz="844550">
              <a:spcBef>
                <a:spcPct val="20000"/>
              </a:spcBef>
              <a:buSzPct val="100000"/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Το γεωειδές είναι </a:t>
            </a:r>
            <a:r>
              <a:rPr lang="el-GR" sz="2400" b="0" i="0" dirty="0" err="1">
                <a:solidFill>
                  <a:srgbClr val="002060"/>
                </a:solidFill>
                <a:latin typeface="Calibri" pitchFamily="34" charset="0"/>
              </a:rPr>
              <a:t>ισοδυναμική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επιφάνεια που συμπίπτει με Μέση Στάθμη Θάλασσας – Μ.Σ.Θ.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 (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  <a:sym typeface="Symbol" pitchFamily="18" charset="2"/>
              </a:rPr>
              <a:t>1m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55334" name="Rectangle 6"/>
          <p:cNvSpPr>
            <a:spLocks noChangeArrowheads="1"/>
          </p:cNvSpPr>
          <p:nvPr/>
        </p:nvSpPr>
        <p:spPr bwMode="auto">
          <a:xfrm>
            <a:off x="250825" y="2852936"/>
            <a:ext cx="4229100" cy="1104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2075" tIns="42863" rIns="92075" bIns="42863"/>
          <a:lstStyle/>
          <a:p>
            <a:pPr marL="315913" indent="-315913" defTabSz="844550">
              <a:spcBef>
                <a:spcPct val="20000"/>
              </a:spcBef>
              <a:buSzPct val="100000"/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Τα ορθομετρικά υψόμετρα αναφέρονται τυπικά σε ένα </a:t>
            </a:r>
            <a:r>
              <a:rPr lang="en-US" sz="2400" b="0" i="0" dirty="0">
                <a:solidFill>
                  <a:srgbClr val="002060"/>
                </a:solidFill>
                <a:latin typeface="Calibri" pitchFamily="34" charset="0"/>
              </a:rPr>
              <a:t>Datum 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που συμπίπτει με τη Μέση Στάθμη της Θάλασσας</a:t>
            </a: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  <a:p>
            <a:pPr marL="315913" indent="-315913" defTabSz="844550">
              <a:spcBef>
                <a:spcPct val="20000"/>
              </a:spcBef>
              <a:buSzPct val="100000"/>
              <a:buFont typeface="Courier New" pitchFamily="49" charset="0"/>
              <a:buChar char="o"/>
            </a:pP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Μ.Σ.Θ. </a:t>
            </a:r>
            <a:r>
              <a:rPr lang="el-GR" sz="24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sym typeface="Symbol" pitchFamily="18" charset="2"/>
              </a:rPr>
              <a:t></a:t>
            </a:r>
            <a:r>
              <a:rPr lang="el-GR" sz="2400" b="0" i="0" dirty="0">
                <a:solidFill>
                  <a:srgbClr val="002060"/>
                </a:solidFill>
                <a:latin typeface="Calibri" pitchFamily="34" charset="0"/>
              </a:rPr>
              <a:t> Γεωειδές</a:t>
            </a:r>
            <a:endParaRPr lang="en-GB" sz="2400" b="0" i="0" dirty="0">
              <a:solidFill>
                <a:srgbClr val="002060"/>
              </a:solidFill>
              <a:latin typeface="Calibri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15616" y="1988840"/>
            <a:ext cx="7693163" cy="4223533"/>
            <a:chOff x="882" y="1592"/>
            <a:chExt cx="4618" cy="2402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882" y="3305"/>
              <a:ext cx="1920" cy="464"/>
              <a:chOff x="784" y="2840"/>
              <a:chExt cx="1691" cy="464"/>
            </a:xfrm>
          </p:grpSpPr>
          <p:sp>
            <p:nvSpPr>
              <p:cNvPr id="355337" name="Rectangle 9"/>
              <p:cNvSpPr>
                <a:spLocks noChangeArrowheads="1"/>
              </p:cNvSpPr>
              <p:nvPr/>
            </p:nvSpPr>
            <p:spPr bwMode="auto">
              <a:xfrm>
                <a:off x="784" y="2840"/>
                <a:ext cx="1691" cy="46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tx1"/>
                </a:outerShdw>
              </a:effectLst>
            </p:spPr>
            <p:txBody>
              <a:bodyPr wrap="none" anchor="ctr"/>
              <a:lstStyle/>
              <a:p>
                <a:endParaRPr lang="el-GR" b="0" i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55338" name="Rectangle 10"/>
              <p:cNvSpPr>
                <a:spLocks noChangeArrowheads="1"/>
              </p:cNvSpPr>
              <p:nvPr/>
            </p:nvSpPr>
            <p:spPr bwMode="auto">
              <a:xfrm>
                <a:off x="840" y="2905"/>
                <a:ext cx="1579" cy="33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5088" tIns="31750" rIns="65088" bIns="31750">
                <a:spAutoFit/>
              </a:bodyPr>
              <a:lstStyle/>
              <a:p>
                <a:pPr defTabSz="373063">
                  <a:spcAft>
                    <a:spcPct val="15000"/>
                  </a:spcAft>
                  <a:tabLst>
                    <a:tab pos="338138" algn="l"/>
                  </a:tabLst>
                </a:pPr>
                <a:r>
                  <a:rPr lang="en-GB" sz="1600" b="0" i="0" dirty="0">
                    <a:solidFill>
                      <a:srgbClr val="002060"/>
                    </a:solidFill>
                  </a:rPr>
                  <a:t>H = </a:t>
                </a:r>
                <a:r>
                  <a:rPr lang="el-GR" sz="1600" b="0" i="0" dirty="0">
                    <a:solidFill>
                      <a:srgbClr val="002060"/>
                    </a:solidFill>
                  </a:rPr>
                  <a:t>υψόμετρο από γεωειδές</a:t>
                </a:r>
                <a:endParaRPr lang="en-GB" sz="1600" b="0" i="0" dirty="0">
                  <a:solidFill>
                    <a:srgbClr val="002060"/>
                  </a:solidFill>
                </a:endParaRPr>
              </a:p>
              <a:p>
                <a:pPr defTabSz="373063">
                  <a:spcAft>
                    <a:spcPct val="15000"/>
                  </a:spcAft>
                  <a:tabLst>
                    <a:tab pos="338138" algn="l"/>
                  </a:tabLst>
                </a:pPr>
                <a:r>
                  <a:rPr lang="en-GB" sz="1600" b="0" i="0" dirty="0">
                    <a:solidFill>
                      <a:srgbClr val="002060"/>
                    </a:solidFill>
                  </a:rPr>
                  <a:t>(~</a:t>
                </a:r>
                <a:r>
                  <a:rPr lang="el-GR" sz="1600" b="0" i="0" dirty="0">
                    <a:solidFill>
                      <a:srgbClr val="002060"/>
                    </a:solidFill>
                  </a:rPr>
                  <a:t>ορθομετρικό υψόμετρο</a:t>
                </a:r>
                <a:r>
                  <a:rPr lang="en-GB" sz="1600" b="0" i="0" dirty="0">
                    <a:solidFill>
                      <a:srgbClr val="002060"/>
                    </a:solidFill>
                  </a:rPr>
                  <a:t>)</a:t>
                </a:r>
              </a:p>
            </p:txBody>
          </p:sp>
        </p:grpSp>
        <p:sp>
          <p:nvSpPr>
            <p:cNvPr id="355339" name="Freeform 11"/>
            <p:cNvSpPr>
              <a:spLocks/>
            </p:cNvSpPr>
            <p:nvPr/>
          </p:nvSpPr>
          <p:spPr bwMode="auto">
            <a:xfrm>
              <a:off x="3469" y="2445"/>
              <a:ext cx="2031" cy="1547"/>
            </a:xfrm>
            <a:custGeom>
              <a:avLst/>
              <a:gdLst/>
              <a:ahLst/>
              <a:cxnLst>
                <a:cxn ang="0">
                  <a:pos x="2025" y="0"/>
                </a:cxn>
                <a:cxn ang="0">
                  <a:pos x="1794" y="21"/>
                </a:cxn>
                <a:cxn ang="0">
                  <a:pos x="1569" y="48"/>
                </a:cxn>
                <a:cxn ang="0">
                  <a:pos x="1361" y="96"/>
                </a:cxn>
                <a:cxn ang="0">
                  <a:pos x="1169" y="152"/>
                </a:cxn>
                <a:cxn ang="0">
                  <a:pos x="985" y="220"/>
                </a:cxn>
                <a:cxn ang="0">
                  <a:pos x="816" y="301"/>
                </a:cxn>
                <a:cxn ang="0">
                  <a:pos x="664" y="389"/>
                </a:cxn>
                <a:cxn ang="0">
                  <a:pos x="524" y="489"/>
                </a:cxn>
                <a:cxn ang="0">
                  <a:pos x="399" y="597"/>
                </a:cxn>
                <a:cxn ang="0">
                  <a:pos x="292" y="713"/>
                </a:cxn>
                <a:cxn ang="0">
                  <a:pos x="199" y="838"/>
                </a:cxn>
                <a:cxn ang="0">
                  <a:pos x="127" y="970"/>
                </a:cxn>
                <a:cxn ang="0">
                  <a:pos x="68" y="1106"/>
                </a:cxn>
                <a:cxn ang="0">
                  <a:pos x="27" y="1250"/>
                </a:cxn>
                <a:cxn ang="0">
                  <a:pos x="3" y="1394"/>
                </a:cxn>
                <a:cxn ang="0">
                  <a:pos x="0" y="1546"/>
                </a:cxn>
                <a:cxn ang="0">
                  <a:pos x="2030" y="1542"/>
                </a:cxn>
                <a:cxn ang="0">
                  <a:pos x="2030" y="1446"/>
                </a:cxn>
                <a:cxn ang="0">
                  <a:pos x="2030" y="1350"/>
                </a:cxn>
                <a:cxn ang="0">
                  <a:pos x="2030" y="1254"/>
                </a:cxn>
                <a:cxn ang="0">
                  <a:pos x="2030" y="1158"/>
                </a:cxn>
                <a:cxn ang="0">
                  <a:pos x="2030" y="1062"/>
                </a:cxn>
                <a:cxn ang="0">
                  <a:pos x="2025" y="965"/>
                </a:cxn>
                <a:cxn ang="0">
                  <a:pos x="2025" y="870"/>
                </a:cxn>
                <a:cxn ang="0">
                  <a:pos x="2025" y="773"/>
                </a:cxn>
                <a:cxn ang="0">
                  <a:pos x="2025" y="677"/>
                </a:cxn>
                <a:cxn ang="0">
                  <a:pos x="2025" y="581"/>
                </a:cxn>
                <a:cxn ang="0">
                  <a:pos x="2025" y="485"/>
                </a:cxn>
                <a:cxn ang="0">
                  <a:pos x="2025" y="389"/>
                </a:cxn>
                <a:cxn ang="0">
                  <a:pos x="2025" y="288"/>
                </a:cxn>
                <a:cxn ang="0">
                  <a:pos x="2025" y="193"/>
                </a:cxn>
                <a:cxn ang="0">
                  <a:pos x="2025" y="96"/>
                </a:cxn>
                <a:cxn ang="0">
                  <a:pos x="2025" y="0"/>
                </a:cxn>
              </a:cxnLst>
              <a:rect l="0" t="0" r="r" b="b"/>
              <a:pathLst>
                <a:path w="2031" h="1547">
                  <a:moveTo>
                    <a:pt x="2025" y="0"/>
                  </a:moveTo>
                  <a:lnTo>
                    <a:pt x="1794" y="21"/>
                  </a:lnTo>
                  <a:lnTo>
                    <a:pt x="1569" y="48"/>
                  </a:lnTo>
                  <a:lnTo>
                    <a:pt x="1361" y="96"/>
                  </a:lnTo>
                  <a:lnTo>
                    <a:pt x="1169" y="152"/>
                  </a:lnTo>
                  <a:lnTo>
                    <a:pt x="985" y="220"/>
                  </a:lnTo>
                  <a:lnTo>
                    <a:pt x="816" y="301"/>
                  </a:lnTo>
                  <a:lnTo>
                    <a:pt x="664" y="389"/>
                  </a:lnTo>
                  <a:lnTo>
                    <a:pt x="524" y="489"/>
                  </a:lnTo>
                  <a:lnTo>
                    <a:pt x="399" y="597"/>
                  </a:lnTo>
                  <a:lnTo>
                    <a:pt x="292" y="713"/>
                  </a:lnTo>
                  <a:lnTo>
                    <a:pt x="199" y="838"/>
                  </a:lnTo>
                  <a:lnTo>
                    <a:pt x="127" y="970"/>
                  </a:lnTo>
                  <a:lnTo>
                    <a:pt x="68" y="1106"/>
                  </a:lnTo>
                  <a:lnTo>
                    <a:pt x="27" y="1250"/>
                  </a:lnTo>
                  <a:lnTo>
                    <a:pt x="3" y="1394"/>
                  </a:lnTo>
                  <a:lnTo>
                    <a:pt x="0" y="1546"/>
                  </a:lnTo>
                  <a:lnTo>
                    <a:pt x="2030" y="1542"/>
                  </a:lnTo>
                  <a:lnTo>
                    <a:pt x="2030" y="1446"/>
                  </a:lnTo>
                  <a:lnTo>
                    <a:pt x="2030" y="1350"/>
                  </a:lnTo>
                  <a:lnTo>
                    <a:pt x="2030" y="1254"/>
                  </a:lnTo>
                  <a:lnTo>
                    <a:pt x="2030" y="1158"/>
                  </a:lnTo>
                  <a:lnTo>
                    <a:pt x="2030" y="1062"/>
                  </a:lnTo>
                  <a:lnTo>
                    <a:pt x="2025" y="965"/>
                  </a:lnTo>
                  <a:lnTo>
                    <a:pt x="2025" y="870"/>
                  </a:lnTo>
                  <a:lnTo>
                    <a:pt x="2025" y="773"/>
                  </a:lnTo>
                  <a:lnTo>
                    <a:pt x="2025" y="677"/>
                  </a:lnTo>
                  <a:lnTo>
                    <a:pt x="2025" y="581"/>
                  </a:lnTo>
                  <a:lnTo>
                    <a:pt x="2025" y="485"/>
                  </a:lnTo>
                  <a:lnTo>
                    <a:pt x="2025" y="389"/>
                  </a:lnTo>
                  <a:lnTo>
                    <a:pt x="2025" y="288"/>
                  </a:lnTo>
                  <a:lnTo>
                    <a:pt x="2025" y="193"/>
                  </a:lnTo>
                  <a:lnTo>
                    <a:pt x="2025" y="96"/>
                  </a:lnTo>
                  <a:lnTo>
                    <a:pt x="2025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2700" cap="rnd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0" name="Rectangle 12"/>
            <p:cNvSpPr>
              <a:spLocks noChangeArrowheads="1"/>
            </p:cNvSpPr>
            <p:nvPr/>
          </p:nvSpPr>
          <p:spPr bwMode="auto">
            <a:xfrm flipH="1">
              <a:off x="3788" y="3400"/>
              <a:ext cx="802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l-GR" sz="1600" b="0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Ελλειψοειδές</a:t>
              </a:r>
              <a:endParaRPr lang="en-GB" sz="1600" b="0" i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5341" name="Rectangle 13"/>
            <p:cNvSpPr>
              <a:spLocks noChangeArrowheads="1"/>
            </p:cNvSpPr>
            <p:nvPr/>
          </p:nvSpPr>
          <p:spPr bwMode="auto">
            <a:xfrm flipH="1">
              <a:off x="3566" y="1940"/>
              <a:ext cx="182" cy="1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sz="17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</a:t>
              </a:r>
            </a:p>
          </p:txBody>
        </p:sp>
        <p:sp>
          <p:nvSpPr>
            <p:cNvPr id="355342" name="Freeform 14"/>
            <p:cNvSpPr>
              <a:spLocks/>
            </p:cNvSpPr>
            <p:nvPr/>
          </p:nvSpPr>
          <p:spPr bwMode="auto">
            <a:xfrm>
              <a:off x="3522" y="1991"/>
              <a:ext cx="721" cy="473"/>
            </a:xfrm>
            <a:custGeom>
              <a:avLst/>
              <a:gdLst/>
              <a:ahLst/>
              <a:cxnLst>
                <a:cxn ang="0">
                  <a:pos x="688" y="16"/>
                </a:cxn>
                <a:cxn ang="0">
                  <a:pos x="632" y="8"/>
                </a:cxn>
                <a:cxn ang="0">
                  <a:pos x="584" y="16"/>
                </a:cxn>
                <a:cxn ang="0">
                  <a:pos x="520" y="8"/>
                </a:cxn>
                <a:cxn ang="0">
                  <a:pos x="464" y="24"/>
                </a:cxn>
                <a:cxn ang="0">
                  <a:pos x="400" y="0"/>
                </a:cxn>
                <a:cxn ang="0">
                  <a:pos x="352" y="32"/>
                </a:cxn>
                <a:cxn ang="0">
                  <a:pos x="288" y="56"/>
                </a:cxn>
                <a:cxn ang="0">
                  <a:pos x="240" y="72"/>
                </a:cxn>
                <a:cxn ang="0">
                  <a:pos x="200" y="136"/>
                </a:cxn>
                <a:cxn ang="0">
                  <a:pos x="136" y="192"/>
                </a:cxn>
                <a:cxn ang="0">
                  <a:pos x="80" y="208"/>
                </a:cxn>
                <a:cxn ang="0">
                  <a:pos x="56" y="248"/>
                </a:cxn>
                <a:cxn ang="0">
                  <a:pos x="24" y="312"/>
                </a:cxn>
                <a:cxn ang="0">
                  <a:pos x="8" y="360"/>
                </a:cxn>
                <a:cxn ang="0">
                  <a:pos x="0" y="424"/>
                </a:cxn>
                <a:cxn ang="0">
                  <a:pos x="0" y="472"/>
                </a:cxn>
                <a:cxn ang="0">
                  <a:pos x="32" y="416"/>
                </a:cxn>
                <a:cxn ang="0">
                  <a:pos x="72" y="384"/>
                </a:cxn>
                <a:cxn ang="0">
                  <a:pos x="96" y="328"/>
                </a:cxn>
                <a:cxn ang="0">
                  <a:pos x="128" y="272"/>
                </a:cxn>
                <a:cxn ang="0">
                  <a:pos x="168" y="248"/>
                </a:cxn>
                <a:cxn ang="0">
                  <a:pos x="216" y="216"/>
                </a:cxn>
                <a:cxn ang="0">
                  <a:pos x="248" y="184"/>
                </a:cxn>
                <a:cxn ang="0">
                  <a:pos x="288" y="152"/>
                </a:cxn>
                <a:cxn ang="0">
                  <a:pos x="352" y="104"/>
                </a:cxn>
                <a:cxn ang="0">
                  <a:pos x="408" y="72"/>
                </a:cxn>
                <a:cxn ang="0">
                  <a:pos x="480" y="80"/>
                </a:cxn>
                <a:cxn ang="0">
                  <a:pos x="536" y="88"/>
                </a:cxn>
                <a:cxn ang="0">
                  <a:pos x="600" y="64"/>
                </a:cxn>
                <a:cxn ang="0">
                  <a:pos x="656" y="56"/>
                </a:cxn>
                <a:cxn ang="0">
                  <a:pos x="720" y="16"/>
                </a:cxn>
              </a:cxnLst>
              <a:rect l="0" t="0" r="r" b="b"/>
              <a:pathLst>
                <a:path w="721" h="473">
                  <a:moveTo>
                    <a:pt x="720" y="16"/>
                  </a:moveTo>
                  <a:lnTo>
                    <a:pt x="688" y="16"/>
                  </a:lnTo>
                  <a:lnTo>
                    <a:pt x="664" y="16"/>
                  </a:lnTo>
                  <a:lnTo>
                    <a:pt x="632" y="8"/>
                  </a:lnTo>
                  <a:lnTo>
                    <a:pt x="608" y="16"/>
                  </a:lnTo>
                  <a:lnTo>
                    <a:pt x="584" y="16"/>
                  </a:lnTo>
                  <a:lnTo>
                    <a:pt x="552" y="16"/>
                  </a:lnTo>
                  <a:lnTo>
                    <a:pt x="520" y="8"/>
                  </a:lnTo>
                  <a:lnTo>
                    <a:pt x="488" y="24"/>
                  </a:lnTo>
                  <a:lnTo>
                    <a:pt x="464" y="24"/>
                  </a:lnTo>
                  <a:lnTo>
                    <a:pt x="432" y="8"/>
                  </a:lnTo>
                  <a:lnTo>
                    <a:pt x="400" y="0"/>
                  </a:lnTo>
                  <a:lnTo>
                    <a:pt x="376" y="0"/>
                  </a:lnTo>
                  <a:lnTo>
                    <a:pt x="352" y="32"/>
                  </a:lnTo>
                  <a:lnTo>
                    <a:pt x="320" y="40"/>
                  </a:lnTo>
                  <a:lnTo>
                    <a:pt x="288" y="56"/>
                  </a:lnTo>
                  <a:lnTo>
                    <a:pt x="264" y="64"/>
                  </a:lnTo>
                  <a:lnTo>
                    <a:pt x="240" y="72"/>
                  </a:lnTo>
                  <a:lnTo>
                    <a:pt x="224" y="104"/>
                  </a:lnTo>
                  <a:lnTo>
                    <a:pt x="200" y="136"/>
                  </a:lnTo>
                  <a:lnTo>
                    <a:pt x="168" y="160"/>
                  </a:lnTo>
                  <a:lnTo>
                    <a:pt x="136" y="192"/>
                  </a:lnTo>
                  <a:lnTo>
                    <a:pt x="112" y="192"/>
                  </a:lnTo>
                  <a:lnTo>
                    <a:pt x="80" y="208"/>
                  </a:lnTo>
                  <a:lnTo>
                    <a:pt x="56" y="224"/>
                  </a:lnTo>
                  <a:lnTo>
                    <a:pt x="56" y="248"/>
                  </a:lnTo>
                  <a:lnTo>
                    <a:pt x="40" y="280"/>
                  </a:lnTo>
                  <a:lnTo>
                    <a:pt x="24" y="312"/>
                  </a:lnTo>
                  <a:lnTo>
                    <a:pt x="16" y="336"/>
                  </a:lnTo>
                  <a:lnTo>
                    <a:pt x="8" y="360"/>
                  </a:lnTo>
                  <a:lnTo>
                    <a:pt x="0" y="392"/>
                  </a:lnTo>
                  <a:lnTo>
                    <a:pt x="0" y="424"/>
                  </a:lnTo>
                  <a:lnTo>
                    <a:pt x="0" y="448"/>
                  </a:lnTo>
                  <a:lnTo>
                    <a:pt x="0" y="472"/>
                  </a:lnTo>
                  <a:lnTo>
                    <a:pt x="16" y="448"/>
                  </a:lnTo>
                  <a:lnTo>
                    <a:pt x="32" y="416"/>
                  </a:lnTo>
                  <a:lnTo>
                    <a:pt x="64" y="408"/>
                  </a:lnTo>
                  <a:lnTo>
                    <a:pt x="72" y="384"/>
                  </a:lnTo>
                  <a:lnTo>
                    <a:pt x="80" y="352"/>
                  </a:lnTo>
                  <a:lnTo>
                    <a:pt x="96" y="328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52" y="272"/>
                  </a:lnTo>
                  <a:lnTo>
                    <a:pt x="168" y="248"/>
                  </a:lnTo>
                  <a:lnTo>
                    <a:pt x="192" y="232"/>
                  </a:lnTo>
                  <a:lnTo>
                    <a:pt x="216" y="216"/>
                  </a:lnTo>
                  <a:lnTo>
                    <a:pt x="240" y="208"/>
                  </a:lnTo>
                  <a:lnTo>
                    <a:pt x="248" y="184"/>
                  </a:lnTo>
                  <a:lnTo>
                    <a:pt x="264" y="160"/>
                  </a:lnTo>
                  <a:lnTo>
                    <a:pt x="288" y="152"/>
                  </a:lnTo>
                  <a:lnTo>
                    <a:pt x="320" y="120"/>
                  </a:lnTo>
                  <a:lnTo>
                    <a:pt x="352" y="104"/>
                  </a:lnTo>
                  <a:lnTo>
                    <a:pt x="384" y="88"/>
                  </a:lnTo>
                  <a:lnTo>
                    <a:pt x="408" y="72"/>
                  </a:lnTo>
                  <a:lnTo>
                    <a:pt x="448" y="72"/>
                  </a:lnTo>
                  <a:lnTo>
                    <a:pt x="480" y="80"/>
                  </a:lnTo>
                  <a:lnTo>
                    <a:pt x="504" y="96"/>
                  </a:lnTo>
                  <a:lnTo>
                    <a:pt x="536" y="88"/>
                  </a:lnTo>
                  <a:lnTo>
                    <a:pt x="568" y="80"/>
                  </a:lnTo>
                  <a:lnTo>
                    <a:pt x="600" y="64"/>
                  </a:lnTo>
                  <a:lnTo>
                    <a:pt x="632" y="64"/>
                  </a:lnTo>
                  <a:lnTo>
                    <a:pt x="656" y="56"/>
                  </a:lnTo>
                  <a:lnTo>
                    <a:pt x="680" y="56"/>
                  </a:lnTo>
                  <a:lnTo>
                    <a:pt x="720" y="16"/>
                  </a:lnTo>
                </a:path>
              </a:pathLst>
            </a:custGeom>
            <a:gradFill rotWithShape="0">
              <a:gsLst>
                <a:gs pos="0">
                  <a:srgbClr val="33CC33">
                    <a:gamma/>
                    <a:tint val="40000"/>
                    <a:invGamma/>
                  </a:srgbClr>
                </a:gs>
                <a:gs pos="100000">
                  <a:srgbClr val="33CC33"/>
                </a:gs>
              </a:gsLst>
              <a:lin ang="189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3" name="Oval 15"/>
            <p:cNvSpPr>
              <a:spLocks noChangeArrowheads="1"/>
            </p:cNvSpPr>
            <p:nvPr/>
          </p:nvSpPr>
          <p:spPr bwMode="auto">
            <a:xfrm>
              <a:off x="3768" y="2021"/>
              <a:ext cx="42" cy="42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4" name="Line 16"/>
            <p:cNvSpPr>
              <a:spLocks noChangeShapeType="1"/>
            </p:cNvSpPr>
            <p:nvPr/>
          </p:nvSpPr>
          <p:spPr bwMode="auto">
            <a:xfrm>
              <a:off x="5499" y="2066"/>
              <a:ext cx="0" cy="192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5" name="Line 17"/>
            <p:cNvSpPr>
              <a:spLocks noChangeShapeType="1"/>
            </p:cNvSpPr>
            <p:nvPr/>
          </p:nvSpPr>
          <p:spPr bwMode="auto">
            <a:xfrm>
              <a:off x="3258" y="3993"/>
              <a:ext cx="224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6" name="Freeform 18"/>
            <p:cNvSpPr>
              <a:spLocks/>
            </p:cNvSpPr>
            <p:nvPr/>
          </p:nvSpPr>
          <p:spPr bwMode="auto">
            <a:xfrm>
              <a:off x="3309" y="2446"/>
              <a:ext cx="2183" cy="1548"/>
            </a:xfrm>
            <a:custGeom>
              <a:avLst/>
              <a:gdLst/>
              <a:ahLst/>
              <a:cxnLst>
                <a:cxn ang="0">
                  <a:pos x="1950" y="20"/>
                </a:cxn>
                <a:cxn ang="0">
                  <a:pos x="1517" y="96"/>
                </a:cxn>
                <a:cxn ang="0">
                  <a:pos x="1141" y="220"/>
                </a:cxn>
                <a:cxn ang="0">
                  <a:pos x="821" y="389"/>
                </a:cxn>
                <a:cxn ang="0">
                  <a:pos x="556" y="597"/>
                </a:cxn>
                <a:cxn ang="0">
                  <a:pos x="356" y="838"/>
                </a:cxn>
                <a:cxn ang="0">
                  <a:pos x="225" y="1106"/>
                </a:cxn>
                <a:cxn ang="0">
                  <a:pos x="160" y="1395"/>
                </a:cxn>
                <a:cxn ang="0">
                  <a:pos x="136" y="1547"/>
                </a:cxn>
                <a:cxn ang="0">
                  <a:pos x="96" y="1547"/>
                </a:cxn>
                <a:cxn ang="0">
                  <a:pos x="60" y="1547"/>
                </a:cxn>
                <a:cxn ang="0">
                  <a:pos x="20" y="1547"/>
                </a:cxn>
                <a:cxn ang="0">
                  <a:pos x="16" y="1511"/>
                </a:cxn>
                <a:cxn ang="0">
                  <a:pos x="53" y="1443"/>
                </a:cxn>
                <a:cxn ang="0">
                  <a:pos x="96" y="1382"/>
                </a:cxn>
                <a:cxn ang="0">
                  <a:pos x="140" y="1326"/>
                </a:cxn>
                <a:cxn ang="0">
                  <a:pos x="209" y="1250"/>
                </a:cxn>
                <a:cxn ang="0">
                  <a:pos x="272" y="1154"/>
                </a:cxn>
                <a:cxn ang="0">
                  <a:pos x="309" y="1058"/>
                </a:cxn>
                <a:cxn ang="0">
                  <a:pos x="325" y="958"/>
                </a:cxn>
                <a:cxn ang="0">
                  <a:pos x="336" y="838"/>
                </a:cxn>
                <a:cxn ang="0">
                  <a:pos x="361" y="709"/>
                </a:cxn>
                <a:cxn ang="0">
                  <a:pos x="393" y="585"/>
                </a:cxn>
                <a:cxn ang="0">
                  <a:pos x="440" y="469"/>
                </a:cxn>
                <a:cxn ang="0">
                  <a:pos x="488" y="365"/>
                </a:cxn>
                <a:cxn ang="0">
                  <a:pos x="544" y="268"/>
                </a:cxn>
                <a:cxn ang="0">
                  <a:pos x="601" y="197"/>
                </a:cxn>
                <a:cxn ang="0">
                  <a:pos x="657" y="140"/>
                </a:cxn>
                <a:cxn ang="0">
                  <a:pos x="721" y="104"/>
                </a:cxn>
                <a:cxn ang="0">
                  <a:pos x="805" y="80"/>
                </a:cxn>
                <a:cxn ang="0">
                  <a:pos x="905" y="72"/>
                </a:cxn>
                <a:cxn ang="0">
                  <a:pos x="1009" y="68"/>
                </a:cxn>
                <a:cxn ang="0">
                  <a:pos x="1121" y="72"/>
                </a:cxn>
                <a:cxn ang="0">
                  <a:pos x="1230" y="80"/>
                </a:cxn>
                <a:cxn ang="0">
                  <a:pos x="1329" y="92"/>
                </a:cxn>
                <a:cxn ang="0">
                  <a:pos x="1421" y="108"/>
                </a:cxn>
                <a:cxn ang="0">
                  <a:pos x="1517" y="120"/>
                </a:cxn>
                <a:cxn ang="0">
                  <a:pos x="1622" y="132"/>
                </a:cxn>
                <a:cxn ang="0">
                  <a:pos x="1717" y="132"/>
                </a:cxn>
                <a:cxn ang="0">
                  <a:pos x="1814" y="124"/>
                </a:cxn>
                <a:cxn ang="0">
                  <a:pos x="1905" y="108"/>
                </a:cxn>
                <a:cxn ang="0">
                  <a:pos x="1982" y="92"/>
                </a:cxn>
                <a:cxn ang="0">
                  <a:pos x="2061" y="76"/>
                </a:cxn>
                <a:cxn ang="0">
                  <a:pos x="2142" y="56"/>
                </a:cxn>
                <a:cxn ang="0">
                  <a:pos x="2182" y="36"/>
                </a:cxn>
                <a:cxn ang="0">
                  <a:pos x="2182" y="12"/>
                </a:cxn>
              </a:cxnLst>
              <a:rect l="0" t="0" r="r" b="b"/>
              <a:pathLst>
                <a:path w="2183" h="1548">
                  <a:moveTo>
                    <a:pt x="2182" y="0"/>
                  </a:moveTo>
                  <a:lnTo>
                    <a:pt x="1950" y="20"/>
                  </a:lnTo>
                  <a:lnTo>
                    <a:pt x="1726" y="48"/>
                  </a:lnTo>
                  <a:lnTo>
                    <a:pt x="1517" y="96"/>
                  </a:lnTo>
                  <a:lnTo>
                    <a:pt x="1325" y="152"/>
                  </a:lnTo>
                  <a:lnTo>
                    <a:pt x="1141" y="220"/>
                  </a:lnTo>
                  <a:lnTo>
                    <a:pt x="973" y="301"/>
                  </a:lnTo>
                  <a:lnTo>
                    <a:pt x="821" y="389"/>
                  </a:lnTo>
                  <a:lnTo>
                    <a:pt x="680" y="489"/>
                  </a:lnTo>
                  <a:lnTo>
                    <a:pt x="556" y="597"/>
                  </a:lnTo>
                  <a:lnTo>
                    <a:pt x="449" y="713"/>
                  </a:lnTo>
                  <a:lnTo>
                    <a:pt x="356" y="838"/>
                  </a:lnTo>
                  <a:lnTo>
                    <a:pt x="284" y="970"/>
                  </a:lnTo>
                  <a:lnTo>
                    <a:pt x="225" y="1106"/>
                  </a:lnTo>
                  <a:lnTo>
                    <a:pt x="184" y="1250"/>
                  </a:lnTo>
                  <a:lnTo>
                    <a:pt x="160" y="1395"/>
                  </a:lnTo>
                  <a:lnTo>
                    <a:pt x="157" y="1547"/>
                  </a:lnTo>
                  <a:lnTo>
                    <a:pt x="136" y="1547"/>
                  </a:lnTo>
                  <a:lnTo>
                    <a:pt x="116" y="1547"/>
                  </a:lnTo>
                  <a:lnTo>
                    <a:pt x="96" y="1547"/>
                  </a:lnTo>
                  <a:lnTo>
                    <a:pt x="76" y="1547"/>
                  </a:lnTo>
                  <a:lnTo>
                    <a:pt x="60" y="1547"/>
                  </a:lnTo>
                  <a:lnTo>
                    <a:pt x="40" y="1547"/>
                  </a:lnTo>
                  <a:lnTo>
                    <a:pt x="20" y="1547"/>
                  </a:lnTo>
                  <a:lnTo>
                    <a:pt x="0" y="1547"/>
                  </a:lnTo>
                  <a:lnTo>
                    <a:pt x="16" y="1511"/>
                  </a:lnTo>
                  <a:lnTo>
                    <a:pt x="32" y="1475"/>
                  </a:lnTo>
                  <a:lnTo>
                    <a:pt x="53" y="1443"/>
                  </a:lnTo>
                  <a:lnTo>
                    <a:pt x="72" y="1411"/>
                  </a:lnTo>
                  <a:lnTo>
                    <a:pt x="96" y="1382"/>
                  </a:lnTo>
                  <a:lnTo>
                    <a:pt x="121" y="1350"/>
                  </a:lnTo>
                  <a:lnTo>
                    <a:pt x="140" y="1326"/>
                  </a:lnTo>
                  <a:lnTo>
                    <a:pt x="164" y="1298"/>
                  </a:lnTo>
                  <a:lnTo>
                    <a:pt x="209" y="1250"/>
                  </a:lnTo>
                  <a:lnTo>
                    <a:pt x="244" y="1202"/>
                  </a:lnTo>
                  <a:lnTo>
                    <a:pt x="272" y="1154"/>
                  </a:lnTo>
                  <a:lnTo>
                    <a:pt x="293" y="1106"/>
                  </a:lnTo>
                  <a:lnTo>
                    <a:pt x="309" y="1058"/>
                  </a:lnTo>
                  <a:lnTo>
                    <a:pt x="316" y="1006"/>
                  </a:lnTo>
                  <a:lnTo>
                    <a:pt x="325" y="958"/>
                  </a:lnTo>
                  <a:lnTo>
                    <a:pt x="329" y="902"/>
                  </a:lnTo>
                  <a:lnTo>
                    <a:pt x="336" y="838"/>
                  </a:lnTo>
                  <a:lnTo>
                    <a:pt x="345" y="773"/>
                  </a:lnTo>
                  <a:lnTo>
                    <a:pt x="361" y="709"/>
                  </a:lnTo>
                  <a:lnTo>
                    <a:pt x="377" y="649"/>
                  </a:lnTo>
                  <a:lnTo>
                    <a:pt x="393" y="585"/>
                  </a:lnTo>
                  <a:lnTo>
                    <a:pt x="417" y="525"/>
                  </a:lnTo>
                  <a:lnTo>
                    <a:pt x="440" y="469"/>
                  </a:lnTo>
                  <a:lnTo>
                    <a:pt x="465" y="413"/>
                  </a:lnTo>
                  <a:lnTo>
                    <a:pt x="488" y="365"/>
                  </a:lnTo>
                  <a:lnTo>
                    <a:pt x="517" y="313"/>
                  </a:lnTo>
                  <a:lnTo>
                    <a:pt x="544" y="268"/>
                  </a:lnTo>
                  <a:lnTo>
                    <a:pt x="572" y="228"/>
                  </a:lnTo>
                  <a:lnTo>
                    <a:pt x="601" y="197"/>
                  </a:lnTo>
                  <a:lnTo>
                    <a:pt x="628" y="164"/>
                  </a:lnTo>
                  <a:lnTo>
                    <a:pt x="657" y="140"/>
                  </a:lnTo>
                  <a:lnTo>
                    <a:pt x="685" y="120"/>
                  </a:lnTo>
                  <a:lnTo>
                    <a:pt x="721" y="104"/>
                  </a:lnTo>
                  <a:lnTo>
                    <a:pt x="761" y="92"/>
                  </a:lnTo>
                  <a:lnTo>
                    <a:pt x="805" y="80"/>
                  </a:lnTo>
                  <a:lnTo>
                    <a:pt x="853" y="76"/>
                  </a:lnTo>
                  <a:lnTo>
                    <a:pt x="905" y="72"/>
                  </a:lnTo>
                  <a:lnTo>
                    <a:pt x="957" y="68"/>
                  </a:lnTo>
                  <a:lnTo>
                    <a:pt x="1009" y="68"/>
                  </a:lnTo>
                  <a:lnTo>
                    <a:pt x="1065" y="68"/>
                  </a:lnTo>
                  <a:lnTo>
                    <a:pt x="1121" y="72"/>
                  </a:lnTo>
                  <a:lnTo>
                    <a:pt x="1173" y="76"/>
                  </a:lnTo>
                  <a:lnTo>
                    <a:pt x="1230" y="80"/>
                  </a:lnTo>
                  <a:lnTo>
                    <a:pt x="1282" y="88"/>
                  </a:lnTo>
                  <a:lnTo>
                    <a:pt x="1329" y="92"/>
                  </a:lnTo>
                  <a:lnTo>
                    <a:pt x="1377" y="100"/>
                  </a:lnTo>
                  <a:lnTo>
                    <a:pt x="1421" y="108"/>
                  </a:lnTo>
                  <a:lnTo>
                    <a:pt x="1461" y="112"/>
                  </a:lnTo>
                  <a:lnTo>
                    <a:pt x="1517" y="120"/>
                  </a:lnTo>
                  <a:lnTo>
                    <a:pt x="1570" y="128"/>
                  </a:lnTo>
                  <a:lnTo>
                    <a:pt x="1622" y="132"/>
                  </a:lnTo>
                  <a:lnTo>
                    <a:pt x="1669" y="132"/>
                  </a:lnTo>
                  <a:lnTo>
                    <a:pt x="1717" y="132"/>
                  </a:lnTo>
                  <a:lnTo>
                    <a:pt x="1766" y="128"/>
                  </a:lnTo>
                  <a:lnTo>
                    <a:pt x="1814" y="124"/>
                  </a:lnTo>
                  <a:lnTo>
                    <a:pt x="1866" y="116"/>
                  </a:lnTo>
                  <a:lnTo>
                    <a:pt x="1905" y="108"/>
                  </a:lnTo>
                  <a:lnTo>
                    <a:pt x="1941" y="100"/>
                  </a:lnTo>
                  <a:lnTo>
                    <a:pt x="1982" y="92"/>
                  </a:lnTo>
                  <a:lnTo>
                    <a:pt x="2022" y="84"/>
                  </a:lnTo>
                  <a:lnTo>
                    <a:pt x="2061" y="76"/>
                  </a:lnTo>
                  <a:lnTo>
                    <a:pt x="2102" y="68"/>
                  </a:lnTo>
                  <a:lnTo>
                    <a:pt x="2142" y="56"/>
                  </a:lnTo>
                  <a:lnTo>
                    <a:pt x="2182" y="48"/>
                  </a:lnTo>
                  <a:lnTo>
                    <a:pt x="2182" y="36"/>
                  </a:lnTo>
                  <a:lnTo>
                    <a:pt x="2182" y="24"/>
                  </a:lnTo>
                  <a:lnTo>
                    <a:pt x="2182" y="12"/>
                  </a:lnTo>
                  <a:lnTo>
                    <a:pt x="2182" y="0"/>
                  </a:lnTo>
                </a:path>
              </a:pathLst>
            </a:custGeom>
            <a:solidFill>
              <a:srgbClr val="FFCC00"/>
            </a:solidFill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7" name="Freeform 19"/>
            <p:cNvSpPr>
              <a:spLocks/>
            </p:cNvSpPr>
            <p:nvPr/>
          </p:nvSpPr>
          <p:spPr bwMode="auto">
            <a:xfrm>
              <a:off x="3650" y="1762"/>
              <a:ext cx="211" cy="69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0" y="0"/>
                </a:cxn>
                <a:cxn ang="0">
                  <a:pos x="0" y="68"/>
                </a:cxn>
                <a:cxn ang="0">
                  <a:pos x="210" y="68"/>
                </a:cxn>
                <a:cxn ang="0">
                  <a:pos x="210" y="0"/>
                </a:cxn>
              </a:cxnLst>
              <a:rect l="0" t="0" r="r" b="b"/>
              <a:pathLst>
                <a:path w="211" h="69">
                  <a:moveTo>
                    <a:pt x="210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210" y="68"/>
                  </a:lnTo>
                  <a:lnTo>
                    <a:pt x="21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8" name="Freeform 20"/>
            <p:cNvSpPr>
              <a:spLocks/>
            </p:cNvSpPr>
            <p:nvPr/>
          </p:nvSpPr>
          <p:spPr bwMode="auto">
            <a:xfrm>
              <a:off x="3650" y="1761"/>
              <a:ext cx="211" cy="37"/>
            </a:xfrm>
            <a:custGeom>
              <a:avLst/>
              <a:gdLst/>
              <a:ahLst/>
              <a:cxnLst>
                <a:cxn ang="0">
                  <a:pos x="210" y="0"/>
                </a:cxn>
                <a:cxn ang="0">
                  <a:pos x="182" y="16"/>
                </a:cxn>
                <a:cxn ang="0">
                  <a:pos x="158" y="29"/>
                </a:cxn>
                <a:cxn ang="0">
                  <a:pos x="130" y="36"/>
                </a:cxn>
                <a:cxn ang="0">
                  <a:pos x="105" y="36"/>
                </a:cxn>
                <a:cxn ang="0">
                  <a:pos x="77" y="36"/>
                </a:cxn>
                <a:cxn ang="0">
                  <a:pos x="53" y="29"/>
                </a:cxn>
                <a:cxn ang="0">
                  <a:pos x="25" y="16"/>
                </a:cxn>
                <a:cxn ang="0">
                  <a:pos x="0" y="0"/>
                </a:cxn>
              </a:cxnLst>
              <a:rect l="0" t="0" r="r" b="b"/>
              <a:pathLst>
                <a:path w="211" h="37">
                  <a:moveTo>
                    <a:pt x="210" y="0"/>
                  </a:moveTo>
                  <a:lnTo>
                    <a:pt x="182" y="16"/>
                  </a:lnTo>
                  <a:lnTo>
                    <a:pt x="158" y="29"/>
                  </a:lnTo>
                  <a:lnTo>
                    <a:pt x="130" y="36"/>
                  </a:lnTo>
                  <a:lnTo>
                    <a:pt x="105" y="36"/>
                  </a:lnTo>
                  <a:lnTo>
                    <a:pt x="77" y="36"/>
                  </a:lnTo>
                  <a:lnTo>
                    <a:pt x="53" y="29"/>
                  </a:lnTo>
                  <a:lnTo>
                    <a:pt x="25" y="1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49" name="Freeform 21"/>
            <p:cNvSpPr>
              <a:spLocks/>
            </p:cNvSpPr>
            <p:nvPr/>
          </p:nvSpPr>
          <p:spPr bwMode="auto">
            <a:xfrm>
              <a:off x="3742" y="1592"/>
              <a:ext cx="217" cy="98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5"/>
                </a:cxn>
                <a:cxn ang="0">
                  <a:pos x="8" y="255"/>
                </a:cxn>
                <a:cxn ang="0">
                  <a:pos x="20" y="311"/>
                </a:cxn>
                <a:cxn ang="0">
                  <a:pos x="27" y="363"/>
                </a:cxn>
                <a:cxn ang="0">
                  <a:pos x="40" y="419"/>
                </a:cxn>
                <a:cxn ang="0">
                  <a:pos x="47" y="468"/>
                </a:cxn>
                <a:cxn ang="0">
                  <a:pos x="60" y="521"/>
                </a:cxn>
                <a:cxn ang="0">
                  <a:pos x="72" y="567"/>
                </a:cxn>
                <a:cxn ang="0">
                  <a:pos x="88" y="618"/>
                </a:cxn>
                <a:cxn ang="0">
                  <a:pos x="100" y="666"/>
                </a:cxn>
                <a:cxn ang="0">
                  <a:pos x="116" y="716"/>
                </a:cxn>
                <a:cxn ang="0">
                  <a:pos x="128" y="763"/>
                </a:cxn>
                <a:cxn ang="0">
                  <a:pos x="144" y="805"/>
                </a:cxn>
                <a:cxn ang="0">
                  <a:pos x="160" y="850"/>
                </a:cxn>
                <a:cxn ang="0">
                  <a:pos x="180" y="898"/>
                </a:cxn>
                <a:cxn ang="0">
                  <a:pos x="196" y="940"/>
                </a:cxn>
                <a:cxn ang="0">
                  <a:pos x="216" y="982"/>
                </a:cxn>
              </a:cxnLst>
              <a:rect l="0" t="0" r="r" b="b"/>
              <a:pathLst>
                <a:path w="217" h="983">
                  <a:moveTo>
                    <a:pt x="0" y="0"/>
                  </a:moveTo>
                  <a:lnTo>
                    <a:pt x="0" y="205"/>
                  </a:lnTo>
                  <a:lnTo>
                    <a:pt x="8" y="255"/>
                  </a:lnTo>
                  <a:lnTo>
                    <a:pt x="20" y="311"/>
                  </a:lnTo>
                  <a:lnTo>
                    <a:pt x="27" y="363"/>
                  </a:lnTo>
                  <a:lnTo>
                    <a:pt x="40" y="419"/>
                  </a:lnTo>
                  <a:lnTo>
                    <a:pt x="47" y="468"/>
                  </a:lnTo>
                  <a:lnTo>
                    <a:pt x="60" y="521"/>
                  </a:lnTo>
                  <a:lnTo>
                    <a:pt x="72" y="567"/>
                  </a:lnTo>
                  <a:lnTo>
                    <a:pt x="88" y="618"/>
                  </a:lnTo>
                  <a:lnTo>
                    <a:pt x="100" y="666"/>
                  </a:lnTo>
                  <a:lnTo>
                    <a:pt x="116" y="716"/>
                  </a:lnTo>
                  <a:lnTo>
                    <a:pt x="128" y="763"/>
                  </a:lnTo>
                  <a:lnTo>
                    <a:pt x="144" y="805"/>
                  </a:lnTo>
                  <a:lnTo>
                    <a:pt x="160" y="850"/>
                  </a:lnTo>
                  <a:lnTo>
                    <a:pt x="180" y="898"/>
                  </a:lnTo>
                  <a:lnTo>
                    <a:pt x="196" y="940"/>
                  </a:lnTo>
                  <a:lnTo>
                    <a:pt x="216" y="982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0" name="Freeform 22"/>
            <p:cNvSpPr>
              <a:spLocks/>
            </p:cNvSpPr>
            <p:nvPr/>
          </p:nvSpPr>
          <p:spPr bwMode="auto">
            <a:xfrm>
              <a:off x="3880" y="2496"/>
              <a:ext cx="43" cy="137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7" y="7"/>
                </a:cxn>
                <a:cxn ang="0">
                  <a:pos x="15" y="22"/>
                </a:cxn>
                <a:cxn ang="0">
                  <a:pos x="7" y="40"/>
                </a:cxn>
                <a:cxn ang="0">
                  <a:pos x="3" y="53"/>
                </a:cxn>
                <a:cxn ang="0">
                  <a:pos x="0" y="71"/>
                </a:cxn>
                <a:cxn ang="0">
                  <a:pos x="3" y="89"/>
                </a:cxn>
                <a:cxn ang="0">
                  <a:pos x="7" y="112"/>
                </a:cxn>
                <a:cxn ang="0">
                  <a:pos x="19" y="136"/>
                </a:cxn>
              </a:cxnLst>
              <a:rect l="0" t="0" r="r" b="b"/>
              <a:pathLst>
                <a:path w="43" h="137">
                  <a:moveTo>
                    <a:pt x="42" y="0"/>
                  </a:moveTo>
                  <a:lnTo>
                    <a:pt x="27" y="7"/>
                  </a:lnTo>
                  <a:lnTo>
                    <a:pt x="15" y="22"/>
                  </a:lnTo>
                  <a:lnTo>
                    <a:pt x="7" y="40"/>
                  </a:lnTo>
                  <a:lnTo>
                    <a:pt x="3" y="53"/>
                  </a:lnTo>
                  <a:lnTo>
                    <a:pt x="0" y="71"/>
                  </a:lnTo>
                  <a:lnTo>
                    <a:pt x="3" y="89"/>
                  </a:lnTo>
                  <a:lnTo>
                    <a:pt x="7" y="112"/>
                  </a:lnTo>
                  <a:lnTo>
                    <a:pt x="19" y="136"/>
                  </a:lnTo>
                </a:path>
              </a:pathLst>
            </a:custGeom>
            <a:noFill/>
            <a:ln w="254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1" name="Freeform 23"/>
            <p:cNvSpPr>
              <a:spLocks/>
            </p:cNvSpPr>
            <p:nvPr/>
          </p:nvSpPr>
          <p:spPr bwMode="auto">
            <a:xfrm>
              <a:off x="3915" y="2559"/>
              <a:ext cx="22" cy="2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1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22" h="21">
                  <a:moveTo>
                    <a:pt x="8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1" y="8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2" name="Rectangle 24"/>
            <p:cNvSpPr>
              <a:spLocks noChangeArrowheads="1"/>
            </p:cNvSpPr>
            <p:nvPr/>
          </p:nvSpPr>
          <p:spPr bwMode="auto">
            <a:xfrm flipH="1">
              <a:off x="3651" y="2290"/>
              <a:ext cx="204" cy="2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</a:t>
              </a:r>
            </a:p>
          </p:txBody>
        </p:sp>
        <p:sp>
          <p:nvSpPr>
            <p:cNvPr id="355353" name="Line 25"/>
            <p:cNvSpPr>
              <a:spLocks noChangeShapeType="1"/>
            </p:cNvSpPr>
            <p:nvPr/>
          </p:nvSpPr>
          <p:spPr bwMode="auto">
            <a:xfrm flipH="1" flipV="1">
              <a:off x="3697" y="1889"/>
              <a:ext cx="1305" cy="2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4" name="Rectangle 26"/>
            <p:cNvSpPr>
              <a:spLocks noChangeArrowheads="1"/>
            </p:cNvSpPr>
            <p:nvPr/>
          </p:nvSpPr>
          <p:spPr bwMode="auto">
            <a:xfrm>
              <a:off x="4848" y="2612"/>
              <a:ext cx="578" cy="1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l-GR" sz="16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Γεωειδές</a:t>
              </a:r>
              <a:endParaRPr lang="en-GB" sz="16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55355" name="Freeform 27"/>
            <p:cNvSpPr>
              <a:spLocks/>
            </p:cNvSpPr>
            <p:nvPr/>
          </p:nvSpPr>
          <p:spPr bwMode="auto">
            <a:xfrm>
              <a:off x="4202" y="2669"/>
              <a:ext cx="119" cy="60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09" y="38"/>
                </a:cxn>
                <a:cxn ang="0">
                  <a:pos x="97" y="21"/>
                </a:cxn>
                <a:cxn ang="0">
                  <a:pos x="85" y="12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8" y="6"/>
                </a:cxn>
                <a:cxn ang="0">
                  <a:pos x="0" y="16"/>
                </a:cxn>
              </a:cxnLst>
              <a:rect l="0" t="0" r="r" b="b"/>
              <a:pathLst>
                <a:path w="119" h="60">
                  <a:moveTo>
                    <a:pt x="118" y="59"/>
                  </a:moveTo>
                  <a:lnTo>
                    <a:pt x="109" y="38"/>
                  </a:lnTo>
                  <a:lnTo>
                    <a:pt x="97" y="21"/>
                  </a:lnTo>
                  <a:lnTo>
                    <a:pt x="85" y="1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8" y="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6" name="Freeform 28"/>
            <p:cNvSpPr>
              <a:spLocks/>
            </p:cNvSpPr>
            <p:nvPr/>
          </p:nvSpPr>
          <p:spPr bwMode="auto">
            <a:xfrm>
              <a:off x="4198" y="2668"/>
              <a:ext cx="119" cy="60"/>
            </a:xfrm>
            <a:custGeom>
              <a:avLst/>
              <a:gdLst/>
              <a:ahLst/>
              <a:cxnLst>
                <a:cxn ang="0">
                  <a:pos x="118" y="59"/>
                </a:cxn>
                <a:cxn ang="0">
                  <a:pos x="109" y="38"/>
                </a:cxn>
                <a:cxn ang="0">
                  <a:pos x="97" y="21"/>
                </a:cxn>
                <a:cxn ang="0">
                  <a:pos x="85" y="12"/>
                </a:cxn>
                <a:cxn ang="0">
                  <a:pos x="69" y="0"/>
                </a:cxn>
                <a:cxn ang="0">
                  <a:pos x="54" y="0"/>
                </a:cxn>
                <a:cxn ang="0">
                  <a:pos x="38" y="0"/>
                </a:cxn>
                <a:cxn ang="0">
                  <a:pos x="18" y="6"/>
                </a:cxn>
                <a:cxn ang="0">
                  <a:pos x="0" y="16"/>
                </a:cxn>
              </a:cxnLst>
              <a:rect l="0" t="0" r="r" b="b"/>
              <a:pathLst>
                <a:path w="119" h="60">
                  <a:moveTo>
                    <a:pt x="118" y="59"/>
                  </a:moveTo>
                  <a:lnTo>
                    <a:pt x="109" y="38"/>
                  </a:lnTo>
                  <a:lnTo>
                    <a:pt x="97" y="21"/>
                  </a:lnTo>
                  <a:lnTo>
                    <a:pt x="85" y="1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18" y="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7" name="Freeform 29"/>
            <p:cNvSpPr>
              <a:spLocks/>
            </p:cNvSpPr>
            <p:nvPr/>
          </p:nvSpPr>
          <p:spPr bwMode="auto">
            <a:xfrm>
              <a:off x="4241" y="2707"/>
              <a:ext cx="22" cy="2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8" y="20"/>
                </a:cxn>
                <a:cxn ang="0">
                  <a:pos x="12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1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8" y="0"/>
                </a:cxn>
              </a:cxnLst>
              <a:rect l="0" t="0" r="r" b="b"/>
              <a:pathLst>
                <a:path w="22" h="21">
                  <a:moveTo>
                    <a:pt x="8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8" y="20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21" y="8"/>
                  </a:lnTo>
                  <a:lnTo>
                    <a:pt x="16" y="4"/>
                  </a:lnTo>
                  <a:lnTo>
                    <a:pt x="12" y="0"/>
                  </a:lnTo>
                  <a:lnTo>
                    <a:pt x="8" y="0"/>
                  </a:lnTo>
                </a:path>
              </a:pathLst>
            </a:custGeom>
            <a:solidFill>
              <a:srgbClr val="000000"/>
            </a:soli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8" name="Line 30"/>
            <p:cNvSpPr>
              <a:spLocks noChangeShapeType="1"/>
            </p:cNvSpPr>
            <p:nvPr/>
          </p:nvSpPr>
          <p:spPr bwMode="auto">
            <a:xfrm flipV="1">
              <a:off x="3097" y="2505"/>
              <a:ext cx="582" cy="94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59" name="Line 31"/>
            <p:cNvSpPr>
              <a:spLocks noChangeShapeType="1"/>
            </p:cNvSpPr>
            <p:nvPr/>
          </p:nvSpPr>
          <p:spPr bwMode="auto">
            <a:xfrm>
              <a:off x="2663" y="3447"/>
              <a:ext cx="44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l-GR" b="0" i="0">
                <a:solidFill>
                  <a:srgbClr val="002060"/>
                </a:solidFill>
              </a:endParaRPr>
            </a:p>
          </p:txBody>
        </p:sp>
        <p:sp>
          <p:nvSpPr>
            <p:cNvPr id="355360" name="Rectangle 32"/>
            <p:cNvSpPr>
              <a:spLocks noChangeArrowheads="1"/>
            </p:cNvSpPr>
            <p:nvPr/>
          </p:nvSpPr>
          <p:spPr bwMode="auto">
            <a:xfrm flipH="1">
              <a:off x="3968" y="2153"/>
              <a:ext cx="180" cy="2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77788" tIns="38100" rIns="77788" bIns="38100">
              <a:spAutoFit/>
            </a:bodyPr>
            <a:lstStyle/>
            <a:p>
              <a:pPr algn="ctr" defTabSz="536575"/>
              <a:r>
                <a:rPr lang="en-GB" b="0" i="0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</a:t>
              </a:r>
            </a:p>
          </p:txBody>
        </p:sp>
        <p:sp>
          <p:nvSpPr>
            <p:cNvPr id="355361" name="Rectangle 33"/>
            <p:cNvSpPr>
              <a:spLocks noChangeArrowheads="1"/>
            </p:cNvSpPr>
            <p:nvPr/>
          </p:nvSpPr>
          <p:spPr bwMode="auto">
            <a:xfrm flipH="1">
              <a:off x="4305" y="1922"/>
              <a:ext cx="658" cy="15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65088" tIns="31750" rIns="65088" bIns="31750">
              <a:spAutoFit/>
            </a:bodyPr>
            <a:lstStyle/>
            <a:p>
              <a:pPr algn="ctr" defTabSz="373063"/>
              <a:r>
                <a:rPr lang="el-GR" sz="1400" b="0" i="0">
                  <a:solidFill>
                    <a:srgbClr val="00206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Τοπογραφία</a:t>
              </a:r>
              <a:endParaRPr lang="en-GB" sz="1400" b="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0" y="-5080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sz="2800" b="1" i="0" dirty="0">
                <a:solidFill>
                  <a:schemeClr val="bg1"/>
                </a:solidFill>
                <a:latin typeface="Calibri" pitchFamily="34" charset="0"/>
              </a:rPr>
              <a:t>Υψομετρία</a:t>
            </a:r>
          </a:p>
        </p:txBody>
      </p:sp>
    </p:spTree>
    <p:extLst>
      <p:ext uri="{BB962C8B-B14F-4D97-AF65-F5344CB8AC3E}">
        <p14:creationId xmlns:p14="http://schemas.microsoft.com/office/powerpoint/2010/main" val="2928033936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1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1" u="none" strike="noStrike" cap="none" normalizeH="0" baseline="0" smtClean="0">
            <a:ln>
              <a:noFill/>
            </a:ln>
            <a:solidFill>
              <a:srgbClr val="0000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11521</TotalTime>
  <Words>3447</Words>
  <Application>Microsoft Office PowerPoint</Application>
  <PresentationFormat>On-screen Show (4:3)</PresentationFormat>
  <Paragraphs>474</Paragraphs>
  <Slides>84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3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Προεπιλεγμένη σχεδίαση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IAG 2005 - Dynamic Planet - G2</dc:title>
  <dc:subject>MSS in Mediterranean</dc:subject>
  <dc:creator>Vergos George</dc:creator>
  <cp:lastModifiedBy>Georgios S. Vergos</cp:lastModifiedBy>
  <cp:revision>571</cp:revision>
  <cp:lastPrinted>2001-08-30T01:20:47Z</cp:lastPrinted>
  <dcterms:created xsi:type="dcterms:W3CDTF">2001-05-10T04:15:26Z</dcterms:created>
  <dcterms:modified xsi:type="dcterms:W3CDTF">2017-11-17T12:13:33Z</dcterms:modified>
</cp:coreProperties>
</file>