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96" r:id="rId1"/>
  </p:sldMasterIdLst>
  <p:notesMasterIdLst>
    <p:notesMasterId r:id="rId26"/>
  </p:notesMasterIdLst>
  <p:sldIdLst>
    <p:sldId id="256" r:id="rId2"/>
    <p:sldId id="257" r:id="rId3"/>
    <p:sldId id="258" r:id="rId4"/>
    <p:sldId id="259" r:id="rId5"/>
    <p:sldId id="260" r:id="rId6"/>
    <p:sldId id="277"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9" r:id="rId24"/>
    <p:sldId id="278"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5" autoAdjust="0"/>
    <p:restoredTop sz="94660"/>
  </p:normalViewPr>
  <p:slideViewPr>
    <p:cSldViewPr snapToGrid="0">
      <p:cViewPr varScale="1">
        <p:scale>
          <a:sx n="92" d="100"/>
          <a:sy n="92" d="100"/>
        </p:scale>
        <p:origin x="35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AB8F5B-C195-4215-99F1-FFDC59E9F518}" type="datetimeFigureOut">
              <a:rPr lang="el-GR" smtClean="0"/>
              <a:t>12/10/2016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B2CD7C-D004-40B9-B048-25C57D77C1C1}" type="slidenum">
              <a:rPr lang="el-GR" smtClean="0"/>
              <a:t>‹#›</a:t>
            </a:fld>
            <a:endParaRPr lang="el-GR"/>
          </a:p>
        </p:txBody>
      </p:sp>
    </p:spTree>
    <p:extLst>
      <p:ext uri="{BB962C8B-B14F-4D97-AF65-F5344CB8AC3E}">
        <p14:creationId xmlns:p14="http://schemas.microsoft.com/office/powerpoint/2010/main" val="1955665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CEFD515B-08DF-4067-8E96-054C0424A0B3}" type="slidenum">
              <a:rPr lang="en-US" altLang="el-GR"/>
              <a:pPr/>
              <a:t>23</a:t>
            </a:fld>
            <a:endParaRPr lang="en-US" altLang="el-GR"/>
          </a:p>
        </p:txBody>
      </p:sp>
      <p:sp>
        <p:nvSpPr>
          <p:cNvPr id="433154" name="Rectangle 2"/>
          <p:cNvSpPr>
            <a:spLocks noGrp="1" noRot="1" noChangeAspect="1" noChangeArrowheads="1" noTextEdit="1"/>
          </p:cNvSpPr>
          <p:nvPr>
            <p:ph type="sldImg"/>
          </p:nvPr>
        </p:nvSpPr>
        <p:spPr>
          <a:xfrm>
            <a:off x="-12700" y="463550"/>
            <a:ext cx="6883400" cy="3873500"/>
          </a:xfrm>
          <a:ln w="12700" cap="flat">
            <a:solidFill>
              <a:schemeClr val="tx1"/>
            </a:solidFill>
          </a:ln>
          <a:extLst>
            <a:ext uri="{909E8E84-426E-40DD-AFC4-6F175D3DCCD1}">
              <a14:hiddenFill xmlns:a14="http://schemas.microsoft.com/office/drawing/2010/main">
                <a:noFill/>
              </a14:hiddenFill>
            </a:ext>
          </a:extLst>
        </p:spPr>
      </p:sp>
      <p:sp>
        <p:nvSpPr>
          <p:cNvPr id="433155" name="Rectangle 3"/>
          <p:cNvSpPr>
            <a:spLocks noChangeArrowheads="1"/>
          </p:cNvSpPr>
          <p:nvPr/>
        </p:nvSpPr>
        <p:spPr bwMode="auto">
          <a:xfrm>
            <a:off x="38100" y="123825"/>
            <a:ext cx="3738563" cy="1368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eaLnBrk="0" hangingPunct="0">
              <a:lnSpc>
                <a:spcPct val="90000"/>
              </a:lnSpc>
              <a:spcBef>
                <a:spcPct val="50000"/>
              </a:spcBef>
            </a:pPr>
            <a:r>
              <a:rPr lang="en-US" altLang="ko-KR" sz="1800" b="1" i="0">
                <a:latin typeface="Arial" panose="020B0604020202020204" pitchFamily="34" charset="0"/>
                <a:ea typeface="굴림" charset="-127"/>
              </a:rPr>
              <a:t>New Product Development Process</a:t>
            </a:r>
          </a:p>
          <a:p>
            <a:pPr eaLnBrk="0" hangingPunct="0">
              <a:lnSpc>
                <a:spcPct val="90000"/>
              </a:lnSpc>
              <a:spcBef>
                <a:spcPct val="50000"/>
              </a:spcBef>
            </a:pPr>
            <a:r>
              <a:rPr lang="en-US" altLang="ko-KR" sz="1600" b="1" i="0">
                <a:latin typeface="Arial" panose="020B0604020202020204" pitchFamily="34" charset="0"/>
                <a:ea typeface="굴림" charset="-127"/>
              </a:rPr>
              <a:t>This CTR corresponds to Figure 9-1 on p. 275 and relates to the discussion on pp. 275-286.</a:t>
            </a:r>
          </a:p>
        </p:txBody>
      </p:sp>
      <p:sp>
        <p:nvSpPr>
          <p:cNvPr id="433156" name="Rectangle 4"/>
          <p:cNvSpPr>
            <a:spLocks noChangeArrowheads="1"/>
          </p:cNvSpPr>
          <p:nvPr/>
        </p:nvSpPr>
        <p:spPr bwMode="auto">
          <a:xfrm>
            <a:off x="-4763" y="2738438"/>
            <a:ext cx="6854826" cy="588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eaLnBrk="0" hangingPunct="0">
              <a:spcAft>
                <a:spcPct val="50000"/>
              </a:spcAft>
            </a:pPr>
            <a:r>
              <a:rPr lang="en-US" altLang="ko-KR" sz="1600" b="1" i="0">
                <a:latin typeface="Arial" panose="020B0604020202020204" pitchFamily="34" charset="0"/>
                <a:ea typeface="굴림" charset="-127"/>
              </a:rPr>
              <a:t>Stages in New Product Development</a:t>
            </a:r>
            <a:endParaRPr lang="en-US" altLang="ko-KR" sz="1700" b="1" i="0">
              <a:latin typeface="Arial" panose="020B0604020202020204" pitchFamily="34" charset="0"/>
              <a:ea typeface="굴림" charset="-127"/>
            </a:endParaRPr>
          </a:p>
          <a:p>
            <a:pPr eaLnBrk="0" hangingPunct="0">
              <a:spcAft>
                <a:spcPct val="50000"/>
              </a:spcAft>
            </a:pPr>
            <a:r>
              <a:rPr lang="en-US" altLang="ko-KR" sz="1400" b="1">
                <a:latin typeface="Arial" panose="020B0604020202020204" pitchFamily="34" charset="0"/>
                <a:ea typeface="굴림" charset="-127"/>
              </a:rPr>
              <a:t>Idea Generation</a:t>
            </a:r>
            <a:r>
              <a:rPr lang="en-US" altLang="ko-KR" sz="1400" b="1" i="0">
                <a:latin typeface="Arial" panose="020B0604020202020204" pitchFamily="34" charset="0"/>
                <a:ea typeface="굴림" charset="-127"/>
              </a:rPr>
              <a:t>. This stage is the systematic search for new product ideas.  Sources for new product ideas include internal sources, customers, competitor's products, distributors &amp; suppliers, and other sources.</a:t>
            </a:r>
          </a:p>
          <a:p>
            <a:pPr eaLnBrk="0" hangingPunct="0">
              <a:spcAft>
                <a:spcPct val="50000"/>
              </a:spcAft>
            </a:pPr>
            <a:r>
              <a:rPr lang="en-US" altLang="ko-KR" sz="1400" b="1">
                <a:latin typeface="Arial" panose="020B0604020202020204" pitchFamily="34" charset="0"/>
                <a:ea typeface="굴림" charset="-127"/>
              </a:rPr>
              <a:t>Screening.</a:t>
            </a:r>
            <a:r>
              <a:rPr lang="en-US" altLang="ko-KR" sz="1400" b="1" i="0">
                <a:latin typeface="Arial" panose="020B0604020202020204" pitchFamily="34" charset="0"/>
                <a:ea typeface="굴림" charset="-127"/>
              </a:rPr>
              <a:t> This stage focuses on reducing the number of ideas by dropping poor ideas as soon as possible.  This helps reduce costs and focus attention more productively.</a:t>
            </a:r>
          </a:p>
          <a:p>
            <a:pPr eaLnBrk="0" hangingPunct="0">
              <a:spcAft>
                <a:spcPct val="50000"/>
              </a:spcAft>
            </a:pPr>
            <a:r>
              <a:rPr lang="en-US" altLang="ko-KR" sz="1400" b="1">
                <a:latin typeface="Arial" panose="020B0604020202020204" pitchFamily="34" charset="0"/>
                <a:ea typeface="굴림" charset="-127"/>
              </a:rPr>
              <a:t>Concept Development and Testing.</a:t>
            </a:r>
            <a:r>
              <a:rPr lang="en-US" altLang="ko-KR" sz="1400" b="1" i="0">
                <a:latin typeface="Arial" panose="020B0604020202020204" pitchFamily="34" charset="0"/>
                <a:ea typeface="굴림" charset="-127"/>
              </a:rPr>
              <a:t> This stage involves translating ideas into product concepts or detailed versions of the ideas stated in meaningful consumer terms.  Concepts are then tested on target consumers.</a:t>
            </a:r>
          </a:p>
          <a:p>
            <a:pPr eaLnBrk="0" hangingPunct="0">
              <a:spcAft>
                <a:spcPct val="50000"/>
              </a:spcAft>
            </a:pPr>
            <a:r>
              <a:rPr lang="en-US" altLang="ko-KR" sz="1400" b="1">
                <a:latin typeface="Arial" panose="020B0604020202020204" pitchFamily="34" charset="0"/>
                <a:ea typeface="굴림" charset="-127"/>
              </a:rPr>
              <a:t>Marketing Strategy. </a:t>
            </a:r>
            <a:r>
              <a:rPr lang="en-US" altLang="ko-KR" sz="1400" b="1" i="0">
                <a:latin typeface="Arial" panose="020B0604020202020204" pitchFamily="34" charset="0"/>
                <a:ea typeface="굴림" charset="-127"/>
              </a:rPr>
              <a:t> This stage consists of three parts.  The first part describes the target market, the second part outlines the product's projected price, distribution, and budget for the first year, the third part describes long-term sales, profit goals, and marketing mix strategy.</a:t>
            </a:r>
          </a:p>
          <a:p>
            <a:pPr eaLnBrk="0" hangingPunct="0">
              <a:spcAft>
                <a:spcPct val="50000"/>
              </a:spcAft>
            </a:pPr>
            <a:r>
              <a:rPr lang="en-US" altLang="ko-KR" sz="1400" b="1">
                <a:latin typeface="Arial" panose="020B0604020202020204" pitchFamily="34" charset="0"/>
                <a:ea typeface="굴림" charset="-127"/>
              </a:rPr>
              <a:t>Business Analysis.</a:t>
            </a:r>
            <a:r>
              <a:rPr lang="en-US" altLang="ko-KR" sz="1400" b="1" i="0">
                <a:latin typeface="Arial" panose="020B0604020202020204" pitchFamily="34" charset="0"/>
                <a:ea typeface="굴림" charset="-127"/>
              </a:rPr>
              <a:t> This stage reviews the sales, costs, and profit projections for the product to find out if they satisfy overall company objectives.</a:t>
            </a:r>
          </a:p>
          <a:p>
            <a:pPr eaLnBrk="0" hangingPunct="0">
              <a:spcAft>
                <a:spcPct val="50000"/>
              </a:spcAft>
            </a:pPr>
            <a:r>
              <a:rPr lang="en-US" altLang="ko-KR" sz="1400" b="1">
                <a:latin typeface="Arial" panose="020B0604020202020204" pitchFamily="34" charset="0"/>
                <a:ea typeface="굴림" charset="-127"/>
              </a:rPr>
              <a:t>Product Development.</a:t>
            </a:r>
            <a:r>
              <a:rPr lang="en-US" altLang="ko-KR" sz="1400" b="1" i="0">
                <a:latin typeface="Arial" panose="020B0604020202020204" pitchFamily="34" charset="0"/>
                <a:ea typeface="굴림" charset="-127"/>
              </a:rPr>
              <a:t> This stage involves bringing the product concept into existence as a physical product to ensure that the idea is a workable product.</a:t>
            </a:r>
          </a:p>
          <a:p>
            <a:pPr eaLnBrk="0" hangingPunct="0">
              <a:spcAft>
                <a:spcPct val="50000"/>
              </a:spcAft>
            </a:pPr>
            <a:r>
              <a:rPr lang="en-US" altLang="ko-KR" sz="1400" b="1">
                <a:latin typeface="Arial" panose="020B0604020202020204" pitchFamily="34" charset="0"/>
                <a:ea typeface="굴림" charset="-127"/>
              </a:rPr>
              <a:t>Test Marketing</a:t>
            </a:r>
            <a:r>
              <a:rPr lang="en-US" altLang="ko-KR" sz="1400" b="1" i="0">
                <a:latin typeface="Arial" panose="020B0604020202020204" pitchFamily="34" charset="0"/>
                <a:ea typeface="굴림" charset="-127"/>
              </a:rPr>
              <a:t>. This is the stage at which the product and marketing program are implemented in one or more realistic market settings.</a:t>
            </a:r>
          </a:p>
          <a:p>
            <a:pPr eaLnBrk="0" hangingPunct="0">
              <a:spcAft>
                <a:spcPct val="50000"/>
              </a:spcAft>
            </a:pPr>
            <a:r>
              <a:rPr lang="en-US" altLang="ko-KR" sz="1400" b="1">
                <a:latin typeface="Arial" panose="020B0604020202020204" pitchFamily="34" charset="0"/>
                <a:ea typeface="굴림" charset="-127"/>
              </a:rPr>
              <a:t>Commercialization. </a:t>
            </a:r>
            <a:r>
              <a:rPr lang="en-US" altLang="ko-KR" sz="1400" b="1" i="0">
                <a:latin typeface="Arial" panose="020B0604020202020204" pitchFamily="34" charset="0"/>
                <a:ea typeface="굴림" charset="-127"/>
              </a:rPr>
              <a:t>This stage involves actually introducing the new product into the competitive marketplace.  In this stage, the company must make decisions involving when to introduce, where, to whom, and how.</a:t>
            </a:r>
          </a:p>
        </p:txBody>
      </p:sp>
    </p:spTree>
    <p:extLst>
      <p:ext uri="{BB962C8B-B14F-4D97-AF65-F5344CB8AC3E}">
        <p14:creationId xmlns:p14="http://schemas.microsoft.com/office/powerpoint/2010/main" val="8942826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CEFD515B-08DF-4067-8E96-054C0424A0B3}" type="slidenum">
              <a:rPr lang="en-US" altLang="el-GR"/>
              <a:pPr/>
              <a:t>24</a:t>
            </a:fld>
            <a:endParaRPr lang="en-US" altLang="el-GR"/>
          </a:p>
        </p:txBody>
      </p:sp>
      <p:sp>
        <p:nvSpPr>
          <p:cNvPr id="433154" name="Rectangle 2"/>
          <p:cNvSpPr>
            <a:spLocks noGrp="1" noRot="1" noChangeAspect="1" noChangeArrowheads="1" noTextEdit="1"/>
          </p:cNvSpPr>
          <p:nvPr>
            <p:ph type="sldImg"/>
          </p:nvPr>
        </p:nvSpPr>
        <p:spPr>
          <a:xfrm>
            <a:off x="-12700" y="463550"/>
            <a:ext cx="6883400" cy="3873500"/>
          </a:xfrm>
          <a:ln w="12700" cap="flat">
            <a:solidFill>
              <a:schemeClr val="tx1"/>
            </a:solidFill>
          </a:ln>
          <a:extLst>
            <a:ext uri="{909E8E84-426E-40DD-AFC4-6F175D3DCCD1}">
              <a14:hiddenFill xmlns:a14="http://schemas.microsoft.com/office/drawing/2010/main">
                <a:noFill/>
              </a14:hiddenFill>
            </a:ext>
          </a:extLst>
        </p:spPr>
      </p:sp>
      <p:sp>
        <p:nvSpPr>
          <p:cNvPr id="433155" name="Rectangle 3"/>
          <p:cNvSpPr>
            <a:spLocks noChangeArrowheads="1"/>
          </p:cNvSpPr>
          <p:nvPr/>
        </p:nvSpPr>
        <p:spPr bwMode="auto">
          <a:xfrm>
            <a:off x="38100" y="123825"/>
            <a:ext cx="3738563" cy="1368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eaLnBrk="0" hangingPunct="0">
              <a:lnSpc>
                <a:spcPct val="90000"/>
              </a:lnSpc>
              <a:spcBef>
                <a:spcPct val="50000"/>
              </a:spcBef>
            </a:pPr>
            <a:r>
              <a:rPr lang="en-US" altLang="ko-KR" sz="1800" b="1" i="0">
                <a:latin typeface="Arial" panose="020B0604020202020204" pitchFamily="34" charset="0"/>
                <a:ea typeface="굴림" charset="-127"/>
              </a:rPr>
              <a:t>New Product Development Process</a:t>
            </a:r>
          </a:p>
          <a:p>
            <a:pPr eaLnBrk="0" hangingPunct="0">
              <a:lnSpc>
                <a:spcPct val="90000"/>
              </a:lnSpc>
              <a:spcBef>
                <a:spcPct val="50000"/>
              </a:spcBef>
            </a:pPr>
            <a:r>
              <a:rPr lang="en-US" altLang="ko-KR" sz="1600" b="1" i="0">
                <a:latin typeface="Arial" panose="020B0604020202020204" pitchFamily="34" charset="0"/>
                <a:ea typeface="굴림" charset="-127"/>
              </a:rPr>
              <a:t>This CTR corresponds to Figure 9-1 on p. 275 and relates to the discussion on pp. 275-286.</a:t>
            </a:r>
          </a:p>
        </p:txBody>
      </p:sp>
      <p:sp>
        <p:nvSpPr>
          <p:cNvPr id="433156" name="Rectangle 4"/>
          <p:cNvSpPr>
            <a:spLocks noChangeArrowheads="1"/>
          </p:cNvSpPr>
          <p:nvPr/>
        </p:nvSpPr>
        <p:spPr bwMode="auto">
          <a:xfrm>
            <a:off x="-4763" y="2738438"/>
            <a:ext cx="6854826" cy="588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eaLnBrk="0" hangingPunct="0">
              <a:spcAft>
                <a:spcPct val="50000"/>
              </a:spcAft>
            </a:pPr>
            <a:r>
              <a:rPr lang="en-US" altLang="ko-KR" sz="1600" b="1" i="0">
                <a:latin typeface="Arial" panose="020B0604020202020204" pitchFamily="34" charset="0"/>
                <a:ea typeface="굴림" charset="-127"/>
              </a:rPr>
              <a:t>Stages in New Product Development</a:t>
            </a:r>
            <a:endParaRPr lang="en-US" altLang="ko-KR" sz="1700" b="1" i="0">
              <a:latin typeface="Arial" panose="020B0604020202020204" pitchFamily="34" charset="0"/>
              <a:ea typeface="굴림" charset="-127"/>
            </a:endParaRPr>
          </a:p>
          <a:p>
            <a:pPr eaLnBrk="0" hangingPunct="0">
              <a:spcAft>
                <a:spcPct val="50000"/>
              </a:spcAft>
            </a:pPr>
            <a:r>
              <a:rPr lang="en-US" altLang="ko-KR" sz="1400" b="1">
                <a:latin typeface="Arial" panose="020B0604020202020204" pitchFamily="34" charset="0"/>
                <a:ea typeface="굴림" charset="-127"/>
              </a:rPr>
              <a:t>Idea Generation</a:t>
            </a:r>
            <a:r>
              <a:rPr lang="en-US" altLang="ko-KR" sz="1400" b="1" i="0">
                <a:latin typeface="Arial" panose="020B0604020202020204" pitchFamily="34" charset="0"/>
                <a:ea typeface="굴림" charset="-127"/>
              </a:rPr>
              <a:t>. This stage is the systematic search for new product ideas.  Sources for new product ideas include internal sources, customers, competitor's products, distributors &amp; suppliers, and other sources.</a:t>
            </a:r>
          </a:p>
          <a:p>
            <a:pPr eaLnBrk="0" hangingPunct="0">
              <a:spcAft>
                <a:spcPct val="50000"/>
              </a:spcAft>
            </a:pPr>
            <a:r>
              <a:rPr lang="en-US" altLang="ko-KR" sz="1400" b="1">
                <a:latin typeface="Arial" panose="020B0604020202020204" pitchFamily="34" charset="0"/>
                <a:ea typeface="굴림" charset="-127"/>
              </a:rPr>
              <a:t>Screening.</a:t>
            </a:r>
            <a:r>
              <a:rPr lang="en-US" altLang="ko-KR" sz="1400" b="1" i="0">
                <a:latin typeface="Arial" panose="020B0604020202020204" pitchFamily="34" charset="0"/>
                <a:ea typeface="굴림" charset="-127"/>
              </a:rPr>
              <a:t> This stage focuses on reducing the number of ideas by dropping poor ideas as soon as possible.  This helps reduce costs and focus attention more productively.</a:t>
            </a:r>
          </a:p>
          <a:p>
            <a:pPr eaLnBrk="0" hangingPunct="0">
              <a:spcAft>
                <a:spcPct val="50000"/>
              </a:spcAft>
            </a:pPr>
            <a:r>
              <a:rPr lang="en-US" altLang="ko-KR" sz="1400" b="1">
                <a:latin typeface="Arial" panose="020B0604020202020204" pitchFamily="34" charset="0"/>
                <a:ea typeface="굴림" charset="-127"/>
              </a:rPr>
              <a:t>Concept Development and Testing.</a:t>
            </a:r>
            <a:r>
              <a:rPr lang="en-US" altLang="ko-KR" sz="1400" b="1" i="0">
                <a:latin typeface="Arial" panose="020B0604020202020204" pitchFamily="34" charset="0"/>
                <a:ea typeface="굴림" charset="-127"/>
              </a:rPr>
              <a:t> This stage involves translating ideas into product concepts or detailed versions of the ideas stated in meaningful consumer terms.  Concepts are then tested on target consumers.</a:t>
            </a:r>
          </a:p>
          <a:p>
            <a:pPr eaLnBrk="0" hangingPunct="0">
              <a:spcAft>
                <a:spcPct val="50000"/>
              </a:spcAft>
            </a:pPr>
            <a:r>
              <a:rPr lang="en-US" altLang="ko-KR" sz="1400" b="1">
                <a:latin typeface="Arial" panose="020B0604020202020204" pitchFamily="34" charset="0"/>
                <a:ea typeface="굴림" charset="-127"/>
              </a:rPr>
              <a:t>Marketing Strategy. </a:t>
            </a:r>
            <a:r>
              <a:rPr lang="en-US" altLang="ko-KR" sz="1400" b="1" i="0">
                <a:latin typeface="Arial" panose="020B0604020202020204" pitchFamily="34" charset="0"/>
                <a:ea typeface="굴림" charset="-127"/>
              </a:rPr>
              <a:t> This stage consists of three parts.  The first part describes the target market, the second part outlines the product's projected price, distribution, and budget for the first year, the third part describes long-term sales, profit goals, and marketing mix strategy.</a:t>
            </a:r>
          </a:p>
          <a:p>
            <a:pPr eaLnBrk="0" hangingPunct="0">
              <a:spcAft>
                <a:spcPct val="50000"/>
              </a:spcAft>
            </a:pPr>
            <a:r>
              <a:rPr lang="en-US" altLang="ko-KR" sz="1400" b="1">
                <a:latin typeface="Arial" panose="020B0604020202020204" pitchFamily="34" charset="0"/>
                <a:ea typeface="굴림" charset="-127"/>
              </a:rPr>
              <a:t>Business Analysis.</a:t>
            </a:r>
            <a:r>
              <a:rPr lang="en-US" altLang="ko-KR" sz="1400" b="1" i="0">
                <a:latin typeface="Arial" panose="020B0604020202020204" pitchFamily="34" charset="0"/>
                <a:ea typeface="굴림" charset="-127"/>
              </a:rPr>
              <a:t> This stage reviews the sales, costs, and profit projections for the product to find out if they satisfy overall company objectives.</a:t>
            </a:r>
          </a:p>
          <a:p>
            <a:pPr eaLnBrk="0" hangingPunct="0">
              <a:spcAft>
                <a:spcPct val="50000"/>
              </a:spcAft>
            </a:pPr>
            <a:r>
              <a:rPr lang="en-US" altLang="ko-KR" sz="1400" b="1">
                <a:latin typeface="Arial" panose="020B0604020202020204" pitchFamily="34" charset="0"/>
                <a:ea typeface="굴림" charset="-127"/>
              </a:rPr>
              <a:t>Product Development.</a:t>
            </a:r>
            <a:r>
              <a:rPr lang="en-US" altLang="ko-KR" sz="1400" b="1" i="0">
                <a:latin typeface="Arial" panose="020B0604020202020204" pitchFamily="34" charset="0"/>
                <a:ea typeface="굴림" charset="-127"/>
              </a:rPr>
              <a:t> This stage involves bringing the product concept into existence as a physical product to ensure that the idea is a workable product.</a:t>
            </a:r>
          </a:p>
          <a:p>
            <a:pPr eaLnBrk="0" hangingPunct="0">
              <a:spcAft>
                <a:spcPct val="50000"/>
              </a:spcAft>
            </a:pPr>
            <a:r>
              <a:rPr lang="en-US" altLang="ko-KR" sz="1400" b="1">
                <a:latin typeface="Arial" panose="020B0604020202020204" pitchFamily="34" charset="0"/>
                <a:ea typeface="굴림" charset="-127"/>
              </a:rPr>
              <a:t>Test Marketing</a:t>
            </a:r>
            <a:r>
              <a:rPr lang="en-US" altLang="ko-KR" sz="1400" b="1" i="0">
                <a:latin typeface="Arial" panose="020B0604020202020204" pitchFamily="34" charset="0"/>
                <a:ea typeface="굴림" charset="-127"/>
              </a:rPr>
              <a:t>. This is the stage at which the product and marketing program are implemented in one or more realistic market settings.</a:t>
            </a:r>
          </a:p>
          <a:p>
            <a:pPr eaLnBrk="0" hangingPunct="0">
              <a:spcAft>
                <a:spcPct val="50000"/>
              </a:spcAft>
            </a:pPr>
            <a:r>
              <a:rPr lang="en-US" altLang="ko-KR" sz="1400" b="1">
                <a:latin typeface="Arial" panose="020B0604020202020204" pitchFamily="34" charset="0"/>
                <a:ea typeface="굴림" charset="-127"/>
              </a:rPr>
              <a:t>Commercialization. </a:t>
            </a:r>
            <a:r>
              <a:rPr lang="en-US" altLang="ko-KR" sz="1400" b="1" i="0">
                <a:latin typeface="Arial" panose="020B0604020202020204" pitchFamily="34" charset="0"/>
                <a:ea typeface="굴림" charset="-127"/>
              </a:rPr>
              <a:t>This stage involves actually introducing the new product into the competitive marketplace.  In this stage, the company must make decisions involving when to introduce, where, to whom, and how.</a:t>
            </a:r>
          </a:p>
        </p:txBody>
      </p:sp>
    </p:spTree>
    <p:extLst>
      <p:ext uri="{BB962C8B-B14F-4D97-AF65-F5344CB8AC3E}">
        <p14:creationId xmlns:p14="http://schemas.microsoft.com/office/powerpoint/2010/main" val="3162100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l-GR"/>
              <a:t>Στυλ κύριου τίτλου</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7" name="Date Placeholder 6"/>
          <p:cNvSpPr>
            <a:spLocks noGrp="1"/>
          </p:cNvSpPr>
          <p:nvPr>
            <p:ph type="dt" sz="half" idx="10"/>
          </p:nvPr>
        </p:nvSpPr>
        <p:spPr/>
        <p:txBody>
          <a:bodyPr/>
          <a:lstStyle/>
          <a:p>
            <a:fld id="{0C0B6724-DE0C-489E-9E90-1FEB59A27E77}" type="datetime1">
              <a:rPr lang="en-US" smtClean="0"/>
              <a:t>10/12/2016</a:t>
            </a:fld>
            <a:endParaRPr lang="en-US" dirty="0"/>
          </a:p>
        </p:txBody>
      </p:sp>
      <p:sp>
        <p:nvSpPr>
          <p:cNvPr id="8" name="Footer Placeholder 7"/>
          <p:cNvSpPr>
            <a:spLocks noGrp="1"/>
          </p:cNvSpPr>
          <p:nvPr>
            <p:ph type="ftr" sz="quarter" idx="11"/>
          </p:nvPr>
        </p:nvSpPr>
        <p:spPr/>
        <p:txBody>
          <a:bodyPr/>
          <a:lstStyle/>
          <a:p>
            <a:r>
              <a:rPr lang="el-GR"/>
              <a:t>Ανάπτυξη νέων προϊόντων, Α. Κανέλλου</a:t>
            </a:r>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2F893F04-EB6B-44DE-9478-5DE7CAFA3CD3}" type="datetime1">
              <a:rPr lang="en-US" smtClean="0"/>
              <a:t>10/12/2016</a:t>
            </a:fld>
            <a:endParaRPr lang="en-US" dirty="0"/>
          </a:p>
        </p:txBody>
      </p:sp>
      <p:sp>
        <p:nvSpPr>
          <p:cNvPr id="5" name="Footer Placeholder 4"/>
          <p:cNvSpPr>
            <a:spLocks noGrp="1"/>
          </p:cNvSpPr>
          <p:nvPr>
            <p:ph type="ftr" sz="quarter" idx="11"/>
          </p:nvPr>
        </p:nvSpPr>
        <p:spPr/>
        <p:txBody>
          <a:bodyPr/>
          <a:lstStyle/>
          <a:p>
            <a:r>
              <a:rPr lang="el-GR"/>
              <a:t>Ανάπτυξη νέων προϊόντων, Α. Κανέλλου</a:t>
            </a:r>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l-GR"/>
              <a:t>Στυλ κύριου τίτλου</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F5A23D5F-B161-4EE8-BA5C-76C80E23C988}" type="datetime1">
              <a:rPr lang="en-US" smtClean="0"/>
              <a:t>10/12/2016</a:t>
            </a:fld>
            <a:endParaRPr lang="en-US" dirty="0"/>
          </a:p>
        </p:txBody>
      </p:sp>
      <p:sp>
        <p:nvSpPr>
          <p:cNvPr id="5" name="Footer Placeholder 4"/>
          <p:cNvSpPr>
            <a:spLocks noGrp="1"/>
          </p:cNvSpPr>
          <p:nvPr>
            <p:ph type="ftr" sz="quarter" idx="11"/>
          </p:nvPr>
        </p:nvSpPr>
        <p:spPr/>
        <p:txBody>
          <a:bodyPr/>
          <a:lstStyle/>
          <a:p>
            <a:r>
              <a:rPr lang="el-GR"/>
              <a:t>Ανάπτυξη νέων προϊόντων, Α. Κανέλλου</a:t>
            </a:r>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25ADA6AA-3B0A-4BD2-AF39-A9E9B868181C}" type="datetime1">
              <a:rPr lang="en-US" smtClean="0"/>
              <a:t>10/12/2016</a:t>
            </a:fld>
            <a:endParaRPr lang="en-US" dirty="0"/>
          </a:p>
        </p:txBody>
      </p:sp>
      <p:sp>
        <p:nvSpPr>
          <p:cNvPr id="8" name="Footer Placeholder 7"/>
          <p:cNvSpPr>
            <a:spLocks noGrp="1"/>
          </p:cNvSpPr>
          <p:nvPr>
            <p:ph type="ftr" sz="quarter" idx="11"/>
          </p:nvPr>
        </p:nvSpPr>
        <p:spPr/>
        <p:txBody>
          <a:bodyPr/>
          <a:lstStyle/>
          <a:p>
            <a:r>
              <a:rPr lang="el-GR"/>
              <a:t>Ανάπτυξη νέων προϊόντων, Α. Κανέλλου</a:t>
            </a:r>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l-GR"/>
              <a:t>Στυλ κύριου τίτλου</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7" name="Date Placeholder 6"/>
          <p:cNvSpPr>
            <a:spLocks noGrp="1"/>
          </p:cNvSpPr>
          <p:nvPr>
            <p:ph type="dt" sz="half" idx="10"/>
          </p:nvPr>
        </p:nvSpPr>
        <p:spPr/>
        <p:txBody>
          <a:bodyPr/>
          <a:lstStyle/>
          <a:p>
            <a:fld id="{76D0B513-06D1-494F-B9FA-6B09CBB5F216}" type="datetime1">
              <a:rPr lang="en-US" smtClean="0"/>
              <a:t>10/12/2016</a:t>
            </a:fld>
            <a:endParaRPr lang="en-US" dirty="0"/>
          </a:p>
        </p:txBody>
      </p:sp>
      <p:sp>
        <p:nvSpPr>
          <p:cNvPr id="8" name="Footer Placeholder 7"/>
          <p:cNvSpPr>
            <a:spLocks noGrp="1"/>
          </p:cNvSpPr>
          <p:nvPr>
            <p:ph type="ftr" sz="quarter" idx="11"/>
          </p:nvPr>
        </p:nvSpPr>
        <p:spPr/>
        <p:txBody>
          <a:bodyPr/>
          <a:lstStyle/>
          <a:p>
            <a:r>
              <a:rPr lang="el-GR"/>
              <a:t>Ανάπτυξη νέων προϊόντων, Α. Κανέλλου</a:t>
            </a:r>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8" name="Date Placeholder 7"/>
          <p:cNvSpPr>
            <a:spLocks noGrp="1"/>
          </p:cNvSpPr>
          <p:nvPr>
            <p:ph type="dt" sz="half" idx="10"/>
          </p:nvPr>
        </p:nvSpPr>
        <p:spPr/>
        <p:txBody>
          <a:bodyPr/>
          <a:lstStyle/>
          <a:p>
            <a:fld id="{C27C15C6-36B8-4E4B-ADBC-4364FBF29E8A}" type="datetime1">
              <a:rPr lang="en-US" smtClean="0"/>
              <a:t>10/12/2016</a:t>
            </a:fld>
            <a:endParaRPr lang="en-US" dirty="0"/>
          </a:p>
        </p:txBody>
      </p:sp>
      <p:sp>
        <p:nvSpPr>
          <p:cNvPr id="9" name="Footer Placeholder 8"/>
          <p:cNvSpPr>
            <a:spLocks noGrp="1"/>
          </p:cNvSpPr>
          <p:nvPr>
            <p:ph type="ftr" sz="quarter" idx="11"/>
          </p:nvPr>
        </p:nvSpPr>
        <p:spPr/>
        <p:txBody>
          <a:bodyPr/>
          <a:lstStyle/>
          <a:p>
            <a:r>
              <a:rPr lang="el-GR"/>
              <a:t>Ανάπτυξη νέων προϊόντων, Α. Κανέλλου</a:t>
            </a:r>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1583436" y="3143250"/>
            <a:ext cx="4270248" cy="2596776"/>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7" name="Date Placeholder 6"/>
          <p:cNvSpPr>
            <a:spLocks noGrp="1"/>
          </p:cNvSpPr>
          <p:nvPr>
            <p:ph type="dt" sz="half" idx="10"/>
          </p:nvPr>
        </p:nvSpPr>
        <p:spPr/>
        <p:txBody>
          <a:bodyPr/>
          <a:lstStyle/>
          <a:p>
            <a:fld id="{5E153BD0-792C-4DEC-8333-C3C593AA0778}" type="datetime1">
              <a:rPr lang="en-US" smtClean="0"/>
              <a:t>10/12/2016</a:t>
            </a:fld>
            <a:endParaRPr lang="en-US" dirty="0"/>
          </a:p>
        </p:txBody>
      </p:sp>
      <p:sp>
        <p:nvSpPr>
          <p:cNvPr id="8" name="Footer Placeholder 7"/>
          <p:cNvSpPr>
            <a:spLocks noGrp="1"/>
          </p:cNvSpPr>
          <p:nvPr>
            <p:ph type="ftr" sz="quarter" idx="11"/>
          </p:nvPr>
        </p:nvSpPr>
        <p:spPr/>
        <p:txBody>
          <a:bodyPr/>
          <a:lstStyle/>
          <a:p>
            <a:r>
              <a:rPr lang="el-GR"/>
              <a:t>Ανάπτυξη νέων προϊόντων, Α. Κανέλλου</a:t>
            </a:r>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l-GR"/>
              <a:t>Στυλ κύριου τίτλου</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Date Placeholder 2"/>
          <p:cNvSpPr>
            <a:spLocks noGrp="1"/>
          </p:cNvSpPr>
          <p:nvPr>
            <p:ph type="dt" sz="half" idx="10"/>
          </p:nvPr>
        </p:nvSpPr>
        <p:spPr/>
        <p:txBody>
          <a:bodyPr/>
          <a:lstStyle/>
          <a:p>
            <a:fld id="{4A76EDF3-3A25-433E-AD53-5D290F188554}" type="datetime1">
              <a:rPr lang="en-US" smtClean="0"/>
              <a:t>10/12/2016</a:t>
            </a:fld>
            <a:endParaRPr lang="en-US" dirty="0"/>
          </a:p>
        </p:txBody>
      </p:sp>
      <p:sp>
        <p:nvSpPr>
          <p:cNvPr id="4" name="Footer Placeholder 3"/>
          <p:cNvSpPr>
            <a:spLocks noGrp="1"/>
          </p:cNvSpPr>
          <p:nvPr>
            <p:ph type="ftr" sz="quarter" idx="11"/>
          </p:nvPr>
        </p:nvSpPr>
        <p:spPr/>
        <p:txBody>
          <a:bodyPr/>
          <a:lstStyle/>
          <a:p>
            <a:r>
              <a:rPr lang="el-GR"/>
              <a:t>Ανάπτυξη νέων προϊόντων, Α. Κανέλλου</a:t>
            </a:r>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3E4C5D-1CA0-4287-AEEE-06CD741FAF31}" type="datetime1">
              <a:rPr lang="en-US" smtClean="0"/>
              <a:t>10/12/2016</a:t>
            </a:fld>
            <a:endParaRPr lang="en-US" dirty="0"/>
          </a:p>
        </p:txBody>
      </p:sp>
      <p:sp>
        <p:nvSpPr>
          <p:cNvPr id="3" name="Footer Placeholder 2"/>
          <p:cNvSpPr>
            <a:spLocks noGrp="1"/>
          </p:cNvSpPr>
          <p:nvPr>
            <p:ph type="ftr" sz="quarter" idx="11"/>
          </p:nvPr>
        </p:nvSpPr>
        <p:spPr/>
        <p:txBody>
          <a:bodyPr/>
          <a:lstStyle/>
          <a:p>
            <a:r>
              <a:rPr lang="el-GR"/>
              <a:t>Ανάπτυξη νέων προϊόντων, Α. Κανέλλου</a:t>
            </a:r>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l-GR"/>
              <a:t>Στυλ κύριου τίτλου</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9" name="Date Placeholder 8"/>
          <p:cNvSpPr>
            <a:spLocks noGrp="1"/>
          </p:cNvSpPr>
          <p:nvPr>
            <p:ph type="dt" sz="half" idx="10"/>
          </p:nvPr>
        </p:nvSpPr>
        <p:spPr/>
        <p:txBody>
          <a:bodyPr/>
          <a:lstStyle/>
          <a:p>
            <a:fld id="{221C2960-DE8E-4EE3-9C10-FF360FAEF60F}" type="datetime1">
              <a:rPr lang="en-US" smtClean="0"/>
              <a:t>10/12/2016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r>
              <a:rPr lang="el-GR"/>
              <a:t>Ανάπτυξη νέων προϊόντων, Α. Κανέλλου</a:t>
            </a:r>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l-GR"/>
              <a:t>Στυλ κύριου τίτλου</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69316978-D47B-42CB-AFC2-0F0D16A60CF5}" type="datetime1">
              <a:rPr lang="en-US" smtClean="0"/>
              <a:t>10/12/2016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r>
              <a:rPr lang="el-GR"/>
              <a:t>Ανάπτυξη νέων προϊόντων, Α. Κανέλλου</a:t>
            </a:r>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l-GR"/>
              <a:t>Στυλ κύριου τίτλου</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5878840A-DB79-4E20-A802-AB370AD2D563}" type="datetime1">
              <a:rPr lang="en-US" smtClean="0"/>
              <a:t>10/12/2016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r>
              <a:rPr lang="el-GR"/>
              <a:t>Ανάπτυξη νέων προϊόντων, Α. Κανέλλου</a:t>
            </a:r>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err="1"/>
              <a:t>Αναπτυξη</a:t>
            </a:r>
            <a:r>
              <a:rPr lang="el-GR" dirty="0"/>
              <a:t> </a:t>
            </a:r>
            <a:r>
              <a:rPr lang="el-GR" dirty="0" err="1"/>
              <a:t>νεων</a:t>
            </a:r>
            <a:r>
              <a:rPr lang="el-GR" dirty="0"/>
              <a:t> </a:t>
            </a:r>
            <a:r>
              <a:rPr lang="el-GR" dirty="0" err="1"/>
              <a:t>προιοντων</a:t>
            </a:r>
            <a:endParaRPr lang="el-GR" dirty="0"/>
          </a:p>
        </p:txBody>
      </p:sp>
      <p:sp>
        <p:nvSpPr>
          <p:cNvPr id="3" name="Υπότιτλος 2"/>
          <p:cNvSpPr>
            <a:spLocks noGrp="1"/>
          </p:cNvSpPr>
          <p:nvPr>
            <p:ph type="subTitle" idx="1"/>
          </p:nvPr>
        </p:nvSpPr>
        <p:spPr/>
        <p:txBody>
          <a:bodyPr/>
          <a:lstStyle/>
          <a:p>
            <a:r>
              <a:rPr lang="el-GR" dirty="0" err="1"/>
              <a:t>Κανέλλου</a:t>
            </a:r>
            <a:r>
              <a:rPr lang="el-GR" dirty="0"/>
              <a:t>  Α.</a:t>
            </a:r>
          </a:p>
          <a:p>
            <a:r>
              <a:rPr lang="el-GR" dirty="0"/>
              <a:t> Τμήμα Τεχνολογίας Τροφίμων</a:t>
            </a:r>
          </a:p>
        </p:txBody>
      </p:sp>
    </p:spTree>
    <p:extLst>
      <p:ext uri="{BB962C8B-B14F-4D97-AF65-F5344CB8AC3E}">
        <p14:creationId xmlns:p14="http://schemas.microsoft.com/office/powerpoint/2010/main" val="262755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t>Βελτιωση</a:t>
            </a:r>
            <a:r>
              <a:rPr lang="el-GR" dirty="0"/>
              <a:t> </a:t>
            </a:r>
            <a:r>
              <a:rPr lang="el-GR" dirty="0" err="1"/>
              <a:t>λιπαρων</a:t>
            </a:r>
            <a:endParaRPr lang="el-GR" dirty="0"/>
          </a:p>
        </p:txBody>
      </p:sp>
      <p:graphicFrame>
        <p:nvGraphicFramePr>
          <p:cNvPr id="6" name="Θέση περιεχομένου 5"/>
          <p:cNvGraphicFramePr>
            <a:graphicFrameLocks noGrp="1"/>
          </p:cNvGraphicFramePr>
          <p:nvPr>
            <p:ph idx="1"/>
            <p:extLst>
              <p:ext uri="{D42A27DB-BD31-4B8C-83A1-F6EECF244321}">
                <p14:modId xmlns:p14="http://schemas.microsoft.com/office/powerpoint/2010/main" val="1482231579"/>
              </p:ext>
            </p:extLst>
          </p:nvPr>
        </p:nvGraphicFramePr>
        <p:xfrm>
          <a:off x="978568" y="2470486"/>
          <a:ext cx="10146115" cy="3545303"/>
        </p:xfrm>
        <a:graphic>
          <a:graphicData uri="http://schemas.openxmlformats.org/drawingml/2006/table">
            <a:tbl>
              <a:tblPr firstRow="1" bandRow="1">
                <a:tableStyleId>{5C22544A-7EE6-4342-B048-85BDC9FD1C3A}</a:tableStyleId>
              </a:tblPr>
              <a:tblGrid>
                <a:gridCol w="3095025">
                  <a:extLst>
                    <a:ext uri="{9D8B030D-6E8A-4147-A177-3AD203B41FA5}">
                      <a16:colId xmlns:a16="http://schemas.microsoft.com/office/drawing/2014/main" xmlns="" val="1107624662"/>
                    </a:ext>
                  </a:extLst>
                </a:gridCol>
                <a:gridCol w="3095025">
                  <a:extLst>
                    <a:ext uri="{9D8B030D-6E8A-4147-A177-3AD203B41FA5}">
                      <a16:colId xmlns:a16="http://schemas.microsoft.com/office/drawing/2014/main" xmlns="" val="1255280622"/>
                    </a:ext>
                  </a:extLst>
                </a:gridCol>
                <a:gridCol w="3956065">
                  <a:extLst>
                    <a:ext uri="{9D8B030D-6E8A-4147-A177-3AD203B41FA5}">
                      <a16:colId xmlns:a16="http://schemas.microsoft.com/office/drawing/2014/main" xmlns="" val="4203462449"/>
                    </a:ext>
                  </a:extLst>
                </a:gridCol>
              </a:tblGrid>
              <a:tr h="462982">
                <a:tc>
                  <a:txBody>
                    <a:bodyPr/>
                    <a:lstStyle/>
                    <a:p>
                      <a:pPr algn="ctr"/>
                      <a:r>
                        <a:rPr lang="el-GR" dirty="0"/>
                        <a:t>τροφή</a:t>
                      </a:r>
                    </a:p>
                  </a:txBody>
                  <a:tcPr/>
                </a:tc>
                <a:tc>
                  <a:txBody>
                    <a:bodyPr/>
                    <a:lstStyle/>
                    <a:p>
                      <a:pPr algn="ctr"/>
                      <a:r>
                        <a:rPr lang="el-GR" dirty="0"/>
                        <a:t>τροποποίηση</a:t>
                      </a:r>
                    </a:p>
                  </a:txBody>
                  <a:tcPr/>
                </a:tc>
                <a:tc>
                  <a:txBody>
                    <a:bodyPr/>
                    <a:lstStyle/>
                    <a:p>
                      <a:pPr algn="ctr"/>
                      <a:r>
                        <a:rPr lang="el-GR" dirty="0"/>
                        <a:t>δράση</a:t>
                      </a:r>
                    </a:p>
                  </a:txBody>
                  <a:tcPr/>
                </a:tc>
                <a:extLst>
                  <a:ext uri="{0D108BD9-81ED-4DB2-BD59-A6C34878D82A}">
                    <a16:rowId xmlns:a16="http://schemas.microsoft.com/office/drawing/2014/main" xmlns="" val="656287458"/>
                  </a:ext>
                </a:extLst>
              </a:tr>
              <a:tr h="1484081">
                <a:tc>
                  <a:txBody>
                    <a:bodyPr/>
                    <a:lstStyle/>
                    <a:p>
                      <a:r>
                        <a:rPr lang="el-GR" dirty="0"/>
                        <a:t>Ελαιοκράμβη, σόγια, ηλιέλαιο</a:t>
                      </a:r>
                    </a:p>
                  </a:txBody>
                  <a:tcPr/>
                </a:tc>
                <a:tc>
                  <a:txBody>
                    <a:bodyPr/>
                    <a:lstStyle/>
                    <a:p>
                      <a:r>
                        <a:rPr lang="el-GR" dirty="0"/>
                        <a:t>Καλή</a:t>
                      </a:r>
                      <a:r>
                        <a:rPr lang="el-GR" baseline="0" dirty="0"/>
                        <a:t> σύνθεση λιπαρών οξέων: </a:t>
                      </a:r>
                      <a:r>
                        <a:rPr lang="el-GR" baseline="0" dirty="0" err="1"/>
                        <a:t>ελαϊκό</a:t>
                      </a:r>
                      <a:r>
                        <a:rPr lang="el-GR" baseline="0" dirty="0"/>
                        <a:t>, στεατικό, </a:t>
                      </a:r>
                      <a:r>
                        <a:rPr lang="el-GR" baseline="0" dirty="0" err="1"/>
                        <a:t>λαυρικό</a:t>
                      </a:r>
                      <a:endParaRPr lang="el-GR" dirty="0"/>
                    </a:p>
                  </a:txBody>
                  <a:tcPr/>
                </a:tc>
                <a:tc>
                  <a:txBody>
                    <a:bodyPr/>
                    <a:lstStyle/>
                    <a:p>
                      <a:r>
                        <a:rPr lang="el-GR" dirty="0"/>
                        <a:t>Αύξηση</a:t>
                      </a:r>
                      <a:r>
                        <a:rPr lang="el-GR" baseline="0" dirty="0"/>
                        <a:t> ακόρεστων, αποφυγή </a:t>
                      </a:r>
                      <a:r>
                        <a:rPr lang="en-US" baseline="0" dirty="0"/>
                        <a:t>trans</a:t>
                      </a:r>
                      <a:endParaRPr lang="el-GR" dirty="0"/>
                    </a:p>
                  </a:txBody>
                  <a:tcPr/>
                </a:tc>
                <a:extLst>
                  <a:ext uri="{0D108BD9-81ED-4DB2-BD59-A6C34878D82A}">
                    <a16:rowId xmlns:a16="http://schemas.microsoft.com/office/drawing/2014/main" xmlns="" val="2155214059"/>
                  </a:ext>
                </a:extLst>
              </a:tr>
              <a:tr h="799120">
                <a:tc>
                  <a:txBody>
                    <a:bodyPr/>
                    <a:lstStyle/>
                    <a:p>
                      <a:r>
                        <a:rPr lang="el-GR" dirty="0"/>
                        <a:t>Ψωμί</a:t>
                      </a:r>
                      <a:r>
                        <a:rPr lang="el-GR" baseline="0" dirty="0"/>
                        <a:t> με </a:t>
                      </a:r>
                      <a:r>
                        <a:rPr lang="el-GR" baseline="0" dirty="0" err="1"/>
                        <a:t>ω3</a:t>
                      </a:r>
                      <a:endParaRPr lang="el-GR" dirty="0"/>
                    </a:p>
                  </a:txBody>
                  <a:tcPr/>
                </a:tc>
                <a:tc>
                  <a:txBody>
                    <a:bodyPr/>
                    <a:lstStyle/>
                    <a:p>
                      <a:r>
                        <a:rPr lang="el-GR" dirty="0"/>
                        <a:t>Ενισχυμένα</a:t>
                      </a:r>
                      <a:r>
                        <a:rPr lang="el-GR" baseline="0" dirty="0"/>
                        <a:t> </a:t>
                      </a:r>
                      <a:r>
                        <a:rPr lang="el-GR" baseline="0" dirty="0" err="1"/>
                        <a:t>αρτοποιήματα</a:t>
                      </a:r>
                      <a:r>
                        <a:rPr lang="el-GR" baseline="0" dirty="0"/>
                        <a:t> με </a:t>
                      </a:r>
                      <a:r>
                        <a:rPr lang="el-GR" baseline="0" dirty="0" err="1"/>
                        <a:t>ω3</a:t>
                      </a:r>
                      <a:endParaRPr lang="el-GR" dirty="0"/>
                    </a:p>
                  </a:txBody>
                  <a:tcPr/>
                </a:tc>
                <a:tc>
                  <a:txBody>
                    <a:bodyPr/>
                    <a:lstStyle/>
                    <a:p>
                      <a:r>
                        <a:rPr lang="el-GR" dirty="0"/>
                        <a:t>Μείωση κινδύνου καρδιαγγειακών </a:t>
                      </a:r>
                    </a:p>
                  </a:txBody>
                  <a:tcPr/>
                </a:tc>
                <a:extLst>
                  <a:ext uri="{0D108BD9-81ED-4DB2-BD59-A6C34878D82A}">
                    <a16:rowId xmlns:a16="http://schemas.microsoft.com/office/drawing/2014/main" xmlns="" val="879261281"/>
                  </a:ext>
                </a:extLst>
              </a:tr>
              <a:tr h="799120">
                <a:tc>
                  <a:txBody>
                    <a:bodyPr/>
                    <a:lstStyle/>
                    <a:p>
                      <a:r>
                        <a:rPr lang="el-GR" dirty="0"/>
                        <a:t>Συνθετικά λιπαρά</a:t>
                      </a:r>
                    </a:p>
                  </a:txBody>
                  <a:tcPr/>
                </a:tc>
                <a:tc>
                  <a:txBody>
                    <a:bodyPr/>
                    <a:lstStyle/>
                    <a:p>
                      <a:r>
                        <a:rPr lang="el-GR" dirty="0" err="1"/>
                        <a:t>Ενζυμική</a:t>
                      </a:r>
                      <a:r>
                        <a:rPr lang="el-GR" dirty="0"/>
                        <a:t> τροποποίηση</a:t>
                      </a:r>
                    </a:p>
                  </a:txBody>
                  <a:tcPr/>
                </a:tc>
                <a:tc>
                  <a:txBody>
                    <a:bodyPr/>
                    <a:lstStyle/>
                    <a:p>
                      <a:r>
                        <a:rPr lang="el-GR" dirty="0"/>
                        <a:t>Γεύση με λιπαρά</a:t>
                      </a:r>
                      <a:r>
                        <a:rPr lang="el-GR" baseline="0" dirty="0"/>
                        <a:t> βραχείας αλύσου με πολλά υγιή λιπαρά</a:t>
                      </a:r>
                      <a:endParaRPr lang="el-GR" dirty="0"/>
                    </a:p>
                  </a:txBody>
                  <a:tcPr/>
                </a:tc>
                <a:extLst>
                  <a:ext uri="{0D108BD9-81ED-4DB2-BD59-A6C34878D82A}">
                    <a16:rowId xmlns:a16="http://schemas.microsoft.com/office/drawing/2014/main" xmlns="" val="4223158554"/>
                  </a:ext>
                </a:extLst>
              </a:tr>
            </a:tbl>
          </a:graphicData>
        </a:graphic>
      </p:graphicFrame>
      <p:sp>
        <p:nvSpPr>
          <p:cNvPr id="4" name="Θέση υποσέλιδου 3"/>
          <p:cNvSpPr>
            <a:spLocks noGrp="1"/>
          </p:cNvSpPr>
          <p:nvPr>
            <p:ph type="ftr" sz="quarter" idx="11"/>
          </p:nvPr>
        </p:nvSpPr>
        <p:spPr/>
        <p:txBody>
          <a:bodyPr/>
          <a:lstStyle/>
          <a:p>
            <a:r>
              <a:rPr lang="el-GR"/>
              <a:t>Ανάπτυξη νέων προϊόντων, Α. Κανέλλου</a:t>
            </a:r>
            <a:endParaRPr lang="en-US" dirty="0"/>
          </a:p>
        </p:txBody>
      </p:sp>
      <p:sp>
        <p:nvSpPr>
          <p:cNvPr id="5" name="Θέση αριθμού διαφάνειας 4"/>
          <p:cNvSpPr>
            <a:spLocks noGrp="1"/>
          </p:cNvSpPr>
          <p:nvPr>
            <p:ph type="sldNum" sz="quarter" idx="12"/>
          </p:nvPr>
        </p:nvSpPr>
        <p:spPr/>
        <p:txBody>
          <a:bodyPr/>
          <a:lstStyle/>
          <a:p>
            <a:fld id="{8A7A6979-0714-4377-B894-6BE4C2D6E202}" type="slidenum">
              <a:rPr lang="en-US" smtClean="0"/>
              <a:pPr/>
              <a:t>10</a:t>
            </a:fld>
            <a:endParaRPr lang="en-US" dirty="0"/>
          </a:p>
        </p:txBody>
      </p:sp>
    </p:spTree>
    <p:extLst>
      <p:ext uri="{BB962C8B-B14F-4D97-AF65-F5344CB8AC3E}">
        <p14:creationId xmlns:p14="http://schemas.microsoft.com/office/powerpoint/2010/main" val="28786812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αντιοξειδωτικά</a:t>
            </a:r>
          </a:p>
        </p:txBody>
      </p:sp>
      <p:sp>
        <p:nvSpPr>
          <p:cNvPr id="3" name="Θέση περιεχομένου 2"/>
          <p:cNvSpPr>
            <a:spLocks noGrp="1"/>
          </p:cNvSpPr>
          <p:nvPr>
            <p:ph idx="1"/>
          </p:nvPr>
        </p:nvSpPr>
        <p:spPr/>
        <p:txBody>
          <a:bodyPr/>
          <a:lstStyle/>
          <a:p>
            <a:pPr marL="0" indent="0">
              <a:buNone/>
            </a:pPr>
            <a:r>
              <a:rPr lang="el-GR" dirty="0"/>
              <a:t>Τα </a:t>
            </a:r>
            <a:r>
              <a:rPr lang="el-GR" dirty="0" err="1"/>
              <a:t>σντιοξειδωτικά</a:t>
            </a:r>
            <a:r>
              <a:rPr lang="el-GR" dirty="0"/>
              <a:t> παγιδεύουν και εξουδετερώνουν συγκεκριμένες ουσίες που βλάπτουν με οξείδωση το γενετικό υλικό.</a:t>
            </a:r>
          </a:p>
          <a:p>
            <a:r>
              <a:rPr lang="el-GR" dirty="0"/>
              <a:t>Βιταμίνη </a:t>
            </a:r>
            <a:r>
              <a:rPr lang="en-US" dirty="0"/>
              <a:t>C, E </a:t>
            </a:r>
            <a:r>
              <a:rPr lang="el-GR" dirty="0"/>
              <a:t>και τα </a:t>
            </a:r>
            <a:r>
              <a:rPr lang="el-GR" dirty="0" err="1"/>
              <a:t>καροτενοειδή</a:t>
            </a:r>
            <a:r>
              <a:rPr lang="el-GR" dirty="0"/>
              <a:t> </a:t>
            </a:r>
            <a:r>
              <a:rPr lang="el-GR" dirty="0">
                <a:sym typeface="Wingdings" panose="05000000000000000000" pitchFamily="2" charset="2"/>
              </a:rPr>
              <a:t> ανοσοποιητικό σύστημα, καρκίνος</a:t>
            </a:r>
            <a:endParaRPr lang="el-GR" dirty="0"/>
          </a:p>
          <a:p>
            <a:r>
              <a:rPr lang="el-GR" dirty="0" err="1"/>
              <a:t>Φαινολικές</a:t>
            </a:r>
            <a:r>
              <a:rPr lang="el-GR" dirty="0"/>
              <a:t> ενώσεις </a:t>
            </a:r>
            <a:r>
              <a:rPr lang="el-GR" dirty="0">
                <a:sym typeface="Wingdings" panose="05000000000000000000" pitchFamily="2" charset="2"/>
              </a:rPr>
              <a:t> καρδιαγγειακά</a:t>
            </a:r>
          </a:p>
          <a:p>
            <a:r>
              <a:rPr lang="el-GR" dirty="0">
                <a:sym typeface="Wingdings" panose="05000000000000000000" pitchFamily="2" charset="2"/>
              </a:rPr>
              <a:t>Τομάτα </a:t>
            </a:r>
            <a:r>
              <a:rPr lang="el-GR" dirty="0" err="1">
                <a:sym typeface="Wingdings" panose="05000000000000000000" pitchFamily="2" charset="2"/>
              </a:rPr>
              <a:t>λυκοπένιο</a:t>
            </a:r>
            <a:r>
              <a:rPr lang="el-GR" dirty="0">
                <a:sym typeface="Wingdings" panose="05000000000000000000" pitchFamily="2" charset="2"/>
              </a:rPr>
              <a:t>  προστάτης</a:t>
            </a:r>
          </a:p>
          <a:p>
            <a:r>
              <a:rPr lang="el-GR" dirty="0">
                <a:sym typeface="Wingdings" panose="05000000000000000000" pitchFamily="2" charset="2"/>
              </a:rPr>
              <a:t>Λαχανικά πχ μπρόκολο  </a:t>
            </a:r>
            <a:r>
              <a:rPr lang="el-GR" dirty="0" err="1">
                <a:sym typeface="Wingdings" panose="05000000000000000000" pitchFamily="2" charset="2"/>
              </a:rPr>
              <a:t>Γλυκοζινολικές</a:t>
            </a:r>
            <a:r>
              <a:rPr lang="el-GR" dirty="0">
                <a:sym typeface="Wingdings" panose="05000000000000000000" pitchFamily="2" charset="2"/>
              </a:rPr>
              <a:t> ενώσεις  αντικαρκινική δράση</a:t>
            </a:r>
          </a:p>
          <a:p>
            <a:r>
              <a:rPr lang="el-GR" dirty="0" err="1">
                <a:sym typeface="Wingdings" panose="05000000000000000000" pitchFamily="2" charset="2"/>
              </a:rPr>
              <a:t>Σινιγρίνη</a:t>
            </a:r>
            <a:r>
              <a:rPr lang="el-GR" dirty="0">
                <a:sym typeface="Wingdings" panose="05000000000000000000" pitchFamily="2" charset="2"/>
              </a:rPr>
              <a:t>  οδηγεί σε «αυτοκτονία» τα καρκινικά κύτταρα</a:t>
            </a:r>
          </a:p>
          <a:p>
            <a:endParaRPr lang="el-GR" dirty="0">
              <a:sym typeface="Wingdings" panose="05000000000000000000" pitchFamily="2" charset="2"/>
            </a:endParaRPr>
          </a:p>
          <a:p>
            <a:endParaRPr lang="el-GR" dirty="0"/>
          </a:p>
        </p:txBody>
      </p:sp>
      <p:sp>
        <p:nvSpPr>
          <p:cNvPr id="4" name="Θέση υποσέλιδου 3"/>
          <p:cNvSpPr>
            <a:spLocks noGrp="1"/>
          </p:cNvSpPr>
          <p:nvPr>
            <p:ph type="ftr" sz="quarter" idx="11"/>
          </p:nvPr>
        </p:nvSpPr>
        <p:spPr/>
        <p:txBody>
          <a:bodyPr/>
          <a:lstStyle/>
          <a:p>
            <a:r>
              <a:rPr lang="el-GR"/>
              <a:t>Ανάπτυξη νέων προϊόντων, Α. Κανέλλου</a:t>
            </a:r>
            <a:endParaRPr lang="en-US" dirty="0"/>
          </a:p>
        </p:txBody>
      </p:sp>
      <p:sp>
        <p:nvSpPr>
          <p:cNvPr id="5" name="Θέση αριθμού διαφάνειας 4"/>
          <p:cNvSpPr>
            <a:spLocks noGrp="1"/>
          </p:cNvSpPr>
          <p:nvPr>
            <p:ph type="sldNum" sz="quarter" idx="12"/>
          </p:nvPr>
        </p:nvSpPr>
        <p:spPr/>
        <p:txBody>
          <a:bodyPr/>
          <a:lstStyle/>
          <a:p>
            <a:fld id="{8A7A6979-0714-4377-B894-6BE4C2D6E202}" type="slidenum">
              <a:rPr lang="en-US" smtClean="0"/>
              <a:pPr/>
              <a:t>11</a:t>
            </a:fld>
            <a:endParaRPr lang="en-US" dirty="0"/>
          </a:p>
        </p:txBody>
      </p:sp>
    </p:spTree>
    <p:extLst>
      <p:ext uri="{BB962C8B-B14F-4D97-AF65-F5344CB8AC3E}">
        <p14:creationId xmlns:p14="http://schemas.microsoft.com/office/powerpoint/2010/main" val="3367257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t>φυτοοιστρογονα</a:t>
            </a:r>
            <a:endParaRPr lang="el-GR" dirty="0"/>
          </a:p>
        </p:txBody>
      </p:sp>
      <p:sp>
        <p:nvSpPr>
          <p:cNvPr id="3" name="Θέση περιεχομένου 2"/>
          <p:cNvSpPr>
            <a:spLocks noGrp="1"/>
          </p:cNvSpPr>
          <p:nvPr>
            <p:ph idx="1"/>
          </p:nvPr>
        </p:nvSpPr>
        <p:spPr/>
        <p:txBody>
          <a:bodyPr/>
          <a:lstStyle/>
          <a:p>
            <a:r>
              <a:rPr lang="el-GR" dirty="0"/>
              <a:t>Φυτικής προέλευσης ουσίες που λειτουργούν παρόμοια με τις ορμόνες</a:t>
            </a:r>
          </a:p>
          <a:p>
            <a:r>
              <a:rPr lang="el-GR" dirty="0"/>
              <a:t>Φασόλια και φακές περιέχουν αρκετή ποσότητα</a:t>
            </a:r>
          </a:p>
          <a:p>
            <a:r>
              <a:rPr lang="el-GR" dirty="0"/>
              <a:t>Πολύ σόγια στην Ασία θεωρείται ότι προστατεύει από καρκίνο μαστού</a:t>
            </a:r>
          </a:p>
          <a:p>
            <a:r>
              <a:rPr lang="el-GR" dirty="0" err="1"/>
              <a:t>Ισοφλαβόνες</a:t>
            </a:r>
            <a:r>
              <a:rPr lang="el-GR" dirty="0"/>
              <a:t> </a:t>
            </a:r>
          </a:p>
          <a:p>
            <a:pPr lvl="1"/>
            <a:r>
              <a:rPr lang="el-GR" dirty="0">
                <a:sym typeface="Wingdings" panose="05000000000000000000" pitchFamily="2" charset="2"/>
              </a:rPr>
              <a:t>μειώνουν καρδιαγγειακά</a:t>
            </a:r>
          </a:p>
          <a:p>
            <a:pPr lvl="1"/>
            <a:r>
              <a:rPr lang="el-GR" dirty="0">
                <a:sym typeface="Wingdings" panose="05000000000000000000" pitchFamily="2" charset="2"/>
              </a:rPr>
              <a:t>προλαβαίνουν οστεοπόρωση</a:t>
            </a:r>
          </a:p>
          <a:p>
            <a:pPr lvl="1"/>
            <a:r>
              <a:rPr lang="el-GR" dirty="0">
                <a:sym typeface="Wingdings" panose="05000000000000000000" pitchFamily="2" charset="2"/>
              </a:rPr>
              <a:t>Μειώνουν συμπτώματα εμμηνόπαυσης</a:t>
            </a:r>
          </a:p>
          <a:p>
            <a:endParaRPr lang="el-GR" dirty="0"/>
          </a:p>
        </p:txBody>
      </p:sp>
      <p:sp>
        <p:nvSpPr>
          <p:cNvPr id="4" name="Θέση υποσέλιδου 3"/>
          <p:cNvSpPr>
            <a:spLocks noGrp="1"/>
          </p:cNvSpPr>
          <p:nvPr>
            <p:ph type="ftr" sz="quarter" idx="11"/>
          </p:nvPr>
        </p:nvSpPr>
        <p:spPr/>
        <p:txBody>
          <a:bodyPr/>
          <a:lstStyle/>
          <a:p>
            <a:r>
              <a:rPr lang="el-GR"/>
              <a:t>Ανάπτυξη νέων προϊόντων, Α. Κανέλλου</a:t>
            </a:r>
            <a:endParaRPr lang="en-US" dirty="0"/>
          </a:p>
        </p:txBody>
      </p:sp>
      <p:sp>
        <p:nvSpPr>
          <p:cNvPr id="5" name="Θέση αριθμού διαφάνειας 4"/>
          <p:cNvSpPr>
            <a:spLocks noGrp="1"/>
          </p:cNvSpPr>
          <p:nvPr>
            <p:ph type="sldNum" sz="quarter" idx="12"/>
          </p:nvPr>
        </p:nvSpPr>
        <p:spPr/>
        <p:txBody>
          <a:bodyPr/>
          <a:lstStyle/>
          <a:p>
            <a:fld id="{8A7A6979-0714-4377-B894-6BE4C2D6E202}" type="slidenum">
              <a:rPr lang="en-US" smtClean="0"/>
              <a:pPr/>
              <a:t>12</a:t>
            </a:fld>
            <a:endParaRPr lang="en-US" dirty="0"/>
          </a:p>
        </p:txBody>
      </p:sp>
    </p:spTree>
    <p:extLst>
      <p:ext uri="{BB962C8B-B14F-4D97-AF65-F5344CB8AC3E}">
        <p14:creationId xmlns:p14="http://schemas.microsoft.com/office/powerpoint/2010/main" val="6153419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231136" y="499471"/>
            <a:ext cx="7729728" cy="1188720"/>
          </a:xfrm>
        </p:spPr>
        <p:txBody>
          <a:bodyPr/>
          <a:lstStyle/>
          <a:p>
            <a:r>
              <a:rPr lang="el-GR" dirty="0"/>
              <a:t>Αποδεδειγμένη </a:t>
            </a:r>
            <a:r>
              <a:rPr lang="el-GR" dirty="0" err="1"/>
              <a:t>δραση</a:t>
            </a:r>
            <a:r>
              <a:rPr lang="el-GR" dirty="0"/>
              <a:t> </a:t>
            </a:r>
            <a:r>
              <a:rPr lang="el-GR" dirty="0" err="1"/>
              <a:t>ουσιων</a:t>
            </a:r>
            <a:endParaRPr lang="el-GR" dirty="0"/>
          </a:p>
        </p:txBody>
      </p:sp>
      <p:graphicFrame>
        <p:nvGraphicFramePr>
          <p:cNvPr id="6" name="Θέση περιεχομένου 5"/>
          <p:cNvGraphicFramePr>
            <a:graphicFrameLocks noGrp="1"/>
          </p:cNvGraphicFramePr>
          <p:nvPr>
            <p:ph idx="1"/>
            <p:extLst>
              <p:ext uri="{D42A27DB-BD31-4B8C-83A1-F6EECF244321}">
                <p14:modId xmlns:p14="http://schemas.microsoft.com/office/powerpoint/2010/main" val="4033261923"/>
              </p:ext>
            </p:extLst>
          </p:nvPr>
        </p:nvGraphicFramePr>
        <p:xfrm>
          <a:off x="1122946" y="1947979"/>
          <a:ext cx="10266948" cy="4028440"/>
        </p:xfrm>
        <a:graphic>
          <a:graphicData uri="http://schemas.openxmlformats.org/drawingml/2006/table">
            <a:tbl>
              <a:tblPr firstRow="1" bandRow="1">
                <a:tableStyleId>{5C22544A-7EE6-4342-B048-85BDC9FD1C3A}</a:tableStyleId>
              </a:tblPr>
              <a:tblGrid>
                <a:gridCol w="2566737">
                  <a:extLst>
                    <a:ext uri="{9D8B030D-6E8A-4147-A177-3AD203B41FA5}">
                      <a16:colId xmlns:a16="http://schemas.microsoft.com/office/drawing/2014/main" xmlns="" val="1201172899"/>
                    </a:ext>
                  </a:extLst>
                </a:gridCol>
                <a:gridCol w="2566737">
                  <a:extLst>
                    <a:ext uri="{9D8B030D-6E8A-4147-A177-3AD203B41FA5}">
                      <a16:colId xmlns:a16="http://schemas.microsoft.com/office/drawing/2014/main" xmlns="" val="727695219"/>
                    </a:ext>
                  </a:extLst>
                </a:gridCol>
                <a:gridCol w="2566737">
                  <a:extLst>
                    <a:ext uri="{9D8B030D-6E8A-4147-A177-3AD203B41FA5}">
                      <a16:colId xmlns:a16="http://schemas.microsoft.com/office/drawing/2014/main" xmlns="" val="3522617100"/>
                    </a:ext>
                  </a:extLst>
                </a:gridCol>
                <a:gridCol w="2566737">
                  <a:extLst>
                    <a:ext uri="{9D8B030D-6E8A-4147-A177-3AD203B41FA5}">
                      <a16:colId xmlns:a16="http://schemas.microsoft.com/office/drawing/2014/main" xmlns="" val="2655121238"/>
                    </a:ext>
                  </a:extLst>
                </a:gridCol>
              </a:tblGrid>
              <a:tr h="370840">
                <a:tc>
                  <a:txBody>
                    <a:bodyPr/>
                    <a:lstStyle/>
                    <a:p>
                      <a:r>
                        <a:rPr lang="el-GR" dirty="0"/>
                        <a:t>Τρόφιμο</a:t>
                      </a:r>
                    </a:p>
                  </a:txBody>
                  <a:tcPr/>
                </a:tc>
                <a:tc>
                  <a:txBody>
                    <a:bodyPr/>
                    <a:lstStyle/>
                    <a:p>
                      <a:r>
                        <a:rPr lang="el-GR" dirty="0"/>
                        <a:t>Κατάταξη</a:t>
                      </a:r>
                    </a:p>
                  </a:txBody>
                  <a:tcPr/>
                </a:tc>
                <a:tc>
                  <a:txBody>
                    <a:bodyPr/>
                    <a:lstStyle/>
                    <a:p>
                      <a:r>
                        <a:rPr lang="el-GR" dirty="0" err="1"/>
                        <a:t>Ενωση</a:t>
                      </a:r>
                      <a:endParaRPr lang="el-GR" dirty="0"/>
                    </a:p>
                  </a:txBody>
                  <a:tcPr/>
                </a:tc>
                <a:tc>
                  <a:txBody>
                    <a:bodyPr/>
                    <a:lstStyle/>
                    <a:p>
                      <a:r>
                        <a:rPr lang="el-GR" dirty="0"/>
                        <a:t>δράση</a:t>
                      </a:r>
                    </a:p>
                  </a:txBody>
                  <a:tcPr/>
                </a:tc>
                <a:extLst>
                  <a:ext uri="{0D108BD9-81ED-4DB2-BD59-A6C34878D82A}">
                    <a16:rowId xmlns:a16="http://schemas.microsoft.com/office/drawing/2014/main" xmlns="" val="2383338688"/>
                  </a:ext>
                </a:extLst>
              </a:tr>
              <a:tr h="370840">
                <a:tc>
                  <a:txBody>
                    <a:bodyPr/>
                    <a:lstStyle/>
                    <a:p>
                      <a:r>
                        <a:rPr lang="el-GR" dirty="0"/>
                        <a:t>Φρούτα με κίτρινο,</a:t>
                      </a:r>
                      <a:r>
                        <a:rPr lang="el-GR" baseline="0" dirty="0"/>
                        <a:t> πορτοκαλί, κόκκινο χρώμα, πράσινα λαχανικά</a:t>
                      </a:r>
                      <a:endParaRPr lang="el-GR" dirty="0"/>
                    </a:p>
                  </a:txBody>
                  <a:tcPr/>
                </a:tc>
                <a:tc>
                  <a:txBody>
                    <a:bodyPr/>
                    <a:lstStyle/>
                    <a:p>
                      <a:r>
                        <a:rPr lang="el-GR" dirty="0" err="1"/>
                        <a:t>καροτενοειδή</a:t>
                      </a:r>
                      <a:endParaRPr lang="el-GR" dirty="0"/>
                    </a:p>
                  </a:txBody>
                  <a:tcPr/>
                </a:tc>
                <a:tc>
                  <a:txBody>
                    <a:bodyPr/>
                    <a:lstStyle/>
                    <a:p>
                      <a:r>
                        <a:rPr lang="el-GR" dirty="0" err="1"/>
                        <a:t>Βητα</a:t>
                      </a:r>
                      <a:r>
                        <a:rPr lang="el-GR" dirty="0"/>
                        <a:t> καροτίνη,</a:t>
                      </a:r>
                      <a:r>
                        <a:rPr lang="el-GR" baseline="0" dirty="0"/>
                        <a:t> </a:t>
                      </a:r>
                      <a:r>
                        <a:rPr lang="el-GR" baseline="0" dirty="0" err="1"/>
                        <a:t>λυκοπένιο</a:t>
                      </a:r>
                      <a:r>
                        <a:rPr lang="el-GR" baseline="0" dirty="0"/>
                        <a:t>, </a:t>
                      </a:r>
                      <a:r>
                        <a:rPr lang="el-GR" baseline="0" dirty="0" err="1"/>
                        <a:t>ξανθοφύλη</a:t>
                      </a:r>
                      <a:endParaRPr lang="el-GR" dirty="0"/>
                    </a:p>
                  </a:txBody>
                  <a:tcPr/>
                </a:tc>
                <a:tc>
                  <a:txBody>
                    <a:bodyPr/>
                    <a:lstStyle/>
                    <a:p>
                      <a:r>
                        <a:rPr lang="el-GR" dirty="0"/>
                        <a:t>Αντιοξειδωτική,</a:t>
                      </a:r>
                      <a:r>
                        <a:rPr lang="el-GR" baseline="0" dirty="0"/>
                        <a:t> αντικαρκινική, </a:t>
                      </a:r>
                      <a:r>
                        <a:rPr lang="el-GR" baseline="0" dirty="0" err="1"/>
                        <a:t>ανοσορυθμιστική</a:t>
                      </a:r>
                      <a:r>
                        <a:rPr lang="el-GR" baseline="0" dirty="0"/>
                        <a:t> δράση</a:t>
                      </a:r>
                      <a:endParaRPr lang="el-GR" dirty="0"/>
                    </a:p>
                  </a:txBody>
                  <a:tcPr/>
                </a:tc>
                <a:extLst>
                  <a:ext uri="{0D108BD9-81ED-4DB2-BD59-A6C34878D82A}">
                    <a16:rowId xmlns:a16="http://schemas.microsoft.com/office/drawing/2014/main" xmlns="" val="1457875070"/>
                  </a:ext>
                </a:extLst>
              </a:tr>
              <a:tr h="370840">
                <a:tc>
                  <a:txBody>
                    <a:bodyPr/>
                    <a:lstStyle/>
                    <a:p>
                      <a:r>
                        <a:rPr lang="el-GR" dirty="0"/>
                        <a:t>Σπόροι, έλαια</a:t>
                      </a:r>
                    </a:p>
                  </a:txBody>
                  <a:tcPr/>
                </a:tc>
                <a:tc>
                  <a:txBody>
                    <a:bodyPr/>
                    <a:lstStyle/>
                    <a:p>
                      <a:r>
                        <a:rPr lang="el-GR" dirty="0" err="1"/>
                        <a:t>Φυτοστερόλες</a:t>
                      </a:r>
                      <a:endParaRPr lang="el-GR" dirty="0"/>
                    </a:p>
                  </a:txBody>
                  <a:tcPr/>
                </a:tc>
                <a:tc>
                  <a:txBody>
                    <a:bodyPr/>
                    <a:lstStyle/>
                    <a:p>
                      <a:r>
                        <a:rPr lang="el-GR" dirty="0" err="1"/>
                        <a:t>Βητα</a:t>
                      </a:r>
                      <a:r>
                        <a:rPr lang="el-GR" dirty="0"/>
                        <a:t> </a:t>
                      </a:r>
                      <a:r>
                        <a:rPr lang="el-GR" dirty="0" err="1"/>
                        <a:t>σητοστερόλη</a:t>
                      </a:r>
                      <a:r>
                        <a:rPr lang="el-GR" dirty="0"/>
                        <a:t>,</a:t>
                      </a:r>
                      <a:r>
                        <a:rPr lang="el-GR" baseline="0" dirty="0"/>
                        <a:t> εστέρες </a:t>
                      </a:r>
                      <a:r>
                        <a:rPr lang="el-GR" baseline="0" dirty="0" err="1"/>
                        <a:t>στανόλης</a:t>
                      </a:r>
                      <a:endParaRPr lang="el-GR" dirty="0"/>
                    </a:p>
                  </a:txBody>
                  <a:tcPr/>
                </a:tc>
                <a:tc>
                  <a:txBody>
                    <a:bodyPr/>
                    <a:lstStyle/>
                    <a:p>
                      <a:r>
                        <a:rPr lang="el-GR" dirty="0"/>
                        <a:t>Μείωση</a:t>
                      </a:r>
                      <a:r>
                        <a:rPr lang="el-GR" baseline="0" dirty="0"/>
                        <a:t> πρόσληψης χοληστερόλης</a:t>
                      </a:r>
                      <a:endParaRPr lang="el-GR" dirty="0"/>
                    </a:p>
                  </a:txBody>
                  <a:tcPr/>
                </a:tc>
                <a:extLst>
                  <a:ext uri="{0D108BD9-81ED-4DB2-BD59-A6C34878D82A}">
                    <a16:rowId xmlns:a16="http://schemas.microsoft.com/office/drawing/2014/main" xmlns="" val="2461144947"/>
                  </a:ext>
                </a:extLst>
              </a:tr>
              <a:tr h="370840">
                <a:tc>
                  <a:txBody>
                    <a:bodyPr/>
                    <a:lstStyle/>
                    <a:p>
                      <a:r>
                        <a:rPr lang="el-GR" dirty="0"/>
                        <a:t>Μουστάρδα,</a:t>
                      </a:r>
                      <a:r>
                        <a:rPr lang="el-GR" baseline="0" dirty="0"/>
                        <a:t> γογγύλι, μπρόκολο, </a:t>
                      </a:r>
                      <a:r>
                        <a:rPr lang="el-GR" baseline="0" dirty="0" err="1"/>
                        <a:t>χρένο</a:t>
                      </a:r>
                      <a:endParaRPr lang="el-GR" dirty="0"/>
                    </a:p>
                  </a:txBody>
                  <a:tcPr/>
                </a:tc>
                <a:tc>
                  <a:txBody>
                    <a:bodyPr/>
                    <a:lstStyle/>
                    <a:p>
                      <a:r>
                        <a:rPr lang="el-GR" dirty="0" err="1"/>
                        <a:t>Γλυκοζινολικές</a:t>
                      </a:r>
                      <a:r>
                        <a:rPr lang="el-GR" baseline="0" dirty="0"/>
                        <a:t> ενώσεις </a:t>
                      </a:r>
                      <a:endParaRPr lang="el-GR" dirty="0"/>
                    </a:p>
                  </a:txBody>
                  <a:tcPr/>
                </a:tc>
                <a:tc>
                  <a:txBody>
                    <a:bodyPr/>
                    <a:lstStyle/>
                    <a:p>
                      <a:r>
                        <a:rPr lang="el-GR" dirty="0" err="1"/>
                        <a:t>Ινδόλη</a:t>
                      </a:r>
                      <a:r>
                        <a:rPr lang="el-GR" dirty="0"/>
                        <a:t>, </a:t>
                      </a:r>
                      <a:r>
                        <a:rPr lang="el-GR" dirty="0" err="1"/>
                        <a:t>ισοθειοκυανίνη</a:t>
                      </a:r>
                      <a:r>
                        <a:rPr lang="el-GR" dirty="0"/>
                        <a:t>, </a:t>
                      </a:r>
                      <a:r>
                        <a:rPr lang="el-GR" dirty="0" err="1"/>
                        <a:t>σινιγρίνη</a:t>
                      </a:r>
                      <a:endParaRPr lang="el-GR" dirty="0"/>
                    </a:p>
                  </a:txBody>
                  <a:tcPr/>
                </a:tc>
                <a:tc>
                  <a:txBody>
                    <a:bodyPr/>
                    <a:lstStyle/>
                    <a:p>
                      <a:r>
                        <a:rPr lang="el-GR" dirty="0" err="1"/>
                        <a:t>Αντιμικροβιακή</a:t>
                      </a:r>
                      <a:r>
                        <a:rPr lang="el-GR" dirty="0"/>
                        <a:t>, αντικαρκινική</a:t>
                      </a:r>
                    </a:p>
                  </a:txBody>
                  <a:tcPr/>
                </a:tc>
                <a:extLst>
                  <a:ext uri="{0D108BD9-81ED-4DB2-BD59-A6C34878D82A}">
                    <a16:rowId xmlns:a16="http://schemas.microsoft.com/office/drawing/2014/main" xmlns="" val="3589338027"/>
                  </a:ext>
                </a:extLst>
              </a:tr>
              <a:tr h="370840">
                <a:tc>
                  <a:txBody>
                    <a:bodyPr/>
                    <a:lstStyle/>
                    <a:p>
                      <a:r>
                        <a:rPr lang="el-GR" dirty="0"/>
                        <a:t>Φλούδες</a:t>
                      </a:r>
                      <a:r>
                        <a:rPr lang="el-GR" baseline="0" dirty="0"/>
                        <a:t> φρούτων (πχ σταφύλι), λαχανικών και σπόρων</a:t>
                      </a:r>
                      <a:endParaRPr lang="el-GR" dirty="0"/>
                    </a:p>
                  </a:txBody>
                  <a:tcPr/>
                </a:tc>
                <a:tc>
                  <a:txBody>
                    <a:bodyPr/>
                    <a:lstStyle/>
                    <a:p>
                      <a:r>
                        <a:rPr lang="el-GR" dirty="0" err="1"/>
                        <a:t>Πολυφαινόλες</a:t>
                      </a:r>
                      <a:endParaRPr lang="el-GR" dirty="0"/>
                    </a:p>
                  </a:txBody>
                  <a:tcPr/>
                </a:tc>
                <a:tc>
                  <a:txBody>
                    <a:bodyPr/>
                    <a:lstStyle/>
                    <a:p>
                      <a:r>
                        <a:rPr lang="el-GR" dirty="0"/>
                        <a:t> </a:t>
                      </a:r>
                      <a:r>
                        <a:rPr lang="el-GR" dirty="0" err="1"/>
                        <a:t>φαινολικά</a:t>
                      </a:r>
                      <a:r>
                        <a:rPr lang="el-GR" baseline="0" dirty="0"/>
                        <a:t> οξέα, </a:t>
                      </a:r>
                      <a:r>
                        <a:rPr lang="el-GR" baseline="0" dirty="0" err="1"/>
                        <a:t>φλαβονοειδή</a:t>
                      </a:r>
                      <a:endParaRPr lang="el-G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dirty="0"/>
                        <a:t> </a:t>
                      </a:r>
                      <a:r>
                        <a:rPr lang="el-GR" dirty="0" err="1"/>
                        <a:t>Αντιμικροβιακή</a:t>
                      </a:r>
                      <a:r>
                        <a:rPr lang="el-GR" dirty="0"/>
                        <a:t>, αντικαρκινική, αντιοξειδωτική</a:t>
                      </a:r>
                    </a:p>
                    <a:p>
                      <a:endParaRPr lang="el-GR" dirty="0"/>
                    </a:p>
                  </a:txBody>
                  <a:tcPr/>
                </a:tc>
                <a:extLst>
                  <a:ext uri="{0D108BD9-81ED-4DB2-BD59-A6C34878D82A}">
                    <a16:rowId xmlns:a16="http://schemas.microsoft.com/office/drawing/2014/main" xmlns="" val="162564843"/>
                  </a:ext>
                </a:extLst>
              </a:tr>
            </a:tbl>
          </a:graphicData>
        </a:graphic>
      </p:graphicFrame>
      <p:sp>
        <p:nvSpPr>
          <p:cNvPr id="4" name="Θέση υποσέλιδου 3"/>
          <p:cNvSpPr>
            <a:spLocks noGrp="1"/>
          </p:cNvSpPr>
          <p:nvPr>
            <p:ph type="ftr" sz="quarter" idx="11"/>
          </p:nvPr>
        </p:nvSpPr>
        <p:spPr/>
        <p:txBody>
          <a:bodyPr/>
          <a:lstStyle/>
          <a:p>
            <a:r>
              <a:rPr lang="el-GR" dirty="0"/>
              <a:t>Ανάπτυξη νέων προϊόντων, Α. </a:t>
            </a:r>
            <a:r>
              <a:rPr lang="el-GR" dirty="0" err="1"/>
              <a:t>Κανέλλου</a:t>
            </a:r>
            <a:endParaRPr lang="en-US" dirty="0"/>
          </a:p>
        </p:txBody>
      </p:sp>
      <p:sp>
        <p:nvSpPr>
          <p:cNvPr id="5" name="Θέση αριθμού διαφάνειας 4"/>
          <p:cNvSpPr>
            <a:spLocks noGrp="1"/>
          </p:cNvSpPr>
          <p:nvPr>
            <p:ph type="sldNum" sz="quarter" idx="12"/>
          </p:nvPr>
        </p:nvSpPr>
        <p:spPr/>
        <p:txBody>
          <a:bodyPr/>
          <a:lstStyle/>
          <a:p>
            <a:fld id="{8A7A6979-0714-4377-B894-6BE4C2D6E202}" type="slidenum">
              <a:rPr lang="en-US" smtClean="0"/>
              <a:pPr/>
              <a:t>13</a:t>
            </a:fld>
            <a:endParaRPr lang="en-US" dirty="0"/>
          </a:p>
        </p:txBody>
      </p:sp>
    </p:spTree>
    <p:extLst>
      <p:ext uri="{BB962C8B-B14F-4D97-AF65-F5344CB8AC3E}">
        <p14:creationId xmlns:p14="http://schemas.microsoft.com/office/powerpoint/2010/main" val="5229515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Αποδεδειγμένη </a:t>
            </a:r>
            <a:r>
              <a:rPr lang="el-GR" dirty="0" err="1"/>
              <a:t>δραση</a:t>
            </a:r>
            <a:r>
              <a:rPr lang="el-GR" dirty="0"/>
              <a:t> </a:t>
            </a:r>
            <a:r>
              <a:rPr lang="el-GR" dirty="0" err="1"/>
              <a:t>ουσιων</a:t>
            </a:r>
            <a:r>
              <a:rPr lang="el-GR" dirty="0"/>
              <a:t> </a:t>
            </a:r>
            <a:r>
              <a:rPr lang="el-GR" sz="1400" dirty="0"/>
              <a:t>(συνέχεια)</a:t>
            </a:r>
          </a:p>
        </p:txBody>
      </p:sp>
      <p:graphicFrame>
        <p:nvGraphicFramePr>
          <p:cNvPr id="6" name="Θέση περιεχομένου 5"/>
          <p:cNvGraphicFramePr>
            <a:graphicFrameLocks noGrp="1"/>
          </p:cNvGraphicFramePr>
          <p:nvPr>
            <p:ph idx="1"/>
            <p:extLst>
              <p:ext uri="{D42A27DB-BD31-4B8C-83A1-F6EECF244321}">
                <p14:modId xmlns:p14="http://schemas.microsoft.com/office/powerpoint/2010/main" val="3370969996"/>
              </p:ext>
            </p:extLst>
          </p:nvPr>
        </p:nvGraphicFramePr>
        <p:xfrm>
          <a:off x="737936" y="2316988"/>
          <a:ext cx="10700084" cy="3947160"/>
        </p:xfrm>
        <a:graphic>
          <a:graphicData uri="http://schemas.openxmlformats.org/drawingml/2006/table">
            <a:tbl>
              <a:tblPr firstRow="1" bandRow="1">
                <a:tableStyleId>{5C22544A-7EE6-4342-B048-85BDC9FD1C3A}</a:tableStyleId>
              </a:tblPr>
              <a:tblGrid>
                <a:gridCol w="2675021">
                  <a:extLst>
                    <a:ext uri="{9D8B030D-6E8A-4147-A177-3AD203B41FA5}">
                      <a16:colId xmlns:a16="http://schemas.microsoft.com/office/drawing/2014/main" xmlns="" val="1201172899"/>
                    </a:ext>
                  </a:extLst>
                </a:gridCol>
                <a:gridCol w="2057401">
                  <a:extLst>
                    <a:ext uri="{9D8B030D-6E8A-4147-A177-3AD203B41FA5}">
                      <a16:colId xmlns:a16="http://schemas.microsoft.com/office/drawing/2014/main" xmlns="" val="727695219"/>
                    </a:ext>
                  </a:extLst>
                </a:gridCol>
                <a:gridCol w="2759242">
                  <a:extLst>
                    <a:ext uri="{9D8B030D-6E8A-4147-A177-3AD203B41FA5}">
                      <a16:colId xmlns:a16="http://schemas.microsoft.com/office/drawing/2014/main" xmlns="" val="3522617100"/>
                    </a:ext>
                  </a:extLst>
                </a:gridCol>
                <a:gridCol w="3208420">
                  <a:extLst>
                    <a:ext uri="{9D8B030D-6E8A-4147-A177-3AD203B41FA5}">
                      <a16:colId xmlns:a16="http://schemas.microsoft.com/office/drawing/2014/main" xmlns="" val="2655121238"/>
                    </a:ext>
                  </a:extLst>
                </a:gridCol>
              </a:tblGrid>
              <a:tr h="370840">
                <a:tc>
                  <a:txBody>
                    <a:bodyPr/>
                    <a:lstStyle/>
                    <a:p>
                      <a:pPr algn="ctr"/>
                      <a:r>
                        <a:rPr lang="el-GR" dirty="0"/>
                        <a:t>Τρόφιμο</a:t>
                      </a:r>
                    </a:p>
                  </a:txBody>
                  <a:tcPr/>
                </a:tc>
                <a:tc>
                  <a:txBody>
                    <a:bodyPr/>
                    <a:lstStyle/>
                    <a:p>
                      <a:pPr algn="ctr"/>
                      <a:r>
                        <a:rPr lang="el-GR" dirty="0"/>
                        <a:t>Κατάταξη</a:t>
                      </a:r>
                    </a:p>
                  </a:txBody>
                  <a:tcPr/>
                </a:tc>
                <a:tc>
                  <a:txBody>
                    <a:bodyPr/>
                    <a:lstStyle/>
                    <a:p>
                      <a:pPr algn="ctr"/>
                      <a:r>
                        <a:rPr lang="el-GR" dirty="0" err="1"/>
                        <a:t>Ενωση</a:t>
                      </a:r>
                      <a:endParaRPr lang="el-GR" dirty="0"/>
                    </a:p>
                  </a:txBody>
                  <a:tcPr/>
                </a:tc>
                <a:tc>
                  <a:txBody>
                    <a:bodyPr/>
                    <a:lstStyle/>
                    <a:p>
                      <a:pPr algn="ctr"/>
                      <a:r>
                        <a:rPr lang="el-GR" dirty="0"/>
                        <a:t>δράση</a:t>
                      </a:r>
                    </a:p>
                  </a:txBody>
                  <a:tcPr/>
                </a:tc>
                <a:extLst>
                  <a:ext uri="{0D108BD9-81ED-4DB2-BD59-A6C34878D82A}">
                    <a16:rowId xmlns:a16="http://schemas.microsoft.com/office/drawing/2014/main" xmlns="" val="2383338688"/>
                  </a:ext>
                </a:extLst>
              </a:tr>
              <a:tr h="370840">
                <a:tc>
                  <a:txBody>
                    <a:bodyPr/>
                    <a:lstStyle/>
                    <a:p>
                      <a:r>
                        <a:rPr lang="el-GR" dirty="0"/>
                        <a:t>Καρποί, σπόροι</a:t>
                      </a:r>
                    </a:p>
                  </a:txBody>
                  <a:tcPr/>
                </a:tc>
                <a:tc>
                  <a:txBody>
                    <a:bodyPr/>
                    <a:lstStyle/>
                    <a:p>
                      <a:r>
                        <a:rPr lang="el-GR" dirty="0"/>
                        <a:t>Πρωτεΐνες</a:t>
                      </a:r>
                    </a:p>
                  </a:txBody>
                  <a:tcPr/>
                </a:tc>
                <a:tc>
                  <a:txBody>
                    <a:bodyPr/>
                    <a:lstStyle/>
                    <a:p>
                      <a:r>
                        <a:rPr lang="el-GR" dirty="0"/>
                        <a:t>Αναστολείς </a:t>
                      </a:r>
                      <a:r>
                        <a:rPr lang="el-GR" dirty="0" err="1"/>
                        <a:t>πρωτεάσης</a:t>
                      </a:r>
                      <a:endParaRPr lang="el-GR" dirty="0"/>
                    </a:p>
                  </a:txBody>
                  <a:tcPr/>
                </a:tc>
                <a:tc>
                  <a:txBody>
                    <a:bodyPr/>
                    <a:lstStyle/>
                    <a:p>
                      <a:r>
                        <a:rPr lang="el-GR" dirty="0"/>
                        <a:t> αντιοξειδωτική,</a:t>
                      </a:r>
                      <a:r>
                        <a:rPr lang="el-GR" baseline="0" dirty="0"/>
                        <a:t> αντικαρκινική, μειώνουν επίπεδα γλυκόζης</a:t>
                      </a:r>
                      <a:endParaRPr lang="el-GR" dirty="0"/>
                    </a:p>
                  </a:txBody>
                  <a:tcPr/>
                </a:tc>
                <a:extLst>
                  <a:ext uri="{0D108BD9-81ED-4DB2-BD59-A6C34878D82A}">
                    <a16:rowId xmlns:a16="http://schemas.microsoft.com/office/drawing/2014/main" xmlns="" val="1457875070"/>
                  </a:ext>
                </a:extLst>
              </a:tr>
              <a:tr h="370840">
                <a:tc>
                  <a:txBody>
                    <a:bodyPr/>
                    <a:lstStyle/>
                    <a:p>
                      <a:r>
                        <a:rPr lang="el-GR" dirty="0" err="1"/>
                        <a:t>Μεντα</a:t>
                      </a:r>
                      <a:r>
                        <a:rPr lang="el-GR" dirty="0"/>
                        <a:t>, εσπεριδοειδή</a:t>
                      </a:r>
                      <a:r>
                        <a:rPr lang="el-GR" baseline="0" dirty="0"/>
                        <a:t> </a:t>
                      </a:r>
                      <a:endParaRPr lang="el-GR" dirty="0"/>
                    </a:p>
                  </a:txBody>
                  <a:tcPr/>
                </a:tc>
                <a:tc>
                  <a:txBody>
                    <a:bodyPr/>
                    <a:lstStyle/>
                    <a:p>
                      <a:r>
                        <a:rPr lang="el-GR" dirty="0" err="1"/>
                        <a:t>Μονοτερπένια</a:t>
                      </a:r>
                      <a:r>
                        <a:rPr lang="el-GR" dirty="0"/>
                        <a:t>,  </a:t>
                      </a:r>
                      <a:r>
                        <a:rPr lang="el-GR" dirty="0" err="1"/>
                        <a:t>λεμονοειδή</a:t>
                      </a:r>
                      <a:endParaRPr lang="el-GR" dirty="0"/>
                    </a:p>
                  </a:txBody>
                  <a:tcPr/>
                </a:tc>
                <a:tc>
                  <a:txBody>
                    <a:bodyPr/>
                    <a:lstStyle/>
                    <a:p>
                      <a:r>
                        <a:rPr lang="el-GR" dirty="0" err="1"/>
                        <a:t>Μενθόλη</a:t>
                      </a:r>
                      <a:r>
                        <a:rPr lang="el-GR" dirty="0"/>
                        <a:t>, </a:t>
                      </a:r>
                      <a:r>
                        <a:rPr lang="el-GR" dirty="0" err="1"/>
                        <a:t>λιμονένιο</a:t>
                      </a:r>
                      <a:endParaRPr lang="el-GR" dirty="0"/>
                    </a:p>
                  </a:txBody>
                  <a:tcPr/>
                </a:tc>
                <a:tc>
                  <a:txBody>
                    <a:bodyPr/>
                    <a:lstStyle/>
                    <a:p>
                      <a:r>
                        <a:rPr lang="el-GR" dirty="0"/>
                        <a:t>αντικαρκινική</a:t>
                      </a:r>
                    </a:p>
                  </a:txBody>
                  <a:tcPr/>
                </a:tc>
                <a:extLst>
                  <a:ext uri="{0D108BD9-81ED-4DB2-BD59-A6C34878D82A}">
                    <a16:rowId xmlns:a16="http://schemas.microsoft.com/office/drawing/2014/main" xmlns="" val="2461144947"/>
                  </a:ext>
                </a:extLst>
              </a:tr>
              <a:tr h="370840">
                <a:tc>
                  <a:txBody>
                    <a:bodyPr/>
                    <a:lstStyle/>
                    <a:p>
                      <a:r>
                        <a:rPr lang="el-GR" dirty="0"/>
                        <a:t>Καρποί, λιναρόσπορος, όσπρια</a:t>
                      </a:r>
                    </a:p>
                  </a:txBody>
                  <a:tcPr/>
                </a:tc>
                <a:tc>
                  <a:txBody>
                    <a:bodyPr/>
                    <a:lstStyle/>
                    <a:p>
                      <a:r>
                        <a:rPr lang="el-GR" dirty="0" err="1"/>
                        <a:t>φυτοοιστρογόνα</a:t>
                      </a:r>
                      <a:endParaRPr lang="el-GR" dirty="0"/>
                    </a:p>
                  </a:txBody>
                  <a:tcPr/>
                </a:tc>
                <a:tc>
                  <a:txBody>
                    <a:bodyPr/>
                    <a:lstStyle/>
                    <a:p>
                      <a:r>
                        <a:rPr lang="el-GR" dirty="0" err="1"/>
                        <a:t>Λιγνάνες</a:t>
                      </a:r>
                      <a:r>
                        <a:rPr lang="el-GR" dirty="0"/>
                        <a:t>, </a:t>
                      </a:r>
                      <a:r>
                        <a:rPr lang="el-GR" dirty="0" err="1"/>
                        <a:t>ισοφλαβόνες</a:t>
                      </a:r>
                      <a:r>
                        <a:rPr lang="el-GR" baseline="0" dirty="0"/>
                        <a:t> (πχ </a:t>
                      </a:r>
                      <a:r>
                        <a:rPr lang="el-GR" baseline="0" dirty="0" err="1"/>
                        <a:t>γενιστεϊνη</a:t>
                      </a:r>
                      <a:r>
                        <a:rPr lang="el-GR" baseline="0" dirty="0"/>
                        <a:t>, </a:t>
                      </a:r>
                      <a:r>
                        <a:rPr lang="el-GR" baseline="0" dirty="0" err="1"/>
                        <a:t>νταϊτζεϊνη</a:t>
                      </a:r>
                      <a:r>
                        <a:rPr lang="el-GR" baseline="0" dirty="0"/>
                        <a:t>)</a:t>
                      </a:r>
                      <a:endParaRPr lang="el-GR" dirty="0"/>
                    </a:p>
                  </a:txBody>
                  <a:tcPr/>
                </a:tc>
                <a:tc>
                  <a:txBody>
                    <a:bodyPr/>
                    <a:lstStyle/>
                    <a:p>
                      <a:r>
                        <a:rPr lang="el-GR" dirty="0"/>
                        <a:t>Αντικαρκινικά, αντιοξειδωτικά, </a:t>
                      </a:r>
                    </a:p>
                  </a:txBody>
                  <a:tcPr/>
                </a:tc>
                <a:extLst>
                  <a:ext uri="{0D108BD9-81ED-4DB2-BD59-A6C34878D82A}">
                    <a16:rowId xmlns:a16="http://schemas.microsoft.com/office/drawing/2014/main" xmlns="" val="3589338027"/>
                  </a:ext>
                </a:extLst>
              </a:tr>
              <a:tr h="370840">
                <a:tc>
                  <a:txBody>
                    <a:bodyPr/>
                    <a:lstStyle/>
                    <a:p>
                      <a:r>
                        <a:rPr lang="el-GR" dirty="0"/>
                        <a:t>Κρεμμύδια, σκόρδο</a:t>
                      </a:r>
                    </a:p>
                  </a:txBody>
                  <a:tcPr/>
                </a:tc>
                <a:tc>
                  <a:txBody>
                    <a:bodyPr/>
                    <a:lstStyle/>
                    <a:p>
                      <a:r>
                        <a:rPr lang="el-GR" dirty="0" err="1"/>
                        <a:t>Σουλφίδια</a:t>
                      </a:r>
                      <a:r>
                        <a:rPr lang="el-GR" dirty="0"/>
                        <a:t> και </a:t>
                      </a:r>
                      <a:r>
                        <a:rPr lang="el-GR" dirty="0" err="1"/>
                        <a:t>μεταβολίτες</a:t>
                      </a:r>
                      <a:endParaRPr lang="el-GR" dirty="0"/>
                    </a:p>
                  </a:txBody>
                  <a:tcPr/>
                </a:tc>
                <a:tc>
                  <a:txBody>
                    <a:bodyPr/>
                    <a:lstStyle/>
                    <a:p>
                      <a:r>
                        <a:rPr lang="el-GR" dirty="0" err="1"/>
                        <a:t>Αλιινη</a:t>
                      </a:r>
                      <a:r>
                        <a:rPr lang="el-GR" dirty="0"/>
                        <a:t> και </a:t>
                      </a:r>
                      <a:r>
                        <a:rPr lang="el-GR" dirty="0" err="1"/>
                        <a:t>μεταβολίτες</a:t>
                      </a:r>
                      <a:endParaRPr lang="el-GR" dirty="0"/>
                    </a:p>
                  </a:txBody>
                  <a:tcPr/>
                </a:tc>
                <a:tc>
                  <a:txBody>
                    <a:bodyPr/>
                    <a:lstStyle/>
                    <a:p>
                      <a:r>
                        <a:rPr lang="el-GR" dirty="0"/>
                        <a:t>Αντικαρκινική,</a:t>
                      </a:r>
                      <a:r>
                        <a:rPr lang="el-GR" baseline="0" dirty="0"/>
                        <a:t> </a:t>
                      </a:r>
                      <a:r>
                        <a:rPr lang="el-GR" baseline="0" dirty="0" err="1"/>
                        <a:t>αντιμικροβιακή</a:t>
                      </a:r>
                      <a:r>
                        <a:rPr lang="el-GR" baseline="0" dirty="0"/>
                        <a:t>, ρίχνουν πίεση</a:t>
                      </a:r>
                      <a:endParaRPr lang="el-GR" dirty="0"/>
                    </a:p>
                  </a:txBody>
                  <a:tcPr/>
                </a:tc>
                <a:extLst>
                  <a:ext uri="{0D108BD9-81ED-4DB2-BD59-A6C34878D82A}">
                    <a16:rowId xmlns:a16="http://schemas.microsoft.com/office/drawing/2014/main" xmlns="" val="162564843"/>
                  </a:ext>
                </a:extLst>
              </a:tr>
              <a:tr h="370840">
                <a:tc>
                  <a:txBody>
                    <a:bodyPr/>
                    <a:lstStyle/>
                    <a:p>
                      <a:r>
                        <a:rPr lang="el-GR" dirty="0"/>
                        <a:t>Μούρα</a:t>
                      </a:r>
                    </a:p>
                  </a:txBody>
                  <a:tcPr/>
                </a:tc>
                <a:tc>
                  <a:txBody>
                    <a:bodyPr/>
                    <a:lstStyle/>
                    <a:p>
                      <a:endParaRPr lang="el-GR"/>
                    </a:p>
                  </a:txBody>
                  <a:tcPr/>
                </a:tc>
                <a:tc>
                  <a:txBody>
                    <a:bodyPr/>
                    <a:lstStyle/>
                    <a:p>
                      <a:endParaRPr lang="el-GR"/>
                    </a:p>
                  </a:txBody>
                  <a:tcPr/>
                </a:tc>
                <a:tc>
                  <a:txBody>
                    <a:bodyPr/>
                    <a:lstStyle/>
                    <a:p>
                      <a:r>
                        <a:rPr lang="el-GR" dirty="0"/>
                        <a:t>Πρόληψη</a:t>
                      </a:r>
                      <a:r>
                        <a:rPr lang="el-GR" baseline="0" dirty="0"/>
                        <a:t> </a:t>
                      </a:r>
                      <a:r>
                        <a:rPr lang="el-GR" baseline="0" dirty="0" err="1"/>
                        <a:t>ουρολοιμωξης</a:t>
                      </a:r>
                      <a:endParaRPr lang="el-GR" dirty="0"/>
                    </a:p>
                  </a:txBody>
                  <a:tcPr/>
                </a:tc>
                <a:extLst>
                  <a:ext uri="{0D108BD9-81ED-4DB2-BD59-A6C34878D82A}">
                    <a16:rowId xmlns:a16="http://schemas.microsoft.com/office/drawing/2014/main" xmlns="" val="392732798"/>
                  </a:ext>
                </a:extLst>
              </a:tr>
              <a:tr h="370840">
                <a:tc>
                  <a:txBody>
                    <a:bodyPr/>
                    <a:lstStyle/>
                    <a:p>
                      <a:r>
                        <a:rPr lang="el-GR" dirty="0" err="1"/>
                        <a:t>Βρώμη</a:t>
                      </a:r>
                      <a:r>
                        <a:rPr lang="el-GR" dirty="0"/>
                        <a:t>, κριθάρι</a:t>
                      </a:r>
                    </a:p>
                  </a:txBody>
                  <a:tcPr/>
                </a:tc>
                <a:tc>
                  <a:txBody>
                    <a:bodyPr/>
                    <a:lstStyle/>
                    <a:p>
                      <a:r>
                        <a:rPr lang="el-GR" dirty="0"/>
                        <a:t>Διαλυτές ίνες</a:t>
                      </a:r>
                    </a:p>
                  </a:txBody>
                  <a:tcPr/>
                </a:tc>
                <a:tc>
                  <a:txBody>
                    <a:bodyPr/>
                    <a:lstStyle/>
                    <a:p>
                      <a:r>
                        <a:rPr lang="el-GR" dirty="0"/>
                        <a:t>Β </a:t>
                      </a:r>
                      <a:r>
                        <a:rPr lang="el-GR" dirty="0" err="1"/>
                        <a:t>γλουκάνη</a:t>
                      </a:r>
                      <a:endParaRPr lang="el-GR" dirty="0"/>
                    </a:p>
                  </a:txBody>
                  <a:tcPr/>
                </a:tc>
                <a:tc>
                  <a:txBody>
                    <a:bodyPr/>
                    <a:lstStyle/>
                    <a:p>
                      <a:r>
                        <a:rPr lang="el-GR" dirty="0"/>
                        <a:t>Μείωση</a:t>
                      </a:r>
                      <a:r>
                        <a:rPr lang="el-GR" baseline="0" dirty="0"/>
                        <a:t> χοληστερίνης</a:t>
                      </a:r>
                      <a:endParaRPr lang="el-GR" dirty="0"/>
                    </a:p>
                  </a:txBody>
                  <a:tcPr/>
                </a:tc>
                <a:extLst>
                  <a:ext uri="{0D108BD9-81ED-4DB2-BD59-A6C34878D82A}">
                    <a16:rowId xmlns:a16="http://schemas.microsoft.com/office/drawing/2014/main" xmlns="" val="3568824111"/>
                  </a:ext>
                </a:extLst>
              </a:tr>
            </a:tbl>
          </a:graphicData>
        </a:graphic>
      </p:graphicFrame>
      <p:sp>
        <p:nvSpPr>
          <p:cNvPr id="4" name="Θέση υποσέλιδου 3"/>
          <p:cNvSpPr>
            <a:spLocks noGrp="1"/>
          </p:cNvSpPr>
          <p:nvPr>
            <p:ph type="ftr" sz="quarter" idx="11"/>
          </p:nvPr>
        </p:nvSpPr>
        <p:spPr/>
        <p:txBody>
          <a:bodyPr/>
          <a:lstStyle/>
          <a:p>
            <a:r>
              <a:rPr lang="el-GR" dirty="0"/>
              <a:t>Ανάπτυξη νέων προϊόντων, Α. </a:t>
            </a:r>
            <a:r>
              <a:rPr lang="el-GR" dirty="0" err="1"/>
              <a:t>Κανέλλου</a:t>
            </a:r>
            <a:endParaRPr lang="en-US" dirty="0"/>
          </a:p>
        </p:txBody>
      </p:sp>
      <p:sp>
        <p:nvSpPr>
          <p:cNvPr id="5" name="Θέση αριθμού διαφάνειας 4"/>
          <p:cNvSpPr>
            <a:spLocks noGrp="1"/>
          </p:cNvSpPr>
          <p:nvPr>
            <p:ph type="sldNum" sz="quarter" idx="12"/>
          </p:nvPr>
        </p:nvSpPr>
        <p:spPr/>
        <p:txBody>
          <a:bodyPr/>
          <a:lstStyle/>
          <a:p>
            <a:fld id="{8A7A6979-0714-4377-B894-6BE4C2D6E202}" type="slidenum">
              <a:rPr lang="en-US" smtClean="0"/>
              <a:pPr/>
              <a:t>14</a:t>
            </a:fld>
            <a:endParaRPr lang="en-US" dirty="0"/>
          </a:p>
        </p:txBody>
      </p:sp>
    </p:spTree>
    <p:extLst>
      <p:ext uri="{BB962C8B-B14F-4D97-AF65-F5344CB8AC3E}">
        <p14:creationId xmlns:p14="http://schemas.microsoft.com/office/powerpoint/2010/main" val="29745983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t>Ειδικες</a:t>
            </a:r>
            <a:r>
              <a:rPr lang="el-GR" dirty="0"/>
              <a:t> διατροφικές </a:t>
            </a:r>
            <a:r>
              <a:rPr lang="el-GR" dirty="0" err="1"/>
              <a:t>αναγκεσ</a:t>
            </a:r>
            <a:endParaRPr lang="el-GR" dirty="0"/>
          </a:p>
        </p:txBody>
      </p:sp>
      <p:sp>
        <p:nvSpPr>
          <p:cNvPr id="3" name="Θέση περιεχομένου 2"/>
          <p:cNvSpPr>
            <a:spLocks noGrp="1"/>
          </p:cNvSpPr>
          <p:nvPr>
            <p:ph idx="1"/>
          </p:nvPr>
        </p:nvSpPr>
        <p:spPr/>
        <p:txBody>
          <a:bodyPr/>
          <a:lstStyle/>
          <a:p>
            <a:r>
              <a:rPr lang="el-GR" dirty="0"/>
              <a:t>Ειδικές πληθυσμιακές ομάδες έχουν ιδιαίτερες διαιτητικές ανάγκες πχ τρίτη ηλικία, εγκυμοσύνη, βρέφη, παιδιά, αθλητές, αλλεργίες και άλλες παθήσεις</a:t>
            </a:r>
          </a:p>
          <a:p>
            <a:r>
              <a:rPr lang="el-GR" dirty="0"/>
              <a:t>Θερμιδογόνα θρεπτικά συστατικά (υδατάνθρακες, λιπίδια, πρωτεΐνες)   σε ισορροπία , βιταμίνες-</a:t>
            </a:r>
            <a:r>
              <a:rPr lang="el-GR" dirty="0" err="1"/>
              <a:t>μεταλλα</a:t>
            </a:r>
            <a:r>
              <a:rPr lang="el-GR" dirty="0"/>
              <a:t> σε επάρκεια</a:t>
            </a:r>
          </a:p>
          <a:p>
            <a:r>
              <a:rPr lang="el-GR" dirty="0"/>
              <a:t>Εμπλουτίζονται από ουσίες με τεκμηριωμένη δράση</a:t>
            </a:r>
          </a:p>
          <a:p>
            <a:r>
              <a:rPr lang="el-GR" dirty="0"/>
              <a:t>Ερωτήματα παραμένουν</a:t>
            </a:r>
          </a:p>
          <a:p>
            <a:r>
              <a:rPr lang="el-GR" dirty="0"/>
              <a:t>Βιοδιαθεσιμότητα, συνέπειες μεταβολισμού, ανεπιθύμητες ενέργειες από </a:t>
            </a:r>
            <a:r>
              <a:rPr lang="el-GR" dirty="0" err="1"/>
              <a:t>υπερδοσολογία</a:t>
            </a:r>
            <a:r>
              <a:rPr lang="el-GR" dirty="0"/>
              <a:t>, συνέργεια συστατικών </a:t>
            </a:r>
          </a:p>
          <a:p>
            <a:endParaRPr lang="el-GR" dirty="0"/>
          </a:p>
        </p:txBody>
      </p:sp>
      <p:sp>
        <p:nvSpPr>
          <p:cNvPr id="4" name="Θέση υποσέλιδου 3"/>
          <p:cNvSpPr>
            <a:spLocks noGrp="1"/>
          </p:cNvSpPr>
          <p:nvPr>
            <p:ph type="ftr" sz="quarter" idx="11"/>
          </p:nvPr>
        </p:nvSpPr>
        <p:spPr/>
        <p:txBody>
          <a:bodyPr/>
          <a:lstStyle/>
          <a:p>
            <a:r>
              <a:rPr lang="el-GR"/>
              <a:t>Ανάπτυξη νέων προϊόντων, Α. Κανέλλου</a:t>
            </a:r>
            <a:endParaRPr lang="en-US" dirty="0"/>
          </a:p>
        </p:txBody>
      </p:sp>
      <p:sp>
        <p:nvSpPr>
          <p:cNvPr id="5" name="Θέση αριθμού διαφάνειας 4"/>
          <p:cNvSpPr>
            <a:spLocks noGrp="1"/>
          </p:cNvSpPr>
          <p:nvPr>
            <p:ph type="sldNum" sz="quarter" idx="12"/>
          </p:nvPr>
        </p:nvSpPr>
        <p:spPr/>
        <p:txBody>
          <a:bodyPr/>
          <a:lstStyle/>
          <a:p>
            <a:fld id="{8A7A6979-0714-4377-B894-6BE4C2D6E202}" type="slidenum">
              <a:rPr lang="en-US" smtClean="0"/>
              <a:pPr/>
              <a:t>15</a:t>
            </a:fld>
            <a:endParaRPr lang="en-US" dirty="0"/>
          </a:p>
        </p:txBody>
      </p:sp>
    </p:spTree>
    <p:extLst>
      <p:ext uri="{BB962C8B-B14F-4D97-AF65-F5344CB8AC3E}">
        <p14:creationId xmlns:p14="http://schemas.microsoft.com/office/powerpoint/2010/main" val="16272126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t>Ουσιες</a:t>
            </a:r>
            <a:r>
              <a:rPr lang="el-GR" dirty="0"/>
              <a:t> με </a:t>
            </a:r>
            <a:r>
              <a:rPr lang="el-GR" dirty="0" err="1"/>
              <a:t>ανεπιθυμητεσ</a:t>
            </a:r>
            <a:r>
              <a:rPr lang="el-GR" dirty="0"/>
              <a:t> </a:t>
            </a:r>
            <a:r>
              <a:rPr lang="el-GR" dirty="0" err="1"/>
              <a:t>ενεργειεσ</a:t>
            </a:r>
            <a:r>
              <a:rPr lang="el-GR" dirty="0"/>
              <a:t>, προς απομάκρυνση </a:t>
            </a:r>
          </a:p>
        </p:txBody>
      </p:sp>
      <p:graphicFrame>
        <p:nvGraphicFramePr>
          <p:cNvPr id="6" name="Θέση περιεχομένου 5"/>
          <p:cNvGraphicFramePr>
            <a:graphicFrameLocks noGrp="1"/>
          </p:cNvGraphicFramePr>
          <p:nvPr>
            <p:ph idx="1"/>
            <p:extLst>
              <p:ext uri="{D42A27DB-BD31-4B8C-83A1-F6EECF244321}">
                <p14:modId xmlns:p14="http://schemas.microsoft.com/office/powerpoint/2010/main" val="204869817"/>
              </p:ext>
            </p:extLst>
          </p:nvPr>
        </p:nvGraphicFramePr>
        <p:xfrm>
          <a:off x="882316" y="2638425"/>
          <a:ext cx="10619872" cy="2936240"/>
        </p:xfrm>
        <a:graphic>
          <a:graphicData uri="http://schemas.openxmlformats.org/drawingml/2006/table">
            <a:tbl>
              <a:tblPr firstRow="1" bandRow="1">
                <a:tableStyleId>{5C22544A-7EE6-4342-B048-85BDC9FD1C3A}</a:tableStyleId>
              </a:tblPr>
              <a:tblGrid>
                <a:gridCol w="3465095">
                  <a:extLst>
                    <a:ext uri="{9D8B030D-6E8A-4147-A177-3AD203B41FA5}">
                      <a16:colId xmlns:a16="http://schemas.microsoft.com/office/drawing/2014/main" xmlns="" val="2339947151"/>
                    </a:ext>
                  </a:extLst>
                </a:gridCol>
                <a:gridCol w="1844841">
                  <a:extLst>
                    <a:ext uri="{9D8B030D-6E8A-4147-A177-3AD203B41FA5}">
                      <a16:colId xmlns:a16="http://schemas.microsoft.com/office/drawing/2014/main" xmlns="" val="2993768719"/>
                    </a:ext>
                  </a:extLst>
                </a:gridCol>
                <a:gridCol w="1892969">
                  <a:extLst>
                    <a:ext uri="{9D8B030D-6E8A-4147-A177-3AD203B41FA5}">
                      <a16:colId xmlns:a16="http://schemas.microsoft.com/office/drawing/2014/main" xmlns="" val="2186326722"/>
                    </a:ext>
                  </a:extLst>
                </a:gridCol>
                <a:gridCol w="3416967">
                  <a:extLst>
                    <a:ext uri="{9D8B030D-6E8A-4147-A177-3AD203B41FA5}">
                      <a16:colId xmlns:a16="http://schemas.microsoft.com/office/drawing/2014/main" xmlns="" val="980446818"/>
                    </a:ext>
                  </a:extLst>
                </a:gridCol>
              </a:tblGrid>
              <a:tr h="370840">
                <a:tc>
                  <a:txBody>
                    <a:bodyPr/>
                    <a:lstStyle/>
                    <a:p>
                      <a:r>
                        <a:rPr lang="el-GR" dirty="0"/>
                        <a:t>Τρόφιμο</a:t>
                      </a:r>
                    </a:p>
                  </a:txBody>
                  <a:tcPr/>
                </a:tc>
                <a:tc>
                  <a:txBody>
                    <a:bodyPr/>
                    <a:lstStyle/>
                    <a:p>
                      <a:r>
                        <a:rPr lang="el-GR" dirty="0" err="1"/>
                        <a:t>Ενωση</a:t>
                      </a:r>
                      <a:endParaRPr lang="el-GR" dirty="0"/>
                    </a:p>
                  </a:txBody>
                  <a:tcPr/>
                </a:tc>
                <a:tc>
                  <a:txBody>
                    <a:bodyPr/>
                    <a:lstStyle/>
                    <a:p>
                      <a:r>
                        <a:rPr lang="el-GR" dirty="0"/>
                        <a:t>Συνέπειες</a:t>
                      </a:r>
                    </a:p>
                  </a:txBody>
                  <a:tcPr/>
                </a:tc>
                <a:tc>
                  <a:txBody>
                    <a:bodyPr/>
                    <a:lstStyle/>
                    <a:p>
                      <a:r>
                        <a:rPr lang="el-GR" dirty="0"/>
                        <a:t>Τρόπος</a:t>
                      </a:r>
                      <a:r>
                        <a:rPr lang="el-GR" baseline="0" dirty="0"/>
                        <a:t> απομάκρυνσης</a:t>
                      </a:r>
                      <a:endParaRPr lang="el-GR" dirty="0"/>
                    </a:p>
                  </a:txBody>
                  <a:tcPr/>
                </a:tc>
                <a:extLst>
                  <a:ext uri="{0D108BD9-81ED-4DB2-BD59-A6C34878D82A}">
                    <a16:rowId xmlns:a16="http://schemas.microsoft.com/office/drawing/2014/main" xmlns="" val="2831848621"/>
                  </a:ext>
                </a:extLst>
              </a:tr>
              <a:tr h="370840">
                <a:tc>
                  <a:txBody>
                    <a:bodyPr/>
                    <a:lstStyle/>
                    <a:p>
                      <a:r>
                        <a:rPr lang="el-GR" dirty="0"/>
                        <a:t>Καρύδια, ξηροί καρποί, συγκεκριμένα</a:t>
                      </a:r>
                      <a:r>
                        <a:rPr lang="el-GR" baseline="0" dirty="0"/>
                        <a:t> λαχανικά</a:t>
                      </a:r>
                      <a:endParaRPr lang="el-GR" dirty="0"/>
                    </a:p>
                  </a:txBody>
                  <a:tcPr/>
                </a:tc>
                <a:tc>
                  <a:txBody>
                    <a:bodyPr/>
                    <a:lstStyle/>
                    <a:p>
                      <a:r>
                        <a:rPr lang="el-GR" dirty="0"/>
                        <a:t>Αλλεργιογόνα</a:t>
                      </a:r>
                      <a:r>
                        <a:rPr lang="el-GR" baseline="0" dirty="0"/>
                        <a:t> πρωτεΐνη</a:t>
                      </a:r>
                      <a:endParaRPr lang="el-GR" dirty="0"/>
                    </a:p>
                  </a:txBody>
                  <a:tcPr/>
                </a:tc>
                <a:tc>
                  <a:txBody>
                    <a:bodyPr/>
                    <a:lstStyle/>
                    <a:p>
                      <a:r>
                        <a:rPr lang="el-GR" dirty="0"/>
                        <a:t>Τροφική αλλεργία</a:t>
                      </a:r>
                    </a:p>
                  </a:txBody>
                  <a:tcPr/>
                </a:tc>
                <a:tc>
                  <a:txBody>
                    <a:bodyPr/>
                    <a:lstStyle/>
                    <a:p>
                      <a:r>
                        <a:rPr lang="el-GR" dirty="0"/>
                        <a:t>Εν</a:t>
                      </a:r>
                      <a:r>
                        <a:rPr lang="el-GR" baseline="0" dirty="0"/>
                        <a:t> μέρη με υδρόλυση πρωτεΐνης, συμβατική καλλιέργεια, γενετική μηχανική</a:t>
                      </a:r>
                      <a:endParaRPr lang="el-GR" dirty="0"/>
                    </a:p>
                  </a:txBody>
                  <a:tcPr/>
                </a:tc>
                <a:extLst>
                  <a:ext uri="{0D108BD9-81ED-4DB2-BD59-A6C34878D82A}">
                    <a16:rowId xmlns:a16="http://schemas.microsoft.com/office/drawing/2014/main" xmlns="" val="4104026715"/>
                  </a:ext>
                </a:extLst>
              </a:tr>
              <a:tr h="370840">
                <a:tc>
                  <a:txBody>
                    <a:bodyPr/>
                    <a:lstStyle/>
                    <a:p>
                      <a:r>
                        <a:rPr lang="el-GR" dirty="0"/>
                        <a:t>Πατάτα</a:t>
                      </a:r>
                      <a:r>
                        <a:rPr lang="el-GR" baseline="0" dirty="0"/>
                        <a:t> </a:t>
                      </a:r>
                      <a:endParaRPr lang="el-GR" dirty="0"/>
                    </a:p>
                  </a:txBody>
                  <a:tcPr/>
                </a:tc>
                <a:tc>
                  <a:txBody>
                    <a:bodyPr/>
                    <a:lstStyle/>
                    <a:p>
                      <a:r>
                        <a:rPr lang="el-GR" dirty="0" err="1"/>
                        <a:t>Χακονινη</a:t>
                      </a:r>
                      <a:r>
                        <a:rPr lang="el-GR" dirty="0"/>
                        <a:t>, σολανίνη</a:t>
                      </a:r>
                    </a:p>
                  </a:txBody>
                  <a:tcPr/>
                </a:tc>
                <a:tc>
                  <a:txBody>
                    <a:bodyPr/>
                    <a:lstStyle/>
                    <a:p>
                      <a:r>
                        <a:rPr lang="el-GR" dirty="0"/>
                        <a:t>Τοξική</a:t>
                      </a:r>
                    </a:p>
                  </a:txBody>
                  <a:tcPr/>
                </a:tc>
                <a:tc>
                  <a:txBody>
                    <a:bodyPr/>
                    <a:lstStyle/>
                    <a:p>
                      <a:r>
                        <a:rPr lang="el-GR" dirty="0"/>
                        <a:t>Μαγείρεμα, συμβατική</a:t>
                      </a:r>
                      <a:r>
                        <a:rPr lang="el-GR" baseline="0" dirty="0"/>
                        <a:t> καλλιέργεια</a:t>
                      </a:r>
                      <a:endParaRPr lang="el-GR" dirty="0"/>
                    </a:p>
                  </a:txBody>
                  <a:tcPr/>
                </a:tc>
                <a:extLst>
                  <a:ext uri="{0D108BD9-81ED-4DB2-BD59-A6C34878D82A}">
                    <a16:rowId xmlns:a16="http://schemas.microsoft.com/office/drawing/2014/main" xmlns="" val="950352119"/>
                  </a:ext>
                </a:extLst>
              </a:tr>
              <a:tr h="370840">
                <a:tc>
                  <a:txBody>
                    <a:bodyPr/>
                    <a:lstStyle/>
                    <a:p>
                      <a:r>
                        <a:rPr lang="el-GR" dirty="0"/>
                        <a:t>Καρποί</a:t>
                      </a:r>
                    </a:p>
                  </a:txBody>
                  <a:tcPr/>
                </a:tc>
                <a:tc>
                  <a:txBody>
                    <a:bodyPr/>
                    <a:lstStyle/>
                    <a:p>
                      <a:r>
                        <a:rPr lang="el-GR" dirty="0" err="1"/>
                        <a:t>Λεκτίνες</a:t>
                      </a:r>
                      <a:endParaRPr lang="el-GR" dirty="0"/>
                    </a:p>
                  </a:txBody>
                  <a:tcPr/>
                </a:tc>
                <a:tc>
                  <a:txBody>
                    <a:bodyPr/>
                    <a:lstStyle/>
                    <a:p>
                      <a:r>
                        <a:rPr lang="el-GR" dirty="0"/>
                        <a:t>Τοξική</a:t>
                      </a:r>
                    </a:p>
                  </a:txBody>
                  <a:tcPr/>
                </a:tc>
                <a:tc>
                  <a:txBody>
                    <a:bodyPr/>
                    <a:lstStyle/>
                    <a:p>
                      <a:r>
                        <a:rPr lang="el-GR" dirty="0"/>
                        <a:t>Μαγείρεμα, γενετική μηχανική</a:t>
                      </a:r>
                    </a:p>
                  </a:txBody>
                  <a:tcPr/>
                </a:tc>
                <a:extLst>
                  <a:ext uri="{0D108BD9-81ED-4DB2-BD59-A6C34878D82A}">
                    <a16:rowId xmlns:a16="http://schemas.microsoft.com/office/drawing/2014/main" xmlns="" val="148391908"/>
                  </a:ext>
                </a:extLst>
              </a:tr>
              <a:tr h="370840">
                <a:tc>
                  <a:txBody>
                    <a:bodyPr/>
                    <a:lstStyle/>
                    <a:p>
                      <a:r>
                        <a:rPr lang="el-GR" dirty="0"/>
                        <a:t>Σιτάρι, σίκαλη,</a:t>
                      </a:r>
                      <a:r>
                        <a:rPr lang="el-GR" baseline="0" dirty="0"/>
                        <a:t> κριθάρι</a:t>
                      </a:r>
                      <a:endParaRPr lang="el-GR" dirty="0"/>
                    </a:p>
                  </a:txBody>
                  <a:tcPr/>
                </a:tc>
                <a:tc>
                  <a:txBody>
                    <a:bodyPr/>
                    <a:lstStyle/>
                    <a:p>
                      <a:r>
                        <a:rPr lang="el-GR" dirty="0" err="1"/>
                        <a:t>Γλουτένη</a:t>
                      </a:r>
                      <a:endParaRPr lang="el-GR" dirty="0"/>
                    </a:p>
                  </a:txBody>
                  <a:tcPr/>
                </a:tc>
                <a:tc>
                  <a:txBody>
                    <a:bodyPr/>
                    <a:lstStyle/>
                    <a:p>
                      <a:r>
                        <a:rPr lang="el-GR" dirty="0" err="1"/>
                        <a:t>Κοιλιοκάκη</a:t>
                      </a:r>
                      <a:endParaRPr lang="el-GR" dirty="0"/>
                    </a:p>
                  </a:txBody>
                  <a:tcPr/>
                </a:tc>
                <a:tc>
                  <a:txBody>
                    <a:bodyPr/>
                    <a:lstStyle/>
                    <a:p>
                      <a:r>
                        <a:rPr lang="el-GR" dirty="0"/>
                        <a:t>Μη εφικτός, συμβατική καλλιέργεια, γενετική</a:t>
                      </a:r>
                      <a:r>
                        <a:rPr lang="el-GR" baseline="0" dirty="0"/>
                        <a:t> μηχανική</a:t>
                      </a:r>
                      <a:endParaRPr lang="el-GR" dirty="0"/>
                    </a:p>
                  </a:txBody>
                  <a:tcPr/>
                </a:tc>
                <a:extLst>
                  <a:ext uri="{0D108BD9-81ED-4DB2-BD59-A6C34878D82A}">
                    <a16:rowId xmlns:a16="http://schemas.microsoft.com/office/drawing/2014/main" xmlns="" val="2530099699"/>
                  </a:ext>
                </a:extLst>
              </a:tr>
            </a:tbl>
          </a:graphicData>
        </a:graphic>
      </p:graphicFrame>
      <p:sp>
        <p:nvSpPr>
          <p:cNvPr id="4" name="Θέση υποσέλιδου 3"/>
          <p:cNvSpPr>
            <a:spLocks noGrp="1"/>
          </p:cNvSpPr>
          <p:nvPr>
            <p:ph type="ftr" sz="quarter" idx="11"/>
          </p:nvPr>
        </p:nvSpPr>
        <p:spPr/>
        <p:txBody>
          <a:bodyPr/>
          <a:lstStyle/>
          <a:p>
            <a:r>
              <a:rPr lang="el-GR"/>
              <a:t>Ανάπτυξη νέων προϊόντων, Α. Κανέλλου</a:t>
            </a:r>
            <a:endParaRPr lang="en-US" dirty="0"/>
          </a:p>
        </p:txBody>
      </p:sp>
      <p:sp>
        <p:nvSpPr>
          <p:cNvPr id="5" name="Θέση αριθμού διαφάνειας 4"/>
          <p:cNvSpPr>
            <a:spLocks noGrp="1"/>
          </p:cNvSpPr>
          <p:nvPr>
            <p:ph type="sldNum" sz="quarter" idx="12"/>
          </p:nvPr>
        </p:nvSpPr>
        <p:spPr/>
        <p:txBody>
          <a:bodyPr/>
          <a:lstStyle/>
          <a:p>
            <a:fld id="{8A7A6979-0714-4377-B894-6BE4C2D6E202}" type="slidenum">
              <a:rPr lang="en-US" smtClean="0"/>
              <a:pPr/>
              <a:t>16</a:t>
            </a:fld>
            <a:endParaRPr lang="en-US" dirty="0"/>
          </a:p>
        </p:txBody>
      </p:sp>
    </p:spTree>
    <p:extLst>
      <p:ext uri="{BB962C8B-B14F-4D97-AF65-F5344CB8AC3E}">
        <p14:creationId xmlns:p14="http://schemas.microsoft.com/office/powerpoint/2010/main" val="31724611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Συντήρηση κ ασφάλεια</a:t>
            </a:r>
          </a:p>
        </p:txBody>
      </p:sp>
      <p:sp>
        <p:nvSpPr>
          <p:cNvPr id="3" name="Θέση περιεχομένου 2"/>
          <p:cNvSpPr>
            <a:spLocks noGrp="1"/>
          </p:cNvSpPr>
          <p:nvPr>
            <p:ph idx="1"/>
          </p:nvPr>
        </p:nvSpPr>
        <p:spPr/>
        <p:txBody>
          <a:bodyPr/>
          <a:lstStyle/>
          <a:p>
            <a:r>
              <a:rPr lang="el-GR" dirty="0"/>
              <a:t>Μέθοδοι και τεχνικές για τη συντήρηση θρεπτικών συστατικών</a:t>
            </a:r>
          </a:p>
          <a:p>
            <a:r>
              <a:rPr lang="el-GR" dirty="0"/>
              <a:t>Πρότυπα ποιότητας και ασφάλειας στη βιομηχανία και τεχνολογία τροφίμων</a:t>
            </a:r>
          </a:p>
          <a:p>
            <a:r>
              <a:rPr lang="el-GR" dirty="0"/>
              <a:t>Πολλές πολυεθνικές εκτείνονται σε όλο τον κόσμο (από την παραγωγή ως το μάρκετινγκ) </a:t>
            </a:r>
            <a:r>
              <a:rPr lang="el-GR" dirty="0">
                <a:sym typeface="Wingdings" panose="05000000000000000000" pitchFamily="2" charset="2"/>
              </a:rPr>
              <a:t> υψηλές απαιτήσεις ασφάλειας σε όλη την αλυσίδα παραγωγής παγκοσμίως</a:t>
            </a:r>
            <a:endParaRPr lang="el-GR" dirty="0"/>
          </a:p>
        </p:txBody>
      </p:sp>
      <p:sp>
        <p:nvSpPr>
          <p:cNvPr id="4" name="Θέση υποσέλιδου 3"/>
          <p:cNvSpPr>
            <a:spLocks noGrp="1"/>
          </p:cNvSpPr>
          <p:nvPr>
            <p:ph type="ftr" sz="quarter" idx="11"/>
          </p:nvPr>
        </p:nvSpPr>
        <p:spPr/>
        <p:txBody>
          <a:bodyPr/>
          <a:lstStyle/>
          <a:p>
            <a:r>
              <a:rPr lang="el-GR"/>
              <a:t>Ανάπτυξη νέων προϊόντων, Α. Κανέλλου</a:t>
            </a:r>
            <a:endParaRPr lang="en-US" dirty="0"/>
          </a:p>
        </p:txBody>
      </p:sp>
      <p:sp>
        <p:nvSpPr>
          <p:cNvPr id="5" name="Θέση αριθμού διαφάνειας 4"/>
          <p:cNvSpPr>
            <a:spLocks noGrp="1"/>
          </p:cNvSpPr>
          <p:nvPr>
            <p:ph type="sldNum" sz="quarter" idx="12"/>
          </p:nvPr>
        </p:nvSpPr>
        <p:spPr/>
        <p:txBody>
          <a:bodyPr/>
          <a:lstStyle/>
          <a:p>
            <a:fld id="{8A7A6979-0714-4377-B894-6BE4C2D6E202}" type="slidenum">
              <a:rPr lang="en-US" smtClean="0"/>
              <a:pPr/>
              <a:t>17</a:t>
            </a:fld>
            <a:endParaRPr lang="en-US" dirty="0"/>
          </a:p>
        </p:txBody>
      </p:sp>
    </p:spTree>
    <p:extLst>
      <p:ext uri="{BB962C8B-B14F-4D97-AF65-F5344CB8AC3E}">
        <p14:creationId xmlns:p14="http://schemas.microsoft.com/office/powerpoint/2010/main" val="12643202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Συντήρηση κ ασφάλεια</a:t>
            </a:r>
          </a:p>
        </p:txBody>
      </p:sp>
      <p:sp>
        <p:nvSpPr>
          <p:cNvPr id="3" name="Θέση περιεχομένου 2"/>
          <p:cNvSpPr>
            <a:spLocks noGrp="1"/>
          </p:cNvSpPr>
          <p:nvPr>
            <p:ph idx="1"/>
          </p:nvPr>
        </p:nvSpPr>
        <p:spPr/>
        <p:txBody>
          <a:bodyPr>
            <a:normAutofit fontScale="92500" lnSpcReduction="20000"/>
          </a:bodyPr>
          <a:lstStyle/>
          <a:p>
            <a:r>
              <a:rPr lang="el-GR" dirty="0"/>
              <a:t>Αποφυγή ανάπτυξης ανεπιθύμητων μικροοργανισμών (</a:t>
            </a:r>
            <a:r>
              <a:rPr lang="el-GR" dirty="0" err="1"/>
              <a:t>Λιστέρια</a:t>
            </a:r>
            <a:r>
              <a:rPr lang="el-GR" dirty="0"/>
              <a:t>, Σαλμονέλα, </a:t>
            </a:r>
            <a:r>
              <a:rPr lang="el-GR" dirty="0" err="1"/>
              <a:t>κλοστρίδια</a:t>
            </a:r>
            <a:r>
              <a:rPr lang="el-GR" dirty="0"/>
              <a:t>, </a:t>
            </a:r>
            <a:r>
              <a:rPr lang="el-GR" dirty="0" err="1"/>
              <a:t>εσεριχια</a:t>
            </a:r>
            <a:r>
              <a:rPr lang="el-GR" dirty="0"/>
              <a:t> </a:t>
            </a:r>
            <a:r>
              <a:rPr lang="el-GR" dirty="0" err="1"/>
              <a:t>κόλι</a:t>
            </a:r>
            <a:r>
              <a:rPr lang="el-GR" dirty="0"/>
              <a:t>) </a:t>
            </a:r>
          </a:p>
          <a:p>
            <a:r>
              <a:rPr lang="el-GR" dirty="0"/>
              <a:t>Ελαφριά επεξεργασία με συνδυασμούς</a:t>
            </a:r>
          </a:p>
          <a:p>
            <a:pPr lvl="1"/>
            <a:r>
              <a:rPr lang="el-GR" dirty="0"/>
              <a:t> θερμότητα με οξέα</a:t>
            </a:r>
          </a:p>
          <a:p>
            <a:pPr lvl="1"/>
            <a:r>
              <a:rPr lang="el-GR" dirty="0"/>
              <a:t>Προσθήκη </a:t>
            </a:r>
            <a:r>
              <a:rPr lang="el-GR" dirty="0" err="1"/>
              <a:t>αντιμικροβιακών</a:t>
            </a:r>
            <a:endParaRPr lang="el-GR" dirty="0"/>
          </a:p>
          <a:p>
            <a:pPr lvl="1"/>
            <a:r>
              <a:rPr lang="el-GR" dirty="0"/>
              <a:t>Ηλεκτρονικός σχεδιασμός καθαρίσματος εξοπλισμού</a:t>
            </a:r>
          </a:p>
          <a:p>
            <a:pPr lvl="1"/>
            <a:r>
              <a:rPr lang="el-GR" dirty="0"/>
              <a:t>Θερμική θεραπεία παλμών με εναλλαγές  κρύου ζέστης για διατήρηση βιταμινών</a:t>
            </a:r>
          </a:p>
          <a:p>
            <a:pPr lvl="1"/>
            <a:r>
              <a:rPr lang="el-GR" dirty="0"/>
              <a:t>Βιομηχανική ξήρανση με μικροκύματα</a:t>
            </a:r>
          </a:p>
          <a:p>
            <a:pPr lvl="1"/>
            <a:r>
              <a:rPr lang="el-GR" dirty="0"/>
              <a:t>Ασηπτικές διαδικασίες</a:t>
            </a:r>
          </a:p>
          <a:p>
            <a:pPr lvl="1"/>
            <a:r>
              <a:rPr lang="el-GR" dirty="0"/>
              <a:t>κατάψυξη</a:t>
            </a:r>
          </a:p>
        </p:txBody>
      </p:sp>
      <p:sp>
        <p:nvSpPr>
          <p:cNvPr id="4" name="Θέση υποσέλιδου 3"/>
          <p:cNvSpPr>
            <a:spLocks noGrp="1"/>
          </p:cNvSpPr>
          <p:nvPr>
            <p:ph type="ftr" sz="quarter" idx="11"/>
          </p:nvPr>
        </p:nvSpPr>
        <p:spPr/>
        <p:txBody>
          <a:bodyPr/>
          <a:lstStyle/>
          <a:p>
            <a:r>
              <a:rPr lang="el-GR"/>
              <a:t>Ανάπτυξη νέων προϊόντων, Α. Κανέλλου</a:t>
            </a:r>
            <a:endParaRPr lang="en-US" dirty="0"/>
          </a:p>
        </p:txBody>
      </p:sp>
      <p:sp>
        <p:nvSpPr>
          <p:cNvPr id="5" name="Θέση αριθμού διαφάνειας 4"/>
          <p:cNvSpPr>
            <a:spLocks noGrp="1"/>
          </p:cNvSpPr>
          <p:nvPr>
            <p:ph type="sldNum" sz="quarter" idx="12"/>
          </p:nvPr>
        </p:nvSpPr>
        <p:spPr/>
        <p:txBody>
          <a:bodyPr/>
          <a:lstStyle/>
          <a:p>
            <a:fld id="{8A7A6979-0714-4377-B894-6BE4C2D6E202}" type="slidenum">
              <a:rPr lang="en-US" smtClean="0"/>
              <a:pPr/>
              <a:t>18</a:t>
            </a:fld>
            <a:endParaRPr lang="en-US" dirty="0"/>
          </a:p>
        </p:txBody>
      </p:sp>
    </p:spTree>
    <p:extLst>
      <p:ext uri="{BB962C8B-B14F-4D97-AF65-F5344CB8AC3E}">
        <p14:creationId xmlns:p14="http://schemas.microsoft.com/office/powerpoint/2010/main" val="20945575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t>Μειωση</a:t>
            </a:r>
            <a:r>
              <a:rPr lang="el-GR" dirty="0"/>
              <a:t> αλλοίωσης </a:t>
            </a:r>
            <a:r>
              <a:rPr lang="el-GR" dirty="0" err="1"/>
              <a:t>τροφιμων</a:t>
            </a:r>
            <a:endParaRPr lang="el-GR" dirty="0"/>
          </a:p>
        </p:txBody>
      </p:sp>
      <p:sp>
        <p:nvSpPr>
          <p:cNvPr id="3" name="Θέση περιεχομένου 2"/>
          <p:cNvSpPr>
            <a:spLocks noGrp="1"/>
          </p:cNvSpPr>
          <p:nvPr>
            <p:ph idx="1"/>
          </p:nvPr>
        </p:nvSpPr>
        <p:spPr/>
        <p:txBody>
          <a:bodyPr/>
          <a:lstStyle/>
          <a:p>
            <a:r>
              <a:rPr lang="el-GR" dirty="0"/>
              <a:t>Φιλτράρισμα του αέρα</a:t>
            </a:r>
          </a:p>
          <a:p>
            <a:r>
              <a:rPr lang="el-GR" dirty="0"/>
              <a:t>Ασηπτικές συσκευασίες σε προστατευμένη ατμόσφαιρα</a:t>
            </a:r>
          </a:p>
          <a:p>
            <a:r>
              <a:rPr lang="el-GR" dirty="0"/>
              <a:t>Διατήρηση θρεπτικών συστατικών κ υφής στην κατάψυξη</a:t>
            </a:r>
          </a:p>
          <a:p>
            <a:r>
              <a:rPr lang="el-GR" dirty="0"/>
              <a:t>Παστερίωση υψηλής πίεσης στα φρούτα και λαχανικά για παράταση χρόνου ζωής στο ράφι και διατήρησης θρεπτικών συστατικών, χρώματος, γεύσης</a:t>
            </a:r>
          </a:p>
          <a:p>
            <a:r>
              <a:rPr lang="el-GR" dirty="0"/>
              <a:t>Απολύμανση με </a:t>
            </a:r>
            <a:r>
              <a:rPr lang="en-US" dirty="0"/>
              <a:t>UV </a:t>
            </a:r>
            <a:r>
              <a:rPr lang="el-GR" dirty="0"/>
              <a:t>υδάτων</a:t>
            </a:r>
          </a:p>
          <a:p>
            <a:r>
              <a:rPr lang="el-GR" dirty="0" err="1"/>
              <a:t>Κυκλοδεξτρίνες</a:t>
            </a:r>
            <a:r>
              <a:rPr lang="el-GR" dirty="0"/>
              <a:t> για παγίδευση μικροοργανισμών</a:t>
            </a:r>
          </a:p>
        </p:txBody>
      </p:sp>
      <p:sp>
        <p:nvSpPr>
          <p:cNvPr id="4" name="Θέση υποσέλιδου 3"/>
          <p:cNvSpPr>
            <a:spLocks noGrp="1"/>
          </p:cNvSpPr>
          <p:nvPr>
            <p:ph type="ftr" sz="quarter" idx="11"/>
          </p:nvPr>
        </p:nvSpPr>
        <p:spPr/>
        <p:txBody>
          <a:bodyPr/>
          <a:lstStyle/>
          <a:p>
            <a:r>
              <a:rPr lang="el-GR"/>
              <a:t>Ανάπτυξη νέων προϊόντων, Α. Κανέλλου</a:t>
            </a:r>
            <a:endParaRPr lang="en-US" dirty="0"/>
          </a:p>
        </p:txBody>
      </p:sp>
      <p:sp>
        <p:nvSpPr>
          <p:cNvPr id="5" name="Θέση αριθμού διαφάνειας 4"/>
          <p:cNvSpPr>
            <a:spLocks noGrp="1"/>
          </p:cNvSpPr>
          <p:nvPr>
            <p:ph type="sldNum" sz="quarter" idx="12"/>
          </p:nvPr>
        </p:nvSpPr>
        <p:spPr/>
        <p:txBody>
          <a:bodyPr/>
          <a:lstStyle/>
          <a:p>
            <a:fld id="{8A7A6979-0714-4377-B894-6BE4C2D6E202}" type="slidenum">
              <a:rPr lang="en-US" smtClean="0"/>
              <a:pPr/>
              <a:t>19</a:t>
            </a:fld>
            <a:endParaRPr lang="en-US" dirty="0"/>
          </a:p>
        </p:txBody>
      </p:sp>
    </p:spTree>
    <p:extLst>
      <p:ext uri="{BB962C8B-B14F-4D97-AF65-F5344CB8AC3E}">
        <p14:creationId xmlns:p14="http://schemas.microsoft.com/office/powerpoint/2010/main" val="108977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ΤΟ </a:t>
            </a:r>
            <a:r>
              <a:rPr lang="el-GR" dirty="0" err="1"/>
              <a:t>Τροφιμο</a:t>
            </a:r>
            <a:r>
              <a:rPr lang="el-GR" dirty="0"/>
              <a:t> ΣΗΜΕΡΑ</a:t>
            </a:r>
          </a:p>
        </p:txBody>
      </p:sp>
      <p:sp>
        <p:nvSpPr>
          <p:cNvPr id="3" name="Θέση περιεχομένου 2"/>
          <p:cNvSpPr>
            <a:spLocks noGrp="1"/>
          </p:cNvSpPr>
          <p:nvPr>
            <p:ph sz="half" idx="1"/>
          </p:nvPr>
        </p:nvSpPr>
        <p:spPr/>
        <p:txBody>
          <a:bodyPr>
            <a:normAutofit fontScale="92500"/>
          </a:bodyPr>
          <a:lstStyle/>
          <a:p>
            <a:r>
              <a:rPr lang="el-GR" dirty="0"/>
              <a:t>Όχι μόνο για επιβίωση κ πηγή ενέργειας</a:t>
            </a:r>
          </a:p>
          <a:p>
            <a:pPr marL="0" indent="0">
              <a:buNone/>
            </a:pPr>
            <a:r>
              <a:rPr lang="el-GR" dirty="0"/>
              <a:t>Φαινόμενο</a:t>
            </a:r>
          </a:p>
          <a:p>
            <a:r>
              <a:rPr lang="el-GR" dirty="0"/>
              <a:t>Αισθητικό </a:t>
            </a:r>
          </a:p>
          <a:p>
            <a:r>
              <a:rPr lang="el-GR" dirty="0"/>
              <a:t>Πολιτιστικό</a:t>
            </a:r>
          </a:p>
          <a:p>
            <a:r>
              <a:rPr lang="el-GR" dirty="0"/>
              <a:t>Κοινωνικό </a:t>
            </a:r>
          </a:p>
          <a:p>
            <a:r>
              <a:rPr lang="el-GR" dirty="0"/>
              <a:t>Απόλαυση </a:t>
            </a:r>
          </a:p>
          <a:p>
            <a:r>
              <a:rPr lang="el-GR" dirty="0"/>
              <a:t>Υγεία</a:t>
            </a:r>
          </a:p>
          <a:p>
            <a:r>
              <a:rPr lang="el-GR" dirty="0"/>
              <a:t>ευεξία</a:t>
            </a:r>
          </a:p>
          <a:p>
            <a:endParaRPr lang="el-GR" dirty="0"/>
          </a:p>
        </p:txBody>
      </p:sp>
      <p:sp>
        <p:nvSpPr>
          <p:cNvPr id="7" name="Θέση περιεχομένου 6"/>
          <p:cNvSpPr>
            <a:spLocks noGrp="1"/>
          </p:cNvSpPr>
          <p:nvPr>
            <p:ph sz="half" idx="2"/>
          </p:nvPr>
        </p:nvSpPr>
        <p:spPr/>
        <p:txBody>
          <a:bodyPr>
            <a:normAutofit fontScale="92500"/>
          </a:bodyPr>
          <a:lstStyle/>
          <a:p>
            <a:r>
              <a:rPr lang="el-GR" dirty="0"/>
              <a:t>Δυσεύρετος ο χρόνος για προετοιμασία πολύπλοκων γευμάτων</a:t>
            </a:r>
          </a:p>
          <a:p>
            <a:r>
              <a:rPr lang="el-GR" dirty="0"/>
              <a:t>Ανάγκη για γρήγορες,  υγιεινές και εύγευστες τροφές </a:t>
            </a:r>
          </a:p>
          <a:p>
            <a:r>
              <a:rPr lang="el-GR" dirty="0"/>
              <a:t>Οικονομικά προσιτά τρόφιμα</a:t>
            </a:r>
          </a:p>
          <a:p>
            <a:endParaRPr lang="el-GR" dirty="0"/>
          </a:p>
        </p:txBody>
      </p:sp>
      <p:sp>
        <p:nvSpPr>
          <p:cNvPr id="8" name="Θέση υποσέλιδου 7"/>
          <p:cNvSpPr>
            <a:spLocks noGrp="1"/>
          </p:cNvSpPr>
          <p:nvPr>
            <p:ph type="ftr" sz="quarter" idx="11"/>
          </p:nvPr>
        </p:nvSpPr>
        <p:spPr/>
        <p:txBody>
          <a:bodyPr/>
          <a:lstStyle/>
          <a:p>
            <a:r>
              <a:rPr lang="el-GR"/>
              <a:t>Ανάπτυξη νέων προϊόντων, Α. Κανέλλου</a:t>
            </a:r>
            <a:endParaRPr lang="en-US" dirty="0"/>
          </a:p>
        </p:txBody>
      </p:sp>
      <p:sp>
        <p:nvSpPr>
          <p:cNvPr id="9" name="Θέση αριθμού διαφάνειας 8"/>
          <p:cNvSpPr>
            <a:spLocks noGrp="1"/>
          </p:cNvSpPr>
          <p:nvPr>
            <p:ph type="sldNum" sz="quarter" idx="12"/>
          </p:nvPr>
        </p:nvSpPr>
        <p:spPr/>
        <p:txBody>
          <a:bodyPr/>
          <a:lstStyle/>
          <a:p>
            <a:fld id="{8A7A6979-0714-4377-B894-6BE4C2D6E202}" type="slidenum">
              <a:rPr lang="en-US" smtClean="0"/>
              <a:t>2</a:t>
            </a:fld>
            <a:endParaRPr lang="en-US" dirty="0"/>
          </a:p>
        </p:txBody>
      </p:sp>
    </p:spTree>
    <p:extLst>
      <p:ext uri="{BB962C8B-B14F-4D97-AF65-F5344CB8AC3E}">
        <p14:creationId xmlns:p14="http://schemas.microsoft.com/office/powerpoint/2010/main" val="931241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Διαγνωστική </a:t>
            </a:r>
            <a:r>
              <a:rPr lang="el-GR" dirty="0" err="1"/>
              <a:t>τροφιμων</a:t>
            </a:r>
            <a:r>
              <a:rPr lang="el-GR" dirty="0"/>
              <a:t> για </a:t>
            </a:r>
            <a:r>
              <a:rPr lang="el-GR" dirty="0" err="1"/>
              <a:t>υψηλη</a:t>
            </a:r>
            <a:r>
              <a:rPr lang="el-GR" dirty="0"/>
              <a:t> </a:t>
            </a:r>
            <a:r>
              <a:rPr lang="el-GR" dirty="0" err="1"/>
              <a:t>ποιοτητα</a:t>
            </a:r>
            <a:r>
              <a:rPr lang="el-GR" dirty="0"/>
              <a:t> </a:t>
            </a:r>
            <a:r>
              <a:rPr lang="el-GR" dirty="0" err="1"/>
              <a:t>τροφιμων</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a:t>Κατάσταση τρόφιμου αποκαλύπτουν μέτρηση θερμοκρασίας, όξινο περιεχόμενο, ύπαρξή προϊόντων μεταβολισμού κ μικροοργανισμών σε δείγμα</a:t>
            </a:r>
          </a:p>
          <a:p>
            <a:r>
              <a:rPr lang="el-GR" dirty="0"/>
              <a:t>Προηγμένες γενετικές μέθοδοι για εντοπισμό </a:t>
            </a:r>
            <a:r>
              <a:rPr lang="el-GR" dirty="0" err="1"/>
              <a:t>βακτηριακών</a:t>
            </a:r>
            <a:r>
              <a:rPr lang="el-GR" dirty="0"/>
              <a:t> αλλοιώσεων</a:t>
            </a:r>
          </a:p>
          <a:p>
            <a:r>
              <a:rPr lang="el-GR" dirty="0"/>
              <a:t>Προσδιορισμό προέλευσης ανεπιθύμητων μικροβίων</a:t>
            </a:r>
          </a:p>
          <a:p>
            <a:r>
              <a:rPr lang="el-GR" dirty="0"/>
              <a:t>Ταχεία ανάλυση τροφίμων πχ περιεκτικότητα σε αρωματικές ύλες</a:t>
            </a:r>
          </a:p>
          <a:p>
            <a:r>
              <a:rPr lang="el-GR" dirty="0"/>
              <a:t>Πχ αν υπάρχουν κομμάτια </a:t>
            </a:r>
            <a:r>
              <a:rPr lang="el-GR" dirty="0" err="1"/>
              <a:t>γκρειπ</a:t>
            </a:r>
            <a:r>
              <a:rPr lang="el-GR" dirty="0"/>
              <a:t> </a:t>
            </a:r>
            <a:r>
              <a:rPr lang="el-GR" dirty="0" err="1"/>
              <a:t>φρουτ</a:t>
            </a:r>
            <a:r>
              <a:rPr lang="el-GR" dirty="0"/>
              <a:t> στο χυμό πορτοκαλιού διαπιστώνεται με ανίχνευση </a:t>
            </a:r>
            <a:r>
              <a:rPr lang="el-GR" dirty="0" err="1"/>
              <a:t>πολυφαινολών</a:t>
            </a:r>
            <a:r>
              <a:rPr lang="el-GR" dirty="0"/>
              <a:t> </a:t>
            </a:r>
          </a:p>
          <a:p>
            <a:r>
              <a:rPr lang="el-GR" dirty="0"/>
              <a:t>Ευαίσθητες </a:t>
            </a:r>
            <a:r>
              <a:rPr lang="el-GR" dirty="0" err="1"/>
              <a:t>ανοσοχημικές</a:t>
            </a:r>
            <a:r>
              <a:rPr lang="el-GR" dirty="0"/>
              <a:t> μέθοδοι πχ  </a:t>
            </a:r>
            <a:r>
              <a:rPr lang="el-GR" dirty="0" err="1"/>
              <a:t>μυκοτοξινες</a:t>
            </a:r>
            <a:r>
              <a:rPr lang="el-GR" dirty="0"/>
              <a:t> στα καρύδια</a:t>
            </a:r>
          </a:p>
          <a:p>
            <a:r>
              <a:rPr lang="el-GR" dirty="0"/>
              <a:t>Μοριακή γενετική  για προέλευση </a:t>
            </a:r>
            <a:r>
              <a:rPr lang="el-GR" dirty="0" err="1"/>
              <a:t>τροφίμου</a:t>
            </a:r>
            <a:r>
              <a:rPr lang="el-GR" dirty="0"/>
              <a:t> πχ άλογο στον </a:t>
            </a:r>
            <a:r>
              <a:rPr lang="el-GR" dirty="0" err="1"/>
              <a:t>κυμά</a:t>
            </a:r>
            <a:endParaRPr lang="el-GR" dirty="0"/>
          </a:p>
          <a:p>
            <a:endParaRPr lang="el-GR" dirty="0"/>
          </a:p>
        </p:txBody>
      </p:sp>
      <p:sp>
        <p:nvSpPr>
          <p:cNvPr id="4" name="Θέση υποσέλιδου 3"/>
          <p:cNvSpPr>
            <a:spLocks noGrp="1"/>
          </p:cNvSpPr>
          <p:nvPr>
            <p:ph type="ftr" sz="quarter" idx="11"/>
          </p:nvPr>
        </p:nvSpPr>
        <p:spPr/>
        <p:txBody>
          <a:bodyPr/>
          <a:lstStyle/>
          <a:p>
            <a:r>
              <a:rPr lang="el-GR"/>
              <a:t>Ανάπτυξη νέων προϊόντων, Α. Κανέλλου</a:t>
            </a:r>
            <a:endParaRPr lang="en-US" dirty="0"/>
          </a:p>
        </p:txBody>
      </p:sp>
      <p:sp>
        <p:nvSpPr>
          <p:cNvPr id="5" name="Θέση αριθμού διαφάνειας 4"/>
          <p:cNvSpPr>
            <a:spLocks noGrp="1"/>
          </p:cNvSpPr>
          <p:nvPr>
            <p:ph type="sldNum" sz="quarter" idx="12"/>
          </p:nvPr>
        </p:nvSpPr>
        <p:spPr/>
        <p:txBody>
          <a:bodyPr/>
          <a:lstStyle/>
          <a:p>
            <a:fld id="{8A7A6979-0714-4377-B894-6BE4C2D6E202}" type="slidenum">
              <a:rPr lang="en-US" smtClean="0"/>
              <a:pPr/>
              <a:t>20</a:t>
            </a:fld>
            <a:endParaRPr lang="en-US" dirty="0"/>
          </a:p>
        </p:txBody>
      </p:sp>
    </p:spTree>
    <p:extLst>
      <p:ext uri="{BB962C8B-B14F-4D97-AF65-F5344CB8AC3E}">
        <p14:creationId xmlns:p14="http://schemas.microsoft.com/office/powerpoint/2010/main" val="40092071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t>Βελτιωση</a:t>
            </a:r>
            <a:r>
              <a:rPr lang="el-GR" dirty="0"/>
              <a:t> </a:t>
            </a:r>
            <a:r>
              <a:rPr lang="el-GR" dirty="0" err="1"/>
              <a:t>γευσησ</a:t>
            </a:r>
            <a:endParaRPr lang="el-GR" dirty="0"/>
          </a:p>
        </p:txBody>
      </p:sp>
      <p:sp>
        <p:nvSpPr>
          <p:cNvPr id="3" name="Θέση περιεχομένου 2"/>
          <p:cNvSpPr>
            <a:spLocks noGrp="1"/>
          </p:cNvSpPr>
          <p:nvPr>
            <p:ph idx="1"/>
          </p:nvPr>
        </p:nvSpPr>
        <p:spPr/>
        <p:txBody>
          <a:bodyPr/>
          <a:lstStyle/>
          <a:p>
            <a:r>
              <a:rPr lang="el-GR" dirty="0"/>
              <a:t>Πως θα είναι νόστιμο το κρέας  με χαμηλότερα λιπαρά</a:t>
            </a:r>
          </a:p>
          <a:p>
            <a:r>
              <a:rPr lang="el-GR" dirty="0"/>
              <a:t>Πως θα προστεθεί σάκχαρο στον αρακά, τομάτα </a:t>
            </a:r>
            <a:r>
              <a:rPr lang="el-GR" dirty="0" err="1"/>
              <a:t>κλπ</a:t>
            </a:r>
            <a:r>
              <a:rPr lang="el-GR" dirty="0"/>
              <a:t> για εύγευστα  φρούτα και λαχανικά</a:t>
            </a:r>
          </a:p>
          <a:p>
            <a:r>
              <a:rPr lang="el-GR" dirty="0"/>
              <a:t>Μούρα, φράουλες, μπανάνες που ωριμάζουν αργά και παραμένουν γερά</a:t>
            </a:r>
          </a:p>
          <a:p>
            <a:endParaRPr lang="el-GR" dirty="0"/>
          </a:p>
        </p:txBody>
      </p:sp>
      <p:sp>
        <p:nvSpPr>
          <p:cNvPr id="4" name="Θέση υποσέλιδου 3"/>
          <p:cNvSpPr>
            <a:spLocks noGrp="1"/>
          </p:cNvSpPr>
          <p:nvPr>
            <p:ph type="ftr" sz="quarter" idx="11"/>
          </p:nvPr>
        </p:nvSpPr>
        <p:spPr/>
        <p:txBody>
          <a:bodyPr/>
          <a:lstStyle/>
          <a:p>
            <a:r>
              <a:rPr lang="el-GR"/>
              <a:t>Ανάπτυξη νέων προϊόντων, Α. Κανέλλου</a:t>
            </a:r>
            <a:endParaRPr lang="en-US" dirty="0"/>
          </a:p>
        </p:txBody>
      </p:sp>
      <p:sp>
        <p:nvSpPr>
          <p:cNvPr id="5" name="Θέση αριθμού διαφάνειας 4"/>
          <p:cNvSpPr>
            <a:spLocks noGrp="1"/>
          </p:cNvSpPr>
          <p:nvPr>
            <p:ph type="sldNum" sz="quarter" idx="12"/>
          </p:nvPr>
        </p:nvSpPr>
        <p:spPr/>
        <p:txBody>
          <a:bodyPr/>
          <a:lstStyle/>
          <a:p>
            <a:fld id="{8A7A6979-0714-4377-B894-6BE4C2D6E202}" type="slidenum">
              <a:rPr lang="en-US" smtClean="0"/>
              <a:pPr/>
              <a:t>21</a:t>
            </a:fld>
            <a:endParaRPr lang="en-US" dirty="0"/>
          </a:p>
        </p:txBody>
      </p:sp>
    </p:spTree>
    <p:extLst>
      <p:ext uri="{BB962C8B-B14F-4D97-AF65-F5344CB8AC3E}">
        <p14:creationId xmlns:p14="http://schemas.microsoft.com/office/powerpoint/2010/main" val="6691372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Οργανοληπτικά θέματα</a:t>
            </a:r>
          </a:p>
        </p:txBody>
      </p:sp>
      <p:graphicFrame>
        <p:nvGraphicFramePr>
          <p:cNvPr id="6" name="Θέση περιεχομένου 5"/>
          <p:cNvGraphicFramePr>
            <a:graphicFrameLocks noGrp="1"/>
          </p:cNvGraphicFramePr>
          <p:nvPr>
            <p:ph idx="1"/>
            <p:extLst>
              <p:ext uri="{D42A27DB-BD31-4B8C-83A1-F6EECF244321}">
                <p14:modId xmlns:p14="http://schemas.microsoft.com/office/powerpoint/2010/main" val="3775513435"/>
              </p:ext>
            </p:extLst>
          </p:nvPr>
        </p:nvGraphicFramePr>
        <p:xfrm>
          <a:off x="352924" y="2304288"/>
          <a:ext cx="11325728" cy="3931920"/>
        </p:xfrm>
        <a:graphic>
          <a:graphicData uri="http://schemas.openxmlformats.org/drawingml/2006/table">
            <a:tbl>
              <a:tblPr firstRow="1" bandRow="1">
                <a:tableStyleId>{5C22544A-7EE6-4342-B048-85BDC9FD1C3A}</a:tableStyleId>
              </a:tblPr>
              <a:tblGrid>
                <a:gridCol w="2831432">
                  <a:extLst>
                    <a:ext uri="{9D8B030D-6E8A-4147-A177-3AD203B41FA5}">
                      <a16:colId xmlns:a16="http://schemas.microsoft.com/office/drawing/2014/main" xmlns="" val="2149266477"/>
                    </a:ext>
                  </a:extLst>
                </a:gridCol>
                <a:gridCol w="2831432">
                  <a:extLst>
                    <a:ext uri="{9D8B030D-6E8A-4147-A177-3AD203B41FA5}">
                      <a16:colId xmlns:a16="http://schemas.microsoft.com/office/drawing/2014/main" xmlns="" val="993424847"/>
                    </a:ext>
                  </a:extLst>
                </a:gridCol>
                <a:gridCol w="2831432">
                  <a:extLst>
                    <a:ext uri="{9D8B030D-6E8A-4147-A177-3AD203B41FA5}">
                      <a16:colId xmlns:a16="http://schemas.microsoft.com/office/drawing/2014/main" xmlns="" val="2555345882"/>
                    </a:ext>
                  </a:extLst>
                </a:gridCol>
                <a:gridCol w="2831432">
                  <a:extLst>
                    <a:ext uri="{9D8B030D-6E8A-4147-A177-3AD203B41FA5}">
                      <a16:colId xmlns:a16="http://schemas.microsoft.com/office/drawing/2014/main" xmlns="" val="86321087"/>
                    </a:ext>
                  </a:extLst>
                </a:gridCol>
              </a:tblGrid>
              <a:tr h="332897">
                <a:tc>
                  <a:txBody>
                    <a:bodyPr/>
                    <a:lstStyle/>
                    <a:p>
                      <a:r>
                        <a:rPr lang="el-GR" dirty="0"/>
                        <a:t>Γεύση</a:t>
                      </a:r>
                    </a:p>
                  </a:txBody>
                  <a:tcPr/>
                </a:tc>
                <a:tc>
                  <a:txBody>
                    <a:bodyPr/>
                    <a:lstStyle/>
                    <a:p>
                      <a:r>
                        <a:rPr lang="el-GR" dirty="0"/>
                        <a:t>Τρόφιμο</a:t>
                      </a:r>
                    </a:p>
                  </a:txBody>
                  <a:tcPr/>
                </a:tc>
                <a:tc>
                  <a:txBody>
                    <a:bodyPr/>
                    <a:lstStyle/>
                    <a:p>
                      <a:r>
                        <a:rPr lang="el-GR" dirty="0"/>
                        <a:t>Στόχος/ τεχνική</a:t>
                      </a:r>
                    </a:p>
                  </a:txBody>
                  <a:tcPr/>
                </a:tc>
                <a:tc>
                  <a:txBody>
                    <a:bodyPr/>
                    <a:lstStyle/>
                    <a:p>
                      <a:r>
                        <a:rPr lang="el-GR" dirty="0"/>
                        <a:t>Εφαρμόζεται ήδη</a:t>
                      </a:r>
                    </a:p>
                  </a:txBody>
                  <a:tcPr/>
                </a:tc>
                <a:extLst>
                  <a:ext uri="{0D108BD9-81ED-4DB2-BD59-A6C34878D82A}">
                    <a16:rowId xmlns:a16="http://schemas.microsoft.com/office/drawing/2014/main" xmlns="" val="1911030085"/>
                  </a:ext>
                </a:extLst>
              </a:tr>
              <a:tr h="582569">
                <a:tc>
                  <a:txBody>
                    <a:bodyPr/>
                    <a:lstStyle/>
                    <a:p>
                      <a:r>
                        <a:rPr lang="el-GR" dirty="0"/>
                        <a:t>Γλυκύτητα,</a:t>
                      </a:r>
                      <a:r>
                        <a:rPr lang="el-GR" baseline="0" dirty="0"/>
                        <a:t> γεύση</a:t>
                      </a:r>
                      <a:endParaRPr lang="el-GR" dirty="0"/>
                    </a:p>
                  </a:txBody>
                  <a:tcPr/>
                </a:tc>
                <a:tc>
                  <a:txBody>
                    <a:bodyPr/>
                    <a:lstStyle/>
                    <a:p>
                      <a:r>
                        <a:rPr lang="el-GR" dirty="0"/>
                        <a:t>Φρούτα, λαχανικά</a:t>
                      </a:r>
                    </a:p>
                  </a:txBody>
                  <a:tcPr/>
                </a:tc>
                <a:tc>
                  <a:txBody>
                    <a:bodyPr/>
                    <a:lstStyle/>
                    <a:p>
                      <a:r>
                        <a:rPr lang="el-GR" dirty="0"/>
                        <a:t>Σάκχαρα</a:t>
                      </a:r>
                      <a:r>
                        <a:rPr lang="el-GR" baseline="0" dirty="0"/>
                        <a:t> μέσω γενετικής μηχανικής</a:t>
                      </a:r>
                      <a:endParaRPr lang="el-GR" dirty="0"/>
                    </a:p>
                  </a:txBody>
                  <a:tcPr/>
                </a:tc>
                <a:tc>
                  <a:txBody>
                    <a:bodyPr/>
                    <a:lstStyle/>
                    <a:p>
                      <a:r>
                        <a:rPr lang="el-GR" dirty="0"/>
                        <a:t>-</a:t>
                      </a:r>
                    </a:p>
                  </a:txBody>
                  <a:tcPr/>
                </a:tc>
                <a:extLst>
                  <a:ext uri="{0D108BD9-81ED-4DB2-BD59-A6C34878D82A}">
                    <a16:rowId xmlns:a16="http://schemas.microsoft.com/office/drawing/2014/main" xmlns="" val="2701711820"/>
                  </a:ext>
                </a:extLst>
              </a:tr>
              <a:tr h="582569">
                <a:tc>
                  <a:txBody>
                    <a:bodyPr/>
                    <a:lstStyle/>
                    <a:p>
                      <a:endParaRPr lang="el-GR" dirty="0"/>
                    </a:p>
                  </a:txBody>
                  <a:tcPr/>
                </a:tc>
                <a:tc>
                  <a:txBody>
                    <a:bodyPr/>
                    <a:lstStyle/>
                    <a:p>
                      <a:r>
                        <a:rPr lang="el-GR" dirty="0"/>
                        <a:t>Γαλακτοκομικά, ποτά</a:t>
                      </a:r>
                    </a:p>
                  </a:txBody>
                  <a:tcPr/>
                </a:tc>
                <a:tc>
                  <a:txBody>
                    <a:bodyPr/>
                    <a:lstStyle/>
                    <a:p>
                      <a:r>
                        <a:rPr lang="el-GR" dirty="0"/>
                        <a:t>Νέες γεύσεις</a:t>
                      </a:r>
                    </a:p>
                  </a:txBody>
                  <a:tcPr/>
                </a:tc>
                <a:tc>
                  <a:txBody>
                    <a:bodyPr/>
                    <a:lstStyle/>
                    <a:p>
                      <a:r>
                        <a:rPr lang="el-GR" dirty="0"/>
                        <a:t>Ενεργειακά ποτά, γιαούρτια</a:t>
                      </a:r>
                    </a:p>
                  </a:txBody>
                  <a:tcPr/>
                </a:tc>
                <a:extLst>
                  <a:ext uri="{0D108BD9-81ED-4DB2-BD59-A6C34878D82A}">
                    <a16:rowId xmlns:a16="http://schemas.microsoft.com/office/drawing/2014/main" xmlns="" val="3752821656"/>
                  </a:ext>
                </a:extLst>
              </a:tr>
              <a:tr h="582569">
                <a:tc>
                  <a:txBody>
                    <a:bodyPr/>
                    <a:lstStyle/>
                    <a:p>
                      <a:endParaRPr lang="el-GR" dirty="0"/>
                    </a:p>
                  </a:txBody>
                  <a:tcPr/>
                </a:tc>
                <a:tc>
                  <a:txBody>
                    <a:bodyPr/>
                    <a:lstStyle/>
                    <a:p>
                      <a:endParaRPr lang="el-GR"/>
                    </a:p>
                  </a:txBody>
                  <a:tcPr/>
                </a:tc>
                <a:tc>
                  <a:txBody>
                    <a:bodyPr/>
                    <a:lstStyle/>
                    <a:p>
                      <a:r>
                        <a:rPr lang="el-GR" dirty="0"/>
                        <a:t>Αργή</a:t>
                      </a:r>
                      <a:r>
                        <a:rPr lang="el-GR" baseline="0" dirty="0"/>
                        <a:t> απ</a:t>
                      </a:r>
                      <a:r>
                        <a:rPr lang="el-GR" dirty="0"/>
                        <a:t>οδέσμευση γευστικών μορίων</a:t>
                      </a:r>
                    </a:p>
                  </a:txBody>
                  <a:tcPr/>
                </a:tc>
                <a:tc>
                  <a:txBody>
                    <a:bodyPr/>
                    <a:lstStyle/>
                    <a:p>
                      <a:r>
                        <a:rPr lang="el-GR" dirty="0"/>
                        <a:t>-</a:t>
                      </a:r>
                    </a:p>
                  </a:txBody>
                  <a:tcPr/>
                </a:tc>
                <a:extLst>
                  <a:ext uri="{0D108BD9-81ED-4DB2-BD59-A6C34878D82A}">
                    <a16:rowId xmlns:a16="http://schemas.microsoft.com/office/drawing/2014/main" xmlns="" val="1577114637"/>
                  </a:ext>
                </a:extLst>
              </a:tr>
              <a:tr h="582569">
                <a:tc>
                  <a:txBody>
                    <a:bodyPr/>
                    <a:lstStyle/>
                    <a:p>
                      <a:r>
                        <a:rPr lang="el-GR" dirty="0"/>
                        <a:t>Κρεμώδης</a:t>
                      </a:r>
                      <a:r>
                        <a:rPr lang="el-GR" baseline="0" dirty="0"/>
                        <a:t> υφή</a:t>
                      </a:r>
                      <a:endParaRPr lang="el-GR" dirty="0"/>
                    </a:p>
                  </a:txBody>
                  <a:tcPr/>
                </a:tc>
                <a:tc>
                  <a:txBody>
                    <a:bodyPr/>
                    <a:lstStyle/>
                    <a:p>
                      <a:r>
                        <a:rPr lang="el-GR" dirty="0"/>
                        <a:t>Υποκατάστατα λίπους</a:t>
                      </a:r>
                    </a:p>
                  </a:txBody>
                  <a:tcPr/>
                </a:tc>
                <a:tc>
                  <a:txBody>
                    <a:bodyPr/>
                    <a:lstStyle/>
                    <a:p>
                      <a:r>
                        <a:rPr lang="el-GR" dirty="0"/>
                        <a:t>Ξήρανση</a:t>
                      </a:r>
                      <a:r>
                        <a:rPr lang="el-GR" baseline="0" dirty="0"/>
                        <a:t> με ψεκασμός</a:t>
                      </a:r>
                      <a:r>
                        <a:rPr lang="el-GR" dirty="0"/>
                        <a:t> </a:t>
                      </a:r>
                      <a:r>
                        <a:rPr lang="el-GR" dirty="0" err="1"/>
                        <a:t>κονιορτοποίηση</a:t>
                      </a:r>
                      <a:endParaRPr lang="el-GR" dirty="0"/>
                    </a:p>
                  </a:txBody>
                  <a:tcPr/>
                </a:tc>
                <a:tc>
                  <a:txBody>
                    <a:bodyPr/>
                    <a:lstStyle/>
                    <a:p>
                      <a:r>
                        <a:rPr lang="el-GR" dirty="0"/>
                        <a:t>Παγωτό </a:t>
                      </a:r>
                      <a:r>
                        <a:rPr lang="en-US" dirty="0"/>
                        <a:t>light,</a:t>
                      </a:r>
                      <a:r>
                        <a:rPr lang="en-US" baseline="0" dirty="0"/>
                        <a:t> </a:t>
                      </a:r>
                      <a:r>
                        <a:rPr lang="el-GR" baseline="0" dirty="0"/>
                        <a:t>επιδόρπια</a:t>
                      </a:r>
                      <a:endParaRPr lang="el-GR" dirty="0"/>
                    </a:p>
                  </a:txBody>
                  <a:tcPr/>
                </a:tc>
                <a:extLst>
                  <a:ext uri="{0D108BD9-81ED-4DB2-BD59-A6C34878D82A}">
                    <a16:rowId xmlns:a16="http://schemas.microsoft.com/office/drawing/2014/main" xmlns="" val="2590314534"/>
                  </a:ext>
                </a:extLst>
              </a:tr>
              <a:tr h="332897">
                <a:tc>
                  <a:txBody>
                    <a:bodyPr/>
                    <a:lstStyle/>
                    <a:p>
                      <a:r>
                        <a:rPr lang="el-GR" dirty="0"/>
                        <a:t>Αίσθηση τραγανής</a:t>
                      </a:r>
                      <a:r>
                        <a:rPr lang="el-GR" baseline="0" dirty="0"/>
                        <a:t> γεύσης</a:t>
                      </a:r>
                      <a:endParaRPr lang="el-GR" dirty="0"/>
                    </a:p>
                  </a:txBody>
                  <a:tcPr/>
                </a:tc>
                <a:tc>
                  <a:txBody>
                    <a:bodyPr/>
                    <a:lstStyle/>
                    <a:p>
                      <a:r>
                        <a:rPr lang="el-GR" dirty="0"/>
                        <a:t>Σνακ, μπισκότα</a:t>
                      </a:r>
                    </a:p>
                  </a:txBody>
                  <a:tcPr/>
                </a:tc>
                <a:tc>
                  <a:txBody>
                    <a:bodyPr/>
                    <a:lstStyle/>
                    <a:p>
                      <a:r>
                        <a:rPr lang="el-GR" dirty="0"/>
                        <a:t>Αύξηση φυτικών ινών, σχήμα,</a:t>
                      </a:r>
                      <a:r>
                        <a:rPr lang="el-GR" baseline="0" dirty="0"/>
                        <a:t> μέγεθος</a:t>
                      </a:r>
                      <a:endParaRPr lang="el-GR" dirty="0"/>
                    </a:p>
                  </a:txBody>
                  <a:tcPr/>
                </a:tc>
                <a:tc>
                  <a:txBody>
                    <a:bodyPr/>
                    <a:lstStyle/>
                    <a:p>
                      <a:r>
                        <a:rPr lang="el-GR" dirty="0"/>
                        <a:t>Πατατάκια, δημητριακά</a:t>
                      </a:r>
                      <a:r>
                        <a:rPr lang="el-GR" baseline="0" dirty="0"/>
                        <a:t> πρωινού, μπισκότα</a:t>
                      </a:r>
                      <a:endParaRPr lang="el-GR" dirty="0"/>
                    </a:p>
                  </a:txBody>
                  <a:tcPr/>
                </a:tc>
                <a:extLst>
                  <a:ext uri="{0D108BD9-81ED-4DB2-BD59-A6C34878D82A}">
                    <a16:rowId xmlns:a16="http://schemas.microsoft.com/office/drawing/2014/main" xmlns="" val="4002141885"/>
                  </a:ext>
                </a:extLst>
              </a:tr>
              <a:tr h="332897">
                <a:tc>
                  <a:txBody>
                    <a:bodyPr/>
                    <a:lstStyle/>
                    <a:p>
                      <a:r>
                        <a:rPr lang="el-GR" dirty="0"/>
                        <a:t>Έντονο</a:t>
                      </a:r>
                      <a:r>
                        <a:rPr lang="el-GR" baseline="0" dirty="0"/>
                        <a:t> χρώμα</a:t>
                      </a:r>
                      <a:endParaRPr lang="el-GR" dirty="0"/>
                    </a:p>
                  </a:txBody>
                  <a:tcPr/>
                </a:tc>
                <a:tc>
                  <a:txBody>
                    <a:bodyPr/>
                    <a:lstStyle/>
                    <a:p>
                      <a:r>
                        <a:rPr lang="el-GR" dirty="0"/>
                        <a:t>Ποτά, γλυκά</a:t>
                      </a:r>
                    </a:p>
                  </a:txBody>
                  <a:tcPr/>
                </a:tc>
                <a:tc>
                  <a:txBody>
                    <a:bodyPr/>
                    <a:lstStyle/>
                    <a:p>
                      <a:r>
                        <a:rPr lang="el-GR" dirty="0"/>
                        <a:t>Χρωστικές</a:t>
                      </a:r>
                    </a:p>
                  </a:txBody>
                  <a:tcPr/>
                </a:tc>
                <a:tc>
                  <a:txBody>
                    <a:bodyPr/>
                    <a:lstStyle/>
                    <a:p>
                      <a:r>
                        <a:rPr lang="el-GR" dirty="0"/>
                        <a:t>Γλυκά, ποτά </a:t>
                      </a:r>
                    </a:p>
                  </a:txBody>
                  <a:tcPr/>
                </a:tc>
                <a:extLst>
                  <a:ext uri="{0D108BD9-81ED-4DB2-BD59-A6C34878D82A}">
                    <a16:rowId xmlns:a16="http://schemas.microsoft.com/office/drawing/2014/main" xmlns="" val="779247523"/>
                  </a:ext>
                </a:extLst>
              </a:tr>
            </a:tbl>
          </a:graphicData>
        </a:graphic>
      </p:graphicFrame>
      <p:sp>
        <p:nvSpPr>
          <p:cNvPr id="4" name="Θέση υποσέλιδου 3"/>
          <p:cNvSpPr>
            <a:spLocks noGrp="1"/>
          </p:cNvSpPr>
          <p:nvPr>
            <p:ph type="ftr" sz="quarter" idx="11"/>
          </p:nvPr>
        </p:nvSpPr>
        <p:spPr/>
        <p:txBody>
          <a:bodyPr/>
          <a:lstStyle/>
          <a:p>
            <a:r>
              <a:rPr lang="el-GR"/>
              <a:t>Ανάπτυξη νέων προϊόντων, Α. Κανέλλου</a:t>
            </a:r>
            <a:endParaRPr lang="en-US" dirty="0"/>
          </a:p>
        </p:txBody>
      </p:sp>
      <p:sp>
        <p:nvSpPr>
          <p:cNvPr id="5" name="Θέση αριθμού διαφάνειας 4"/>
          <p:cNvSpPr>
            <a:spLocks noGrp="1"/>
          </p:cNvSpPr>
          <p:nvPr>
            <p:ph type="sldNum" sz="quarter" idx="12"/>
          </p:nvPr>
        </p:nvSpPr>
        <p:spPr/>
        <p:txBody>
          <a:bodyPr/>
          <a:lstStyle/>
          <a:p>
            <a:fld id="{8A7A6979-0714-4377-B894-6BE4C2D6E202}" type="slidenum">
              <a:rPr lang="en-US" smtClean="0"/>
              <a:pPr/>
              <a:t>22</a:t>
            </a:fld>
            <a:endParaRPr lang="en-US" dirty="0"/>
          </a:p>
        </p:txBody>
      </p:sp>
    </p:spTree>
    <p:extLst>
      <p:ext uri="{BB962C8B-B14F-4D97-AF65-F5344CB8AC3E}">
        <p14:creationId xmlns:p14="http://schemas.microsoft.com/office/powerpoint/2010/main" val="4141713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Θέση αριθμού διαφάνειας 3"/>
          <p:cNvSpPr>
            <a:spLocks noGrp="1"/>
          </p:cNvSpPr>
          <p:nvPr>
            <p:ph type="sldNum" sz="quarter" idx="10"/>
          </p:nvPr>
        </p:nvSpPr>
        <p:spPr/>
        <p:txBody>
          <a:bodyPr/>
          <a:lstStyle/>
          <a:p>
            <a:r>
              <a:rPr lang="en-US" altLang="el-GR"/>
              <a:t> </a:t>
            </a:r>
            <a:r>
              <a:rPr lang="en-US" altLang="el-GR" b="1">
                <a:solidFill>
                  <a:srgbClr val="000066"/>
                </a:solidFill>
              </a:rPr>
              <a:t>10- </a:t>
            </a:r>
            <a:fld id="{56FBEDB6-081B-48AE-A558-90AC589C246F}" type="slidenum">
              <a:rPr lang="en-US" altLang="el-GR" b="1">
                <a:solidFill>
                  <a:srgbClr val="000066"/>
                </a:solidFill>
              </a:rPr>
              <a:pPr/>
              <a:t>23</a:t>
            </a:fld>
            <a:endParaRPr lang="en-US" altLang="el-GR" b="1">
              <a:solidFill>
                <a:srgbClr val="000066"/>
              </a:solidFill>
            </a:endParaRPr>
          </a:p>
        </p:txBody>
      </p:sp>
      <p:sp>
        <p:nvSpPr>
          <p:cNvPr id="432130" name="Rectangle 2"/>
          <p:cNvSpPr>
            <a:spLocks noGrp="1" noChangeArrowheads="1"/>
          </p:cNvSpPr>
          <p:nvPr>
            <p:ph type="title"/>
          </p:nvPr>
        </p:nvSpPr>
        <p:spPr>
          <a:xfrm>
            <a:off x="1741488" y="-14288"/>
            <a:ext cx="7707312" cy="810121"/>
          </a:xfrm>
          <a:solidFill>
            <a:srgbClr val="063DE8"/>
          </a:solidFill>
          <a:ln/>
          <a:effectLst>
            <a:outerShdw dist="107763" dir="2700000" algn="ctr" rotWithShape="0">
              <a:srgbClr val="081D58"/>
            </a:outerShdw>
          </a:effectLst>
          <a:extLst>
            <a:ext uri="{91240B29-F687-4F45-9708-019B960494DF}">
              <a14:hiddenLine xmlns:a14="http://schemas.microsoft.com/office/drawing/2010/main" w="12700">
                <a:solidFill>
                  <a:schemeClr val="tx1"/>
                </a:solidFill>
                <a:miter lim="800000"/>
                <a:headEnd/>
                <a:tailEnd/>
              </a14:hiddenLine>
            </a:ext>
          </a:extLst>
        </p:spPr>
        <p:txBody>
          <a:bodyPr vert="horz" lIns="42739" tIns="17095" rIns="42739" bIns="17095" rtlCol="0" anchor="t">
            <a:spAutoFit/>
          </a:bodyPr>
          <a:lstStyle/>
          <a:p>
            <a:r>
              <a:rPr lang="el-GR" altLang="ko-KR" dirty="0" smtClean="0">
                <a:solidFill>
                  <a:srgbClr val="FFFF00"/>
                </a:solidFill>
                <a:ea typeface="굴림" charset="-127"/>
              </a:rPr>
              <a:t>Διαδικασία </a:t>
            </a:r>
            <a:r>
              <a:rPr lang="el-GR" altLang="ko-KR" dirty="0" err="1" smtClean="0">
                <a:solidFill>
                  <a:srgbClr val="FFFF00"/>
                </a:solidFill>
                <a:ea typeface="굴림" charset="-127"/>
              </a:rPr>
              <a:t>αναπτυξης</a:t>
            </a:r>
            <a:r>
              <a:rPr lang="el-GR" altLang="ko-KR" dirty="0" smtClean="0">
                <a:solidFill>
                  <a:srgbClr val="FFFF00"/>
                </a:solidFill>
                <a:ea typeface="굴림" charset="-127"/>
              </a:rPr>
              <a:t> </a:t>
            </a:r>
            <a:r>
              <a:rPr lang="el-GR" altLang="ko-KR" dirty="0" err="1" smtClean="0">
                <a:solidFill>
                  <a:srgbClr val="FFFF00"/>
                </a:solidFill>
                <a:ea typeface="굴림" charset="-127"/>
              </a:rPr>
              <a:t>νεων</a:t>
            </a:r>
            <a:r>
              <a:rPr lang="el-GR" altLang="ko-KR" dirty="0" smtClean="0">
                <a:solidFill>
                  <a:srgbClr val="FFFF00"/>
                </a:solidFill>
                <a:ea typeface="굴림" charset="-127"/>
              </a:rPr>
              <a:t> </a:t>
            </a:r>
            <a:r>
              <a:rPr lang="el-GR" altLang="ko-KR" dirty="0" err="1" smtClean="0">
                <a:solidFill>
                  <a:srgbClr val="FFFF00"/>
                </a:solidFill>
                <a:ea typeface="굴림" charset="-127"/>
              </a:rPr>
              <a:t>προιοντων</a:t>
            </a:r>
            <a:endParaRPr lang="en-US" altLang="ko-KR" dirty="0">
              <a:solidFill>
                <a:srgbClr val="FFFF00"/>
              </a:solidFill>
              <a:ea typeface="굴림" charset="-127"/>
            </a:endParaRPr>
          </a:p>
        </p:txBody>
      </p:sp>
      <p:grpSp>
        <p:nvGrpSpPr>
          <p:cNvPr id="432131" name="Group 3"/>
          <p:cNvGrpSpPr>
            <a:grpSpLocks/>
          </p:cNvGrpSpPr>
          <p:nvPr/>
        </p:nvGrpSpPr>
        <p:grpSpPr bwMode="auto">
          <a:xfrm>
            <a:off x="4424364" y="2725739"/>
            <a:ext cx="3222625" cy="2378075"/>
            <a:chOff x="2010" y="1946"/>
            <a:chExt cx="2233" cy="1698"/>
          </a:xfrm>
        </p:grpSpPr>
        <p:grpSp>
          <p:nvGrpSpPr>
            <p:cNvPr id="432132" name="Group 4"/>
            <p:cNvGrpSpPr>
              <a:grpSpLocks/>
            </p:cNvGrpSpPr>
            <p:nvPr/>
          </p:nvGrpSpPr>
          <p:grpSpPr bwMode="auto">
            <a:xfrm>
              <a:off x="2571" y="2286"/>
              <a:ext cx="1171" cy="1358"/>
              <a:chOff x="2571" y="2286"/>
              <a:chExt cx="1171" cy="1358"/>
            </a:xfrm>
          </p:grpSpPr>
          <p:sp>
            <p:nvSpPr>
              <p:cNvPr id="432133" name="Freeform 5"/>
              <p:cNvSpPr>
                <a:spLocks/>
              </p:cNvSpPr>
              <p:nvPr/>
            </p:nvSpPr>
            <p:spPr bwMode="auto">
              <a:xfrm>
                <a:off x="2571" y="2286"/>
                <a:ext cx="1171" cy="1037"/>
              </a:xfrm>
              <a:custGeom>
                <a:avLst/>
                <a:gdLst>
                  <a:gd name="T0" fmla="*/ 180 w 1171"/>
                  <a:gd name="T1" fmla="*/ 681 h 1037"/>
                  <a:gd name="T2" fmla="*/ 128 w 1171"/>
                  <a:gd name="T3" fmla="*/ 624 h 1037"/>
                  <a:gd name="T4" fmla="*/ 63 w 1171"/>
                  <a:gd name="T5" fmla="*/ 553 h 1037"/>
                  <a:gd name="T6" fmla="*/ 21 w 1171"/>
                  <a:gd name="T7" fmla="*/ 495 h 1037"/>
                  <a:gd name="T8" fmla="*/ 0 w 1171"/>
                  <a:gd name="T9" fmla="*/ 422 h 1037"/>
                  <a:gd name="T10" fmla="*/ 0 w 1171"/>
                  <a:gd name="T11" fmla="*/ 358 h 1037"/>
                  <a:gd name="T12" fmla="*/ 21 w 1171"/>
                  <a:gd name="T13" fmla="*/ 268 h 1037"/>
                  <a:gd name="T14" fmla="*/ 69 w 1171"/>
                  <a:gd name="T15" fmla="*/ 197 h 1037"/>
                  <a:gd name="T16" fmla="*/ 150 w 1171"/>
                  <a:gd name="T17" fmla="*/ 123 h 1037"/>
                  <a:gd name="T18" fmla="*/ 258 w 1171"/>
                  <a:gd name="T19" fmla="*/ 69 h 1037"/>
                  <a:gd name="T20" fmla="*/ 351 w 1171"/>
                  <a:gd name="T21" fmla="*/ 36 h 1037"/>
                  <a:gd name="T22" fmla="*/ 456 w 1171"/>
                  <a:gd name="T23" fmla="*/ 11 h 1037"/>
                  <a:gd name="T24" fmla="*/ 602 w 1171"/>
                  <a:gd name="T25" fmla="*/ 0 h 1037"/>
                  <a:gd name="T26" fmla="*/ 738 w 1171"/>
                  <a:gd name="T27" fmla="*/ 11 h 1037"/>
                  <a:gd name="T28" fmla="*/ 824 w 1171"/>
                  <a:gd name="T29" fmla="*/ 32 h 1037"/>
                  <a:gd name="T30" fmla="*/ 919 w 1171"/>
                  <a:gd name="T31" fmla="*/ 66 h 1037"/>
                  <a:gd name="T32" fmla="*/ 990 w 1171"/>
                  <a:gd name="T33" fmla="*/ 102 h 1037"/>
                  <a:gd name="T34" fmla="*/ 1055 w 1171"/>
                  <a:gd name="T35" fmla="*/ 151 h 1037"/>
                  <a:gd name="T36" fmla="*/ 1096 w 1171"/>
                  <a:gd name="T37" fmla="*/ 193 h 1037"/>
                  <a:gd name="T38" fmla="*/ 1130 w 1171"/>
                  <a:gd name="T39" fmla="*/ 242 h 1037"/>
                  <a:gd name="T40" fmla="*/ 1154 w 1171"/>
                  <a:gd name="T41" fmla="*/ 296 h 1037"/>
                  <a:gd name="T42" fmla="*/ 1170 w 1171"/>
                  <a:gd name="T43" fmla="*/ 359 h 1037"/>
                  <a:gd name="T44" fmla="*/ 1165 w 1171"/>
                  <a:gd name="T45" fmla="*/ 426 h 1037"/>
                  <a:gd name="T46" fmla="*/ 1135 w 1171"/>
                  <a:gd name="T47" fmla="*/ 486 h 1037"/>
                  <a:gd name="T48" fmla="*/ 1096 w 1171"/>
                  <a:gd name="T49" fmla="*/ 557 h 1037"/>
                  <a:gd name="T50" fmla="*/ 1030 w 1171"/>
                  <a:gd name="T51" fmla="*/ 632 h 1037"/>
                  <a:gd name="T52" fmla="*/ 995 w 1171"/>
                  <a:gd name="T53" fmla="*/ 681 h 1037"/>
                  <a:gd name="T54" fmla="*/ 960 w 1171"/>
                  <a:gd name="T55" fmla="*/ 743 h 1037"/>
                  <a:gd name="T56" fmla="*/ 924 w 1171"/>
                  <a:gd name="T57" fmla="*/ 817 h 1037"/>
                  <a:gd name="T58" fmla="*/ 901 w 1171"/>
                  <a:gd name="T59" fmla="*/ 880 h 1037"/>
                  <a:gd name="T60" fmla="*/ 884 w 1171"/>
                  <a:gd name="T61" fmla="*/ 950 h 1037"/>
                  <a:gd name="T62" fmla="*/ 884 w 1171"/>
                  <a:gd name="T63" fmla="*/ 1036 h 1037"/>
                  <a:gd name="T64" fmla="*/ 334 w 1171"/>
                  <a:gd name="T65" fmla="*/ 1036 h 1037"/>
                  <a:gd name="T66" fmla="*/ 334 w 1171"/>
                  <a:gd name="T67" fmla="*/ 967 h 1037"/>
                  <a:gd name="T68" fmla="*/ 304 w 1171"/>
                  <a:gd name="T69" fmla="*/ 875 h 1037"/>
                  <a:gd name="T70" fmla="*/ 269 w 1171"/>
                  <a:gd name="T71" fmla="*/ 808 h 1037"/>
                  <a:gd name="T72" fmla="*/ 226 w 1171"/>
                  <a:gd name="T73" fmla="*/ 740 h 1037"/>
                  <a:gd name="T74" fmla="*/ 180 w 1171"/>
                  <a:gd name="T75" fmla="*/ 681 h 10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171" h="1037">
                    <a:moveTo>
                      <a:pt x="180" y="681"/>
                    </a:moveTo>
                    <a:lnTo>
                      <a:pt x="128" y="624"/>
                    </a:lnTo>
                    <a:lnTo>
                      <a:pt x="63" y="553"/>
                    </a:lnTo>
                    <a:lnTo>
                      <a:pt x="21" y="495"/>
                    </a:lnTo>
                    <a:lnTo>
                      <a:pt x="0" y="422"/>
                    </a:lnTo>
                    <a:lnTo>
                      <a:pt x="0" y="358"/>
                    </a:lnTo>
                    <a:lnTo>
                      <a:pt x="21" y="268"/>
                    </a:lnTo>
                    <a:lnTo>
                      <a:pt x="69" y="197"/>
                    </a:lnTo>
                    <a:lnTo>
                      <a:pt x="150" y="123"/>
                    </a:lnTo>
                    <a:lnTo>
                      <a:pt x="258" y="69"/>
                    </a:lnTo>
                    <a:lnTo>
                      <a:pt x="351" y="36"/>
                    </a:lnTo>
                    <a:lnTo>
                      <a:pt x="456" y="11"/>
                    </a:lnTo>
                    <a:lnTo>
                      <a:pt x="602" y="0"/>
                    </a:lnTo>
                    <a:lnTo>
                      <a:pt x="738" y="11"/>
                    </a:lnTo>
                    <a:lnTo>
                      <a:pt x="824" y="32"/>
                    </a:lnTo>
                    <a:lnTo>
                      <a:pt x="919" y="66"/>
                    </a:lnTo>
                    <a:lnTo>
                      <a:pt x="990" y="102"/>
                    </a:lnTo>
                    <a:lnTo>
                      <a:pt x="1055" y="151"/>
                    </a:lnTo>
                    <a:lnTo>
                      <a:pt x="1096" y="193"/>
                    </a:lnTo>
                    <a:lnTo>
                      <a:pt x="1130" y="242"/>
                    </a:lnTo>
                    <a:lnTo>
                      <a:pt x="1154" y="296"/>
                    </a:lnTo>
                    <a:lnTo>
                      <a:pt x="1170" y="359"/>
                    </a:lnTo>
                    <a:lnTo>
                      <a:pt x="1165" y="426"/>
                    </a:lnTo>
                    <a:lnTo>
                      <a:pt x="1135" y="486"/>
                    </a:lnTo>
                    <a:lnTo>
                      <a:pt x="1096" y="557"/>
                    </a:lnTo>
                    <a:lnTo>
                      <a:pt x="1030" y="632"/>
                    </a:lnTo>
                    <a:lnTo>
                      <a:pt x="995" y="681"/>
                    </a:lnTo>
                    <a:lnTo>
                      <a:pt x="960" y="743"/>
                    </a:lnTo>
                    <a:lnTo>
                      <a:pt x="924" y="817"/>
                    </a:lnTo>
                    <a:lnTo>
                      <a:pt x="901" y="880"/>
                    </a:lnTo>
                    <a:lnTo>
                      <a:pt x="884" y="950"/>
                    </a:lnTo>
                    <a:lnTo>
                      <a:pt x="884" y="1036"/>
                    </a:lnTo>
                    <a:lnTo>
                      <a:pt x="334" y="1036"/>
                    </a:lnTo>
                    <a:lnTo>
                      <a:pt x="334" y="967"/>
                    </a:lnTo>
                    <a:lnTo>
                      <a:pt x="304" y="875"/>
                    </a:lnTo>
                    <a:lnTo>
                      <a:pt x="269" y="808"/>
                    </a:lnTo>
                    <a:lnTo>
                      <a:pt x="226" y="740"/>
                    </a:lnTo>
                    <a:lnTo>
                      <a:pt x="180" y="681"/>
                    </a:lnTo>
                  </a:path>
                </a:pathLst>
              </a:custGeom>
              <a:solidFill>
                <a:srgbClr val="FFFFFF"/>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nvGrpSpPr>
              <p:cNvPr id="432134" name="Group 6"/>
              <p:cNvGrpSpPr>
                <a:grpSpLocks/>
              </p:cNvGrpSpPr>
              <p:nvPr/>
            </p:nvGrpSpPr>
            <p:grpSpPr bwMode="auto">
              <a:xfrm>
                <a:off x="2904" y="3303"/>
                <a:ext cx="551" cy="341"/>
                <a:chOff x="2904" y="3303"/>
                <a:chExt cx="551" cy="341"/>
              </a:xfrm>
            </p:grpSpPr>
            <p:sp>
              <p:nvSpPr>
                <p:cNvPr id="432135" name="Oval 7"/>
                <p:cNvSpPr>
                  <a:spLocks noChangeArrowheads="1"/>
                </p:cNvSpPr>
                <p:nvPr/>
              </p:nvSpPr>
              <p:spPr bwMode="auto">
                <a:xfrm>
                  <a:off x="2993" y="3603"/>
                  <a:ext cx="357" cy="41"/>
                </a:xfrm>
                <a:prstGeom prst="ellipse">
                  <a:avLst/>
                </a:prstGeom>
                <a:solidFill>
                  <a:srgbClr val="000000"/>
                </a:soli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432136" name="Freeform 8"/>
                <p:cNvSpPr>
                  <a:spLocks/>
                </p:cNvSpPr>
                <p:nvPr/>
              </p:nvSpPr>
              <p:spPr bwMode="auto">
                <a:xfrm>
                  <a:off x="2904" y="3303"/>
                  <a:ext cx="551" cy="96"/>
                </a:xfrm>
                <a:custGeom>
                  <a:avLst/>
                  <a:gdLst>
                    <a:gd name="T0" fmla="*/ 0 w 551"/>
                    <a:gd name="T1" fmla="*/ 0 h 96"/>
                    <a:gd name="T2" fmla="*/ 0 w 551"/>
                    <a:gd name="T3" fmla="*/ 95 h 96"/>
                    <a:gd name="T4" fmla="*/ 120 w 551"/>
                    <a:gd name="T5" fmla="*/ 95 h 96"/>
                    <a:gd name="T6" fmla="*/ 550 w 551"/>
                    <a:gd name="T7" fmla="*/ 32 h 96"/>
                    <a:gd name="T8" fmla="*/ 550 w 551"/>
                    <a:gd name="T9" fmla="*/ 0 h 96"/>
                    <a:gd name="T10" fmla="*/ 0 w 551"/>
                    <a:gd name="T11" fmla="*/ 0 h 96"/>
                  </a:gdLst>
                  <a:ahLst/>
                  <a:cxnLst>
                    <a:cxn ang="0">
                      <a:pos x="T0" y="T1"/>
                    </a:cxn>
                    <a:cxn ang="0">
                      <a:pos x="T2" y="T3"/>
                    </a:cxn>
                    <a:cxn ang="0">
                      <a:pos x="T4" y="T5"/>
                    </a:cxn>
                    <a:cxn ang="0">
                      <a:pos x="T6" y="T7"/>
                    </a:cxn>
                    <a:cxn ang="0">
                      <a:pos x="T8" y="T9"/>
                    </a:cxn>
                    <a:cxn ang="0">
                      <a:pos x="T10" y="T11"/>
                    </a:cxn>
                  </a:cxnLst>
                  <a:rect l="0" t="0" r="r" b="b"/>
                  <a:pathLst>
                    <a:path w="551" h="96">
                      <a:moveTo>
                        <a:pt x="0" y="0"/>
                      </a:moveTo>
                      <a:lnTo>
                        <a:pt x="0" y="95"/>
                      </a:lnTo>
                      <a:lnTo>
                        <a:pt x="120" y="95"/>
                      </a:lnTo>
                      <a:lnTo>
                        <a:pt x="550" y="32"/>
                      </a:lnTo>
                      <a:lnTo>
                        <a:pt x="550" y="0"/>
                      </a:lnTo>
                      <a:lnTo>
                        <a:pt x="0" y="0"/>
                      </a:lnTo>
                    </a:path>
                  </a:pathLst>
                </a:custGeom>
                <a:solidFill>
                  <a:srgbClr val="C0C0C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37" name="Freeform 9"/>
                <p:cNvSpPr>
                  <a:spLocks/>
                </p:cNvSpPr>
                <p:nvPr/>
              </p:nvSpPr>
              <p:spPr bwMode="auto">
                <a:xfrm>
                  <a:off x="2904" y="3335"/>
                  <a:ext cx="551" cy="127"/>
                </a:xfrm>
                <a:custGeom>
                  <a:avLst/>
                  <a:gdLst>
                    <a:gd name="T0" fmla="*/ 120 w 551"/>
                    <a:gd name="T1" fmla="*/ 63 h 127"/>
                    <a:gd name="T2" fmla="*/ 0 w 551"/>
                    <a:gd name="T3" fmla="*/ 63 h 127"/>
                    <a:gd name="T4" fmla="*/ 0 w 551"/>
                    <a:gd name="T5" fmla="*/ 126 h 127"/>
                    <a:gd name="T6" fmla="*/ 120 w 551"/>
                    <a:gd name="T7" fmla="*/ 126 h 127"/>
                    <a:gd name="T8" fmla="*/ 550 w 551"/>
                    <a:gd name="T9" fmla="*/ 63 h 127"/>
                    <a:gd name="T10" fmla="*/ 550 w 551"/>
                    <a:gd name="T11" fmla="*/ 0 h 127"/>
                    <a:gd name="T12" fmla="*/ 120 w 551"/>
                    <a:gd name="T13" fmla="*/ 63 h 127"/>
                  </a:gdLst>
                  <a:ahLst/>
                  <a:cxnLst>
                    <a:cxn ang="0">
                      <a:pos x="T0" y="T1"/>
                    </a:cxn>
                    <a:cxn ang="0">
                      <a:pos x="T2" y="T3"/>
                    </a:cxn>
                    <a:cxn ang="0">
                      <a:pos x="T4" y="T5"/>
                    </a:cxn>
                    <a:cxn ang="0">
                      <a:pos x="T6" y="T7"/>
                    </a:cxn>
                    <a:cxn ang="0">
                      <a:pos x="T8" y="T9"/>
                    </a:cxn>
                    <a:cxn ang="0">
                      <a:pos x="T10" y="T11"/>
                    </a:cxn>
                    <a:cxn ang="0">
                      <a:pos x="T12" y="T13"/>
                    </a:cxn>
                  </a:cxnLst>
                  <a:rect l="0" t="0" r="r" b="b"/>
                  <a:pathLst>
                    <a:path w="551" h="127">
                      <a:moveTo>
                        <a:pt x="120" y="63"/>
                      </a:moveTo>
                      <a:lnTo>
                        <a:pt x="0" y="63"/>
                      </a:lnTo>
                      <a:lnTo>
                        <a:pt x="0" y="126"/>
                      </a:lnTo>
                      <a:lnTo>
                        <a:pt x="120" y="126"/>
                      </a:lnTo>
                      <a:lnTo>
                        <a:pt x="550" y="63"/>
                      </a:lnTo>
                      <a:lnTo>
                        <a:pt x="550" y="0"/>
                      </a:lnTo>
                      <a:lnTo>
                        <a:pt x="120" y="63"/>
                      </a:lnTo>
                    </a:path>
                  </a:pathLst>
                </a:custGeom>
                <a:solidFill>
                  <a:srgbClr val="3F3F3F"/>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38" name="Freeform 10"/>
                <p:cNvSpPr>
                  <a:spLocks/>
                </p:cNvSpPr>
                <p:nvPr/>
              </p:nvSpPr>
              <p:spPr bwMode="auto">
                <a:xfrm>
                  <a:off x="2904" y="3398"/>
                  <a:ext cx="551" cy="128"/>
                </a:xfrm>
                <a:custGeom>
                  <a:avLst/>
                  <a:gdLst>
                    <a:gd name="T0" fmla="*/ 120 w 551"/>
                    <a:gd name="T1" fmla="*/ 63 h 128"/>
                    <a:gd name="T2" fmla="*/ 0 w 551"/>
                    <a:gd name="T3" fmla="*/ 63 h 128"/>
                    <a:gd name="T4" fmla="*/ 0 w 551"/>
                    <a:gd name="T5" fmla="*/ 127 h 128"/>
                    <a:gd name="T6" fmla="*/ 120 w 551"/>
                    <a:gd name="T7" fmla="*/ 127 h 128"/>
                    <a:gd name="T8" fmla="*/ 550 w 551"/>
                    <a:gd name="T9" fmla="*/ 63 h 128"/>
                    <a:gd name="T10" fmla="*/ 550 w 551"/>
                    <a:gd name="T11" fmla="*/ 0 h 128"/>
                    <a:gd name="T12" fmla="*/ 120 w 551"/>
                    <a:gd name="T13" fmla="*/ 63 h 128"/>
                  </a:gdLst>
                  <a:ahLst/>
                  <a:cxnLst>
                    <a:cxn ang="0">
                      <a:pos x="T0" y="T1"/>
                    </a:cxn>
                    <a:cxn ang="0">
                      <a:pos x="T2" y="T3"/>
                    </a:cxn>
                    <a:cxn ang="0">
                      <a:pos x="T4" y="T5"/>
                    </a:cxn>
                    <a:cxn ang="0">
                      <a:pos x="T6" y="T7"/>
                    </a:cxn>
                    <a:cxn ang="0">
                      <a:pos x="T8" y="T9"/>
                    </a:cxn>
                    <a:cxn ang="0">
                      <a:pos x="T10" y="T11"/>
                    </a:cxn>
                    <a:cxn ang="0">
                      <a:pos x="T12" y="T13"/>
                    </a:cxn>
                  </a:cxnLst>
                  <a:rect l="0" t="0" r="r" b="b"/>
                  <a:pathLst>
                    <a:path w="551" h="128">
                      <a:moveTo>
                        <a:pt x="120" y="63"/>
                      </a:moveTo>
                      <a:lnTo>
                        <a:pt x="0" y="63"/>
                      </a:lnTo>
                      <a:lnTo>
                        <a:pt x="0" y="127"/>
                      </a:lnTo>
                      <a:lnTo>
                        <a:pt x="120" y="127"/>
                      </a:lnTo>
                      <a:lnTo>
                        <a:pt x="550" y="63"/>
                      </a:lnTo>
                      <a:lnTo>
                        <a:pt x="550" y="0"/>
                      </a:lnTo>
                      <a:lnTo>
                        <a:pt x="120" y="63"/>
                      </a:lnTo>
                    </a:path>
                  </a:pathLst>
                </a:custGeom>
                <a:solidFill>
                  <a:srgbClr val="C0C0C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39" name="Freeform 11"/>
                <p:cNvSpPr>
                  <a:spLocks/>
                </p:cNvSpPr>
                <p:nvPr/>
              </p:nvSpPr>
              <p:spPr bwMode="auto">
                <a:xfrm>
                  <a:off x="2904" y="3461"/>
                  <a:ext cx="551" cy="130"/>
                </a:xfrm>
                <a:custGeom>
                  <a:avLst/>
                  <a:gdLst>
                    <a:gd name="T0" fmla="*/ 120 w 551"/>
                    <a:gd name="T1" fmla="*/ 65 h 130"/>
                    <a:gd name="T2" fmla="*/ 106 w 551"/>
                    <a:gd name="T3" fmla="*/ 65 h 130"/>
                    <a:gd name="T4" fmla="*/ 0 w 551"/>
                    <a:gd name="T5" fmla="*/ 65 h 130"/>
                    <a:gd name="T6" fmla="*/ 0 w 551"/>
                    <a:gd name="T7" fmla="*/ 129 h 130"/>
                    <a:gd name="T8" fmla="*/ 120 w 551"/>
                    <a:gd name="T9" fmla="*/ 129 h 130"/>
                    <a:gd name="T10" fmla="*/ 550 w 551"/>
                    <a:gd name="T11" fmla="*/ 65 h 130"/>
                    <a:gd name="T12" fmla="*/ 550 w 551"/>
                    <a:gd name="T13" fmla="*/ 0 h 130"/>
                    <a:gd name="T14" fmla="*/ 120 w 551"/>
                    <a:gd name="T15" fmla="*/ 65 h 1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1" h="130">
                      <a:moveTo>
                        <a:pt x="120" y="65"/>
                      </a:moveTo>
                      <a:lnTo>
                        <a:pt x="106" y="65"/>
                      </a:lnTo>
                      <a:lnTo>
                        <a:pt x="0" y="65"/>
                      </a:lnTo>
                      <a:lnTo>
                        <a:pt x="0" y="129"/>
                      </a:lnTo>
                      <a:lnTo>
                        <a:pt x="120" y="129"/>
                      </a:lnTo>
                      <a:lnTo>
                        <a:pt x="550" y="65"/>
                      </a:lnTo>
                      <a:lnTo>
                        <a:pt x="550" y="0"/>
                      </a:lnTo>
                      <a:lnTo>
                        <a:pt x="120" y="65"/>
                      </a:lnTo>
                    </a:path>
                  </a:pathLst>
                </a:custGeom>
                <a:solidFill>
                  <a:srgbClr val="3F3F3F"/>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40" name="Freeform 12"/>
                <p:cNvSpPr>
                  <a:spLocks/>
                </p:cNvSpPr>
                <p:nvPr/>
              </p:nvSpPr>
              <p:spPr bwMode="auto">
                <a:xfrm>
                  <a:off x="2904" y="3525"/>
                  <a:ext cx="551" cy="98"/>
                </a:xfrm>
                <a:custGeom>
                  <a:avLst/>
                  <a:gdLst>
                    <a:gd name="T0" fmla="*/ 120 w 551"/>
                    <a:gd name="T1" fmla="*/ 65 h 98"/>
                    <a:gd name="T2" fmla="*/ 0 w 551"/>
                    <a:gd name="T3" fmla="*/ 65 h 98"/>
                    <a:gd name="T4" fmla="*/ 60 w 551"/>
                    <a:gd name="T5" fmla="*/ 97 h 98"/>
                    <a:gd name="T6" fmla="*/ 488 w 551"/>
                    <a:gd name="T7" fmla="*/ 97 h 98"/>
                    <a:gd name="T8" fmla="*/ 550 w 551"/>
                    <a:gd name="T9" fmla="*/ 65 h 98"/>
                    <a:gd name="T10" fmla="*/ 550 w 551"/>
                    <a:gd name="T11" fmla="*/ 0 h 98"/>
                    <a:gd name="T12" fmla="*/ 120 w 551"/>
                    <a:gd name="T13" fmla="*/ 65 h 98"/>
                  </a:gdLst>
                  <a:ahLst/>
                  <a:cxnLst>
                    <a:cxn ang="0">
                      <a:pos x="T0" y="T1"/>
                    </a:cxn>
                    <a:cxn ang="0">
                      <a:pos x="T2" y="T3"/>
                    </a:cxn>
                    <a:cxn ang="0">
                      <a:pos x="T4" y="T5"/>
                    </a:cxn>
                    <a:cxn ang="0">
                      <a:pos x="T6" y="T7"/>
                    </a:cxn>
                    <a:cxn ang="0">
                      <a:pos x="T8" y="T9"/>
                    </a:cxn>
                    <a:cxn ang="0">
                      <a:pos x="T10" y="T11"/>
                    </a:cxn>
                    <a:cxn ang="0">
                      <a:pos x="T12" y="T13"/>
                    </a:cxn>
                  </a:cxnLst>
                  <a:rect l="0" t="0" r="r" b="b"/>
                  <a:pathLst>
                    <a:path w="551" h="98">
                      <a:moveTo>
                        <a:pt x="120" y="65"/>
                      </a:moveTo>
                      <a:lnTo>
                        <a:pt x="0" y="65"/>
                      </a:lnTo>
                      <a:lnTo>
                        <a:pt x="60" y="97"/>
                      </a:lnTo>
                      <a:lnTo>
                        <a:pt x="488" y="97"/>
                      </a:lnTo>
                      <a:lnTo>
                        <a:pt x="550" y="65"/>
                      </a:lnTo>
                      <a:lnTo>
                        <a:pt x="550" y="0"/>
                      </a:lnTo>
                      <a:lnTo>
                        <a:pt x="120" y="65"/>
                      </a:lnTo>
                    </a:path>
                  </a:pathLst>
                </a:custGeom>
                <a:solidFill>
                  <a:srgbClr val="C0C0C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grpSp>
        <p:grpSp>
          <p:nvGrpSpPr>
            <p:cNvPr id="432141" name="Group 13"/>
            <p:cNvGrpSpPr>
              <a:grpSpLocks/>
            </p:cNvGrpSpPr>
            <p:nvPr/>
          </p:nvGrpSpPr>
          <p:grpSpPr bwMode="auto">
            <a:xfrm>
              <a:off x="2010" y="1946"/>
              <a:ext cx="2233" cy="1087"/>
              <a:chOff x="2010" y="1946"/>
              <a:chExt cx="2233" cy="1087"/>
            </a:xfrm>
          </p:grpSpPr>
          <p:sp>
            <p:nvSpPr>
              <p:cNvPr id="432142" name="Line 14"/>
              <p:cNvSpPr>
                <a:spLocks noChangeShapeType="1"/>
              </p:cNvSpPr>
              <p:nvPr/>
            </p:nvSpPr>
            <p:spPr bwMode="auto">
              <a:xfrm flipH="1">
                <a:off x="3498" y="2081"/>
                <a:ext cx="224" cy="198"/>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43" name="Line 15"/>
              <p:cNvSpPr>
                <a:spLocks noChangeShapeType="1"/>
              </p:cNvSpPr>
              <p:nvPr/>
            </p:nvSpPr>
            <p:spPr bwMode="auto">
              <a:xfrm flipH="1">
                <a:off x="3402" y="2125"/>
                <a:ext cx="96" cy="11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44" name="Line 16"/>
              <p:cNvSpPr>
                <a:spLocks noChangeShapeType="1"/>
              </p:cNvSpPr>
              <p:nvPr/>
            </p:nvSpPr>
            <p:spPr bwMode="auto">
              <a:xfrm flipH="1">
                <a:off x="3269" y="1966"/>
                <a:ext cx="66" cy="25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45" name="Line 17"/>
              <p:cNvSpPr>
                <a:spLocks noChangeShapeType="1"/>
              </p:cNvSpPr>
              <p:nvPr/>
            </p:nvSpPr>
            <p:spPr bwMode="auto">
              <a:xfrm>
                <a:off x="3152" y="2096"/>
                <a:ext cx="2" cy="115"/>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46" name="Line 18"/>
              <p:cNvSpPr>
                <a:spLocks noChangeShapeType="1"/>
              </p:cNvSpPr>
              <p:nvPr/>
            </p:nvSpPr>
            <p:spPr bwMode="auto">
              <a:xfrm>
                <a:off x="2990" y="1946"/>
                <a:ext cx="37" cy="265"/>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47" name="Line 19"/>
              <p:cNvSpPr>
                <a:spLocks noChangeShapeType="1"/>
              </p:cNvSpPr>
              <p:nvPr/>
            </p:nvSpPr>
            <p:spPr bwMode="auto">
              <a:xfrm flipH="1" flipV="1">
                <a:off x="2841" y="2105"/>
                <a:ext cx="61" cy="135"/>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48" name="Line 20"/>
              <p:cNvSpPr>
                <a:spLocks noChangeShapeType="1"/>
              </p:cNvSpPr>
              <p:nvPr/>
            </p:nvSpPr>
            <p:spPr bwMode="auto">
              <a:xfrm flipH="1" flipV="1">
                <a:off x="2599" y="2020"/>
                <a:ext cx="193" cy="283"/>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49" name="Line 21"/>
              <p:cNvSpPr>
                <a:spLocks noChangeShapeType="1"/>
              </p:cNvSpPr>
              <p:nvPr/>
            </p:nvSpPr>
            <p:spPr bwMode="auto">
              <a:xfrm flipH="1" flipV="1">
                <a:off x="2565" y="2237"/>
                <a:ext cx="103" cy="116"/>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50" name="Line 22"/>
              <p:cNvSpPr>
                <a:spLocks noChangeShapeType="1"/>
              </p:cNvSpPr>
              <p:nvPr/>
            </p:nvSpPr>
            <p:spPr bwMode="auto">
              <a:xfrm flipH="1" flipV="1">
                <a:off x="2258" y="2248"/>
                <a:ext cx="332" cy="178"/>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51" name="Line 23"/>
              <p:cNvSpPr>
                <a:spLocks noChangeShapeType="1"/>
              </p:cNvSpPr>
              <p:nvPr/>
            </p:nvSpPr>
            <p:spPr bwMode="auto">
              <a:xfrm flipH="1" flipV="1">
                <a:off x="2322" y="2408"/>
                <a:ext cx="181" cy="86"/>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52" name="Line 24"/>
              <p:cNvSpPr>
                <a:spLocks noChangeShapeType="1"/>
              </p:cNvSpPr>
              <p:nvPr/>
            </p:nvSpPr>
            <p:spPr bwMode="auto">
              <a:xfrm flipH="1" flipV="1">
                <a:off x="2072" y="2469"/>
                <a:ext cx="407" cy="10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53" name="Line 25"/>
              <p:cNvSpPr>
                <a:spLocks noChangeShapeType="1"/>
              </p:cNvSpPr>
              <p:nvPr/>
            </p:nvSpPr>
            <p:spPr bwMode="auto">
              <a:xfrm flipH="1" flipV="1">
                <a:off x="2246" y="2611"/>
                <a:ext cx="206" cy="49"/>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54" name="Line 26"/>
              <p:cNvSpPr>
                <a:spLocks noChangeShapeType="1"/>
              </p:cNvSpPr>
              <p:nvPr/>
            </p:nvSpPr>
            <p:spPr bwMode="auto">
              <a:xfrm flipH="1" flipV="1">
                <a:off x="2010" y="2699"/>
                <a:ext cx="443" cy="48"/>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55" name="Line 27"/>
              <p:cNvSpPr>
                <a:spLocks noChangeShapeType="1"/>
              </p:cNvSpPr>
              <p:nvPr/>
            </p:nvSpPr>
            <p:spPr bwMode="auto">
              <a:xfrm flipH="1">
                <a:off x="2273" y="2836"/>
                <a:ext cx="181" cy="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56" name="Line 28"/>
              <p:cNvSpPr>
                <a:spLocks noChangeShapeType="1"/>
              </p:cNvSpPr>
              <p:nvPr/>
            </p:nvSpPr>
            <p:spPr bwMode="auto">
              <a:xfrm flipH="1">
                <a:off x="2036" y="2915"/>
                <a:ext cx="506" cy="99"/>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57" name="Line 29"/>
              <p:cNvSpPr>
                <a:spLocks noChangeShapeType="1"/>
              </p:cNvSpPr>
              <p:nvPr/>
            </p:nvSpPr>
            <p:spPr bwMode="auto">
              <a:xfrm flipH="1">
                <a:off x="2460" y="3006"/>
                <a:ext cx="145" cy="27"/>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58" name="Line 30"/>
              <p:cNvSpPr>
                <a:spLocks noChangeShapeType="1"/>
              </p:cNvSpPr>
              <p:nvPr/>
            </p:nvSpPr>
            <p:spPr bwMode="auto">
              <a:xfrm flipV="1">
                <a:off x="3713" y="2207"/>
                <a:ext cx="274" cy="17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59" name="Line 31"/>
              <p:cNvSpPr>
                <a:spLocks noChangeShapeType="1"/>
              </p:cNvSpPr>
              <p:nvPr/>
            </p:nvSpPr>
            <p:spPr bwMode="auto">
              <a:xfrm flipV="1">
                <a:off x="3802" y="2367"/>
                <a:ext cx="123" cy="83"/>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60" name="Line 32"/>
              <p:cNvSpPr>
                <a:spLocks noChangeShapeType="1"/>
              </p:cNvSpPr>
              <p:nvPr/>
            </p:nvSpPr>
            <p:spPr bwMode="auto">
              <a:xfrm flipV="1">
                <a:off x="3826" y="2425"/>
                <a:ext cx="359" cy="10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61" name="Line 33"/>
              <p:cNvSpPr>
                <a:spLocks noChangeShapeType="1"/>
              </p:cNvSpPr>
              <p:nvPr/>
            </p:nvSpPr>
            <p:spPr bwMode="auto">
              <a:xfrm flipV="1">
                <a:off x="3851" y="2569"/>
                <a:ext cx="158" cy="49"/>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62" name="Line 34"/>
              <p:cNvSpPr>
                <a:spLocks noChangeShapeType="1"/>
              </p:cNvSpPr>
              <p:nvPr/>
            </p:nvSpPr>
            <p:spPr bwMode="auto">
              <a:xfrm flipV="1">
                <a:off x="3852" y="2659"/>
                <a:ext cx="391" cy="47"/>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63" name="Line 35"/>
              <p:cNvSpPr>
                <a:spLocks noChangeShapeType="1"/>
              </p:cNvSpPr>
              <p:nvPr/>
            </p:nvSpPr>
            <p:spPr bwMode="auto">
              <a:xfrm>
                <a:off x="3853" y="2798"/>
                <a:ext cx="134"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64" name="Line 36"/>
              <p:cNvSpPr>
                <a:spLocks noChangeShapeType="1"/>
              </p:cNvSpPr>
              <p:nvPr/>
            </p:nvSpPr>
            <p:spPr bwMode="auto">
              <a:xfrm>
                <a:off x="3765" y="2877"/>
                <a:ext cx="459" cy="98"/>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65" name="Line 37"/>
              <p:cNvSpPr>
                <a:spLocks noChangeShapeType="1"/>
              </p:cNvSpPr>
              <p:nvPr/>
            </p:nvSpPr>
            <p:spPr bwMode="auto">
              <a:xfrm>
                <a:off x="3692" y="2966"/>
                <a:ext cx="107" cy="29"/>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66" name="Line 38"/>
              <p:cNvSpPr>
                <a:spLocks noChangeShapeType="1"/>
              </p:cNvSpPr>
              <p:nvPr/>
            </p:nvSpPr>
            <p:spPr bwMode="auto">
              <a:xfrm flipH="1">
                <a:off x="3615" y="2242"/>
                <a:ext cx="124" cy="7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grpSp>
      <p:sp>
        <p:nvSpPr>
          <p:cNvPr id="432167" name="Rectangle 39"/>
          <p:cNvSpPr>
            <a:spLocks noChangeArrowheads="1"/>
          </p:cNvSpPr>
          <p:nvPr/>
        </p:nvSpPr>
        <p:spPr bwMode="auto">
          <a:xfrm>
            <a:off x="2634030" y="4710114"/>
            <a:ext cx="2172557" cy="329856"/>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1204" tIns="39889" rIns="81204" bIns="39889">
            <a:spAutoFit/>
          </a:bodyPr>
          <a:lstStyle>
            <a:lvl1pPr defTabSz="820738">
              <a:defRPr sz="2400">
                <a:solidFill>
                  <a:schemeClr val="tx1"/>
                </a:solidFill>
                <a:latin typeface="Times New Roman" panose="02020603050405020304" pitchFamily="18" charset="0"/>
              </a:defRPr>
            </a:lvl1pPr>
            <a:lvl2pPr marL="409575" defTabSz="820738">
              <a:defRPr sz="2400">
                <a:solidFill>
                  <a:schemeClr val="tx1"/>
                </a:solidFill>
                <a:latin typeface="Times New Roman" panose="02020603050405020304" pitchFamily="18" charset="0"/>
              </a:defRPr>
            </a:lvl2pPr>
            <a:lvl3pPr marL="820738" defTabSz="820738">
              <a:defRPr sz="2400">
                <a:solidFill>
                  <a:schemeClr val="tx1"/>
                </a:solidFill>
                <a:latin typeface="Times New Roman" panose="02020603050405020304" pitchFamily="18" charset="0"/>
              </a:defRPr>
            </a:lvl3pPr>
            <a:lvl4pPr marL="1230313" defTabSz="820738">
              <a:defRPr sz="2400">
                <a:solidFill>
                  <a:schemeClr val="tx1"/>
                </a:solidFill>
                <a:latin typeface="Times New Roman" panose="02020603050405020304" pitchFamily="18" charset="0"/>
              </a:defRPr>
            </a:lvl4pPr>
            <a:lvl5pPr marL="1641475" defTabSz="820738">
              <a:defRPr sz="2400">
                <a:solidFill>
                  <a:schemeClr val="tx1"/>
                </a:solidFill>
                <a:latin typeface="Times New Roman" panose="02020603050405020304" pitchFamily="18" charset="0"/>
              </a:defRPr>
            </a:lvl5pPr>
            <a:lvl6pPr marL="2098675" defTabSz="820738" fontAlgn="base">
              <a:spcBef>
                <a:spcPct val="0"/>
              </a:spcBef>
              <a:spcAft>
                <a:spcPct val="0"/>
              </a:spcAft>
              <a:defRPr sz="2400">
                <a:solidFill>
                  <a:schemeClr val="tx1"/>
                </a:solidFill>
                <a:latin typeface="Times New Roman" panose="02020603050405020304" pitchFamily="18" charset="0"/>
              </a:defRPr>
            </a:lvl6pPr>
            <a:lvl7pPr marL="2555875" defTabSz="820738" fontAlgn="base">
              <a:spcBef>
                <a:spcPct val="0"/>
              </a:spcBef>
              <a:spcAft>
                <a:spcPct val="0"/>
              </a:spcAft>
              <a:defRPr sz="2400">
                <a:solidFill>
                  <a:schemeClr val="tx1"/>
                </a:solidFill>
                <a:latin typeface="Times New Roman" panose="02020603050405020304" pitchFamily="18" charset="0"/>
              </a:defRPr>
            </a:lvl7pPr>
            <a:lvl8pPr marL="3013075" defTabSz="820738" fontAlgn="base">
              <a:spcBef>
                <a:spcPct val="0"/>
              </a:spcBef>
              <a:spcAft>
                <a:spcPct val="0"/>
              </a:spcAft>
              <a:defRPr sz="2400">
                <a:solidFill>
                  <a:schemeClr val="tx1"/>
                </a:solidFill>
                <a:latin typeface="Times New Roman" panose="02020603050405020304" pitchFamily="18" charset="0"/>
              </a:defRPr>
            </a:lvl8pPr>
            <a:lvl9pPr marL="3470275" defTabSz="820738" fontAlgn="base">
              <a:spcBef>
                <a:spcPct val="0"/>
              </a:spcBef>
              <a:spcAft>
                <a:spcPct val="0"/>
              </a:spcAft>
              <a:defRPr sz="2400">
                <a:solidFill>
                  <a:schemeClr val="tx1"/>
                </a:solidFill>
                <a:latin typeface="Times New Roman" panose="02020603050405020304" pitchFamily="18" charset="0"/>
              </a:defRPr>
            </a:lvl9pPr>
          </a:lstStyle>
          <a:p>
            <a:pPr algn="ctr" eaLnBrk="0" hangingPunct="0">
              <a:lnSpc>
                <a:spcPct val="90000"/>
              </a:lnSpc>
            </a:pPr>
            <a:r>
              <a:rPr lang="el-GR" altLang="ko-KR" sz="1800" b="1" dirty="0" smtClean="0">
                <a:latin typeface="Arial" panose="020B0604020202020204" pitchFamily="34" charset="0"/>
                <a:ea typeface="굴림" charset="-127"/>
              </a:rPr>
              <a:t>Γέννηση της ιδέας</a:t>
            </a:r>
            <a:endParaRPr lang="en-US" altLang="ko-KR" sz="1800" b="1" dirty="0">
              <a:latin typeface="Arial" panose="020B0604020202020204" pitchFamily="34" charset="0"/>
              <a:ea typeface="굴림" charset="-127"/>
            </a:endParaRPr>
          </a:p>
        </p:txBody>
      </p:sp>
      <p:sp>
        <p:nvSpPr>
          <p:cNvPr id="432168" name="Rectangle 40"/>
          <p:cNvSpPr>
            <a:spLocks noChangeArrowheads="1"/>
          </p:cNvSpPr>
          <p:nvPr/>
        </p:nvSpPr>
        <p:spPr bwMode="auto">
          <a:xfrm>
            <a:off x="1206611" y="3744914"/>
            <a:ext cx="3211303" cy="329856"/>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1204" tIns="39889" rIns="81204" bIns="39889">
            <a:spAutoFit/>
          </a:bodyPr>
          <a:lstStyle>
            <a:lvl1pPr defTabSz="820738">
              <a:defRPr sz="2400">
                <a:solidFill>
                  <a:schemeClr val="tx1"/>
                </a:solidFill>
                <a:latin typeface="Times New Roman" panose="02020603050405020304" pitchFamily="18" charset="0"/>
              </a:defRPr>
            </a:lvl1pPr>
            <a:lvl2pPr marL="409575" defTabSz="820738">
              <a:defRPr sz="2400">
                <a:solidFill>
                  <a:schemeClr val="tx1"/>
                </a:solidFill>
                <a:latin typeface="Times New Roman" panose="02020603050405020304" pitchFamily="18" charset="0"/>
              </a:defRPr>
            </a:lvl2pPr>
            <a:lvl3pPr marL="820738" defTabSz="820738">
              <a:defRPr sz="2400">
                <a:solidFill>
                  <a:schemeClr val="tx1"/>
                </a:solidFill>
                <a:latin typeface="Times New Roman" panose="02020603050405020304" pitchFamily="18" charset="0"/>
              </a:defRPr>
            </a:lvl3pPr>
            <a:lvl4pPr marL="1230313" defTabSz="820738">
              <a:defRPr sz="2400">
                <a:solidFill>
                  <a:schemeClr val="tx1"/>
                </a:solidFill>
                <a:latin typeface="Times New Roman" panose="02020603050405020304" pitchFamily="18" charset="0"/>
              </a:defRPr>
            </a:lvl4pPr>
            <a:lvl5pPr marL="1641475" defTabSz="820738">
              <a:defRPr sz="2400">
                <a:solidFill>
                  <a:schemeClr val="tx1"/>
                </a:solidFill>
                <a:latin typeface="Times New Roman" panose="02020603050405020304" pitchFamily="18" charset="0"/>
              </a:defRPr>
            </a:lvl5pPr>
            <a:lvl6pPr marL="2098675" defTabSz="820738" fontAlgn="base">
              <a:spcBef>
                <a:spcPct val="0"/>
              </a:spcBef>
              <a:spcAft>
                <a:spcPct val="0"/>
              </a:spcAft>
              <a:defRPr sz="2400">
                <a:solidFill>
                  <a:schemeClr val="tx1"/>
                </a:solidFill>
                <a:latin typeface="Times New Roman" panose="02020603050405020304" pitchFamily="18" charset="0"/>
              </a:defRPr>
            </a:lvl6pPr>
            <a:lvl7pPr marL="2555875" defTabSz="820738" fontAlgn="base">
              <a:spcBef>
                <a:spcPct val="0"/>
              </a:spcBef>
              <a:spcAft>
                <a:spcPct val="0"/>
              </a:spcAft>
              <a:defRPr sz="2400">
                <a:solidFill>
                  <a:schemeClr val="tx1"/>
                </a:solidFill>
                <a:latin typeface="Times New Roman" panose="02020603050405020304" pitchFamily="18" charset="0"/>
              </a:defRPr>
            </a:lvl7pPr>
            <a:lvl8pPr marL="3013075" defTabSz="820738" fontAlgn="base">
              <a:spcBef>
                <a:spcPct val="0"/>
              </a:spcBef>
              <a:spcAft>
                <a:spcPct val="0"/>
              </a:spcAft>
              <a:defRPr sz="2400">
                <a:solidFill>
                  <a:schemeClr val="tx1"/>
                </a:solidFill>
                <a:latin typeface="Times New Roman" panose="02020603050405020304" pitchFamily="18" charset="0"/>
              </a:defRPr>
            </a:lvl8pPr>
            <a:lvl9pPr marL="3470275" defTabSz="820738" fontAlgn="base">
              <a:spcBef>
                <a:spcPct val="0"/>
              </a:spcBef>
              <a:spcAft>
                <a:spcPct val="0"/>
              </a:spcAft>
              <a:defRPr sz="2400">
                <a:solidFill>
                  <a:schemeClr val="tx1"/>
                </a:solidFill>
                <a:latin typeface="Times New Roman" panose="02020603050405020304" pitchFamily="18" charset="0"/>
              </a:defRPr>
            </a:lvl9pPr>
          </a:lstStyle>
          <a:p>
            <a:pPr algn="ctr" eaLnBrk="0" hangingPunct="0">
              <a:lnSpc>
                <a:spcPct val="90000"/>
              </a:lnSpc>
            </a:pPr>
            <a:r>
              <a:rPr lang="el-GR" altLang="ko-KR" sz="1800" b="1" dirty="0" smtClean="0">
                <a:latin typeface="Arial" panose="020B0604020202020204" pitchFamily="34" charset="0"/>
                <a:ea typeface="굴림" charset="-127"/>
              </a:rPr>
              <a:t>Έρευνα για απόκριση ιδέας</a:t>
            </a:r>
            <a:endParaRPr lang="en-US" altLang="ko-KR" sz="1800" b="1" dirty="0">
              <a:latin typeface="Arial" panose="020B0604020202020204" pitchFamily="34" charset="0"/>
              <a:ea typeface="굴림" charset="-127"/>
            </a:endParaRPr>
          </a:p>
        </p:txBody>
      </p:sp>
      <p:sp>
        <p:nvSpPr>
          <p:cNvPr id="432169" name="Rectangle 41"/>
          <p:cNvSpPr>
            <a:spLocks noChangeArrowheads="1"/>
          </p:cNvSpPr>
          <p:nvPr/>
        </p:nvSpPr>
        <p:spPr bwMode="auto">
          <a:xfrm>
            <a:off x="449410" y="2532063"/>
            <a:ext cx="5233715" cy="329856"/>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1204" tIns="39889" rIns="81204" bIns="39889">
            <a:spAutoFit/>
          </a:bodyPr>
          <a:lstStyle>
            <a:lvl1pPr defTabSz="820738">
              <a:defRPr sz="2400">
                <a:solidFill>
                  <a:schemeClr val="tx1"/>
                </a:solidFill>
                <a:latin typeface="Times New Roman" panose="02020603050405020304" pitchFamily="18" charset="0"/>
              </a:defRPr>
            </a:lvl1pPr>
            <a:lvl2pPr marL="409575" defTabSz="820738">
              <a:defRPr sz="2400">
                <a:solidFill>
                  <a:schemeClr val="tx1"/>
                </a:solidFill>
                <a:latin typeface="Times New Roman" panose="02020603050405020304" pitchFamily="18" charset="0"/>
              </a:defRPr>
            </a:lvl2pPr>
            <a:lvl3pPr marL="820738" defTabSz="820738">
              <a:defRPr sz="2400">
                <a:solidFill>
                  <a:schemeClr val="tx1"/>
                </a:solidFill>
                <a:latin typeface="Times New Roman" panose="02020603050405020304" pitchFamily="18" charset="0"/>
              </a:defRPr>
            </a:lvl3pPr>
            <a:lvl4pPr marL="1230313" defTabSz="820738">
              <a:defRPr sz="2400">
                <a:solidFill>
                  <a:schemeClr val="tx1"/>
                </a:solidFill>
                <a:latin typeface="Times New Roman" panose="02020603050405020304" pitchFamily="18" charset="0"/>
              </a:defRPr>
            </a:lvl4pPr>
            <a:lvl5pPr marL="1641475" defTabSz="820738">
              <a:defRPr sz="2400">
                <a:solidFill>
                  <a:schemeClr val="tx1"/>
                </a:solidFill>
                <a:latin typeface="Times New Roman" panose="02020603050405020304" pitchFamily="18" charset="0"/>
              </a:defRPr>
            </a:lvl5pPr>
            <a:lvl6pPr marL="2098675" defTabSz="820738" fontAlgn="base">
              <a:spcBef>
                <a:spcPct val="0"/>
              </a:spcBef>
              <a:spcAft>
                <a:spcPct val="0"/>
              </a:spcAft>
              <a:defRPr sz="2400">
                <a:solidFill>
                  <a:schemeClr val="tx1"/>
                </a:solidFill>
                <a:latin typeface="Times New Roman" panose="02020603050405020304" pitchFamily="18" charset="0"/>
              </a:defRPr>
            </a:lvl6pPr>
            <a:lvl7pPr marL="2555875" defTabSz="820738" fontAlgn="base">
              <a:spcBef>
                <a:spcPct val="0"/>
              </a:spcBef>
              <a:spcAft>
                <a:spcPct val="0"/>
              </a:spcAft>
              <a:defRPr sz="2400">
                <a:solidFill>
                  <a:schemeClr val="tx1"/>
                </a:solidFill>
                <a:latin typeface="Times New Roman" panose="02020603050405020304" pitchFamily="18" charset="0"/>
              </a:defRPr>
            </a:lvl7pPr>
            <a:lvl8pPr marL="3013075" defTabSz="820738" fontAlgn="base">
              <a:spcBef>
                <a:spcPct val="0"/>
              </a:spcBef>
              <a:spcAft>
                <a:spcPct val="0"/>
              </a:spcAft>
              <a:defRPr sz="2400">
                <a:solidFill>
                  <a:schemeClr val="tx1"/>
                </a:solidFill>
                <a:latin typeface="Times New Roman" panose="02020603050405020304" pitchFamily="18" charset="0"/>
              </a:defRPr>
            </a:lvl8pPr>
            <a:lvl9pPr marL="3470275" defTabSz="820738" fontAlgn="base">
              <a:spcBef>
                <a:spcPct val="0"/>
              </a:spcBef>
              <a:spcAft>
                <a:spcPct val="0"/>
              </a:spcAft>
              <a:defRPr sz="2400">
                <a:solidFill>
                  <a:schemeClr val="tx1"/>
                </a:solidFill>
                <a:latin typeface="Times New Roman" panose="02020603050405020304" pitchFamily="18" charset="0"/>
              </a:defRPr>
            </a:lvl9pPr>
          </a:lstStyle>
          <a:p>
            <a:pPr algn="ctr" eaLnBrk="0" hangingPunct="0">
              <a:lnSpc>
                <a:spcPct val="90000"/>
              </a:lnSpc>
            </a:pPr>
            <a:r>
              <a:rPr lang="el-GR" altLang="ko-KR" sz="1800" b="1" dirty="0" smtClean="0">
                <a:latin typeface="Arial" panose="020B0604020202020204" pitchFamily="34" charset="0"/>
                <a:ea typeface="굴림" charset="-127"/>
              </a:rPr>
              <a:t>Ανάπτυξη</a:t>
            </a:r>
            <a:r>
              <a:rPr lang="de-DE" altLang="ko-KR" sz="1800" b="1" dirty="0" smtClean="0">
                <a:latin typeface="Arial" panose="020B0604020202020204" pitchFamily="34" charset="0"/>
                <a:ea typeface="굴림" charset="-127"/>
              </a:rPr>
              <a:t> </a:t>
            </a:r>
            <a:r>
              <a:rPr lang="el-GR" altLang="ko-KR" sz="1800" b="1" dirty="0" smtClean="0">
                <a:latin typeface="Arial" panose="020B0604020202020204" pitchFamily="34" charset="0"/>
                <a:ea typeface="굴림" charset="-127"/>
              </a:rPr>
              <a:t>της έννοιας του προϊόντος  δοκιμή  </a:t>
            </a:r>
            <a:endParaRPr lang="en-US" altLang="ko-KR" sz="1800" b="1" dirty="0">
              <a:latin typeface="Arial" panose="020B0604020202020204" pitchFamily="34" charset="0"/>
              <a:ea typeface="굴림" charset="-127"/>
            </a:endParaRPr>
          </a:p>
        </p:txBody>
      </p:sp>
      <p:sp>
        <p:nvSpPr>
          <p:cNvPr id="432170" name="Rectangle 42"/>
          <p:cNvSpPr>
            <a:spLocks noChangeArrowheads="1"/>
          </p:cNvSpPr>
          <p:nvPr/>
        </p:nvSpPr>
        <p:spPr bwMode="auto">
          <a:xfrm>
            <a:off x="3154897" y="1728789"/>
            <a:ext cx="2545287" cy="329856"/>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1204" tIns="39889" rIns="81204" bIns="39889">
            <a:spAutoFit/>
          </a:bodyPr>
          <a:lstStyle>
            <a:lvl1pPr defTabSz="820738">
              <a:defRPr sz="2400">
                <a:solidFill>
                  <a:schemeClr val="tx1"/>
                </a:solidFill>
                <a:latin typeface="Times New Roman" panose="02020603050405020304" pitchFamily="18" charset="0"/>
              </a:defRPr>
            </a:lvl1pPr>
            <a:lvl2pPr marL="409575" defTabSz="820738">
              <a:defRPr sz="2400">
                <a:solidFill>
                  <a:schemeClr val="tx1"/>
                </a:solidFill>
                <a:latin typeface="Times New Roman" panose="02020603050405020304" pitchFamily="18" charset="0"/>
              </a:defRPr>
            </a:lvl2pPr>
            <a:lvl3pPr marL="820738" defTabSz="820738">
              <a:defRPr sz="2400">
                <a:solidFill>
                  <a:schemeClr val="tx1"/>
                </a:solidFill>
                <a:latin typeface="Times New Roman" panose="02020603050405020304" pitchFamily="18" charset="0"/>
              </a:defRPr>
            </a:lvl3pPr>
            <a:lvl4pPr marL="1230313" defTabSz="820738">
              <a:defRPr sz="2400">
                <a:solidFill>
                  <a:schemeClr val="tx1"/>
                </a:solidFill>
                <a:latin typeface="Times New Roman" panose="02020603050405020304" pitchFamily="18" charset="0"/>
              </a:defRPr>
            </a:lvl4pPr>
            <a:lvl5pPr marL="1641475" defTabSz="820738">
              <a:defRPr sz="2400">
                <a:solidFill>
                  <a:schemeClr val="tx1"/>
                </a:solidFill>
                <a:latin typeface="Times New Roman" panose="02020603050405020304" pitchFamily="18" charset="0"/>
              </a:defRPr>
            </a:lvl5pPr>
            <a:lvl6pPr marL="2098675" defTabSz="820738" fontAlgn="base">
              <a:spcBef>
                <a:spcPct val="0"/>
              </a:spcBef>
              <a:spcAft>
                <a:spcPct val="0"/>
              </a:spcAft>
              <a:defRPr sz="2400">
                <a:solidFill>
                  <a:schemeClr val="tx1"/>
                </a:solidFill>
                <a:latin typeface="Times New Roman" panose="02020603050405020304" pitchFamily="18" charset="0"/>
              </a:defRPr>
            </a:lvl6pPr>
            <a:lvl7pPr marL="2555875" defTabSz="820738" fontAlgn="base">
              <a:spcBef>
                <a:spcPct val="0"/>
              </a:spcBef>
              <a:spcAft>
                <a:spcPct val="0"/>
              </a:spcAft>
              <a:defRPr sz="2400">
                <a:solidFill>
                  <a:schemeClr val="tx1"/>
                </a:solidFill>
                <a:latin typeface="Times New Roman" panose="02020603050405020304" pitchFamily="18" charset="0"/>
              </a:defRPr>
            </a:lvl7pPr>
            <a:lvl8pPr marL="3013075" defTabSz="820738" fontAlgn="base">
              <a:spcBef>
                <a:spcPct val="0"/>
              </a:spcBef>
              <a:spcAft>
                <a:spcPct val="0"/>
              </a:spcAft>
              <a:defRPr sz="2400">
                <a:solidFill>
                  <a:schemeClr val="tx1"/>
                </a:solidFill>
                <a:latin typeface="Times New Roman" panose="02020603050405020304" pitchFamily="18" charset="0"/>
              </a:defRPr>
            </a:lvl8pPr>
            <a:lvl9pPr marL="3470275" defTabSz="820738" fontAlgn="base">
              <a:spcBef>
                <a:spcPct val="0"/>
              </a:spcBef>
              <a:spcAft>
                <a:spcPct val="0"/>
              </a:spcAft>
              <a:defRPr sz="2400">
                <a:solidFill>
                  <a:schemeClr val="tx1"/>
                </a:solidFill>
                <a:latin typeface="Times New Roman" panose="02020603050405020304" pitchFamily="18" charset="0"/>
              </a:defRPr>
            </a:lvl9pPr>
          </a:lstStyle>
          <a:p>
            <a:pPr algn="ctr" eaLnBrk="0" hangingPunct="0">
              <a:lnSpc>
                <a:spcPct val="90000"/>
              </a:lnSpc>
            </a:pPr>
            <a:r>
              <a:rPr lang="el-GR" altLang="ko-KR" sz="1800" b="1" dirty="0" smtClean="0">
                <a:latin typeface="Arial" panose="020B0604020202020204" pitchFamily="34" charset="0"/>
                <a:ea typeface="굴림" charset="-127"/>
              </a:rPr>
              <a:t>Στρατηγική </a:t>
            </a:r>
            <a:r>
              <a:rPr lang="en-US" altLang="ko-KR" sz="1800" b="1" dirty="0" smtClean="0">
                <a:latin typeface="Arial" panose="020B0604020202020204" pitchFamily="34" charset="0"/>
                <a:ea typeface="굴림" charset="-127"/>
              </a:rPr>
              <a:t>Marketing</a:t>
            </a:r>
            <a:endParaRPr lang="en-US" altLang="ko-KR" sz="1800" b="1" dirty="0">
              <a:latin typeface="Arial" panose="020B0604020202020204" pitchFamily="34" charset="0"/>
              <a:ea typeface="굴림" charset="-127"/>
            </a:endParaRPr>
          </a:p>
        </p:txBody>
      </p:sp>
      <p:sp>
        <p:nvSpPr>
          <p:cNvPr id="432171" name="Rectangle 43"/>
          <p:cNvSpPr>
            <a:spLocks noChangeArrowheads="1"/>
          </p:cNvSpPr>
          <p:nvPr/>
        </p:nvSpPr>
        <p:spPr bwMode="auto">
          <a:xfrm>
            <a:off x="6199007" y="1728789"/>
            <a:ext cx="2968993" cy="329856"/>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1204" tIns="39889" rIns="81204" bIns="39889">
            <a:spAutoFit/>
          </a:bodyPr>
          <a:lstStyle>
            <a:lvl1pPr defTabSz="820738">
              <a:defRPr sz="2400">
                <a:solidFill>
                  <a:schemeClr val="tx1"/>
                </a:solidFill>
                <a:latin typeface="Times New Roman" panose="02020603050405020304" pitchFamily="18" charset="0"/>
              </a:defRPr>
            </a:lvl1pPr>
            <a:lvl2pPr marL="409575" defTabSz="820738">
              <a:defRPr sz="2400">
                <a:solidFill>
                  <a:schemeClr val="tx1"/>
                </a:solidFill>
                <a:latin typeface="Times New Roman" panose="02020603050405020304" pitchFamily="18" charset="0"/>
              </a:defRPr>
            </a:lvl2pPr>
            <a:lvl3pPr marL="820738" defTabSz="820738">
              <a:defRPr sz="2400">
                <a:solidFill>
                  <a:schemeClr val="tx1"/>
                </a:solidFill>
                <a:latin typeface="Times New Roman" panose="02020603050405020304" pitchFamily="18" charset="0"/>
              </a:defRPr>
            </a:lvl3pPr>
            <a:lvl4pPr marL="1230313" defTabSz="820738">
              <a:defRPr sz="2400">
                <a:solidFill>
                  <a:schemeClr val="tx1"/>
                </a:solidFill>
                <a:latin typeface="Times New Roman" panose="02020603050405020304" pitchFamily="18" charset="0"/>
              </a:defRPr>
            </a:lvl4pPr>
            <a:lvl5pPr marL="1641475" defTabSz="820738">
              <a:defRPr sz="2400">
                <a:solidFill>
                  <a:schemeClr val="tx1"/>
                </a:solidFill>
                <a:latin typeface="Times New Roman" panose="02020603050405020304" pitchFamily="18" charset="0"/>
              </a:defRPr>
            </a:lvl5pPr>
            <a:lvl6pPr marL="2098675" defTabSz="820738" fontAlgn="base">
              <a:spcBef>
                <a:spcPct val="0"/>
              </a:spcBef>
              <a:spcAft>
                <a:spcPct val="0"/>
              </a:spcAft>
              <a:defRPr sz="2400">
                <a:solidFill>
                  <a:schemeClr val="tx1"/>
                </a:solidFill>
                <a:latin typeface="Times New Roman" panose="02020603050405020304" pitchFamily="18" charset="0"/>
              </a:defRPr>
            </a:lvl6pPr>
            <a:lvl7pPr marL="2555875" defTabSz="820738" fontAlgn="base">
              <a:spcBef>
                <a:spcPct val="0"/>
              </a:spcBef>
              <a:spcAft>
                <a:spcPct val="0"/>
              </a:spcAft>
              <a:defRPr sz="2400">
                <a:solidFill>
                  <a:schemeClr val="tx1"/>
                </a:solidFill>
                <a:latin typeface="Times New Roman" panose="02020603050405020304" pitchFamily="18" charset="0"/>
              </a:defRPr>
            </a:lvl7pPr>
            <a:lvl8pPr marL="3013075" defTabSz="820738" fontAlgn="base">
              <a:spcBef>
                <a:spcPct val="0"/>
              </a:spcBef>
              <a:spcAft>
                <a:spcPct val="0"/>
              </a:spcAft>
              <a:defRPr sz="2400">
                <a:solidFill>
                  <a:schemeClr val="tx1"/>
                </a:solidFill>
                <a:latin typeface="Times New Roman" panose="02020603050405020304" pitchFamily="18" charset="0"/>
              </a:defRPr>
            </a:lvl8pPr>
            <a:lvl9pPr marL="3470275" defTabSz="820738" fontAlgn="base">
              <a:spcBef>
                <a:spcPct val="0"/>
              </a:spcBef>
              <a:spcAft>
                <a:spcPct val="0"/>
              </a:spcAft>
              <a:defRPr sz="2400">
                <a:solidFill>
                  <a:schemeClr val="tx1"/>
                </a:solidFill>
                <a:latin typeface="Times New Roman" panose="02020603050405020304" pitchFamily="18" charset="0"/>
              </a:defRPr>
            </a:lvl9pPr>
          </a:lstStyle>
          <a:p>
            <a:pPr algn="ctr" eaLnBrk="0" hangingPunct="0">
              <a:lnSpc>
                <a:spcPct val="90000"/>
              </a:lnSpc>
            </a:pPr>
            <a:r>
              <a:rPr lang="el-GR" altLang="ko-KR" sz="1800" b="1" dirty="0" smtClean="0">
                <a:latin typeface="Arial" panose="020B0604020202020204" pitchFamily="34" charset="0"/>
                <a:ea typeface="굴림" charset="-127"/>
              </a:rPr>
              <a:t>Επιχειρηματική ανάλυση</a:t>
            </a:r>
            <a:endParaRPr lang="en-US" altLang="ko-KR" sz="1800" b="1" dirty="0">
              <a:latin typeface="Arial" panose="020B0604020202020204" pitchFamily="34" charset="0"/>
              <a:ea typeface="굴림" charset="-127"/>
            </a:endParaRPr>
          </a:p>
        </p:txBody>
      </p:sp>
      <p:sp>
        <p:nvSpPr>
          <p:cNvPr id="432172" name="Rectangle 44"/>
          <p:cNvSpPr>
            <a:spLocks noChangeArrowheads="1"/>
          </p:cNvSpPr>
          <p:nvPr/>
        </p:nvSpPr>
        <p:spPr bwMode="auto">
          <a:xfrm>
            <a:off x="7955356" y="2625726"/>
            <a:ext cx="2555098" cy="329856"/>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1204" tIns="39889" rIns="81204" bIns="39889">
            <a:spAutoFit/>
          </a:bodyPr>
          <a:lstStyle>
            <a:lvl1pPr defTabSz="820738">
              <a:defRPr sz="2400">
                <a:solidFill>
                  <a:schemeClr val="tx1"/>
                </a:solidFill>
                <a:latin typeface="Times New Roman" panose="02020603050405020304" pitchFamily="18" charset="0"/>
              </a:defRPr>
            </a:lvl1pPr>
            <a:lvl2pPr marL="409575" defTabSz="820738">
              <a:defRPr sz="2400">
                <a:solidFill>
                  <a:schemeClr val="tx1"/>
                </a:solidFill>
                <a:latin typeface="Times New Roman" panose="02020603050405020304" pitchFamily="18" charset="0"/>
              </a:defRPr>
            </a:lvl2pPr>
            <a:lvl3pPr marL="820738" defTabSz="820738">
              <a:defRPr sz="2400">
                <a:solidFill>
                  <a:schemeClr val="tx1"/>
                </a:solidFill>
                <a:latin typeface="Times New Roman" panose="02020603050405020304" pitchFamily="18" charset="0"/>
              </a:defRPr>
            </a:lvl3pPr>
            <a:lvl4pPr marL="1230313" defTabSz="820738">
              <a:defRPr sz="2400">
                <a:solidFill>
                  <a:schemeClr val="tx1"/>
                </a:solidFill>
                <a:latin typeface="Times New Roman" panose="02020603050405020304" pitchFamily="18" charset="0"/>
              </a:defRPr>
            </a:lvl4pPr>
            <a:lvl5pPr marL="1641475" defTabSz="820738">
              <a:defRPr sz="2400">
                <a:solidFill>
                  <a:schemeClr val="tx1"/>
                </a:solidFill>
                <a:latin typeface="Times New Roman" panose="02020603050405020304" pitchFamily="18" charset="0"/>
              </a:defRPr>
            </a:lvl5pPr>
            <a:lvl6pPr marL="2098675" defTabSz="820738" fontAlgn="base">
              <a:spcBef>
                <a:spcPct val="0"/>
              </a:spcBef>
              <a:spcAft>
                <a:spcPct val="0"/>
              </a:spcAft>
              <a:defRPr sz="2400">
                <a:solidFill>
                  <a:schemeClr val="tx1"/>
                </a:solidFill>
                <a:latin typeface="Times New Roman" panose="02020603050405020304" pitchFamily="18" charset="0"/>
              </a:defRPr>
            </a:lvl6pPr>
            <a:lvl7pPr marL="2555875" defTabSz="820738" fontAlgn="base">
              <a:spcBef>
                <a:spcPct val="0"/>
              </a:spcBef>
              <a:spcAft>
                <a:spcPct val="0"/>
              </a:spcAft>
              <a:defRPr sz="2400">
                <a:solidFill>
                  <a:schemeClr val="tx1"/>
                </a:solidFill>
                <a:latin typeface="Times New Roman" panose="02020603050405020304" pitchFamily="18" charset="0"/>
              </a:defRPr>
            </a:lvl7pPr>
            <a:lvl8pPr marL="3013075" defTabSz="820738" fontAlgn="base">
              <a:spcBef>
                <a:spcPct val="0"/>
              </a:spcBef>
              <a:spcAft>
                <a:spcPct val="0"/>
              </a:spcAft>
              <a:defRPr sz="2400">
                <a:solidFill>
                  <a:schemeClr val="tx1"/>
                </a:solidFill>
                <a:latin typeface="Times New Roman" panose="02020603050405020304" pitchFamily="18" charset="0"/>
              </a:defRPr>
            </a:lvl8pPr>
            <a:lvl9pPr marL="3470275" defTabSz="820738" fontAlgn="base">
              <a:spcBef>
                <a:spcPct val="0"/>
              </a:spcBef>
              <a:spcAft>
                <a:spcPct val="0"/>
              </a:spcAft>
              <a:defRPr sz="2400">
                <a:solidFill>
                  <a:schemeClr val="tx1"/>
                </a:solidFill>
                <a:latin typeface="Times New Roman" panose="02020603050405020304" pitchFamily="18" charset="0"/>
              </a:defRPr>
            </a:lvl9pPr>
          </a:lstStyle>
          <a:p>
            <a:pPr algn="ctr" eaLnBrk="0" hangingPunct="0">
              <a:lnSpc>
                <a:spcPct val="90000"/>
              </a:lnSpc>
            </a:pPr>
            <a:r>
              <a:rPr lang="el-GR" altLang="ko-KR" sz="1800" b="1" dirty="0" smtClean="0">
                <a:latin typeface="Arial" panose="020B0604020202020204" pitchFamily="34" charset="0"/>
                <a:ea typeface="굴림" charset="-127"/>
              </a:rPr>
              <a:t>Ανάπτυξη </a:t>
            </a:r>
            <a:r>
              <a:rPr lang="el-GR" altLang="ko-KR" sz="1800" b="1" dirty="0" err="1" smtClean="0">
                <a:latin typeface="Arial" panose="020B0604020202020204" pitchFamily="34" charset="0"/>
                <a:ea typeface="굴림" charset="-127"/>
              </a:rPr>
              <a:t>προϊόντοτς</a:t>
            </a:r>
            <a:endParaRPr lang="en-US" altLang="ko-KR" sz="1800" b="1" dirty="0">
              <a:latin typeface="Arial" panose="020B0604020202020204" pitchFamily="34" charset="0"/>
              <a:ea typeface="굴림" charset="-127"/>
            </a:endParaRPr>
          </a:p>
        </p:txBody>
      </p:sp>
      <p:sp>
        <p:nvSpPr>
          <p:cNvPr id="432173" name="Rectangle 45"/>
          <p:cNvSpPr>
            <a:spLocks noChangeArrowheads="1"/>
          </p:cNvSpPr>
          <p:nvPr/>
        </p:nvSpPr>
        <p:spPr bwMode="auto">
          <a:xfrm>
            <a:off x="8316040" y="3744914"/>
            <a:ext cx="2100422" cy="329856"/>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1204" tIns="39889" rIns="81204" bIns="39889">
            <a:spAutoFit/>
          </a:bodyPr>
          <a:lstStyle>
            <a:lvl1pPr defTabSz="820738">
              <a:defRPr sz="2400">
                <a:solidFill>
                  <a:schemeClr val="tx1"/>
                </a:solidFill>
                <a:latin typeface="Times New Roman" panose="02020603050405020304" pitchFamily="18" charset="0"/>
              </a:defRPr>
            </a:lvl1pPr>
            <a:lvl2pPr marL="409575" defTabSz="820738">
              <a:defRPr sz="2400">
                <a:solidFill>
                  <a:schemeClr val="tx1"/>
                </a:solidFill>
                <a:latin typeface="Times New Roman" panose="02020603050405020304" pitchFamily="18" charset="0"/>
              </a:defRPr>
            </a:lvl2pPr>
            <a:lvl3pPr marL="820738" defTabSz="820738">
              <a:defRPr sz="2400">
                <a:solidFill>
                  <a:schemeClr val="tx1"/>
                </a:solidFill>
                <a:latin typeface="Times New Roman" panose="02020603050405020304" pitchFamily="18" charset="0"/>
              </a:defRPr>
            </a:lvl3pPr>
            <a:lvl4pPr marL="1230313" defTabSz="820738">
              <a:defRPr sz="2400">
                <a:solidFill>
                  <a:schemeClr val="tx1"/>
                </a:solidFill>
                <a:latin typeface="Times New Roman" panose="02020603050405020304" pitchFamily="18" charset="0"/>
              </a:defRPr>
            </a:lvl4pPr>
            <a:lvl5pPr marL="1641475" defTabSz="820738">
              <a:defRPr sz="2400">
                <a:solidFill>
                  <a:schemeClr val="tx1"/>
                </a:solidFill>
                <a:latin typeface="Times New Roman" panose="02020603050405020304" pitchFamily="18" charset="0"/>
              </a:defRPr>
            </a:lvl5pPr>
            <a:lvl6pPr marL="2098675" defTabSz="820738" fontAlgn="base">
              <a:spcBef>
                <a:spcPct val="0"/>
              </a:spcBef>
              <a:spcAft>
                <a:spcPct val="0"/>
              </a:spcAft>
              <a:defRPr sz="2400">
                <a:solidFill>
                  <a:schemeClr val="tx1"/>
                </a:solidFill>
                <a:latin typeface="Times New Roman" panose="02020603050405020304" pitchFamily="18" charset="0"/>
              </a:defRPr>
            </a:lvl6pPr>
            <a:lvl7pPr marL="2555875" defTabSz="820738" fontAlgn="base">
              <a:spcBef>
                <a:spcPct val="0"/>
              </a:spcBef>
              <a:spcAft>
                <a:spcPct val="0"/>
              </a:spcAft>
              <a:defRPr sz="2400">
                <a:solidFill>
                  <a:schemeClr val="tx1"/>
                </a:solidFill>
                <a:latin typeface="Times New Roman" panose="02020603050405020304" pitchFamily="18" charset="0"/>
              </a:defRPr>
            </a:lvl7pPr>
            <a:lvl8pPr marL="3013075" defTabSz="820738" fontAlgn="base">
              <a:spcBef>
                <a:spcPct val="0"/>
              </a:spcBef>
              <a:spcAft>
                <a:spcPct val="0"/>
              </a:spcAft>
              <a:defRPr sz="2400">
                <a:solidFill>
                  <a:schemeClr val="tx1"/>
                </a:solidFill>
                <a:latin typeface="Times New Roman" panose="02020603050405020304" pitchFamily="18" charset="0"/>
              </a:defRPr>
            </a:lvl8pPr>
            <a:lvl9pPr marL="3470275" defTabSz="820738" fontAlgn="base">
              <a:spcBef>
                <a:spcPct val="0"/>
              </a:spcBef>
              <a:spcAft>
                <a:spcPct val="0"/>
              </a:spcAft>
              <a:defRPr sz="2400">
                <a:solidFill>
                  <a:schemeClr val="tx1"/>
                </a:solidFill>
                <a:latin typeface="Times New Roman" panose="02020603050405020304" pitchFamily="18" charset="0"/>
              </a:defRPr>
            </a:lvl9pPr>
          </a:lstStyle>
          <a:p>
            <a:pPr algn="ctr" eaLnBrk="0" hangingPunct="0">
              <a:lnSpc>
                <a:spcPct val="90000"/>
              </a:lnSpc>
            </a:pPr>
            <a:r>
              <a:rPr lang="el-GR" altLang="ko-KR" sz="1800" b="1" dirty="0" smtClean="0">
                <a:latin typeface="Arial" panose="020B0604020202020204" pitchFamily="34" charset="0"/>
                <a:ea typeface="굴림" charset="-127"/>
              </a:rPr>
              <a:t>Δοκιμή </a:t>
            </a:r>
            <a:r>
              <a:rPr lang="en-US" altLang="ko-KR" sz="1800" b="1" dirty="0" smtClean="0">
                <a:latin typeface="Arial" panose="020B0604020202020204" pitchFamily="34" charset="0"/>
                <a:ea typeface="굴림" charset="-127"/>
              </a:rPr>
              <a:t>Marketing</a:t>
            </a:r>
            <a:endParaRPr lang="en-US" altLang="ko-KR" sz="1800" b="1" dirty="0">
              <a:latin typeface="Arial" panose="020B0604020202020204" pitchFamily="34" charset="0"/>
              <a:ea typeface="굴림" charset="-127"/>
            </a:endParaRPr>
          </a:p>
        </p:txBody>
      </p:sp>
      <p:sp>
        <p:nvSpPr>
          <p:cNvPr id="432174" name="Rectangle 46"/>
          <p:cNvSpPr>
            <a:spLocks noChangeArrowheads="1"/>
          </p:cNvSpPr>
          <p:nvPr/>
        </p:nvSpPr>
        <p:spPr bwMode="auto">
          <a:xfrm>
            <a:off x="7275513" y="4710113"/>
            <a:ext cx="2646362" cy="329856"/>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204" tIns="39889" rIns="81204" bIns="39889">
            <a:spAutoFit/>
          </a:bodyPr>
          <a:lstStyle>
            <a:lvl1pPr defTabSz="820738">
              <a:defRPr sz="2400">
                <a:solidFill>
                  <a:schemeClr val="tx1"/>
                </a:solidFill>
                <a:latin typeface="Times New Roman" panose="02020603050405020304" pitchFamily="18" charset="0"/>
              </a:defRPr>
            </a:lvl1pPr>
            <a:lvl2pPr marL="409575" defTabSz="820738">
              <a:defRPr sz="2400">
                <a:solidFill>
                  <a:schemeClr val="tx1"/>
                </a:solidFill>
                <a:latin typeface="Times New Roman" panose="02020603050405020304" pitchFamily="18" charset="0"/>
              </a:defRPr>
            </a:lvl2pPr>
            <a:lvl3pPr marL="820738" defTabSz="820738">
              <a:defRPr sz="2400">
                <a:solidFill>
                  <a:schemeClr val="tx1"/>
                </a:solidFill>
                <a:latin typeface="Times New Roman" panose="02020603050405020304" pitchFamily="18" charset="0"/>
              </a:defRPr>
            </a:lvl3pPr>
            <a:lvl4pPr marL="1230313" defTabSz="820738">
              <a:defRPr sz="2400">
                <a:solidFill>
                  <a:schemeClr val="tx1"/>
                </a:solidFill>
                <a:latin typeface="Times New Roman" panose="02020603050405020304" pitchFamily="18" charset="0"/>
              </a:defRPr>
            </a:lvl4pPr>
            <a:lvl5pPr marL="1641475" defTabSz="820738">
              <a:defRPr sz="2400">
                <a:solidFill>
                  <a:schemeClr val="tx1"/>
                </a:solidFill>
                <a:latin typeface="Times New Roman" panose="02020603050405020304" pitchFamily="18" charset="0"/>
              </a:defRPr>
            </a:lvl5pPr>
            <a:lvl6pPr marL="2098675" defTabSz="820738" fontAlgn="base">
              <a:spcBef>
                <a:spcPct val="0"/>
              </a:spcBef>
              <a:spcAft>
                <a:spcPct val="0"/>
              </a:spcAft>
              <a:defRPr sz="2400">
                <a:solidFill>
                  <a:schemeClr val="tx1"/>
                </a:solidFill>
                <a:latin typeface="Times New Roman" panose="02020603050405020304" pitchFamily="18" charset="0"/>
              </a:defRPr>
            </a:lvl6pPr>
            <a:lvl7pPr marL="2555875" defTabSz="820738" fontAlgn="base">
              <a:spcBef>
                <a:spcPct val="0"/>
              </a:spcBef>
              <a:spcAft>
                <a:spcPct val="0"/>
              </a:spcAft>
              <a:defRPr sz="2400">
                <a:solidFill>
                  <a:schemeClr val="tx1"/>
                </a:solidFill>
                <a:latin typeface="Times New Roman" panose="02020603050405020304" pitchFamily="18" charset="0"/>
              </a:defRPr>
            </a:lvl7pPr>
            <a:lvl8pPr marL="3013075" defTabSz="820738" fontAlgn="base">
              <a:spcBef>
                <a:spcPct val="0"/>
              </a:spcBef>
              <a:spcAft>
                <a:spcPct val="0"/>
              </a:spcAft>
              <a:defRPr sz="2400">
                <a:solidFill>
                  <a:schemeClr val="tx1"/>
                </a:solidFill>
                <a:latin typeface="Times New Roman" panose="02020603050405020304" pitchFamily="18" charset="0"/>
              </a:defRPr>
            </a:lvl8pPr>
            <a:lvl9pPr marL="3470275" defTabSz="820738" fontAlgn="base">
              <a:spcBef>
                <a:spcPct val="0"/>
              </a:spcBef>
              <a:spcAft>
                <a:spcPct val="0"/>
              </a:spcAft>
              <a:defRPr sz="2400">
                <a:solidFill>
                  <a:schemeClr val="tx1"/>
                </a:solidFill>
                <a:latin typeface="Times New Roman" panose="02020603050405020304" pitchFamily="18" charset="0"/>
              </a:defRPr>
            </a:lvl9pPr>
          </a:lstStyle>
          <a:p>
            <a:pPr algn="ctr" eaLnBrk="0" hangingPunct="0">
              <a:lnSpc>
                <a:spcPct val="90000"/>
              </a:lnSpc>
            </a:pPr>
            <a:r>
              <a:rPr lang="el-GR" altLang="ko-KR" sz="1800" b="1" dirty="0" smtClean="0">
                <a:latin typeface="Arial" panose="020B0604020202020204" pitchFamily="34" charset="0"/>
                <a:ea typeface="굴림" charset="-127"/>
              </a:rPr>
              <a:t>Εμπορευματοποίηση</a:t>
            </a:r>
            <a:endParaRPr lang="en-US" altLang="ko-KR" sz="1800" b="1" dirty="0">
              <a:latin typeface="Arial" panose="020B0604020202020204" pitchFamily="34" charset="0"/>
              <a:ea typeface="굴림" charset="-127"/>
            </a:endParaRPr>
          </a:p>
        </p:txBody>
      </p:sp>
      <p:sp>
        <p:nvSpPr>
          <p:cNvPr id="432175" name="Freeform 47"/>
          <p:cNvSpPr>
            <a:spLocks/>
          </p:cNvSpPr>
          <p:nvPr/>
        </p:nvSpPr>
        <p:spPr bwMode="auto">
          <a:xfrm>
            <a:off x="2770188" y="4267201"/>
            <a:ext cx="349250" cy="441325"/>
          </a:xfrm>
          <a:custGeom>
            <a:avLst/>
            <a:gdLst>
              <a:gd name="T0" fmla="*/ 241 w 242"/>
              <a:gd name="T1" fmla="*/ 315 h 316"/>
              <a:gd name="T2" fmla="*/ 185 w 242"/>
              <a:gd name="T3" fmla="*/ 264 h 316"/>
              <a:gd name="T4" fmla="*/ 140 w 242"/>
              <a:gd name="T5" fmla="*/ 208 h 316"/>
              <a:gd name="T6" fmla="*/ 93 w 242"/>
              <a:gd name="T7" fmla="*/ 153 h 316"/>
              <a:gd name="T8" fmla="*/ 54 w 242"/>
              <a:gd name="T9" fmla="*/ 88 h 316"/>
              <a:gd name="T10" fmla="*/ 16 w 242"/>
              <a:gd name="T11" fmla="*/ 32 h 316"/>
              <a:gd name="T12" fmla="*/ 0 w 242"/>
              <a:gd name="T13" fmla="*/ 0 h 316"/>
            </a:gdLst>
            <a:ahLst/>
            <a:cxnLst>
              <a:cxn ang="0">
                <a:pos x="T0" y="T1"/>
              </a:cxn>
              <a:cxn ang="0">
                <a:pos x="T2" y="T3"/>
              </a:cxn>
              <a:cxn ang="0">
                <a:pos x="T4" y="T5"/>
              </a:cxn>
              <a:cxn ang="0">
                <a:pos x="T6" y="T7"/>
              </a:cxn>
              <a:cxn ang="0">
                <a:pos x="T8" y="T9"/>
              </a:cxn>
              <a:cxn ang="0">
                <a:pos x="T10" y="T11"/>
              </a:cxn>
              <a:cxn ang="0">
                <a:pos x="T12" y="T13"/>
              </a:cxn>
            </a:cxnLst>
            <a:rect l="0" t="0" r="r" b="b"/>
            <a:pathLst>
              <a:path w="242" h="316">
                <a:moveTo>
                  <a:pt x="241" y="315"/>
                </a:moveTo>
                <a:lnTo>
                  <a:pt x="185" y="264"/>
                </a:lnTo>
                <a:lnTo>
                  <a:pt x="140" y="208"/>
                </a:lnTo>
                <a:lnTo>
                  <a:pt x="93" y="153"/>
                </a:lnTo>
                <a:lnTo>
                  <a:pt x="54" y="88"/>
                </a:lnTo>
                <a:lnTo>
                  <a:pt x="16" y="32"/>
                </a:lnTo>
                <a:lnTo>
                  <a:pt x="0" y="0"/>
                </a:lnTo>
              </a:path>
            </a:pathLst>
          </a:custGeom>
          <a:noFill/>
          <a:ln w="12700" cap="rnd"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76" name="Freeform 48"/>
          <p:cNvSpPr>
            <a:spLocks/>
          </p:cNvSpPr>
          <p:nvPr/>
        </p:nvSpPr>
        <p:spPr bwMode="auto">
          <a:xfrm>
            <a:off x="2563814" y="3219451"/>
            <a:ext cx="185737" cy="563563"/>
          </a:xfrm>
          <a:custGeom>
            <a:avLst/>
            <a:gdLst>
              <a:gd name="T0" fmla="*/ 0 w 129"/>
              <a:gd name="T1" fmla="*/ 402 h 403"/>
              <a:gd name="T2" fmla="*/ 0 w 129"/>
              <a:gd name="T3" fmla="*/ 324 h 403"/>
              <a:gd name="T4" fmla="*/ 23 w 129"/>
              <a:gd name="T5" fmla="*/ 235 h 403"/>
              <a:gd name="T6" fmla="*/ 47 w 129"/>
              <a:gd name="T7" fmla="*/ 147 h 403"/>
              <a:gd name="T8" fmla="*/ 93 w 129"/>
              <a:gd name="T9" fmla="*/ 54 h 403"/>
              <a:gd name="T10" fmla="*/ 128 w 129"/>
              <a:gd name="T11" fmla="*/ 0 h 403"/>
            </a:gdLst>
            <a:ahLst/>
            <a:cxnLst>
              <a:cxn ang="0">
                <a:pos x="T0" y="T1"/>
              </a:cxn>
              <a:cxn ang="0">
                <a:pos x="T2" y="T3"/>
              </a:cxn>
              <a:cxn ang="0">
                <a:pos x="T4" y="T5"/>
              </a:cxn>
              <a:cxn ang="0">
                <a:pos x="T6" y="T7"/>
              </a:cxn>
              <a:cxn ang="0">
                <a:pos x="T8" y="T9"/>
              </a:cxn>
              <a:cxn ang="0">
                <a:pos x="T10" y="T11"/>
              </a:cxn>
            </a:cxnLst>
            <a:rect l="0" t="0" r="r" b="b"/>
            <a:pathLst>
              <a:path w="129" h="403">
                <a:moveTo>
                  <a:pt x="0" y="402"/>
                </a:moveTo>
                <a:lnTo>
                  <a:pt x="0" y="324"/>
                </a:lnTo>
                <a:lnTo>
                  <a:pt x="23" y="235"/>
                </a:lnTo>
                <a:lnTo>
                  <a:pt x="47" y="147"/>
                </a:lnTo>
                <a:lnTo>
                  <a:pt x="93" y="54"/>
                </a:lnTo>
                <a:lnTo>
                  <a:pt x="128" y="0"/>
                </a:lnTo>
              </a:path>
            </a:pathLst>
          </a:custGeom>
          <a:noFill/>
          <a:ln w="12700" cap="rnd"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77" name="Freeform 49"/>
          <p:cNvSpPr>
            <a:spLocks/>
          </p:cNvSpPr>
          <p:nvPr/>
        </p:nvSpPr>
        <p:spPr bwMode="auto">
          <a:xfrm>
            <a:off x="3319463" y="2246314"/>
            <a:ext cx="538162" cy="319087"/>
          </a:xfrm>
          <a:custGeom>
            <a:avLst/>
            <a:gdLst>
              <a:gd name="T0" fmla="*/ 0 w 373"/>
              <a:gd name="T1" fmla="*/ 227 h 228"/>
              <a:gd name="T2" fmla="*/ 85 w 373"/>
              <a:gd name="T3" fmla="*/ 167 h 228"/>
              <a:gd name="T4" fmla="*/ 186 w 373"/>
              <a:gd name="T5" fmla="*/ 107 h 228"/>
              <a:gd name="T6" fmla="*/ 264 w 373"/>
              <a:gd name="T7" fmla="*/ 65 h 228"/>
              <a:gd name="T8" fmla="*/ 372 w 373"/>
              <a:gd name="T9" fmla="*/ 0 h 228"/>
            </a:gdLst>
            <a:ahLst/>
            <a:cxnLst>
              <a:cxn ang="0">
                <a:pos x="T0" y="T1"/>
              </a:cxn>
              <a:cxn ang="0">
                <a:pos x="T2" y="T3"/>
              </a:cxn>
              <a:cxn ang="0">
                <a:pos x="T4" y="T5"/>
              </a:cxn>
              <a:cxn ang="0">
                <a:pos x="T6" y="T7"/>
              </a:cxn>
              <a:cxn ang="0">
                <a:pos x="T8" y="T9"/>
              </a:cxn>
            </a:cxnLst>
            <a:rect l="0" t="0" r="r" b="b"/>
            <a:pathLst>
              <a:path w="373" h="228">
                <a:moveTo>
                  <a:pt x="0" y="227"/>
                </a:moveTo>
                <a:lnTo>
                  <a:pt x="85" y="167"/>
                </a:lnTo>
                <a:lnTo>
                  <a:pt x="186" y="107"/>
                </a:lnTo>
                <a:lnTo>
                  <a:pt x="264" y="65"/>
                </a:lnTo>
                <a:lnTo>
                  <a:pt x="372" y="0"/>
                </a:lnTo>
              </a:path>
            </a:pathLst>
          </a:custGeom>
          <a:noFill/>
          <a:ln w="12700" cap="rnd"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78" name="Freeform 50"/>
          <p:cNvSpPr>
            <a:spLocks/>
          </p:cNvSpPr>
          <p:nvPr/>
        </p:nvSpPr>
        <p:spPr bwMode="auto">
          <a:xfrm>
            <a:off x="5357814" y="1798639"/>
            <a:ext cx="1425575" cy="52387"/>
          </a:xfrm>
          <a:custGeom>
            <a:avLst/>
            <a:gdLst>
              <a:gd name="T0" fmla="*/ 0 w 987"/>
              <a:gd name="T1" fmla="*/ 37 h 38"/>
              <a:gd name="T2" fmla="*/ 155 w 987"/>
              <a:gd name="T3" fmla="*/ 19 h 38"/>
              <a:gd name="T4" fmla="*/ 303 w 987"/>
              <a:gd name="T5" fmla="*/ 14 h 38"/>
              <a:gd name="T6" fmla="*/ 481 w 987"/>
              <a:gd name="T7" fmla="*/ 0 h 38"/>
              <a:gd name="T8" fmla="*/ 629 w 987"/>
              <a:gd name="T9" fmla="*/ 0 h 38"/>
              <a:gd name="T10" fmla="*/ 815 w 987"/>
              <a:gd name="T11" fmla="*/ 14 h 38"/>
              <a:gd name="T12" fmla="*/ 986 w 987"/>
              <a:gd name="T13" fmla="*/ 32 h 38"/>
            </a:gdLst>
            <a:ahLst/>
            <a:cxnLst>
              <a:cxn ang="0">
                <a:pos x="T0" y="T1"/>
              </a:cxn>
              <a:cxn ang="0">
                <a:pos x="T2" y="T3"/>
              </a:cxn>
              <a:cxn ang="0">
                <a:pos x="T4" y="T5"/>
              </a:cxn>
              <a:cxn ang="0">
                <a:pos x="T6" y="T7"/>
              </a:cxn>
              <a:cxn ang="0">
                <a:pos x="T8" y="T9"/>
              </a:cxn>
              <a:cxn ang="0">
                <a:pos x="T10" y="T11"/>
              </a:cxn>
              <a:cxn ang="0">
                <a:pos x="T12" y="T13"/>
              </a:cxn>
            </a:cxnLst>
            <a:rect l="0" t="0" r="r" b="b"/>
            <a:pathLst>
              <a:path w="987" h="38">
                <a:moveTo>
                  <a:pt x="0" y="37"/>
                </a:moveTo>
                <a:lnTo>
                  <a:pt x="155" y="19"/>
                </a:lnTo>
                <a:lnTo>
                  <a:pt x="303" y="14"/>
                </a:lnTo>
                <a:lnTo>
                  <a:pt x="481" y="0"/>
                </a:lnTo>
                <a:lnTo>
                  <a:pt x="629" y="0"/>
                </a:lnTo>
                <a:lnTo>
                  <a:pt x="815" y="14"/>
                </a:lnTo>
                <a:lnTo>
                  <a:pt x="986" y="32"/>
                </a:lnTo>
              </a:path>
            </a:pathLst>
          </a:custGeom>
          <a:noFill/>
          <a:ln w="12700" cap="rnd"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79" name="Freeform 51"/>
          <p:cNvSpPr>
            <a:spLocks/>
          </p:cNvSpPr>
          <p:nvPr/>
        </p:nvSpPr>
        <p:spPr bwMode="auto">
          <a:xfrm>
            <a:off x="8170864" y="2214564"/>
            <a:ext cx="617537" cy="350837"/>
          </a:xfrm>
          <a:custGeom>
            <a:avLst/>
            <a:gdLst>
              <a:gd name="T0" fmla="*/ 0 w 428"/>
              <a:gd name="T1" fmla="*/ 0 h 251"/>
              <a:gd name="T2" fmla="*/ 132 w 428"/>
              <a:gd name="T3" fmla="*/ 65 h 251"/>
              <a:gd name="T4" fmla="*/ 233 w 428"/>
              <a:gd name="T5" fmla="*/ 120 h 251"/>
              <a:gd name="T6" fmla="*/ 326 w 428"/>
              <a:gd name="T7" fmla="*/ 181 h 251"/>
              <a:gd name="T8" fmla="*/ 427 w 428"/>
              <a:gd name="T9" fmla="*/ 250 h 251"/>
            </a:gdLst>
            <a:ahLst/>
            <a:cxnLst>
              <a:cxn ang="0">
                <a:pos x="T0" y="T1"/>
              </a:cxn>
              <a:cxn ang="0">
                <a:pos x="T2" y="T3"/>
              </a:cxn>
              <a:cxn ang="0">
                <a:pos x="T4" y="T5"/>
              </a:cxn>
              <a:cxn ang="0">
                <a:pos x="T6" y="T7"/>
              </a:cxn>
              <a:cxn ang="0">
                <a:pos x="T8" y="T9"/>
              </a:cxn>
            </a:cxnLst>
            <a:rect l="0" t="0" r="r" b="b"/>
            <a:pathLst>
              <a:path w="428" h="251">
                <a:moveTo>
                  <a:pt x="0" y="0"/>
                </a:moveTo>
                <a:lnTo>
                  <a:pt x="132" y="65"/>
                </a:lnTo>
                <a:lnTo>
                  <a:pt x="233" y="120"/>
                </a:lnTo>
                <a:lnTo>
                  <a:pt x="326" y="181"/>
                </a:lnTo>
                <a:lnTo>
                  <a:pt x="427" y="250"/>
                </a:lnTo>
              </a:path>
            </a:pathLst>
          </a:custGeom>
          <a:noFill/>
          <a:ln w="12700" cap="rnd"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80" name="Freeform 52"/>
          <p:cNvSpPr>
            <a:spLocks/>
          </p:cNvSpPr>
          <p:nvPr/>
        </p:nvSpPr>
        <p:spPr bwMode="auto">
          <a:xfrm>
            <a:off x="9326563" y="3155950"/>
            <a:ext cx="157162" cy="573088"/>
          </a:xfrm>
          <a:custGeom>
            <a:avLst/>
            <a:gdLst>
              <a:gd name="T0" fmla="*/ 0 w 109"/>
              <a:gd name="T1" fmla="*/ 0 h 409"/>
              <a:gd name="T2" fmla="*/ 39 w 109"/>
              <a:gd name="T3" fmla="*/ 70 h 409"/>
              <a:gd name="T4" fmla="*/ 69 w 109"/>
              <a:gd name="T5" fmla="*/ 153 h 409"/>
              <a:gd name="T6" fmla="*/ 85 w 109"/>
              <a:gd name="T7" fmla="*/ 223 h 409"/>
              <a:gd name="T8" fmla="*/ 108 w 109"/>
              <a:gd name="T9" fmla="*/ 311 h 409"/>
              <a:gd name="T10" fmla="*/ 108 w 109"/>
              <a:gd name="T11" fmla="*/ 408 h 409"/>
            </a:gdLst>
            <a:ahLst/>
            <a:cxnLst>
              <a:cxn ang="0">
                <a:pos x="T0" y="T1"/>
              </a:cxn>
              <a:cxn ang="0">
                <a:pos x="T2" y="T3"/>
              </a:cxn>
              <a:cxn ang="0">
                <a:pos x="T4" y="T5"/>
              </a:cxn>
              <a:cxn ang="0">
                <a:pos x="T6" y="T7"/>
              </a:cxn>
              <a:cxn ang="0">
                <a:pos x="T8" y="T9"/>
              </a:cxn>
              <a:cxn ang="0">
                <a:pos x="T10" y="T11"/>
              </a:cxn>
            </a:cxnLst>
            <a:rect l="0" t="0" r="r" b="b"/>
            <a:pathLst>
              <a:path w="109" h="409">
                <a:moveTo>
                  <a:pt x="0" y="0"/>
                </a:moveTo>
                <a:lnTo>
                  <a:pt x="39" y="70"/>
                </a:lnTo>
                <a:lnTo>
                  <a:pt x="69" y="153"/>
                </a:lnTo>
                <a:lnTo>
                  <a:pt x="85" y="223"/>
                </a:lnTo>
                <a:lnTo>
                  <a:pt x="108" y="311"/>
                </a:lnTo>
                <a:lnTo>
                  <a:pt x="108" y="408"/>
                </a:lnTo>
              </a:path>
            </a:pathLst>
          </a:custGeom>
          <a:noFill/>
          <a:ln w="12700" cap="rnd"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81" name="Freeform 53"/>
          <p:cNvSpPr>
            <a:spLocks/>
          </p:cNvSpPr>
          <p:nvPr/>
        </p:nvSpPr>
        <p:spPr bwMode="auto">
          <a:xfrm>
            <a:off x="8990014" y="4259263"/>
            <a:ext cx="358775" cy="438150"/>
          </a:xfrm>
          <a:custGeom>
            <a:avLst/>
            <a:gdLst>
              <a:gd name="T0" fmla="*/ 248 w 249"/>
              <a:gd name="T1" fmla="*/ 0 h 312"/>
              <a:gd name="T2" fmla="*/ 217 w 249"/>
              <a:gd name="T3" fmla="*/ 65 h 312"/>
              <a:gd name="T4" fmla="*/ 178 w 249"/>
              <a:gd name="T5" fmla="*/ 111 h 312"/>
              <a:gd name="T6" fmla="*/ 132 w 249"/>
              <a:gd name="T7" fmla="*/ 181 h 312"/>
              <a:gd name="T8" fmla="*/ 78 w 249"/>
              <a:gd name="T9" fmla="*/ 246 h 312"/>
              <a:gd name="T10" fmla="*/ 0 w 249"/>
              <a:gd name="T11" fmla="*/ 311 h 312"/>
            </a:gdLst>
            <a:ahLst/>
            <a:cxnLst>
              <a:cxn ang="0">
                <a:pos x="T0" y="T1"/>
              </a:cxn>
              <a:cxn ang="0">
                <a:pos x="T2" y="T3"/>
              </a:cxn>
              <a:cxn ang="0">
                <a:pos x="T4" y="T5"/>
              </a:cxn>
              <a:cxn ang="0">
                <a:pos x="T6" y="T7"/>
              </a:cxn>
              <a:cxn ang="0">
                <a:pos x="T8" y="T9"/>
              </a:cxn>
              <a:cxn ang="0">
                <a:pos x="T10" y="T11"/>
              </a:cxn>
            </a:cxnLst>
            <a:rect l="0" t="0" r="r" b="b"/>
            <a:pathLst>
              <a:path w="249" h="312">
                <a:moveTo>
                  <a:pt x="248" y="0"/>
                </a:moveTo>
                <a:lnTo>
                  <a:pt x="217" y="65"/>
                </a:lnTo>
                <a:lnTo>
                  <a:pt x="178" y="111"/>
                </a:lnTo>
                <a:lnTo>
                  <a:pt x="132" y="181"/>
                </a:lnTo>
                <a:lnTo>
                  <a:pt x="78" y="246"/>
                </a:lnTo>
                <a:lnTo>
                  <a:pt x="0" y="311"/>
                </a:lnTo>
              </a:path>
            </a:pathLst>
          </a:custGeom>
          <a:noFill/>
          <a:ln w="12700" cap="rnd"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extLst>
      <p:ext uri="{BB962C8B-B14F-4D97-AF65-F5344CB8AC3E}">
        <p14:creationId xmlns:p14="http://schemas.microsoft.com/office/powerpoint/2010/main" val="2945072481"/>
      </p:ext>
    </p:extLst>
  </p:cSld>
  <p:clrMapOvr>
    <a:masterClrMapping/>
  </p:clrMapOvr>
  <p:transition spd="slow">
    <p:random/>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Θέση αριθμού διαφάνειας 3"/>
          <p:cNvSpPr>
            <a:spLocks noGrp="1"/>
          </p:cNvSpPr>
          <p:nvPr>
            <p:ph type="sldNum" sz="quarter" idx="10"/>
          </p:nvPr>
        </p:nvSpPr>
        <p:spPr/>
        <p:txBody>
          <a:bodyPr/>
          <a:lstStyle/>
          <a:p>
            <a:r>
              <a:rPr lang="en-US" altLang="el-GR"/>
              <a:t> </a:t>
            </a:r>
            <a:r>
              <a:rPr lang="en-US" altLang="el-GR" b="1">
                <a:solidFill>
                  <a:srgbClr val="000066"/>
                </a:solidFill>
              </a:rPr>
              <a:t>10- </a:t>
            </a:r>
            <a:fld id="{56FBEDB6-081B-48AE-A558-90AC589C246F}" type="slidenum">
              <a:rPr lang="en-US" altLang="el-GR" b="1">
                <a:solidFill>
                  <a:srgbClr val="000066"/>
                </a:solidFill>
              </a:rPr>
              <a:pPr/>
              <a:t>24</a:t>
            </a:fld>
            <a:endParaRPr lang="en-US" altLang="el-GR" b="1">
              <a:solidFill>
                <a:srgbClr val="000066"/>
              </a:solidFill>
            </a:endParaRPr>
          </a:p>
        </p:txBody>
      </p:sp>
      <p:sp>
        <p:nvSpPr>
          <p:cNvPr id="432130" name="Rectangle 2"/>
          <p:cNvSpPr>
            <a:spLocks noGrp="1" noChangeArrowheads="1"/>
          </p:cNvSpPr>
          <p:nvPr>
            <p:ph type="title"/>
          </p:nvPr>
        </p:nvSpPr>
        <p:spPr>
          <a:xfrm>
            <a:off x="1741488" y="-14288"/>
            <a:ext cx="7707312" cy="810121"/>
          </a:xfrm>
          <a:solidFill>
            <a:srgbClr val="063DE8"/>
          </a:solidFill>
          <a:ln/>
          <a:effectLst>
            <a:outerShdw dist="107763" dir="2700000" algn="ctr" rotWithShape="0">
              <a:srgbClr val="081D58"/>
            </a:outerShdw>
          </a:effectLst>
          <a:extLst>
            <a:ext uri="{91240B29-F687-4F45-9708-019B960494DF}">
              <a14:hiddenLine xmlns:a14="http://schemas.microsoft.com/office/drawing/2010/main" w="12700">
                <a:solidFill>
                  <a:schemeClr val="tx1"/>
                </a:solidFill>
                <a:miter lim="800000"/>
                <a:headEnd/>
                <a:tailEnd/>
              </a14:hiddenLine>
            </a:ext>
          </a:extLst>
        </p:spPr>
        <p:txBody>
          <a:bodyPr vert="horz" lIns="42739" tIns="17095" rIns="42739" bIns="17095" rtlCol="0" anchor="t">
            <a:spAutoFit/>
          </a:bodyPr>
          <a:lstStyle/>
          <a:p>
            <a:r>
              <a:rPr lang="en-US" altLang="ko-KR" dirty="0">
                <a:solidFill>
                  <a:srgbClr val="FFFF00"/>
                </a:solidFill>
                <a:ea typeface="굴림" charset="-127"/>
              </a:rPr>
              <a:t>New Product Development </a:t>
            </a:r>
            <a:br>
              <a:rPr lang="en-US" altLang="ko-KR" dirty="0">
                <a:solidFill>
                  <a:srgbClr val="FFFF00"/>
                </a:solidFill>
                <a:ea typeface="굴림" charset="-127"/>
              </a:rPr>
            </a:br>
            <a:r>
              <a:rPr lang="en-US" altLang="ko-KR" dirty="0">
                <a:solidFill>
                  <a:srgbClr val="FFFF00"/>
                </a:solidFill>
                <a:ea typeface="굴림" charset="-127"/>
              </a:rPr>
              <a:t>Process</a:t>
            </a:r>
          </a:p>
        </p:txBody>
      </p:sp>
      <p:grpSp>
        <p:nvGrpSpPr>
          <p:cNvPr id="432131" name="Group 3"/>
          <p:cNvGrpSpPr>
            <a:grpSpLocks/>
          </p:cNvGrpSpPr>
          <p:nvPr/>
        </p:nvGrpSpPr>
        <p:grpSpPr bwMode="auto">
          <a:xfrm>
            <a:off x="4424364" y="2725739"/>
            <a:ext cx="3222625" cy="2378075"/>
            <a:chOff x="2010" y="1946"/>
            <a:chExt cx="2233" cy="1698"/>
          </a:xfrm>
        </p:grpSpPr>
        <p:grpSp>
          <p:nvGrpSpPr>
            <p:cNvPr id="432132" name="Group 4"/>
            <p:cNvGrpSpPr>
              <a:grpSpLocks/>
            </p:cNvGrpSpPr>
            <p:nvPr/>
          </p:nvGrpSpPr>
          <p:grpSpPr bwMode="auto">
            <a:xfrm>
              <a:off x="2571" y="2286"/>
              <a:ext cx="1171" cy="1358"/>
              <a:chOff x="2571" y="2286"/>
              <a:chExt cx="1171" cy="1358"/>
            </a:xfrm>
          </p:grpSpPr>
          <p:sp>
            <p:nvSpPr>
              <p:cNvPr id="432133" name="Freeform 5"/>
              <p:cNvSpPr>
                <a:spLocks/>
              </p:cNvSpPr>
              <p:nvPr/>
            </p:nvSpPr>
            <p:spPr bwMode="auto">
              <a:xfrm>
                <a:off x="2571" y="2286"/>
                <a:ext cx="1171" cy="1037"/>
              </a:xfrm>
              <a:custGeom>
                <a:avLst/>
                <a:gdLst>
                  <a:gd name="T0" fmla="*/ 180 w 1171"/>
                  <a:gd name="T1" fmla="*/ 681 h 1037"/>
                  <a:gd name="T2" fmla="*/ 128 w 1171"/>
                  <a:gd name="T3" fmla="*/ 624 h 1037"/>
                  <a:gd name="T4" fmla="*/ 63 w 1171"/>
                  <a:gd name="T5" fmla="*/ 553 h 1037"/>
                  <a:gd name="T6" fmla="*/ 21 w 1171"/>
                  <a:gd name="T7" fmla="*/ 495 h 1037"/>
                  <a:gd name="T8" fmla="*/ 0 w 1171"/>
                  <a:gd name="T9" fmla="*/ 422 h 1037"/>
                  <a:gd name="T10" fmla="*/ 0 w 1171"/>
                  <a:gd name="T11" fmla="*/ 358 h 1037"/>
                  <a:gd name="T12" fmla="*/ 21 w 1171"/>
                  <a:gd name="T13" fmla="*/ 268 h 1037"/>
                  <a:gd name="T14" fmla="*/ 69 w 1171"/>
                  <a:gd name="T15" fmla="*/ 197 h 1037"/>
                  <a:gd name="T16" fmla="*/ 150 w 1171"/>
                  <a:gd name="T17" fmla="*/ 123 h 1037"/>
                  <a:gd name="T18" fmla="*/ 258 w 1171"/>
                  <a:gd name="T19" fmla="*/ 69 h 1037"/>
                  <a:gd name="T20" fmla="*/ 351 w 1171"/>
                  <a:gd name="T21" fmla="*/ 36 h 1037"/>
                  <a:gd name="T22" fmla="*/ 456 w 1171"/>
                  <a:gd name="T23" fmla="*/ 11 h 1037"/>
                  <a:gd name="T24" fmla="*/ 602 w 1171"/>
                  <a:gd name="T25" fmla="*/ 0 h 1037"/>
                  <a:gd name="T26" fmla="*/ 738 w 1171"/>
                  <a:gd name="T27" fmla="*/ 11 h 1037"/>
                  <a:gd name="T28" fmla="*/ 824 w 1171"/>
                  <a:gd name="T29" fmla="*/ 32 h 1037"/>
                  <a:gd name="T30" fmla="*/ 919 w 1171"/>
                  <a:gd name="T31" fmla="*/ 66 h 1037"/>
                  <a:gd name="T32" fmla="*/ 990 w 1171"/>
                  <a:gd name="T33" fmla="*/ 102 h 1037"/>
                  <a:gd name="T34" fmla="*/ 1055 w 1171"/>
                  <a:gd name="T35" fmla="*/ 151 h 1037"/>
                  <a:gd name="T36" fmla="*/ 1096 w 1171"/>
                  <a:gd name="T37" fmla="*/ 193 h 1037"/>
                  <a:gd name="T38" fmla="*/ 1130 w 1171"/>
                  <a:gd name="T39" fmla="*/ 242 h 1037"/>
                  <a:gd name="T40" fmla="*/ 1154 w 1171"/>
                  <a:gd name="T41" fmla="*/ 296 h 1037"/>
                  <a:gd name="T42" fmla="*/ 1170 w 1171"/>
                  <a:gd name="T43" fmla="*/ 359 h 1037"/>
                  <a:gd name="T44" fmla="*/ 1165 w 1171"/>
                  <a:gd name="T45" fmla="*/ 426 h 1037"/>
                  <a:gd name="T46" fmla="*/ 1135 w 1171"/>
                  <a:gd name="T47" fmla="*/ 486 h 1037"/>
                  <a:gd name="T48" fmla="*/ 1096 w 1171"/>
                  <a:gd name="T49" fmla="*/ 557 h 1037"/>
                  <a:gd name="T50" fmla="*/ 1030 w 1171"/>
                  <a:gd name="T51" fmla="*/ 632 h 1037"/>
                  <a:gd name="T52" fmla="*/ 995 w 1171"/>
                  <a:gd name="T53" fmla="*/ 681 h 1037"/>
                  <a:gd name="T54" fmla="*/ 960 w 1171"/>
                  <a:gd name="T55" fmla="*/ 743 h 1037"/>
                  <a:gd name="T56" fmla="*/ 924 w 1171"/>
                  <a:gd name="T57" fmla="*/ 817 h 1037"/>
                  <a:gd name="T58" fmla="*/ 901 w 1171"/>
                  <a:gd name="T59" fmla="*/ 880 h 1037"/>
                  <a:gd name="T60" fmla="*/ 884 w 1171"/>
                  <a:gd name="T61" fmla="*/ 950 h 1037"/>
                  <a:gd name="T62" fmla="*/ 884 w 1171"/>
                  <a:gd name="T63" fmla="*/ 1036 h 1037"/>
                  <a:gd name="T64" fmla="*/ 334 w 1171"/>
                  <a:gd name="T65" fmla="*/ 1036 h 1037"/>
                  <a:gd name="T66" fmla="*/ 334 w 1171"/>
                  <a:gd name="T67" fmla="*/ 967 h 1037"/>
                  <a:gd name="T68" fmla="*/ 304 w 1171"/>
                  <a:gd name="T69" fmla="*/ 875 h 1037"/>
                  <a:gd name="T70" fmla="*/ 269 w 1171"/>
                  <a:gd name="T71" fmla="*/ 808 h 1037"/>
                  <a:gd name="T72" fmla="*/ 226 w 1171"/>
                  <a:gd name="T73" fmla="*/ 740 h 1037"/>
                  <a:gd name="T74" fmla="*/ 180 w 1171"/>
                  <a:gd name="T75" fmla="*/ 681 h 10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171" h="1037">
                    <a:moveTo>
                      <a:pt x="180" y="681"/>
                    </a:moveTo>
                    <a:lnTo>
                      <a:pt x="128" y="624"/>
                    </a:lnTo>
                    <a:lnTo>
                      <a:pt x="63" y="553"/>
                    </a:lnTo>
                    <a:lnTo>
                      <a:pt x="21" y="495"/>
                    </a:lnTo>
                    <a:lnTo>
                      <a:pt x="0" y="422"/>
                    </a:lnTo>
                    <a:lnTo>
                      <a:pt x="0" y="358"/>
                    </a:lnTo>
                    <a:lnTo>
                      <a:pt x="21" y="268"/>
                    </a:lnTo>
                    <a:lnTo>
                      <a:pt x="69" y="197"/>
                    </a:lnTo>
                    <a:lnTo>
                      <a:pt x="150" y="123"/>
                    </a:lnTo>
                    <a:lnTo>
                      <a:pt x="258" y="69"/>
                    </a:lnTo>
                    <a:lnTo>
                      <a:pt x="351" y="36"/>
                    </a:lnTo>
                    <a:lnTo>
                      <a:pt x="456" y="11"/>
                    </a:lnTo>
                    <a:lnTo>
                      <a:pt x="602" y="0"/>
                    </a:lnTo>
                    <a:lnTo>
                      <a:pt x="738" y="11"/>
                    </a:lnTo>
                    <a:lnTo>
                      <a:pt x="824" y="32"/>
                    </a:lnTo>
                    <a:lnTo>
                      <a:pt x="919" y="66"/>
                    </a:lnTo>
                    <a:lnTo>
                      <a:pt x="990" y="102"/>
                    </a:lnTo>
                    <a:lnTo>
                      <a:pt x="1055" y="151"/>
                    </a:lnTo>
                    <a:lnTo>
                      <a:pt x="1096" y="193"/>
                    </a:lnTo>
                    <a:lnTo>
                      <a:pt x="1130" y="242"/>
                    </a:lnTo>
                    <a:lnTo>
                      <a:pt x="1154" y="296"/>
                    </a:lnTo>
                    <a:lnTo>
                      <a:pt x="1170" y="359"/>
                    </a:lnTo>
                    <a:lnTo>
                      <a:pt x="1165" y="426"/>
                    </a:lnTo>
                    <a:lnTo>
                      <a:pt x="1135" y="486"/>
                    </a:lnTo>
                    <a:lnTo>
                      <a:pt x="1096" y="557"/>
                    </a:lnTo>
                    <a:lnTo>
                      <a:pt x="1030" y="632"/>
                    </a:lnTo>
                    <a:lnTo>
                      <a:pt x="995" y="681"/>
                    </a:lnTo>
                    <a:lnTo>
                      <a:pt x="960" y="743"/>
                    </a:lnTo>
                    <a:lnTo>
                      <a:pt x="924" y="817"/>
                    </a:lnTo>
                    <a:lnTo>
                      <a:pt x="901" y="880"/>
                    </a:lnTo>
                    <a:lnTo>
                      <a:pt x="884" y="950"/>
                    </a:lnTo>
                    <a:lnTo>
                      <a:pt x="884" y="1036"/>
                    </a:lnTo>
                    <a:lnTo>
                      <a:pt x="334" y="1036"/>
                    </a:lnTo>
                    <a:lnTo>
                      <a:pt x="334" y="967"/>
                    </a:lnTo>
                    <a:lnTo>
                      <a:pt x="304" y="875"/>
                    </a:lnTo>
                    <a:lnTo>
                      <a:pt x="269" y="808"/>
                    </a:lnTo>
                    <a:lnTo>
                      <a:pt x="226" y="740"/>
                    </a:lnTo>
                    <a:lnTo>
                      <a:pt x="180" y="681"/>
                    </a:lnTo>
                  </a:path>
                </a:pathLst>
              </a:custGeom>
              <a:solidFill>
                <a:srgbClr val="FFFFFF"/>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nvGrpSpPr>
              <p:cNvPr id="432134" name="Group 6"/>
              <p:cNvGrpSpPr>
                <a:grpSpLocks/>
              </p:cNvGrpSpPr>
              <p:nvPr/>
            </p:nvGrpSpPr>
            <p:grpSpPr bwMode="auto">
              <a:xfrm>
                <a:off x="2904" y="3303"/>
                <a:ext cx="551" cy="341"/>
                <a:chOff x="2904" y="3303"/>
                <a:chExt cx="551" cy="341"/>
              </a:xfrm>
            </p:grpSpPr>
            <p:sp>
              <p:nvSpPr>
                <p:cNvPr id="432135" name="Oval 7"/>
                <p:cNvSpPr>
                  <a:spLocks noChangeArrowheads="1"/>
                </p:cNvSpPr>
                <p:nvPr/>
              </p:nvSpPr>
              <p:spPr bwMode="auto">
                <a:xfrm>
                  <a:off x="2993" y="3603"/>
                  <a:ext cx="357" cy="41"/>
                </a:xfrm>
                <a:prstGeom prst="ellipse">
                  <a:avLst/>
                </a:prstGeom>
                <a:solidFill>
                  <a:srgbClr val="000000"/>
                </a:soli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432136" name="Freeform 8"/>
                <p:cNvSpPr>
                  <a:spLocks/>
                </p:cNvSpPr>
                <p:nvPr/>
              </p:nvSpPr>
              <p:spPr bwMode="auto">
                <a:xfrm>
                  <a:off x="2904" y="3303"/>
                  <a:ext cx="551" cy="96"/>
                </a:xfrm>
                <a:custGeom>
                  <a:avLst/>
                  <a:gdLst>
                    <a:gd name="T0" fmla="*/ 0 w 551"/>
                    <a:gd name="T1" fmla="*/ 0 h 96"/>
                    <a:gd name="T2" fmla="*/ 0 w 551"/>
                    <a:gd name="T3" fmla="*/ 95 h 96"/>
                    <a:gd name="T4" fmla="*/ 120 w 551"/>
                    <a:gd name="T5" fmla="*/ 95 h 96"/>
                    <a:gd name="T6" fmla="*/ 550 w 551"/>
                    <a:gd name="T7" fmla="*/ 32 h 96"/>
                    <a:gd name="T8" fmla="*/ 550 w 551"/>
                    <a:gd name="T9" fmla="*/ 0 h 96"/>
                    <a:gd name="T10" fmla="*/ 0 w 551"/>
                    <a:gd name="T11" fmla="*/ 0 h 96"/>
                  </a:gdLst>
                  <a:ahLst/>
                  <a:cxnLst>
                    <a:cxn ang="0">
                      <a:pos x="T0" y="T1"/>
                    </a:cxn>
                    <a:cxn ang="0">
                      <a:pos x="T2" y="T3"/>
                    </a:cxn>
                    <a:cxn ang="0">
                      <a:pos x="T4" y="T5"/>
                    </a:cxn>
                    <a:cxn ang="0">
                      <a:pos x="T6" y="T7"/>
                    </a:cxn>
                    <a:cxn ang="0">
                      <a:pos x="T8" y="T9"/>
                    </a:cxn>
                    <a:cxn ang="0">
                      <a:pos x="T10" y="T11"/>
                    </a:cxn>
                  </a:cxnLst>
                  <a:rect l="0" t="0" r="r" b="b"/>
                  <a:pathLst>
                    <a:path w="551" h="96">
                      <a:moveTo>
                        <a:pt x="0" y="0"/>
                      </a:moveTo>
                      <a:lnTo>
                        <a:pt x="0" y="95"/>
                      </a:lnTo>
                      <a:lnTo>
                        <a:pt x="120" y="95"/>
                      </a:lnTo>
                      <a:lnTo>
                        <a:pt x="550" y="32"/>
                      </a:lnTo>
                      <a:lnTo>
                        <a:pt x="550" y="0"/>
                      </a:lnTo>
                      <a:lnTo>
                        <a:pt x="0" y="0"/>
                      </a:lnTo>
                    </a:path>
                  </a:pathLst>
                </a:custGeom>
                <a:solidFill>
                  <a:srgbClr val="C0C0C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37" name="Freeform 9"/>
                <p:cNvSpPr>
                  <a:spLocks/>
                </p:cNvSpPr>
                <p:nvPr/>
              </p:nvSpPr>
              <p:spPr bwMode="auto">
                <a:xfrm>
                  <a:off x="2904" y="3335"/>
                  <a:ext cx="551" cy="127"/>
                </a:xfrm>
                <a:custGeom>
                  <a:avLst/>
                  <a:gdLst>
                    <a:gd name="T0" fmla="*/ 120 w 551"/>
                    <a:gd name="T1" fmla="*/ 63 h 127"/>
                    <a:gd name="T2" fmla="*/ 0 w 551"/>
                    <a:gd name="T3" fmla="*/ 63 h 127"/>
                    <a:gd name="T4" fmla="*/ 0 w 551"/>
                    <a:gd name="T5" fmla="*/ 126 h 127"/>
                    <a:gd name="T6" fmla="*/ 120 w 551"/>
                    <a:gd name="T7" fmla="*/ 126 h 127"/>
                    <a:gd name="T8" fmla="*/ 550 w 551"/>
                    <a:gd name="T9" fmla="*/ 63 h 127"/>
                    <a:gd name="T10" fmla="*/ 550 w 551"/>
                    <a:gd name="T11" fmla="*/ 0 h 127"/>
                    <a:gd name="T12" fmla="*/ 120 w 551"/>
                    <a:gd name="T13" fmla="*/ 63 h 127"/>
                  </a:gdLst>
                  <a:ahLst/>
                  <a:cxnLst>
                    <a:cxn ang="0">
                      <a:pos x="T0" y="T1"/>
                    </a:cxn>
                    <a:cxn ang="0">
                      <a:pos x="T2" y="T3"/>
                    </a:cxn>
                    <a:cxn ang="0">
                      <a:pos x="T4" y="T5"/>
                    </a:cxn>
                    <a:cxn ang="0">
                      <a:pos x="T6" y="T7"/>
                    </a:cxn>
                    <a:cxn ang="0">
                      <a:pos x="T8" y="T9"/>
                    </a:cxn>
                    <a:cxn ang="0">
                      <a:pos x="T10" y="T11"/>
                    </a:cxn>
                    <a:cxn ang="0">
                      <a:pos x="T12" y="T13"/>
                    </a:cxn>
                  </a:cxnLst>
                  <a:rect l="0" t="0" r="r" b="b"/>
                  <a:pathLst>
                    <a:path w="551" h="127">
                      <a:moveTo>
                        <a:pt x="120" y="63"/>
                      </a:moveTo>
                      <a:lnTo>
                        <a:pt x="0" y="63"/>
                      </a:lnTo>
                      <a:lnTo>
                        <a:pt x="0" y="126"/>
                      </a:lnTo>
                      <a:lnTo>
                        <a:pt x="120" y="126"/>
                      </a:lnTo>
                      <a:lnTo>
                        <a:pt x="550" y="63"/>
                      </a:lnTo>
                      <a:lnTo>
                        <a:pt x="550" y="0"/>
                      </a:lnTo>
                      <a:lnTo>
                        <a:pt x="120" y="63"/>
                      </a:lnTo>
                    </a:path>
                  </a:pathLst>
                </a:custGeom>
                <a:solidFill>
                  <a:srgbClr val="3F3F3F"/>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38" name="Freeform 10"/>
                <p:cNvSpPr>
                  <a:spLocks/>
                </p:cNvSpPr>
                <p:nvPr/>
              </p:nvSpPr>
              <p:spPr bwMode="auto">
                <a:xfrm>
                  <a:off x="2904" y="3398"/>
                  <a:ext cx="551" cy="128"/>
                </a:xfrm>
                <a:custGeom>
                  <a:avLst/>
                  <a:gdLst>
                    <a:gd name="T0" fmla="*/ 120 w 551"/>
                    <a:gd name="T1" fmla="*/ 63 h 128"/>
                    <a:gd name="T2" fmla="*/ 0 w 551"/>
                    <a:gd name="T3" fmla="*/ 63 h 128"/>
                    <a:gd name="T4" fmla="*/ 0 w 551"/>
                    <a:gd name="T5" fmla="*/ 127 h 128"/>
                    <a:gd name="T6" fmla="*/ 120 w 551"/>
                    <a:gd name="T7" fmla="*/ 127 h 128"/>
                    <a:gd name="T8" fmla="*/ 550 w 551"/>
                    <a:gd name="T9" fmla="*/ 63 h 128"/>
                    <a:gd name="T10" fmla="*/ 550 w 551"/>
                    <a:gd name="T11" fmla="*/ 0 h 128"/>
                    <a:gd name="T12" fmla="*/ 120 w 551"/>
                    <a:gd name="T13" fmla="*/ 63 h 128"/>
                  </a:gdLst>
                  <a:ahLst/>
                  <a:cxnLst>
                    <a:cxn ang="0">
                      <a:pos x="T0" y="T1"/>
                    </a:cxn>
                    <a:cxn ang="0">
                      <a:pos x="T2" y="T3"/>
                    </a:cxn>
                    <a:cxn ang="0">
                      <a:pos x="T4" y="T5"/>
                    </a:cxn>
                    <a:cxn ang="0">
                      <a:pos x="T6" y="T7"/>
                    </a:cxn>
                    <a:cxn ang="0">
                      <a:pos x="T8" y="T9"/>
                    </a:cxn>
                    <a:cxn ang="0">
                      <a:pos x="T10" y="T11"/>
                    </a:cxn>
                    <a:cxn ang="0">
                      <a:pos x="T12" y="T13"/>
                    </a:cxn>
                  </a:cxnLst>
                  <a:rect l="0" t="0" r="r" b="b"/>
                  <a:pathLst>
                    <a:path w="551" h="128">
                      <a:moveTo>
                        <a:pt x="120" y="63"/>
                      </a:moveTo>
                      <a:lnTo>
                        <a:pt x="0" y="63"/>
                      </a:lnTo>
                      <a:lnTo>
                        <a:pt x="0" y="127"/>
                      </a:lnTo>
                      <a:lnTo>
                        <a:pt x="120" y="127"/>
                      </a:lnTo>
                      <a:lnTo>
                        <a:pt x="550" y="63"/>
                      </a:lnTo>
                      <a:lnTo>
                        <a:pt x="550" y="0"/>
                      </a:lnTo>
                      <a:lnTo>
                        <a:pt x="120" y="63"/>
                      </a:lnTo>
                    </a:path>
                  </a:pathLst>
                </a:custGeom>
                <a:solidFill>
                  <a:srgbClr val="C0C0C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39" name="Freeform 11"/>
                <p:cNvSpPr>
                  <a:spLocks/>
                </p:cNvSpPr>
                <p:nvPr/>
              </p:nvSpPr>
              <p:spPr bwMode="auto">
                <a:xfrm>
                  <a:off x="2904" y="3461"/>
                  <a:ext cx="551" cy="130"/>
                </a:xfrm>
                <a:custGeom>
                  <a:avLst/>
                  <a:gdLst>
                    <a:gd name="T0" fmla="*/ 120 w 551"/>
                    <a:gd name="T1" fmla="*/ 65 h 130"/>
                    <a:gd name="T2" fmla="*/ 106 w 551"/>
                    <a:gd name="T3" fmla="*/ 65 h 130"/>
                    <a:gd name="T4" fmla="*/ 0 w 551"/>
                    <a:gd name="T5" fmla="*/ 65 h 130"/>
                    <a:gd name="T6" fmla="*/ 0 w 551"/>
                    <a:gd name="T7" fmla="*/ 129 h 130"/>
                    <a:gd name="T8" fmla="*/ 120 w 551"/>
                    <a:gd name="T9" fmla="*/ 129 h 130"/>
                    <a:gd name="T10" fmla="*/ 550 w 551"/>
                    <a:gd name="T11" fmla="*/ 65 h 130"/>
                    <a:gd name="T12" fmla="*/ 550 w 551"/>
                    <a:gd name="T13" fmla="*/ 0 h 130"/>
                    <a:gd name="T14" fmla="*/ 120 w 551"/>
                    <a:gd name="T15" fmla="*/ 65 h 1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1" h="130">
                      <a:moveTo>
                        <a:pt x="120" y="65"/>
                      </a:moveTo>
                      <a:lnTo>
                        <a:pt x="106" y="65"/>
                      </a:lnTo>
                      <a:lnTo>
                        <a:pt x="0" y="65"/>
                      </a:lnTo>
                      <a:lnTo>
                        <a:pt x="0" y="129"/>
                      </a:lnTo>
                      <a:lnTo>
                        <a:pt x="120" y="129"/>
                      </a:lnTo>
                      <a:lnTo>
                        <a:pt x="550" y="65"/>
                      </a:lnTo>
                      <a:lnTo>
                        <a:pt x="550" y="0"/>
                      </a:lnTo>
                      <a:lnTo>
                        <a:pt x="120" y="65"/>
                      </a:lnTo>
                    </a:path>
                  </a:pathLst>
                </a:custGeom>
                <a:solidFill>
                  <a:srgbClr val="3F3F3F"/>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40" name="Freeform 12"/>
                <p:cNvSpPr>
                  <a:spLocks/>
                </p:cNvSpPr>
                <p:nvPr/>
              </p:nvSpPr>
              <p:spPr bwMode="auto">
                <a:xfrm>
                  <a:off x="2904" y="3525"/>
                  <a:ext cx="551" cy="98"/>
                </a:xfrm>
                <a:custGeom>
                  <a:avLst/>
                  <a:gdLst>
                    <a:gd name="T0" fmla="*/ 120 w 551"/>
                    <a:gd name="T1" fmla="*/ 65 h 98"/>
                    <a:gd name="T2" fmla="*/ 0 w 551"/>
                    <a:gd name="T3" fmla="*/ 65 h 98"/>
                    <a:gd name="T4" fmla="*/ 60 w 551"/>
                    <a:gd name="T5" fmla="*/ 97 h 98"/>
                    <a:gd name="T6" fmla="*/ 488 w 551"/>
                    <a:gd name="T7" fmla="*/ 97 h 98"/>
                    <a:gd name="T8" fmla="*/ 550 w 551"/>
                    <a:gd name="T9" fmla="*/ 65 h 98"/>
                    <a:gd name="T10" fmla="*/ 550 w 551"/>
                    <a:gd name="T11" fmla="*/ 0 h 98"/>
                    <a:gd name="T12" fmla="*/ 120 w 551"/>
                    <a:gd name="T13" fmla="*/ 65 h 98"/>
                  </a:gdLst>
                  <a:ahLst/>
                  <a:cxnLst>
                    <a:cxn ang="0">
                      <a:pos x="T0" y="T1"/>
                    </a:cxn>
                    <a:cxn ang="0">
                      <a:pos x="T2" y="T3"/>
                    </a:cxn>
                    <a:cxn ang="0">
                      <a:pos x="T4" y="T5"/>
                    </a:cxn>
                    <a:cxn ang="0">
                      <a:pos x="T6" y="T7"/>
                    </a:cxn>
                    <a:cxn ang="0">
                      <a:pos x="T8" y="T9"/>
                    </a:cxn>
                    <a:cxn ang="0">
                      <a:pos x="T10" y="T11"/>
                    </a:cxn>
                    <a:cxn ang="0">
                      <a:pos x="T12" y="T13"/>
                    </a:cxn>
                  </a:cxnLst>
                  <a:rect l="0" t="0" r="r" b="b"/>
                  <a:pathLst>
                    <a:path w="551" h="98">
                      <a:moveTo>
                        <a:pt x="120" y="65"/>
                      </a:moveTo>
                      <a:lnTo>
                        <a:pt x="0" y="65"/>
                      </a:lnTo>
                      <a:lnTo>
                        <a:pt x="60" y="97"/>
                      </a:lnTo>
                      <a:lnTo>
                        <a:pt x="488" y="97"/>
                      </a:lnTo>
                      <a:lnTo>
                        <a:pt x="550" y="65"/>
                      </a:lnTo>
                      <a:lnTo>
                        <a:pt x="550" y="0"/>
                      </a:lnTo>
                      <a:lnTo>
                        <a:pt x="120" y="65"/>
                      </a:lnTo>
                    </a:path>
                  </a:pathLst>
                </a:custGeom>
                <a:solidFill>
                  <a:srgbClr val="C0C0C0"/>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grpSp>
        <p:grpSp>
          <p:nvGrpSpPr>
            <p:cNvPr id="432141" name="Group 13"/>
            <p:cNvGrpSpPr>
              <a:grpSpLocks/>
            </p:cNvGrpSpPr>
            <p:nvPr/>
          </p:nvGrpSpPr>
          <p:grpSpPr bwMode="auto">
            <a:xfrm>
              <a:off x="2010" y="1946"/>
              <a:ext cx="2233" cy="1087"/>
              <a:chOff x="2010" y="1946"/>
              <a:chExt cx="2233" cy="1087"/>
            </a:xfrm>
          </p:grpSpPr>
          <p:sp>
            <p:nvSpPr>
              <p:cNvPr id="432142" name="Line 14"/>
              <p:cNvSpPr>
                <a:spLocks noChangeShapeType="1"/>
              </p:cNvSpPr>
              <p:nvPr/>
            </p:nvSpPr>
            <p:spPr bwMode="auto">
              <a:xfrm flipH="1">
                <a:off x="3498" y="2081"/>
                <a:ext cx="224" cy="198"/>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43" name="Line 15"/>
              <p:cNvSpPr>
                <a:spLocks noChangeShapeType="1"/>
              </p:cNvSpPr>
              <p:nvPr/>
            </p:nvSpPr>
            <p:spPr bwMode="auto">
              <a:xfrm flipH="1">
                <a:off x="3402" y="2125"/>
                <a:ext cx="96" cy="11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44" name="Line 16"/>
              <p:cNvSpPr>
                <a:spLocks noChangeShapeType="1"/>
              </p:cNvSpPr>
              <p:nvPr/>
            </p:nvSpPr>
            <p:spPr bwMode="auto">
              <a:xfrm flipH="1">
                <a:off x="3269" y="1966"/>
                <a:ext cx="66" cy="25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45" name="Line 17"/>
              <p:cNvSpPr>
                <a:spLocks noChangeShapeType="1"/>
              </p:cNvSpPr>
              <p:nvPr/>
            </p:nvSpPr>
            <p:spPr bwMode="auto">
              <a:xfrm>
                <a:off x="3152" y="2096"/>
                <a:ext cx="2" cy="115"/>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46" name="Line 18"/>
              <p:cNvSpPr>
                <a:spLocks noChangeShapeType="1"/>
              </p:cNvSpPr>
              <p:nvPr/>
            </p:nvSpPr>
            <p:spPr bwMode="auto">
              <a:xfrm>
                <a:off x="2990" y="1946"/>
                <a:ext cx="37" cy="265"/>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47" name="Line 19"/>
              <p:cNvSpPr>
                <a:spLocks noChangeShapeType="1"/>
              </p:cNvSpPr>
              <p:nvPr/>
            </p:nvSpPr>
            <p:spPr bwMode="auto">
              <a:xfrm flipH="1" flipV="1">
                <a:off x="2841" y="2105"/>
                <a:ext cx="61" cy="135"/>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48" name="Line 20"/>
              <p:cNvSpPr>
                <a:spLocks noChangeShapeType="1"/>
              </p:cNvSpPr>
              <p:nvPr/>
            </p:nvSpPr>
            <p:spPr bwMode="auto">
              <a:xfrm flipH="1" flipV="1">
                <a:off x="2599" y="2020"/>
                <a:ext cx="193" cy="283"/>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49" name="Line 21"/>
              <p:cNvSpPr>
                <a:spLocks noChangeShapeType="1"/>
              </p:cNvSpPr>
              <p:nvPr/>
            </p:nvSpPr>
            <p:spPr bwMode="auto">
              <a:xfrm flipH="1" flipV="1">
                <a:off x="2565" y="2237"/>
                <a:ext cx="103" cy="116"/>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50" name="Line 22"/>
              <p:cNvSpPr>
                <a:spLocks noChangeShapeType="1"/>
              </p:cNvSpPr>
              <p:nvPr/>
            </p:nvSpPr>
            <p:spPr bwMode="auto">
              <a:xfrm flipH="1" flipV="1">
                <a:off x="2258" y="2248"/>
                <a:ext cx="332" cy="178"/>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51" name="Line 23"/>
              <p:cNvSpPr>
                <a:spLocks noChangeShapeType="1"/>
              </p:cNvSpPr>
              <p:nvPr/>
            </p:nvSpPr>
            <p:spPr bwMode="auto">
              <a:xfrm flipH="1" flipV="1">
                <a:off x="2322" y="2408"/>
                <a:ext cx="181" cy="86"/>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52" name="Line 24"/>
              <p:cNvSpPr>
                <a:spLocks noChangeShapeType="1"/>
              </p:cNvSpPr>
              <p:nvPr/>
            </p:nvSpPr>
            <p:spPr bwMode="auto">
              <a:xfrm flipH="1" flipV="1">
                <a:off x="2072" y="2469"/>
                <a:ext cx="407" cy="10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53" name="Line 25"/>
              <p:cNvSpPr>
                <a:spLocks noChangeShapeType="1"/>
              </p:cNvSpPr>
              <p:nvPr/>
            </p:nvSpPr>
            <p:spPr bwMode="auto">
              <a:xfrm flipH="1" flipV="1">
                <a:off x="2246" y="2611"/>
                <a:ext cx="206" cy="49"/>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54" name="Line 26"/>
              <p:cNvSpPr>
                <a:spLocks noChangeShapeType="1"/>
              </p:cNvSpPr>
              <p:nvPr/>
            </p:nvSpPr>
            <p:spPr bwMode="auto">
              <a:xfrm flipH="1" flipV="1">
                <a:off x="2010" y="2699"/>
                <a:ext cx="443" cy="48"/>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55" name="Line 27"/>
              <p:cNvSpPr>
                <a:spLocks noChangeShapeType="1"/>
              </p:cNvSpPr>
              <p:nvPr/>
            </p:nvSpPr>
            <p:spPr bwMode="auto">
              <a:xfrm flipH="1">
                <a:off x="2273" y="2836"/>
                <a:ext cx="181" cy="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56" name="Line 28"/>
              <p:cNvSpPr>
                <a:spLocks noChangeShapeType="1"/>
              </p:cNvSpPr>
              <p:nvPr/>
            </p:nvSpPr>
            <p:spPr bwMode="auto">
              <a:xfrm flipH="1">
                <a:off x="2036" y="2915"/>
                <a:ext cx="506" cy="99"/>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57" name="Line 29"/>
              <p:cNvSpPr>
                <a:spLocks noChangeShapeType="1"/>
              </p:cNvSpPr>
              <p:nvPr/>
            </p:nvSpPr>
            <p:spPr bwMode="auto">
              <a:xfrm flipH="1">
                <a:off x="2460" y="3006"/>
                <a:ext cx="145" cy="27"/>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58" name="Line 30"/>
              <p:cNvSpPr>
                <a:spLocks noChangeShapeType="1"/>
              </p:cNvSpPr>
              <p:nvPr/>
            </p:nvSpPr>
            <p:spPr bwMode="auto">
              <a:xfrm flipV="1">
                <a:off x="3713" y="2207"/>
                <a:ext cx="274" cy="17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59" name="Line 31"/>
              <p:cNvSpPr>
                <a:spLocks noChangeShapeType="1"/>
              </p:cNvSpPr>
              <p:nvPr/>
            </p:nvSpPr>
            <p:spPr bwMode="auto">
              <a:xfrm flipV="1">
                <a:off x="3802" y="2367"/>
                <a:ext cx="123" cy="83"/>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60" name="Line 32"/>
              <p:cNvSpPr>
                <a:spLocks noChangeShapeType="1"/>
              </p:cNvSpPr>
              <p:nvPr/>
            </p:nvSpPr>
            <p:spPr bwMode="auto">
              <a:xfrm flipV="1">
                <a:off x="3826" y="2425"/>
                <a:ext cx="359" cy="10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61" name="Line 33"/>
              <p:cNvSpPr>
                <a:spLocks noChangeShapeType="1"/>
              </p:cNvSpPr>
              <p:nvPr/>
            </p:nvSpPr>
            <p:spPr bwMode="auto">
              <a:xfrm flipV="1">
                <a:off x="3851" y="2569"/>
                <a:ext cx="158" cy="49"/>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62" name="Line 34"/>
              <p:cNvSpPr>
                <a:spLocks noChangeShapeType="1"/>
              </p:cNvSpPr>
              <p:nvPr/>
            </p:nvSpPr>
            <p:spPr bwMode="auto">
              <a:xfrm flipV="1">
                <a:off x="3852" y="2659"/>
                <a:ext cx="391" cy="47"/>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63" name="Line 35"/>
              <p:cNvSpPr>
                <a:spLocks noChangeShapeType="1"/>
              </p:cNvSpPr>
              <p:nvPr/>
            </p:nvSpPr>
            <p:spPr bwMode="auto">
              <a:xfrm>
                <a:off x="3853" y="2798"/>
                <a:ext cx="134"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64" name="Line 36"/>
              <p:cNvSpPr>
                <a:spLocks noChangeShapeType="1"/>
              </p:cNvSpPr>
              <p:nvPr/>
            </p:nvSpPr>
            <p:spPr bwMode="auto">
              <a:xfrm>
                <a:off x="3765" y="2877"/>
                <a:ext cx="459" cy="98"/>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65" name="Line 37"/>
              <p:cNvSpPr>
                <a:spLocks noChangeShapeType="1"/>
              </p:cNvSpPr>
              <p:nvPr/>
            </p:nvSpPr>
            <p:spPr bwMode="auto">
              <a:xfrm>
                <a:off x="3692" y="2966"/>
                <a:ext cx="107" cy="29"/>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66" name="Line 38"/>
              <p:cNvSpPr>
                <a:spLocks noChangeShapeType="1"/>
              </p:cNvSpPr>
              <p:nvPr/>
            </p:nvSpPr>
            <p:spPr bwMode="auto">
              <a:xfrm flipH="1">
                <a:off x="3615" y="2242"/>
                <a:ext cx="124" cy="7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grpSp>
      <p:sp>
        <p:nvSpPr>
          <p:cNvPr id="432167" name="Rectangle 39"/>
          <p:cNvSpPr>
            <a:spLocks noChangeArrowheads="1"/>
          </p:cNvSpPr>
          <p:nvPr/>
        </p:nvSpPr>
        <p:spPr bwMode="auto">
          <a:xfrm>
            <a:off x="3029168" y="4710114"/>
            <a:ext cx="1382276" cy="579155"/>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1204" tIns="39889" rIns="81204" bIns="39889">
            <a:spAutoFit/>
          </a:bodyPr>
          <a:lstStyle>
            <a:lvl1pPr defTabSz="820738">
              <a:defRPr sz="2400">
                <a:solidFill>
                  <a:schemeClr val="tx1"/>
                </a:solidFill>
                <a:latin typeface="Times New Roman" panose="02020603050405020304" pitchFamily="18" charset="0"/>
              </a:defRPr>
            </a:lvl1pPr>
            <a:lvl2pPr marL="409575" defTabSz="820738">
              <a:defRPr sz="2400">
                <a:solidFill>
                  <a:schemeClr val="tx1"/>
                </a:solidFill>
                <a:latin typeface="Times New Roman" panose="02020603050405020304" pitchFamily="18" charset="0"/>
              </a:defRPr>
            </a:lvl2pPr>
            <a:lvl3pPr marL="820738" defTabSz="820738">
              <a:defRPr sz="2400">
                <a:solidFill>
                  <a:schemeClr val="tx1"/>
                </a:solidFill>
                <a:latin typeface="Times New Roman" panose="02020603050405020304" pitchFamily="18" charset="0"/>
              </a:defRPr>
            </a:lvl3pPr>
            <a:lvl4pPr marL="1230313" defTabSz="820738">
              <a:defRPr sz="2400">
                <a:solidFill>
                  <a:schemeClr val="tx1"/>
                </a:solidFill>
                <a:latin typeface="Times New Roman" panose="02020603050405020304" pitchFamily="18" charset="0"/>
              </a:defRPr>
            </a:lvl4pPr>
            <a:lvl5pPr marL="1641475" defTabSz="820738">
              <a:defRPr sz="2400">
                <a:solidFill>
                  <a:schemeClr val="tx1"/>
                </a:solidFill>
                <a:latin typeface="Times New Roman" panose="02020603050405020304" pitchFamily="18" charset="0"/>
              </a:defRPr>
            </a:lvl5pPr>
            <a:lvl6pPr marL="2098675" defTabSz="820738" fontAlgn="base">
              <a:spcBef>
                <a:spcPct val="0"/>
              </a:spcBef>
              <a:spcAft>
                <a:spcPct val="0"/>
              </a:spcAft>
              <a:defRPr sz="2400">
                <a:solidFill>
                  <a:schemeClr val="tx1"/>
                </a:solidFill>
                <a:latin typeface="Times New Roman" panose="02020603050405020304" pitchFamily="18" charset="0"/>
              </a:defRPr>
            </a:lvl6pPr>
            <a:lvl7pPr marL="2555875" defTabSz="820738" fontAlgn="base">
              <a:spcBef>
                <a:spcPct val="0"/>
              </a:spcBef>
              <a:spcAft>
                <a:spcPct val="0"/>
              </a:spcAft>
              <a:defRPr sz="2400">
                <a:solidFill>
                  <a:schemeClr val="tx1"/>
                </a:solidFill>
                <a:latin typeface="Times New Roman" panose="02020603050405020304" pitchFamily="18" charset="0"/>
              </a:defRPr>
            </a:lvl7pPr>
            <a:lvl8pPr marL="3013075" defTabSz="820738" fontAlgn="base">
              <a:spcBef>
                <a:spcPct val="0"/>
              </a:spcBef>
              <a:spcAft>
                <a:spcPct val="0"/>
              </a:spcAft>
              <a:defRPr sz="2400">
                <a:solidFill>
                  <a:schemeClr val="tx1"/>
                </a:solidFill>
                <a:latin typeface="Times New Roman" panose="02020603050405020304" pitchFamily="18" charset="0"/>
              </a:defRPr>
            </a:lvl8pPr>
            <a:lvl9pPr marL="3470275" defTabSz="820738" fontAlgn="base">
              <a:spcBef>
                <a:spcPct val="0"/>
              </a:spcBef>
              <a:spcAft>
                <a:spcPct val="0"/>
              </a:spcAft>
              <a:defRPr sz="2400">
                <a:solidFill>
                  <a:schemeClr val="tx1"/>
                </a:solidFill>
                <a:latin typeface="Times New Roman" panose="02020603050405020304" pitchFamily="18" charset="0"/>
              </a:defRPr>
            </a:lvl9pPr>
          </a:lstStyle>
          <a:p>
            <a:pPr algn="ctr" eaLnBrk="0" hangingPunct="0">
              <a:lnSpc>
                <a:spcPct val="90000"/>
              </a:lnSpc>
            </a:pPr>
            <a:r>
              <a:rPr lang="en-US" altLang="ko-KR" sz="1800" b="1">
                <a:latin typeface="Arial" panose="020B0604020202020204" pitchFamily="34" charset="0"/>
                <a:ea typeface="굴림" charset="-127"/>
              </a:rPr>
              <a:t>Idea</a:t>
            </a:r>
          </a:p>
          <a:p>
            <a:pPr algn="ctr" eaLnBrk="0" hangingPunct="0">
              <a:lnSpc>
                <a:spcPct val="90000"/>
              </a:lnSpc>
            </a:pPr>
            <a:r>
              <a:rPr lang="en-US" altLang="ko-KR" sz="1800" b="1">
                <a:latin typeface="Arial" panose="020B0604020202020204" pitchFamily="34" charset="0"/>
                <a:ea typeface="굴림" charset="-127"/>
              </a:rPr>
              <a:t>Generation</a:t>
            </a:r>
          </a:p>
        </p:txBody>
      </p:sp>
      <p:sp>
        <p:nvSpPr>
          <p:cNvPr id="432168" name="Rectangle 40"/>
          <p:cNvSpPr>
            <a:spLocks noChangeArrowheads="1"/>
          </p:cNvSpPr>
          <p:nvPr/>
        </p:nvSpPr>
        <p:spPr bwMode="auto">
          <a:xfrm>
            <a:off x="2172414" y="3744914"/>
            <a:ext cx="1279684" cy="579155"/>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1204" tIns="39889" rIns="81204" bIns="39889">
            <a:spAutoFit/>
          </a:bodyPr>
          <a:lstStyle>
            <a:lvl1pPr defTabSz="820738">
              <a:defRPr sz="2400">
                <a:solidFill>
                  <a:schemeClr val="tx1"/>
                </a:solidFill>
                <a:latin typeface="Times New Roman" panose="02020603050405020304" pitchFamily="18" charset="0"/>
              </a:defRPr>
            </a:lvl1pPr>
            <a:lvl2pPr marL="409575" defTabSz="820738">
              <a:defRPr sz="2400">
                <a:solidFill>
                  <a:schemeClr val="tx1"/>
                </a:solidFill>
                <a:latin typeface="Times New Roman" panose="02020603050405020304" pitchFamily="18" charset="0"/>
              </a:defRPr>
            </a:lvl2pPr>
            <a:lvl3pPr marL="820738" defTabSz="820738">
              <a:defRPr sz="2400">
                <a:solidFill>
                  <a:schemeClr val="tx1"/>
                </a:solidFill>
                <a:latin typeface="Times New Roman" panose="02020603050405020304" pitchFamily="18" charset="0"/>
              </a:defRPr>
            </a:lvl3pPr>
            <a:lvl4pPr marL="1230313" defTabSz="820738">
              <a:defRPr sz="2400">
                <a:solidFill>
                  <a:schemeClr val="tx1"/>
                </a:solidFill>
                <a:latin typeface="Times New Roman" panose="02020603050405020304" pitchFamily="18" charset="0"/>
              </a:defRPr>
            </a:lvl4pPr>
            <a:lvl5pPr marL="1641475" defTabSz="820738">
              <a:defRPr sz="2400">
                <a:solidFill>
                  <a:schemeClr val="tx1"/>
                </a:solidFill>
                <a:latin typeface="Times New Roman" panose="02020603050405020304" pitchFamily="18" charset="0"/>
              </a:defRPr>
            </a:lvl5pPr>
            <a:lvl6pPr marL="2098675" defTabSz="820738" fontAlgn="base">
              <a:spcBef>
                <a:spcPct val="0"/>
              </a:spcBef>
              <a:spcAft>
                <a:spcPct val="0"/>
              </a:spcAft>
              <a:defRPr sz="2400">
                <a:solidFill>
                  <a:schemeClr val="tx1"/>
                </a:solidFill>
                <a:latin typeface="Times New Roman" panose="02020603050405020304" pitchFamily="18" charset="0"/>
              </a:defRPr>
            </a:lvl6pPr>
            <a:lvl7pPr marL="2555875" defTabSz="820738" fontAlgn="base">
              <a:spcBef>
                <a:spcPct val="0"/>
              </a:spcBef>
              <a:spcAft>
                <a:spcPct val="0"/>
              </a:spcAft>
              <a:defRPr sz="2400">
                <a:solidFill>
                  <a:schemeClr val="tx1"/>
                </a:solidFill>
                <a:latin typeface="Times New Roman" panose="02020603050405020304" pitchFamily="18" charset="0"/>
              </a:defRPr>
            </a:lvl7pPr>
            <a:lvl8pPr marL="3013075" defTabSz="820738" fontAlgn="base">
              <a:spcBef>
                <a:spcPct val="0"/>
              </a:spcBef>
              <a:spcAft>
                <a:spcPct val="0"/>
              </a:spcAft>
              <a:defRPr sz="2400">
                <a:solidFill>
                  <a:schemeClr val="tx1"/>
                </a:solidFill>
                <a:latin typeface="Times New Roman" panose="02020603050405020304" pitchFamily="18" charset="0"/>
              </a:defRPr>
            </a:lvl8pPr>
            <a:lvl9pPr marL="3470275" defTabSz="820738" fontAlgn="base">
              <a:spcBef>
                <a:spcPct val="0"/>
              </a:spcBef>
              <a:spcAft>
                <a:spcPct val="0"/>
              </a:spcAft>
              <a:defRPr sz="2400">
                <a:solidFill>
                  <a:schemeClr val="tx1"/>
                </a:solidFill>
                <a:latin typeface="Times New Roman" panose="02020603050405020304" pitchFamily="18" charset="0"/>
              </a:defRPr>
            </a:lvl9pPr>
          </a:lstStyle>
          <a:p>
            <a:pPr algn="ctr" eaLnBrk="0" hangingPunct="0">
              <a:lnSpc>
                <a:spcPct val="90000"/>
              </a:lnSpc>
            </a:pPr>
            <a:r>
              <a:rPr lang="en-US" altLang="ko-KR" sz="1800" b="1">
                <a:latin typeface="Arial" panose="020B0604020202020204" pitchFamily="34" charset="0"/>
                <a:ea typeface="굴림" charset="-127"/>
              </a:rPr>
              <a:t>Idea</a:t>
            </a:r>
          </a:p>
          <a:p>
            <a:pPr algn="ctr" eaLnBrk="0" hangingPunct="0">
              <a:lnSpc>
                <a:spcPct val="90000"/>
              </a:lnSpc>
            </a:pPr>
            <a:r>
              <a:rPr lang="en-US" altLang="ko-KR" sz="1800" b="1">
                <a:latin typeface="Arial" panose="020B0604020202020204" pitchFamily="34" charset="0"/>
                <a:ea typeface="굴림" charset="-127"/>
              </a:rPr>
              <a:t>Screening</a:t>
            </a:r>
          </a:p>
        </p:txBody>
      </p:sp>
      <p:sp>
        <p:nvSpPr>
          <p:cNvPr id="432169" name="Rectangle 41"/>
          <p:cNvSpPr>
            <a:spLocks noChangeArrowheads="1"/>
          </p:cNvSpPr>
          <p:nvPr/>
        </p:nvSpPr>
        <p:spPr bwMode="auto">
          <a:xfrm>
            <a:off x="2259703" y="2532063"/>
            <a:ext cx="1613109" cy="828454"/>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1204" tIns="39889" rIns="81204" bIns="39889">
            <a:spAutoFit/>
          </a:bodyPr>
          <a:lstStyle>
            <a:lvl1pPr defTabSz="820738">
              <a:defRPr sz="2400">
                <a:solidFill>
                  <a:schemeClr val="tx1"/>
                </a:solidFill>
                <a:latin typeface="Times New Roman" panose="02020603050405020304" pitchFamily="18" charset="0"/>
              </a:defRPr>
            </a:lvl1pPr>
            <a:lvl2pPr marL="409575" defTabSz="820738">
              <a:defRPr sz="2400">
                <a:solidFill>
                  <a:schemeClr val="tx1"/>
                </a:solidFill>
                <a:latin typeface="Times New Roman" panose="02020603050405020304" pitchFamily="18" charset="0"/>
              </a:defRPr>
            </a:lvl2pPr>
            <a:lvl3pPr marL="820738" defTabSz="820738">
              <a:defRPr sz="2400">
                <a:solidFill>
                  <a:schemeClr val="tx1"/>
                </a:solidFill>
                <a:latin typeface="Times New Roman" panose="02020603050405020304" pitchFamily="18" charset="0"/>
              </a:defRPr>
            </a:lvl3pPr>
            <a:lvl4pPr marL="1230313" defTabSz="820738">
              <a:defRPr sz="2400">
                <a:solidFill>
                  <a:schemeClr val="tx1"/>
                </a:solidFill>
                <a:latin typeface="Times New Roman" panose="02020603050405020304" pitchFamily="18" charset="0"/>
              </a:defRPr>
            </a:lvl4pPr>
            <a:lvl5pPr marL="1641475" defTabSz="820738">
              <a:defRPr sz="2400">
                <a:solidFill>
                  <a:schemeClr val="tx1"/>
                </a:solidFill>
                <a:latin typeface="Times New Roman" panose="02020603050405020304" pitchFamily="18" charset="0"/>
              </a:defRPr>
            </a:lvl5pPr>
            <a:lvl6pPr marL="2098675" defTabSz="820738" fontAlgn="base">
              <a:spcBef>
                <a:spcPct val="0"/>
              </a:spcBef>
              <a:spcAft>
                <a:spcPct val="0"/>
              </a:spcAft>
              <a:defRPr sz="2400">
                <a:solidFill>
                  <a:schemeClr val="tx1"/>
                </a:solidFill>
                <a:latin typeface="Times New Roman" panose="02020603050405020304" pitchFamily="18" charset="0"/>
              </a:defRPr>
            </a:lvl6pPr>
            <a:lvl7pPr marL="2555875" defTabSz="820738" fontAlgn="base">
              <a:spcBef>
                <a:spcPct val="0"/>
              </a:spcBef>
              <a:spcAft>
                <a:spcPct val="0"/>
              </a:spcAft>
              <a:defRPr sz="2400">
                <a:solidFill>
                  <a:schemeClr val="tx1"/>
                </a:solidFill>
                <a:latin typeface="Times New Roman" panose="02020603050405020304" pitchFamily="18" charset="0"/>
              </a:defRPr>
            </a:lvl7pPr>
            <a:lvl8pPr marL="3013075" defTabSz="820738" fontAlgn="base">
              <a:spcBef>
                <a:spcPct val="0"/>
              </a:spcBef>
              <a:spcAft>
                <a:spcPct val="0"/>
              </a:spcAft>
              <a:defRPr sz="2400">
                <a:solidFill>
                  <a:schemeClr val="tx1"/>
                </a:solidFill>
                <a:latin typeface="Times New Roman" panose="02020603050405020304" pitchFamily="18" charset="0"/>
              </a:defRPr>
            </a:lvl8pPr>
            <a:lvl9pPr marL="3470275" defTabSz="820738" fontAlgn="base">
              <a:spcBef>
                <a:spcPct val="0"/>
              </a:spcBef>
              <a:spcAft>
                <a:spcPct val="0"/>
              </a:spcAft>
              <a:defRPr sz="2400">
                <a:solidFill>
                  <a:schemeClr val="tx1"/>
                </a:solidFill>
                <a:latin typeface="Times New Roman" panose="02020603050405020304" pitchFamily="18" charset="0"/>
              </a:defRPr>
            </a:lvl9pPr>
          </a:lstStyle>
          <a:p>
            <a:pPr algn="ctr" eaLnBrk="0" hangingPunct="0">
              <a:lnSpc>
                <a:spcPct val="90000"/>
              </a:lnSpc>
            </a:pPr>
            <a:r>
              <a:rPr lang="en-US" altLang="ko-KR" sz="1800" b="1">
                <a:latin typeface="Arial" panose="020B0604020202020204" pitchFamily="34" charset="0"/>
                <a:ea typeface="굴림" charset="-127"/>
              </a:rPr>
              <a:t>Concept</a:t>
            </a:r>
          </a:p>
          <a:p>
            <a:pPr algn="ctr" eaLnBrk="0" hangingPunct="0">
              <a:lnSpc>
                <a:spcPct val="90000"/>
              </a:lnSpc>
            </a:pPr>
            <a:r>
              <a:rPr lang="en-US" altLang="ko-KR" sz="1800" b="1">
                <a:latin typeface="Arial" panose="020B0604020202020204" pitchFamily="34" charset="0"/>
                <a:ea typeface="굴림" charset="-127"/>
              </a:rPr>
              <a:t>Development</a:t>
            </a:r>
          </a:p>
          <a:p>
            <a:pPr algn="ctr" eaLnBrk="0" hangingPunct="0">
              <a:lnSpc>
                <a:spcPct val="90000"/>
              </a:lnSpc>
            </a:pPr>
            <a:r>
              <a:rPr lang="en-US" altLang="ko-KR" sz="1800" b="1">
                <a:latin typeface="Arial" panose="020B0604020202020204" pitchFamily="34" charset="0"/>
                <a:ea typeface="굴림" charset="-127"/>
              </a:rPr>
              <a:t>and Testing</a:t>
            </a:r>
          </a:p>
        </p:txBody>
      </p:sp>
      <p:sp>
        <p:nvSpPr>
          <p:cNvPr id="432170" name="Rectangle 42"/>
          <p:cNvSpPr>
            <a:spLocks noChangeArrowheads="1"/>
          </p:cNvSpPr>
          <p:nvPr/>
        </p:nvSpPr>
        <p:spPr bwMode="auto">
          <a:xfrm>
            <a:off x="3800519" y="1728789"/>
            <a:ext cx="1254036" cy="579155"/>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1204" tIns="39889" rIns="81204" bIns="39889">
            <a:spAutoFit/>
          </a:bodyPr>
          <a:lstStyle>
            <a:lvl1pPr defTabSz="820738">
              <a:defRPr sz="2400">
                <a:solidFill>
                  <a:schemeClr val="tx1"/>
                </a:solidFill>
                <a:latin typeface="Times New Roman" panose="02020603050405020304" pitchFamily="18" charset="0"/>
              </a:defRPr>
            </a:lvl1pPr>
            <a:lvl2pPr marL="409575" defTabSz="820738">
              <a:defRPr sz="2400">
                <a:solidFill>
                  <a:schemeClr val="tx1"/>
                </a:solidFill>
                <a:latin typeface="Times New Roman" panose="02020603050405020304" pitchFamily="18" charset="0"/>
              </a:defRPr>
            </a:lvl2pPr>
            <a:lvl3pPr marL="820738" defTabSz="820738">
              <a:defRPr sz="2400">
                <a:solidFill>
                  <a:schemeClr val="tx1"/>
                </a:solidFill>
                <a:latin typeface="Times New Roman" panose="02020603050405020304" pitchFamily="18" charset="0"/>
              </a:defRPr>
            </a:lvl3pPr>
            <a:lvl4pPr marL="1230313" defTabSz="820738">
              <a:defRPr sz="2400">
                <a:solidFill>
                  <a:schemeClr val="tx1"/>
                </a:solidFill>
                <a:latin typeface="Times New Roman" panose="02020603050405020304" pitchFamily="18" charset="0"/>
              </a:defRPr>
            </a:lvl4pPr>
            <a:lvl5pPr marL="1641475" defTabSz="820738">
              <a:defRPr sz="2400">
                <a:solidFill>
                  <a:schemeClr val="tx1"/>
                </a:solidFill>
                <a:latin typeface="Times New Roman" panose="02020603050405020304" pitchFamily="18" charset="0"/>
              </a:defRPr>
            </a:lvl5pPr>
            <a:lvl6pPr marL="2098675" defTabSz="820738" fontAlgn="base">
              <a:spcBef>
                <a:spcPct val="0"/>
              </a:spcBef>
              <a:spcAft>
                <a:spcPct val="0"/>
              </a:spcAft>
              <a:defRPr sz="2400">
                <a:solidFill>
                  <a:schemeClr val="tx1"/>
                </a:solidFill>
                <a:latin typeface="Times New Roman" panose="02020603050405020304" pitchFamily="18" charset="0"/>
              </a:defRPr>
            </a:lvl6pPr>
            <a:lvl7pPr marL="2555875" defTabSz="820738" fontAlgn="base">
              <a:spcBef>
                <a:spcPct val="0"/>
              </a:spcBef>
              <a:spcAft>
                <a:spcPct val="0"/>
              </a:spcAft>
              <a:defRPr sz="2400">
                <a:solidFill>
                  <a:schemeClr val="tx1"/>
                </a:solidFill>
                <a:latin typeface="Times New Roman" panose="02020603050405020304" pitchFamily="18" charset="0"/>
              </a:defRPr>
            </a:lvl7pPr>
            <a:lvl8pPr marL="3013075" defTabSz="820738" fontAlgn="base">
              <a:spcBef>
                <a:spcPct val="0"/>
              </a:spcBef>
              <a:spcAft>
                <a:spcPct val="0"/>
              </a:spcAft>
              <a:defRPr sz="2400">
                <a:solidFill>
                  <a:schemeClr val="tx1"/>
                </a:solidFill>
                <a:latin typeface="Times New Roman" panose="02020603050405020304" pitchFamily="18" charset="0"/>
              </a:defRPr>
            </a:lvl8pPr>
            <a:lvl9pPr marL="3470275" defTabSz="820738" fontAlgn="base">
              <a:spcBef>
                <a:spcPct val="0"/>
              </a:spcBef>
              <a:spcAft>
                <a:spcPct val="0"/>
              </a:spcAft>
              <a:defRPr sz="2400">
                <a:solidFill>
                  <a:schemeClr val="tx1"/>
                </a:solidFill>
                <a:latin typeface="Times New Roman" panose="02020603050405020304" pitchFamily="18" charset="0"/>
              </a:defRPr>
            </a:lvl9pPr>
          </a:lstStyle>
          <a:p>
            <a:pPr algn="ctr" eaLnBrk="0" hangingPunct="0">
              <a:lnSpc>
                <a:spcPct val="90000"/>
              </a:lnSpc>
            </a:pPr>
            <a:r>
              <a:rPr lang="en-US" altLang="ko-KR" sz="1800" b="1">
                <a:latin typeface="Arial" panose="020B0604020202020204" pitchFamily="34" charset="0"/>
                <a:ea typeface="굴림" charset="-127"/>
              </a:rPr>
              <a:t>Marketing</a:t>
            </a:r>
          </a:p>
          <a:p>
            <a:pPr algn="ctr" eaLnBrk="0" hangingPunct="0">
              <a:lnSpc>
                <a:spcPct val="90000"/>
              </a:lnSpc>
            </a:pPr>
            <a:r>
              <a:rPr lang="en-US" altLang="ko-KR" sz="1800" b="1">
                <a:latin typeface="Arial" panose="020B0604020202020204" pitchFamily="34" charset="0"/>
                <a:ea typeface="굴림" charset="-127"/>
              </a:rPr>
              <a:t>Strategy</a:t>
            </a:r>
          </a:p>
        </p:txBody>
      </p:sp>
      <p:sp>
        <p:nvSpPr>
          <p:cNvPr id="432171" name="Rectangle 43"/>
          <p:cNvSpPr>
            <a:spLocks noChangeArrowheads="1"/>
          </p:cNvSpPr>
          <p:nvPr/>
        </p:nvSpPr>
        <p:spPr bwMode="auto">
          <a:xfrm>
            <a:off x="7088542" y="1728789"/>
            <a:ext cx="1189916" cy="579155"/>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1204" tIns="39889" rIns="81204" bIns="39889">
            <a:spAutoFit/>
          </a:bodyPr>
          <a:lstStyle>
            <a:lvl1pPr defTabSz="820738">
              <a:defRPr sz="2400">
                <a:solidFill>
                  <a:schemeClr val="tx1"/>
                </a:solidFill>
                <a:latin typeface="Times New Roman" panose="02020603050405020304" pitchFamily="18" charset="0"/>
              </a:defRPr>
            </a:lvl1pPr>
            <a:lvl2pPr marL="409575" defTabSz="820738">
              <a:defRPr sz="2400">
                <a:solidFill>
                  <a:schemeClr val="tx1"/>
                </a:solidFill>
                <a:latin typeface="Times New Roman" panose="02020603050405020304" pitchFamily="18" charset="0"/>
              </a:defRPr>
            </a:lvl2pPr>
            <a:lvl3pPr marL="820738" defTabSz="820738">
              <a:defRPr sz="2400">
                <a:solidFill>
                  <a:schemeClr val="tx1"/>
                </a:solidFill>
                <a:latin typeface="Times New Roman" panose="02020603050405020304" pitchFamily="18" charset="0"/>
              </a:defRPr>
            </a:lvl3pPr>
            <a:lvl4pPr marL="1230313" defTabSz="820738">
              <a:defRPr sz="2400">
                <a:solidFill>
                  <a:schemeClr val="tx1"/>
                </a:solidFill>
                <a:latin typeface="Times New Roman" panose="02020603050405020304" pitchFamily="18" charset="0"/>
              </a:defRPr>
            </a:lvl4pPr>
            <a:lvl5pPr marL="1641475" defTabSz="820738">
              <a:defRPr sz="2400">
                <a:solidFill>
                  <a:schemeClr val="tx1"/>
                </a:solidFill>
                <a:latin typeface="Times New Roman" panose="02020603050405020304" pitchFamily="18" charset="0"/>
              </a:defRPr>
            </a:lvl5pPr>
            <a:lvl6pPr marL="2098675" defTabSz="820738" fontAlgn="base">
              <a:spcBef>
                <a:spcPct val="0"/>
              </a:spcBef>
              <a:spcAft>
                <a:spcPct val="0"/>
              </a:spcAft>
              <a:defRPr sz="2400">
                <a:solidFill>
                  <a:schemeClr val="tx1"/>
                </a:solidFill>
                <a:latin typeface="Times New Roman" panose="02020603050405020304" pitchFamily="18" charset="0"/>
              </a:defRPr>
            </a:lvl6pPr>
            <a:lvl7pPr marL="2555875" defTabSz="820738" fontAlgn="base">
              <a:spcBef>
                <a:spcPct val="0"/>
              </a:spcBef>
              <a:spcAft>
                <a:spcPct val="0"/>
              </a:spcAft>
              <a:defRPr sz="2400">
                <a:solidFill>
                  <a:schemeClr val="tx1"/>
                </a:solidFill>
                <a:latin typeface="Times New Roman" panose="02020603050405020304" pitchFamily="18" charset="0"/>
              </a:defRPr>
            </a:lvl7pPr>
            <a:lvl8pPr marL="3013075" defTabSz="820738" fontAlgn="base">
              <a:spcBef>
                <a:spcPct val="0"/>
              </a:spcBef>
              <a:spcAft>
                <a:spcPct val="0"/>
              </a:spcAft>
              <a:defRPr sz="2400">
                <a:solidFill>
                  <a:schemeClr val="tx1"/>
                </a:solidFill>
                <a:latin typeface="Times New Roman" panose="02020603050405020304" pitchFamily="18" charset="0"/>
              </a:defRPr>
            </a:lvl8pPr>
            <a:lvl9pPr marL="3470275" defTabSz="820738" fontAlgn="base">
              <a:spcBef>
                <a:spcPct val="0"/>
              </a:spcBef>
              <a:spcAft>
                <a:spcPct val="0"/>
              </a:spcAft>
              <a:defRPr sz="2400">
                <a:solidFill>
                  <a:schemeClr val="tx1"/>
                </a:solidFill>
                <a:latin typeface="Times New Roman" panose="02020603050405020304" pitchFamily="18" charset="0"/>
              </a:defRPr>
            </a:lvl9pPr>
          </a:lstStyle>
          <a:p>
            <a:pPr algn="ctr" eaLnBrk="0" hangingPunct="0">
              <a:lnSpc>
                <a:spcPct val="90000"/>
              </a:lnSpc>
            </a:pPr>
            <a:r>
              <a:rPr lang="en-US" altLang="ko-KR" sz="1800" b="1">
                <a:latin typeface="Arial" panose="020B0604020202020204" pitchFamily="34" charset="0"/>
                <a:ea typeface="굴림" charset="-127"/>
              </a:rPr>
              <a:t>Business</a:t>
            </a:r>
          </a:p>
          <a:p>
            <a:pPr algn="ctr" eaLnBrk="0" hangingPunct="0">
              <a:lnSpc>
                <a:spcPct val="90000"/>
              </a:lnSpc>
            </a:pPr>
            <a:r>
              <a:rPr lang="en-US" altLang="ko-KR" sz="1800" b="1">
                <a:latin typeface="Arial" panose="020B0604020202020204" pitchFamily="34" charset="0"/>
                <a:ea typeface="굴림" charset="-127"/>
              </a:rPr>
              <a:t>Analysis</a:t>
            </a:r>
          </a:p>
        </p:txBody>
      </p:sp>
      <p:sp>
        <p:nvSpPr>
          <p:cNvPr id="432172" name="Rectangle 44"/>
          <p:cNvSpPr>
            <a:spLocks noChangeArrowheads="1"/>
          </p:cNvSpPr>
          <p:nvPr/>
        </p:nvSpPr>
        <p:spPr bwMode="auto">
          <a:xfrm>
            <a:off x="8426347" y="2625726"/>
            <a:ext cx="1613109" cy="579155"/>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1204" tIns="39889" rIns="81204" bIns="39889">
            <a:spAutoFit/>
          </a:bodyPr>
          <a:lstStyle>
            <a:lvl1pPr defTabSz="820738">
              <a:defRPr sz="2400">
                <a:solidFill>
                  <a:schemeClr val="tx1"/>
                </a:solidFill>
                <a:latin typeface="Times New Roman" panose="02020603050405020304" pitchFamily="18" charset="0"/>
              </a:defRPr>
            </a:lvl1pPr>
            <a:lvl2pPr marL="409575" defTabSz="820738">
              <a:defRPr sz="2400">
                <a:solidFill>
                  <a:schemeClr val="tx1"/>
                </a:solidFill>
                <a:latin typeface="Times New Roman" panose="02020603050405020304" pitchFamily="18" charset="0"/>
              </a:defRPr>
            </a:lvl2pPr>
            <a:lvl3pPr marL="820738" defTabSz="820738">
              <a:defRPr sz="2400">
                <a:solidFill>
                  <a:schemeClr val="tx1"/>
                </a:solidFill>
                <a:latin typeface="Times New Roman" panose="02020603050405020304" pitchFamily="18" charset="0"/>
              </a:defRPr>
            </a:lvl3pPr>
            <a:lvl4pPr marL="1230313" defTabSz="820738">
              <a:defRPr sz="2400">
                <a:solidFill>
                  <a:schemeClr val="tx1"/>
                </a:solidFill>
                <a:latin typeface="Times New Roman" panose="02020603050405020304" pitchFamily="18" charset="0"/>
              </a:defRPr>
            </a:lvl4pPr>
            <a:lvl5pPr marL="1641475" defTabSz="820738">
              <a:defRPr sz="2400">
                <a:solidFill>
                  <a:schemeClr val="tx1"/>
                </a:solidFill>
                <a:latin typeface="Times New Roman" panose="02020603050405020304" pitchFamily="18" charset="0"/>
              </a:defRPr>
            </a:lvl5pPr>
            <a:lvl6pPr marL="2098675" defTabSz="820738" fontAlgn="base">
              <a:spcBef>
                <a:spcPct val="0"/>
              </a:spcBef>
              <a:spcAft>
                <a:spcPct val="0"/>
              </a:spcAft>
              <a:defRPr sz="2400">
                <a:solidFill>
                  <a:schemeClr val="tx1"/>
                </a:solidFill>
                <a:latin typeface="Times New Roman" panose="02020603050405020304" pitchFamily="18" charset="0"/>
              </a:defRPr>
            </a:lvl6pPr>
            <a:lvl7pPr marL="2555875" defTabSz="820738" fontAlgn="base">
              <a:spcBef>
                <a:spcPct val="0"/>
              </a:spcBef>
              <a:spcAft>
                <a:spcPct val="0"/>
              </a:spcAft>
              <a:defRPr sz="2400">
                <a:solidFill>
                  <a:schemeClr val="tx1"/>
                </a:solidFill>
                <a:latin typeface="Times New Roman" panose="02020603050405020304" pitchFamily="18" charset="0"/>
              </a:defRPr>
            </a:lvl7pPr>
            <a:lvl8pPr marL="3013075" defTabSz="820738" fontAlgn="base">
              <a:spcBef>
                <a:spcPct val="0"/>
              </a:spcBef>
              <a:spcAft>
                <a:spcPct val="0"/>
              </a:spcAft>
              <a:defRPr sz="2400">
                <a:solidFill>
                  <a:schemeClr val="tx1"/>
                </a:solidFill>
                <a:latin typeface="Times New Roman" panose="02020603050405020304" pitchFamily="18" charset="0"/>
              </a:defRPr>
            </a:lvl8pPr>
            <a:lvl9pPr marL="3470275" defTabSz="820738" fontAlgn="base">
              <a:spcBef>
                <a:spcPct val="0"/>
              </a:spcBef>
              <a:spcAft>
                <a:spcPct val="0"/>
              </a:spcAft>
              <a:defRPr sz="2400">
                <a:solidFill>
                  <a:schemeClr val="tx1"/>
                </a:solidFill>
                <a:latin typeface="Times New Roman" panose="02020603050405020304" pitchFamily="18" charset="0"/>
              </a:defRPr>
            </a:lvl9pPr>
          </a:lstStyle>
          <a:p>
            <a:pPr algn="ctr" eaLnBrk="0" hangingPunct="0">
              <a:lnSpc>
                <a:spcPct val="90000"/>
              </a:lnSpc>
            </a:pPr>
            <a:r>
              <a:rPr lang="en-US" altLang="ko-KR" sz="1800" b="1">
                <a:latin typeface="Arial" panose="020B0604020202020204" pitchFamily="34" charset="0"/>
                <a:ea typeface="굴림" charset="-127"/>
              </a:rPr>
              <a:t>Product</a:t>
            </a:r>
          </a:p>
          <a:p>
            <a:pPr algn="ctr" eaLnBrk="0" hangingPunct="0">
              <a:lnSpc>
                <a:spcPct val="90000"/>
              </a:lnSpc>
            </a:pPr>
            <a:r>
              <a:rPr lang="en-US" altLang="ko-KR" sz="1800" b="1">
                <a:latin typeface="Arial" panose="020B0604020202020204" pitchFamily="34" charset="0"/>
                <a:ea typeface="굴림" charset="-127"/>
              </a:rPr>
              <a:t>Development</a:t>
            </a:r>
          </a:p>
        </p:txBody>
      </p:sp>
      <p:sp>
        <p:nvSpPr>
          <p:cNvPr id="432173" name="Rectangle 45"/>
          <p:cNvSpPr>
            <a:spLocks noChangeArrowheads="1"/>
          </p:cNvSpPr>
          <p:nvPr/>
        </p:nvSpPr>
        <p:spPr bwMode="auto">
          <a:xfrm>
            <a:off x="8739232" y="3744914"/>
            <a:ext cx="1254036" cy="579155"/>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1204" tIns="39889" rIns="81204" bIns="39889">
            <a:spAutoFit/>
          </a:bodyPr>
          <a:lstStyle>
            <a:lvl1pPr defTabSz="820738">
              <a:defRPr sz="2400">
                <a:solidFill>
                  <a:schemeClr val="tx1"/>
                </a:solidFill>
                <a:latin typeface="Times New Roman" panose="02020603050405020304" pitchFamily="18" charset="0"/>
              </a:defRPr>
            </a:lvl1pPr>
            <a:lvl2pPr marL="409575" defTabSz="820738">
              <a:defRPr sz="2400">
                <a:solidFill>
                  <a:schemeClr val="tx1"/>
                </a:solidFill>
                <a:latin typeface="Times New Roman" panose="02020603050405020304" pitchFamily="18" charset="0"/>
              </a:defRPr>
            </a:lvl2pPr>
            <a:lvl3pPr marL="820738" defTabSz="820738">
              <a:defRPr sz="2400">
                <a:solidFill>
                  <a:schemeClr val="tx1"/>
                </a:solidFill>
                <a:latin typeface="Times New Roman" panose="02020603050405020304" pitchFamily="18" charset="0"/>
              </a:defRPr>
            </a:lvl3pPr>
            <a:lvl4pPr marL="1230313" defTabSz="820738">
              <a:defRPr sz="2400">
                <a:solidFill>
                  <a:schemeClr val="tx1"/>
                </a:solidFill>
                <a:latin typeface="Times New Roman" panose="02020603050405020304" pitchFamily="18" charset="0"/>
              </a:defRPr>
            </a:lvl4pPr>
            <a:lvl5pPr marL="1641475" defTabSz="820738">
              <a:defRPr sz="2400">
                <a:solidFill>
                  <a:schemeClr val="tx1"/>
                </a:solidFill>
                <a:latin typeface="Times New Roman" panose="02020603050405020304" pitchFamily="18" charset="0"/>
              </a:defRPr>
            </a:lvl5pPr>
            <a:lvl6pPr marL="2098675" defTabSz="820738" fontAlgn="base">
              <a:spcBef>
                <a:spcPct val="0"/>
              </a:spcBef>
              <a:spcAft>
                <a:spcPct val="0"/>
              </a:spcAft>
              <a:defRPr sz="2400">
                <a:solidFill>
                  <a:schemeClr val="tx1"/>
                </a:solidFill>
                <a:latin typeface="Times New Roman" panose="02020603050405020304" pitchFamily="18" charset="0"/>
              </a:defRPr>
            </a:lvl6pPr>
            <a:lvl7pPr marL="2555875" defTabSz="820738" fontAlgn="base">
              <a:spcBef>
                <a:spcPct val="0"/>
              </a:spcBef>
              <a:spcAft>
                <a:spcPct val="0"/>
              </a:spcAft>
              <a:defRPr sz="2400">
                <a:solidFill>
                  <a:schemeClr val="tx1"/>
                </a:solidFill>
                <a:latin typeface="Times New Roman" panose="02020603050405020304" pitchFamily="18" charset="0"/>
              </a:defRPr>
            </a:lvl7pPr>
            <a:lvl8pPr marL="3013075" defTabSz="820738" fontAlgn="base">
              <a:spcBef>
                <a:spcPct val="0"/>
              </a:spcBef>
              <a:spcAft>
                <a:spcPct val="0"/>
              </a:spcAft>
              <a:defRPr sz="2400">
                <a:solidFill>
                  <a:schemeClr val="tx1"/>
                </a:solidFill>
                <a:latin typeface="Times New Roman" panose="02020603050405020304" pitchFamily="18" charset="0"/>
              </a:defRPr>
            </a:lvl8pPr>
            <a:lvl9pPr marL="3470275" defTabSz="820738" fontAlgn="base">
              <a:spcBef>
                <a:spcPct val="0"/>
              </a:spcBef>
              <a:spcAft>
                <a:spcPct val="0"/>
              </a:spcAft>
              <a:defRPr sz="2400">
                <a:solidFill>
                  <a:schemeClr val="tx1"/>
                </a:solidFill>
                <a:latin typeface="Times New Roman" panose="02020603050405020304" pitchFamily="18" charset="0"/>
              </a:defRPr>
            </a:lvl9pPr>
          </a:lstStyle>
          <a:p>
            <a:pPr algn="ctr" eaLnBrk="0" hangingPunct="0">
              <a:lnSpc>
                <a:spcPct val="90000"/>
              </a:lnSpc>
            </a:pPr>
            <a:r>
              <a:rPr lang="en-US" altLang="ko-KR" sz="1800" b="1">
                <a:latin typeface="Arial" panose="020B0604020202020204" pitchFamily="34" charset="0"/>
                <a:ea typeface="굴림" charset="-127"/>
              </a:rPr>
              <a:t>Test</a:t>
            </a:r>
          </a:p>
          <a:p>
            <a:pPr algn="ctr" eaLnBrk="0" hangingPunct="0">
              <a:lnSpc>
                <a:spcPct val="90000"/>
              </a:lnSpc>
            </a:pPr>
            <a:r>
              <a:rPr lang="en-US" altLang="ko-KR" sz="1800" b="1">
                <a:latin typeface="Arial" panose="020B0604020202020204" pitchFamily="34" charset="0"/>
                <a:ea typeface="굴림" charset="-127"/>
              </a:rPr>
              <a:t>Marketing</a:t>
            </a:r>
          </a:p>
        </p:txBody>
      </p:sp>
      <p:sp>
        <p:nvSpPr>
          <p:cNvPr id="432174" name="Rectangle 46"/>
          <p:cNvSpPr>
            <a:spLocks noChangeArrowheads="1"/>
          </p:cNvSpPr>
          <p:nvPr/>
        </p:nvSpPr>
        <p:spPr bwMode="auto">
          <a:xfrm>
            <a:off x="7275513" y="4710113"/>
            <a:ext cx="2646362" cy="329856"/>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204" tIns="39889" rIns="81204" bIns="39889">
            <a:spAutoFit/>
          </a:bodyPr>
          <a:lstStyle>
            <a:lvl1pPr defTabSz="820738">
              <a:defRPr sz="2400">
                <a:solidFill>
                  <a:schemeClr val="tx1"/>
                </a:solidFill>
                <a:latin typeface="Times New Roman" panose="02020603050405020304" pitchFamily="18" charset="0"/>
              </a:defRPr>
            </a:lvl1pPr>
            <a:lvl2pPr marL="409575" defTabSz="820738">
              <a:defRPr sz="2400">
                <a:solidFill>
                  <a:schemeClr val="tx1"/>
                </a:solidFill>
                <a:latin typeface="Times New Roman" panose="02020603050405020304" pitchFamily="18" charset="0"/>
              </a:defRPr>
            </a:lvl2pPr>
            <a:lvl3pPr marL="820738" defTabSz="820738">
              <a:defRPr sz="2400">
                <a:solidFill>
                  <a:schemeClr val="tx1"/>
                </a:solidFill>
                <a:latin typeface="Times New Roman" panose="02020603050405020304" pitchFamily="18" charset="0"/>
              </a:defRPr>
            </a:lvl3pPr>
            <a:lvl4pPr marL="1230313" defTabSz="820738">
              <a:defRPr sz="2400">
                <a:solidFill>
                  <a:schemeClr val="tx1"/>
                </a:solidFill>
                <a:latin typeface="Times New Roman" panose="02020603050405020304" pitchFamily="18" charset="0"/>
              </a:defRPr>
            </a:lvl4pPr>
            <a:lvl5pPr marL="1641475" defTabSz="820738">
              <a:defRPr sz="2400">
                <a:solidFill>
                  <a:schemeClr val="tx1"/>
                </a:solidFill>
                <a:latin typeface="Times New Roman" panose="02020603050405020304" pitchFamily="18" charset="0"/>
              </a:defRPr>
            </a:lvl5pPr>
            <a:lvl6pPr marL="2098675" defTabSz="820738" fontAlgn="base">
              <a:spcBef>
                <a:spcPct val="0"/>
              </a:spcBef>
              <a:spcAft>
                <a:spcPct val="0"/>
              </a:spcAft>
              <a:defRPr sz="2400">
                <a:solidFill>
                  <a:schemeClr val="tx1"/>
                </a:solidFill>
                <a:latin typeface="Times New Roman" panose="02020603050405020304" pitchFamily="18" charset="0"/>
              </a:defRPr>
            </a:lvl6pPr>
            <a:lvl7pPr marL="2555875" defTabSz="820738" fontAlgn="base">
              <a:spcBef>
                <a:spcPct val="0"/>
              </a:spcBef>
              <a:spcAft>
                <a:spcPct val="0"/>
              </a:spcAft>
              <a:defRPr sz="2400">
                <a:solidFill>
                  <a:schemeClr val="tx1"/>
                </a:solidFill>
                <a:latin typeface="Times New Roman" panose="02020603050405020304" pitchFamily="18" charset="0"/>
              </a:defRPr>
            </a:lvl7pPr>
            <a:lvl8pPr marL="3013075" defTabSz="820738" fontAlgn="base">
              <a:spcBef>
                <a:spcPct val="0"/>
              </a:spcBef>
              <a:spcAft>
                <a:spcPct val="0"/>
              </a:spcAft>
              <a:defRPr sz="2400">
                <a:solidFill>
                  <a:schemeClr val="tx1"/>
                </a:solidFill>
                <a:latin typeface="Times New Roman" panose="02020603050405020304" pitchFamily="18" charset="0"/>
              </a:defRPr>
            </a:lvl8pPr>
            <a:lvl9pPr marL="3470275" defTabSz="820738" fontAlgn="base">
              <a:spcBef>
                <a:spcPct val="0"/>
              </a:spcBef>
              <a:spcAft>
                <a:spcPct val="0"/>
              </a:spcAft>
              <a:defRPr sz="2400">
                <a:solidFill>
                  <a:schemeClr val="tx1"/>
                </a:solidFill>
                <a:latin typeface="Times New Roman" panose="02020603050405020304" pitchFamily="18" charset="0"/>
              </a:defRPr>
            </a:lvl9pPr>
          </a:lstStyle>
          <a:p>
            <a:pPr algn="ctr" eaLnBrk="0" hangingPunct="0">
              <a:lnSpc>
                <a:spcPct val="90000"/>
              </a:lnSpc>
            </a:pPr>
            <a:r>
              <a:rPr lang="en-US" altLang="ko-KR" sz="1800" b="1">
                <a:latin typeface="Arial" panose="020B0604020202020204" pitchFamily="34" charset="0"/>
                <a:ea typeface="굴림" charset="-127"/>
              </a:rPr>
              <a:t>Commercialization</a:t>
            </a:r>
          </a:p>
        </p:txBody>
      </p:sp>
      <p:sp>
        <p:nvSpPr>
          <p:cNvPr id="432175" name="Freeform 47"/>
          <p:cNvSpPr>
            <a:spLocks/>
          </p:cNvSpPr>
          <p:nvPr/>
        </p:nvSpPr>
        <p:spPr bwMode="auto">
          <a:xfrm>
            <a:off x="2770188" y="4267201"/>
            <a:ext cx="349250" cy="441325"/>
          </a:xfrm>
          <a:custGeom>
            <a:avLst/>
            <a:gdLst>
              <a:gd name="T0" fmla="*/ 241 w 242"/>
              <a:gd name="T1" fmla="*/ 315 h 316"/>
              <a:gd name="T2" fmla="*/ 185 w 242"/>
              <a:gd name="T3" fmla="*/ 264 h 316"/>
              <a:gd name="T4" fmla="*/ 140 w 242"/>
              <a:gd name="T5" fmla="*/ 208 h 316"/>
              <a:gd name="T6" fmla="*/ 93 w 242"/>
              <a:gd name="T7" fmla="*/ 153 h 316"/>
              <a:gd name="T8" fmla="*/ 54 w 242"/>
              <a:gd name="T9" fmla="*/ 88 h 316"/>
              <a:gd name="T10" fmla="*/ 16 w 242"/>
              <a:gd name="T11" fmla="*/ 32 h 316"/>
              <a:gd name="T12" fmla="*/ 0 w 242"/>
              <a:gd name="T13" fmla="*/ 0 h 316"/>
            </a:gdLst>
            <a:ahLst/>
            <a:cxnLst>
              <a:cxn ang="0">
                <a:pos x="T0" y="T1"/>
              </a:cxn>
              <a:cxn ang="0">
                <a:pos x="T2" y="T3"/>
              </a:cxn>
              <a:cxn ang="0">
                <a:pos x="T4" y="T5"/>
              </a:cxn>
              <a:cxn ang="0">
                <a:pos x="T6" y="T7"/>
              </a:cxn>
              <a:cxn ang="0">
                <a:pos x="T8" y="T9"/>
              </a:cxn>
              <a:cxn ang="0">
                <a:pos x="T10" y="T11"/>
              </a:cxn>
              <a:cxn ang="0">
                <a:pos x="T12" y="T13"/>
              </a:cxn>
            </a:cxnLst>
            <a:rect l="0" t="0" r="r" b="b"/>
            <a:pathLst>
              <a:path w="242" h="316">
                <a:moveTo>
                  <a:pt x="241" y="315"/>
                </a:moveTo>
                <a:lnTo>
                  <a:pt x="185" y="264"/>
                </a:lnTo>
                <a:lnTo>
                  <a:pt x="140" y="208"/>
                </a:lnTo>
                <a:lnTo>
                  <a:pt x="93" y="153"/>
                </a:lnTo>
                <a:lnTo>
                  <a:pt x="54" y="88"/>
                </a:lnTo>
                <a:lnTo>
                  <a:pt x="16" y="32"/>
                </a:lnTo>
                <a:lnTo>
                  <a:pt x="0" y="0"/>
                </a:lnTo>
              </a:path>
            </a:pathLst>
          </a:custGeom>
          <a:noFill/>
          <a:ln w="12700" cap="rnd"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76" name="Freeform 48"/>
          <p:cNvSpPr>
            <a:spLocks/>
          </p:cNvSpPr>
          <p:nvPr/>
        </p:nvSpPr>
        <p:spPr bwMode="auto">
          <a:xfrm>
            <a:off x="2563814" y="3219451"/>
            <a:ext cx="185737" cy="563563"/>
          </a:xfrm>
          <a:custGeom>
            <a:avLst/>
            <a:gdLst>
              <a:gd name="T0" fmla="*/ 0 w 129"/>
              <a:gd name="T1" fmla="*/ 402 h 403"/>
              <a:gd name="T2" fmla="*/ 0 w 129"/>
              <a:gd name="T3" fmla="*/ 324 h 403"/>
              <a:gd name="T4" fmla="*/ 23 w 129"/>
              <a:gd name="T5" fmla="*/ 235 h 403"/>
              <a:gd name="T6" fmla="*/ 47 w 129"/>
              <a:gd name="T7" fmla="*/ 147 h 403"/>
              <a:gd name="T8" fmla="*/ 93 w 129"/>
              <a:gd name="T9" fmla="*/ 54 h 403"/>
              <a:gd name="T10" fmla="*/ 128 w 129"/>
              <a:gd name="T11" fmla="*/ 0 h 403"/>
            </a:gdLst>
            <a:ahLst/>
            <a:cxnLst>
              <a:cxn ang="0">
                <a:pos x="T0" y="T1"/>
              </a:cxn>
              <a:cxn ang="0">
                <a:pos x="T2" y="T3"/>
              </a:cxn>
              <a:cxn ang="0">
                <a:pos x="T4" y="T5"/>
              </a:cxn>
              <a:cxn ang="0">
                <a:pos x="T6" y="T7"/>
              </a:cxn>
              <a:cxn ang="0">
                <a:pos x="T8" y="T9"/>
              </a:cxn>
              <a:cxn ang="0">
                <a:pos x="T10" y="T11"/>
              </a:cxn>
            </a:cxnLst>
            <a:rect l="0" t="0" r="r" b="b"/>
            <a:pathLst>
              <a:path w="129" h="403">
                <a:moveTo>
                  <a:pt x="0" y="402"/>
                </a:moveTo>
                <a:lnTo>
                  <a:pt x="0" y="324"/>
                </a:lnTo>
                <a:lnTo>
                  <a:pt x="23" y="235"/>
                </a:lnTo>
                <a:lnTo>
                  <a:pt x="47" y="147"/>
                </a:lnTo>
                <a:lnTo>
                  <a:pt x="93" y="54"/>
                </a:lnTo>
                <a:lnTo>
                  <a:pt x="128" y="0"/>
                </a:lnTo>
              </a:path>
            </a:pathLst>
          </a:custGeom>
          <a:noFill/>
          <a:ln w="12700" cap="rnd"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77" name="Freeform 49"/>
          <p:cNvSpPr>
            <a:spLocks/>
          </p:cNvSpPr>
          <p:nvPr/>
        </p:nvSpPr>
        <p:spPr bwMode="auto">
          <a:xfrm>
            <a:off x="3319463" y="2246314"/>
            <a:ext cx="538162" cy="319087"/>
          </a:xfrm>
          <a:custGeom>
            <a:avLst/>
            <a:gdLst>
              <a:gd name="T0" fmla="*/ 0 w 373"/>
              <a:gd name="T1" fmla="*/ 227 h 228"/>
              <a:gd name="T2" fmla="*/ 85 w 373"/>
              <a:gd name="T3" fmla="*/ 167 h 228"/>
              <a:gd name="T4" fmla="*/ 186 w 373"/>
              <a:gd name="T5" fmla="*/ 107 h 228"/>
              <a:gd name="T6" fmla="*/ 264 w 373"/>
              <a:gd name="T7" fmla="*/ 65 h 228"/>
              <a:gd name="T8" fmla="*/ 372 w 373"/>
              <a:gd name="T9" fmla="*/ 0 h 228"/>
            </a:gdLst>
            <a:ahLst/>
            <a:cxnLst>
              <a:cxn ang="0">
                <a:pos x="T0" y="T1"/>
              </a:cxn>
              <a:cxn ang="0">
                <a:pos x="T2" y="T3"/>
              </a:cxn>
              <a:cxn ang="0">
                <a:pos x="T4" y="T5"/>
              </a:cxn>
              <a:cxn ang="0">
                <a:pos x="T6" y="T7"/>
              </a:cxn>
              <a:cxn ang="0">
                <a:pos x="T8" y="T9"/>
              </a:cxn>
            </a:cxnLst>
            <a:rect l="0" t="0" r="r" b="b"/>
            <a:pathLst>
              <a:path w="373" h="228">
                <a:moveTo>
                  <a:pt x="0" y="227"/>
                </a:moveTo>
                <a:lnTo>
                  <a:pt x="85" y="167"/>
                </a:lnTo>
                <a:lnTo>
                  <a:pt x="186" y="107"/>
                </a:lnTo>
                <a:lnTo>
                  <a:pt x="264" y="65"/>
                </a:lnTo>
                <a:lnTo>
                  <a:pt x="372" y="0"/>
                </a:lnTo>
              </a:path>
            </a:pathLst>
          </a:custGeom>
          <a:noFill/>
          <a:ln w="12700" cap="rnd"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78" name="Freeform 50"/>
          <p:cNvSpPr>
            <a:spLocks/>
          </p:cNvSpPr>
          <p:nvPr/>
        </p:nvSpPr>
        <p:spPr bwMode="auto">
          <a:xfrm>
            <a:off x="5357814" y="1798639"/>
            <a:ext cx="1425575" cy="52387"/>
          </a:xfrm>
          <a:custGeom>
            <a:avLst/>
            <a:gdLst>
              <a:gd name="T0" fmla="*/ 0 w 987"/>
              <a:gd name="T1" fmla="*/ 37 h 38"/>
              <a:gd name="T2" fmla="*/ 155 w 987"/>
              <a:gd name="T3" fmla="*/ 19 h 38"/>
              <a:gd name="T4" fmla="*/ 303 w 987"/>
              <a:gd name="T5" fmla="*/ 14 h 38"/>
              <a:gd name="T6" fmla="*/ 481 w 987"/>
              <a:gd name="T7" fmla="*/ 0 h 38"/>
              <a:gd name="T8" fmla="*/ 629 w 987"/>
              <a:gd name="T9" fmla="*/ 0 h 38"/>
              <a:gd name="T10" fmla="*/ 815 w 987"/>
              <a:gd name="T11" fmla="*/ 14 h 38"/>
              <a:gd name="T12" fmla="*/ 986 w 987"/>
              <a:gd name="T13" fmla="*/ 32 h 38"/>
            </a:gdLst>
            <a:ahLst/>
            <a:cxnLst>
              <a:cxn ang="0">
                <a:pos x="T0" y="T1"/>
              </a:cxn>
              <a:cxn ang="0">
                <a:pos x="T2" y="T3"/>
              </a:cxn>
              <a:cxn ang="0">
                <a:pos x="T4" y="T5"/>
              </a:cxn>
              <a:cxn ang="0">
                <a:pos x="T6" y="T7"/>
              </a:cxn>
              <a:cxn ang="0">
                <a:pos x="T8" y="T9"/>
              </a:cxn>
              <a:cxn ang="0">
                <a:pos x="T10" y="T11"/>
              </a:cxn>
              <a:cxn ang="0">
                <a:pos x="T12" y="T13"/>
              </a:cxn>
            </a:cxnLst>
            <a:rect l="0" t="0" r="r" b="b"/>
            <a:pathLst>
              <a:path w="987" h="38">
                <a:moveTo>
                  <a:pt x="0" y="37"/>
                </a:moveTo>
                <a:lnTo>
                  <a:pt x="155" y="19"/>
                </a:lnTo>
                <a:lnTo>
                  <a:pt x="303" y="14"/>
                </a:lnTo>
                <a:lnTo>
                  <a:pt x="481" y="0"/>
                </a:lnTo>
                <a:lnTo>
                  <a:pt x="629" y="0"/>
                </a:lnTo>
                <a:lnTo>
                  <a:pt x="815" y="14"/>
                </a:lnTo>
                <a:lnTo>
                  <a:pt x="986" y="32"/>
                </a:lnTo>
              </a:path>
            </a:pathLst>
          </a:custGeom>
          <a:noFill/>
          <a:ln w="12700" cap="rnd"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79" name="Freeform 51"/>
          <p:cNvSpPr>
            <a:spLocks/>
          </p:cNvSpPr>
          <p:nvPr/>
        </p:nvSpPr>
        <p:spPr bwMode="auto">
          <a:xfrm>
            <a:off x="8170864" y="2214564"/>
            <a:ext cx="617537" cy="350837"/>
          </a:xfrm>
          <a:custGeom>
            <a:avLst/>
            <a:gdLst>
              <a:gd name="T0" fmla="*/ 0 w 428"/>
              <a:gd name="T1" fmla="*/ 0 h 251"/>
              <a:gd name="T2" fmla="*/ 132 w 428"/>
              <a:gd name="T3" fmla="*/ 65 h 251"/>
              <a:gd name="T4" fmla="*/ 233 w 428"/>
              <a:gd name="T5" fmla="*/ 120 h 251"/>
              <a:gd name="T6" fmla="*/ 326 w 428"/>
              <a:gd name="T7" fmla="*/ 181 h 251"/>
              <a:gd name="T8" fmla="*/ 427 w 428"/>
              <a:gd name="T9" fmla="*/ 250 h 251"/>
            </a:gdLst>
            <a:ahLst/>
            <a:cxnLst>
              <a:cxn ang="0">
                <a:pos x="T0" y="T1"/>
              </a:cxn>
              <a:cxn ang="0">
                <a:pos x="T2" y="T3"/>
              </a:cxn>
              <a:cxn ang="0">
                <a:pos x="T4" y="T5"/>
              </a:cxn>
              <a:cxn ang="0">
                <a:pos x="T6" y="T7"/>
              </a:cxn>
              <a:cxn ang="0">
                <a:pos x="T8" y="T9"/>
              </a:cxn>
            </a:cxnLst>
            <a:rect l="0" t="0" r="r" b="b"/>
            <a:pathLst>
              <a:path w="428" h="251">
                <a:moveTo>
                  <a:pt x="0" y="0"/>
                </a:moveTo>
                <a:lnTo>
                  <a:pt x="132" y="65"/>
                </a:lnTo>
                <a:lnTo>
                  <a:pt x="233" y="120"/>
                </a:lnTo>
                <a:lnTo>
                  <a:pt x="326" y="181"/>
                </a:lnTo>
                <a:lnTo>
                  <a:pt x="427" y="250"/>
                </a:lnTo>
              </a:path>
            </a:pathLst>
          </a:custGeom>
          <a:noFill/>
          <a:ln w="12700" cap="rnd"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80" name="Freeform 52"/>
          <p:cNvSpPr>
            <a:spLocks/>
          </p:cNvSpPr>
          <p:nvPr/>
        </p:nvSpPr>
        <p:spPr bwMode="auto">
          <a:xfrm>
            <a:off x="9326563" y="3155950"/>
            <a:ext cx="157162" cy="573088"/>
          </a:xfrm>
          <a:custGeom>
            <a:avLst/>
            <a:gdLst>
              <a:gd name="T0" fmla="*/ 0 w 109"/>
              <a:gd name="T1" fmla="*/ 0 h 409"/>
              <a:gd name="T2" fmla="*/ 39 w 109"/>
              <a:gd name="T3" fmla="*/ 70 h 409"/>
              <a:gd name="T4" fmla="*/ 69 w 109"/>
              <a:gd name="T5" fmla="*/ 153 h 409"/>
              <a:gd name="T6" fmla="*/ 85 w 109"/>
              <a:gd name="T7" fmla="*/ 223 h 409"/>
              <a:gd name="T8" fmla="*/ 108 w 109"/>
              <a:gd name="T9" fmla="*/ 311 h 409"/>
              <a:gd name="T10" fmla="*/ 108 w 109"/>
              <a:gd name="T11" fmla="*/ 408 h 409"/>
            </a:gdLst>
            <a:ahLst/>
            <a:cxnLst>
              <a:cxn ang="0">
                <a:pos x="T0" y="T1"/>
              </a:cxn>
              <a:cxn ang="0">
                <a:pos x="T2" y="T3"/>
              </a:cxn>
              <a:cxn ang="0">
                <a:pos x="T4" y="T5"/>
              </a:cxn>
              <a:cxn ang="0">
                <a:pos x="T6" y="T7"/>
              </a:cxn>
              <a:cxn ang="0">
                <a:pos x="T8" y="T9"/>
              </a:cxn>
              <a:cxn ang="0">
                <a:pos x="T10" y="T11"/>
              </a:cxn>
            </a:cxnLst>
            <a:rect l="0" t="0" r="r" b="b"/>
            <a:pathLst>
              <a:path w="109" h="409">
                <a:moveTo>
                  <a:pt x="0" y="0"/>
                </a:moveTo>
                <a:lnTo>
                  <a:pt x="39" y="70"/>
                </a:lnTo>
                <a:lnTo>
                  <a:pt x="69" y="153"/>
                </a:lnTo>
                <a:lnTo>
                  <a:pt x="85" y="223"/>
                </a:lnTo>
                <a:lnTo>
                  <a:pt x="108" y="311"/>
                </a:lnTo>
                <a:lnTo>
                  <a:pt x="108" y="408"/>
                </a:lnTo>
              </a:path>
            </a:pathLst>
          </a:custGeom>
          <a:noFill/>
          <a:ln w="12700" cap="rnd"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32181" name="Freeform 53"/>
          <p:cNvSpPr>
            <a:spLocks/>
          </p:cNvSpPr>
          <p:nvPr/>
        </p:nvSpPr>
        <p:spPr bwMode="auto">
          <a:xfrm>
            <a:off x="8990014" y="4259263"/>
            <a:ext cx="358775" cy="438150"/>
          </a:xfrm>
          <a:custGeom>
            <a:avLst/>
            <a:gdLst>
              <a:gd name="T0" fmla="*/ 248 w 249"/>
              <a:gd name="T1" fmla="*/ 0 h 312"/>
              <a:gd name="T2" fmla="*/ 217 w 249"/>
              <a:gd name="T3" fmla="*/ 65 h 312"/>
              <a:gd name="T4" fmla="*/ 178 w 249"/>
              <a:gd name="T5" fmla="*/ 111 h 312"/>
              <a:gd name="T6" fmla="*/ 132 w 249"/>
              <a:gd name="T7" fmla="*/ 181 h 312"/>
              <a:gd name="T8" fmla="*/ 78 w 249"/>
              <a:gd name="T9" fmla="*/ 246 h 312"/>
              <a:gd name="T10" fmla="*/ 0 w 249"/>
              <a:gd name="T11" fmla="*/ 311 h 312"/>
            </a:gdLst>
            <a:ahLst/>
            <a:cxnLst>
              <a:cxn ang="0">
                <a:pos x="T0" y="T1"/>
              </a:cxn>
              <a:cxn ang="0">
                <a:pos x="T2" y="T3"/>
              </a:cxn>
              <a:cxn ang="0">
                <a:pos x="T4" y="T5"/>
              </a:cxn>
              <a:cxn ang="0">
                <a:pos x="T6" y="T7"/>
              </a:cxn>
              <a:cxn ang="0">
                <a:pos x="T8" y="T9"/>
              </a:cxn>
              <a:cxn ang="0">
                <a:pos x="T10" y="T11"/>
              </a:cxn>
            </a:cxnLst>
            <a:rect l="0" t="0" r="r" b="b"/>
            <a:pathLst>
              <a:path w="249" h="312">
                <a:moveTo>
                  <a:pt x="248" y="0"/>
                </a:moveTo>
                <a:lnTo>
                  <a:pt x="217" y="65"/>
                </a:lnTo>
                <a:lnTo>
                  <a:pt x="178" y="111"/>
                </a:lnTo>
                <a:lnTo>
                  <a:pt x="132" y="181"/>
                </a:lnTo>
                <a:lnTo>
                  <a:pt x="78" y="246"/>
                </a:lnTo>
                <a:lnTo>
                  <a:pt x="0" y="311"/>
                </a:lnTo>
              </a:path>
            </a:pathLst>
          </a:custGeom>
          <a:noFill/>
          <a:ln w="12700" cap="rnd"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extLst>
      <p:ext uri="{BB962C8B-B14F-4D97-AF65-F5344CB8AC3E}">
        <p14:creationId xmlns:p14="http://schemas.microsoft.com/office/powerpoint/2010/main" val="1272179579"/>
      </p:ext>
    </p:extLst>
  </p:cSld>
  <p:clrMapOvr>
    <a:masterClrMapping/>
  </p:clrMapOvr>
  <p:transition spd="slow">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t>αναγκεσ</a:t>
            </a:r>
            <a:endParaRPr lang="el-GR" dirty="0"/>
          </a:p>
        </p:txBody>
      </p:sp>
      <p:sp>
        <p:nvSpPr>
          <p:cNvPr id="5" name="Θέση περιεχομένου 4"/>
          <p:cNvSpPr>
            <a:spLocks noGrp="1"/>
          </p:cNvSpPr>
          <p:nvPr>
            <p:ph idx="1"/>
          </p:nvPr>
        </p:nvSpPr>
        <p:spPr/>
        <p:txBody>
          <a:bodyPr/>
          <a:lstStyle/>
          <a:p>
            <a:r>
              <a:rPr lang="el-GR" dirty="0"/>
              <a:t>350 </a:t>
            </a:r>
            <a:r>
              <a:rPr lang="el-GR" dirty="0" err="1"/>
              <a:t>εκατομ</a:t>
            </a:r>
            <a:r>
              <a:rPr lang="el-GR" dirty="0"/>
              <a:t> η αγορά στην κεντρική Ευρώπη</a:t>
            </a:r>
          </a:p>
          <a:p>
            <a:r>
              <a:rPr lang="el-GR" dirty="0"/>
              <a:t>Μείωση αριθμού αγροτικών παραγωγών </a:t>
            </a:r>
            <a:r>
              <a:rPr lang="el-GR" dirty="0">
                <a:sym typeface="Wingdings" panose="05000000000000000000" pitchFamily="2" charset="2"/>
              </a:rPr>
              <a:t> μεταφορές και αποθήκευση δέχονται πιέσεις αφού καλλιέργεια δε γίνεται πάντα στην Ευρώπη</a:t>
            </a:r>
          </a:p>
          <a:p>
            <a:r>
              <a:rPr lang="el-GR" dirty="0">
                <a:sym typeface="Wingdings" panose="05000000000000000000" pitchFamily="2" charset="2"/>
              </a:rPr>
              <a:t>Ικανοποίηση απαιτήσεων καλύπτεται από </a:t>
            </a:r>
          </a:p>
          <a:p>
            <a:pPr lvl="1"/>
            <a:r>
              <a:rPr lang="el-GR" dirty="0">
                <a:sym typeface="Wingdings" panose="05000000000000000000" pitchFamily="2" charset="2"/>
              </a:rPr>
              <a:t>τεχνολογική πρόοδο στη βιομηχανία τροφίμων</a:t>
            </a:r>
          </a:p>
          <a:p>
            <a:pPr lvl="1"/>
            <a:r>
              <a:rPr lang="el-GR" dirty="0">
                <a:sym typeface="Wingdings" panose="05000000000000000000" pitchFamily="2" charset="2"/>
              </a:rPr>
              <a:t>Ανακαλύψεις στην </a:t>
            </a:r>
            <a:r>
              <a:rPr lang="el-GR" dirty="0" err="1">
                <a:sym typeface="Wingdings" panose="05000000000000000000" pitchFamily="2" charset="2"/>
              </a:rPr>
              <a:t>διατροφολογία</a:t>
            </a:r>
            <a:endParaRPr lang="el-GR" dirty="0">
              <a:sym typeface="Wingdings" panose="05000000000000000000" pitchFamily="2" charset="2"/>
            </a:endParaRPr>
          </a:p>
          <a:p>
            <a:pPr marL="228600" lvl="1" indent="0">
              <a:buNone/>
            </a:pPr>
            <a:r>
              <a:rPr lang="el-GR" dirty="0">
                <a:sym typeface="Wingdings" panose="05000000000000000000" pitchFamily="2" charset="2"/>
              </a:rPr>
              <a:t>βελτίωση προτύπων ποιότητας και μεγάλη ποικιλία τροφίμων</a:t>
            </a:r>
            <a:endParaRPr lang="el-GR" dirty="0"/>
          </a:p>
          <a:p>
            <a:endParaRPr lang="el-GR" dirty="0"/>
          </a:p>
        </p:txBody>
      </p:sp>
      <p:sp>
        <p:nvSpPr>
          <p:cNvPr id="6" name="Θέση υποσέλιδου 5"/>
          <p:cNvSpPr>
            <a:spLocks noGrp="1"/>
          </p:cNvSpPr>
          <p:nvPr>
            <p:ph type="ftr" sz="quarter" idx="11"/>
          </p:nvPr>
        </p:nvSpPr>
        <p:spPr/>
        <p:txBody>
          <a:bodyPr/>
          <a:lstStyle/>
          <a:p>
            <a:r>
              <a:rPr lang="el-GR"/>
              <a:t>Ανάπτυξη νέων προϊόντων, Α. Κανέλλου</a:t>
            </a:r>
            <a:endParaRPr lang="en-US" dirty="0"/>
          </a:p>
        </p:txBody>
      </p:sp>
      <p:sp>
        <p:nvSpPr>
          <p:cNvPr id="7" name="Θέση αριθμού διαφάνειας 6"/>
          <p:cNvSpPr>
            <a:spLocks noGrp="1"/>
          </p:cNvSpPr>
          <p:nvPr>
            <p:ph type="sldNum" sz="quarter" idx="12"/>
          </p:nvPr>
        </p:nvSpPr>
        <p:spPr/>
        <p:txBody>
          <a:bodyPr/>
          <a:lstStyle/>
          <a:p>
            <a:fld id="{8A7A6979-0714-4377-B894-6BE4C2D6E202}" type="slidenum">
              <a:rPr lang="en-US" smtClean="0"/>
              <a:pPr/>
              <a:t>3</a:t>
            </a:fld>
            <a:endParaRPr lang="en-US" dirty="0"/>
          </a:p>
        </p:txBody>
      </p:sp>
    </p:spTree>
    <p:extLst>
      <p:ext uri="{BB962C8B-B14F-4D97-AF65-F5344CB8AC3E}">
        <p14:creationId xmlns:p14="http://schemas.microsoft.com/office/powerpoint/2010/main" val="2626473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t>Διατροφικες</a:t>
            </a:r>
            <a:r>
              <a:rPr lang="el-GR" dirty="0"/>
              <a:t> </a:t>
            </a:r>
            <a:r>
              <a:rPr lang="el-GR" dirty="0" err="1"/>
              <a:t>συνηθειες</a:t>
            </a:r>
            <a:r>
              <a:rPr lang="el-GR" dirty="0"/>
              <a:t> στην </a:t>
            </a:r>
            <a:r>
              <a:rPr lang="el-GR" dirty="0" err="1"/>
              <a:t>ευρωπη</a:t>
            </a:r>
            <a:endParaRPr lang="el-GR" dirty="0"/>
          </a:p>
        </p:txBody>
      </p:sp>
      <p:sp>
        <p:nvSpPr>
          <p:cNvPr id="3" name="Θέση περιεχομένου 2"/>
          <p:cNvSpPr>
            <a:spLocks noGrp="1"/>
          </p:cNvSpPr>
          <p:nvPr>
            <p:ph idx="1"/>
          </p:nvPr>
        </p:nvSpPr>
        <p:spPr/>
        <p:txBody>
          <a:bodyPr>
            <a:normAutofit fontScale="92500"/>
          </a:bodyPr>
          <a:lstStyle/>
          <a:p>
            <a:pPr lvl="1"/>
            <a:r>
              <a:rPr lang="el-GR" dirty="0"/>
              <a:t>Ως </a:t>
            </a:r>
            <a:r>
              <a:rPr lang="el-GR" dirty="0" err="1"/>
              <a:t>15</a:t>
            </a:r>
            <a:r>
              <a:rPr lang="el-GR" baseline="30000" dirty="0" err="1"/>
              <a:t>ο</a:t>
            </a:r>
            <a:r>
              <a:rPr lang="el-GR" dirty="0"/>
              <a:t> αιώνα: τρεφόντουσαν κυρίως με λαχανικά, γάλα, κριθάρι, σούπα, λίγο κρέας </a:t>
            </a:r>
          </a:p>
          <a:p>
            <a:pPr lvl="1"/>
            <a:r>
              <a:rPr lang="el-GR" dirty="0"/>
              <a:t>Ως πριν λίγα χρόνια: φυσιολογικές οι πολλές θερμίδες, λόγω χειρωνακτικής εργασίας</a:t>
            </a:r>
          </a:p>
          <a:p>
            <a:pPr lvl="1"/>
            <a:r>
              <a:rPr lang="el-GR" dirty="0"/>
              <a:t>Σήμερα: </a:t>
            </a:r>
          </a:p>
          <a:p>
            <a:pPr lvl="2"/>
            <a:r>
              <a:rPr lang="el-GR" dirty="0"/>
              <a:t>κυρίως καθιστική ενασχόληση οπότε: άπαχο κρέας, λαχανικά και τρόφιμα με πολλές διαιτητικές ίνες.</a:t>
            </a:r>
          </a:p>
          <a:p>
            <a:pPr lvl="2"/>
            <a:r>
              <a:rPr lang="el-GR" dirty="0"/>
              <a:t>Δημοφιλής οι τροφές με θετική επίδραση στην υγεία </a:t>
            </a:r>
            <a:r>
              <a:rPr lang="el-GR" dirty="0">
                <a:sym typeface="Wingdings" panose="05000000000000000000" pitchFamily="2" charset="2"/>
              </a:rPr>
              <a:t> καταναλωτές απαιτούν ειδικά προϊόντα σε κάθε κατηγορία τροφίμων πχ χυμός ενισχυμένος με βιταμίνες</a:t>
            </a:r>
          </a:p>
          <a:p>
            <a:pPr lvl="2"/>
            <a:r>
              <a:rPr lang="el-GR" dirty="0">
                <a:sym typeface="Wingdings" panose="05000000000000000000" pitchFamily="2" charset="2"/>
              </a:rPr>
              <a:t>Τροφές που προλαμβάνουν από σύγχρονες ασθένειες </a:t>
            </a:r>
            <a:r>
              <a:rPr lang="el-GR" dirty="0" err="1">
                <a:sym typeface="Wingdings" panose="05000000000000000000" pitchFamily="2" charset="2"/>
              </a:rPr>
              <a:t>δηλ</a:t>
            </a:r>
            <a:r>
              <a:rPr lang="el-GR" dirty="0">
                <a:sym typeface="Wingdings" panose="05000000000000000000" pitchFamily="2" charset="2"/>
              </a:rPr>
              <a:t> καρδιαγγειακά, παχυσαρκία, καρκίνος, οστεοπόρωση, διαβήτη (μη </a:t>
            </a:r>
            <a:r>
              <a:rPr lang="el-GR" dirty="0" err="1">
                <a:sym typeface="Wingdings" panose="05000000000000000000" pitchFamily="2" charset="2"/>
              </a:rPr>
              <a:t>ινσουλινοεξαρτώμενο</a:t>
            </a:r>
            <a:r>
              <a:rPr lang="el-GR" dirty="0">
                <a:sym typeface="Wingdings" panose="05000000000000000000" pitchFamily="2" charset="2"/>
              </a:rPr>
              <a:t>),παθήσεις γαστρεντερικού συστήματος</a:t>
            </a:r>
            <a:endParaRPr lang="el-GR" dirty="0"/>
          </a:p>
        </p:txBody>
      </p:sp>
      <p:sp>
        <p:nvSpPr>
          <p:cNvPr id="4" name="Θέση υποσέλιδου 3"/>
          <p:cNvSpPr>
            <a:spLocks noGrp="1"/>
          </p:cNvSpPr>
          <p:nvPr>
            <p:ph type="ftr" sz="quarter" idx="11"/>
          </p:nvPr>
        </p:nvSpPr>
        <p:spPr/>
        <p:txBody>
          <a:bodyPr/>
          <a:lstStyle/>
          <a:p>
            <a:r>
              <a:rPr lang="el-GR"/>
              <a:t>Ανάπτυξη νέων προϊόντων, Α. Κανέλλου</a:t>
            </a:r>
            <a:endParaRPr lang="en-US" dirty="0"/>
          </a:p>
        </p:txBody>
      </p:sp>
      <p:sp>
        <p:nvSpPr>
          <p:cNvPr id="5" name="Θέση αριθμού διαφάνειας 4"/>
          <p:cNvSpPr>
            <a:spLocks noGrp="1"/>
          </p:cNvSpPr>
          <p:nvPr>
            <p:ph type="sldNum" sz="quarter" idx="12"/>
          </p:nvPr>
        </p:nvSpPr>
        <p:spPr/>
        <p:txBody>
          <a:bodyPr/>
          <a:lstStyle/>
          <a:p>
            <a:fld id="{8A7A6979-0714-4377-B894-6BE4C2D6E202}" type="slidenum">
              <a:rPr lang="en-US" smtClean="0"/>
              <a:pPr/>
              <a:t>4</a:t>
            </a:fld>
            <a:endParaRPr lang="en-US" dirty="0"/>
          </a:p>
        </p:txBody>
      </p:sp>
    </p:spTree>
    <p:extLst>
      <p:ext uri="{BB962C8B-B14F-4D97-AF65-F5344CB8AC3E}">
        <p14:creationId xmlns:p14="http://schemas.microsoft.com/office/powerpoint/2010/main" val="898949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 κατανομή </a:t>
            </a:r>
            <a:r>
              <a:rPr lang="el-GR" dirty="0" err="1"/>
              <a:t>θρεπτικων</a:t>
            </a:r>
            <a:r>
              <a:rPr lang="el-GR" dirty="0"/>
              <a:t> συστατικών</a:t>
            </a:r>
          </a:p>
        </p:txBody>
      </p:sp>
      <p:graphicFrame>
        <p:nvGraphicFramePr>
          <p:cNvPr id="6" name="Θέση περιεχομένου 5"/>
          <p:cNvGraphicFramePr>
            <a:graphicFrameLocks noGrp="1"/>
          </p:cNvGraphicFramePr>
          <p:nvPr>
            <p:ph idx="1"/>
            <p:extLst>
              <p:ext uri="{D42A27DB-BD31-4B8C-83A1-F6EECF244321}">
                <p14:modId xmlns:p14="http://schemas.microsoft.com/office/powerpoint/2010/main" val="997007246"/>
              </p:ext>
            </p:extLst>
          </p:nvPr>
        </p:nvGraphicFramePr>
        <p:xfrm>
          <a:off x="2230438" y="2638425"/>
          <a:ext cx="7731126" cy="2834640"/>
        </p:xfrm>
        <a:graphic>
          <a:graphicData uri="http://schemas.openxmlformats.org/drawingml/2006/table">
            <a:tbl>
              <a:tblPr firstRow="1" bandRow="1">
                <a:tableStyleId>{5C22544A-7EE6-4342-B048-85BDC9FD1C3A}</a:tableStyleId>
              </a:tblPr>
              <a:tblGrid>
                <a:gridCol w="1288521">
                  <a:extLst>
                    <a:ext uri="{9D8B030D-6E8A-4147-A177-3AD203B41FA5}">
                      <a16:colId xmlns:a16="http://schemas.microsoft.com/office/drawing/2014/main" xmlns="" val="4235012208"/>
                    </a:ext>
                  </a:extLst>
                </a:gridCol>
                <a:gridCol w="1288521">
                  <a:extLst>
                    <a:ext uri="{9D8B030D-6E8A-4147-A177-3AD203B41FA5}">
                      <a16:colId xmlns:a16="http://schemas.microsoft.com/office/drawing/2014/main" xmlns="" val="1096638268"/>
                    </a:ext>
                  </a:extLst>
                </a:gridCol>
                <a:gridCol w="1288521">
                  <a:extLst>
                    <a:ext uri="{9D8B030D-6E8A-4147-A177-3AD203B41FA5}">
                      <a16:colId xmlns:a16="http://schemas.microsoft.com/office/drawing/2014/main" xmlns="" val="3714120353"/>
                    </a:ext>
                  </a:extLst>
                </a:gridCol>
                <a:gridCol w="1288521">
                  <a:extLst>
                    <a:ext uri="{9D8B030D-6E8A-4147-A177-3AD203B41FA5}">
                      <a16:colId xmlns:a16="http://schemas.microsoft.com/office/drawing/2014/main" xmlns="" val="3519508757"/>
                    </a:ext>
                  </a:extLst>
                </a:gridCol>
                <a:gridCol w="1288521">
                  <a:extLst>
                    <a:ext uri="{9D8B030D-6E8A-4147-A177-3AD203B41FA5}">
                      <a16:colId xmlns:a16="http://schemas.microsoft.com/office/drawing/2014/main" xmlns="" val="85595911"/>
                    </a:ext>
                  </a:extLst>
                </a:gridCol>
                <a:gridCol w="1288521">
                  <a:extLst>
                    <a:ext uri="{9D8B030D-6E8A-4147-A177-3AD203B41FA5}">
                      <a16:colId xmlns:a16="http://schemas.microsoft.com/office/drawing/2014/main" xmlns="" val="2537773812"/>
                    </a:ext>
                  </a:extLst>
                </a:gridCol>
              </a:tblGrid>
              <a:tr h="370840">
                <a:tc>
                  <a:txBody>
                    <a:bodyPr/>
                    <a:lstStyle/>
                    <a:p>
                      <a:pPr algn="ctr"/>
                      <a:r>
                        <a:rPr lang="el-GR" dirty="0"/>
                        <a:t>Τρόπος</a:t>
                      </a:r>
                      <a:r>
                        <a:rPr lang="el-GR" baseline="0" dirty="0"/>
                        <a:t> ζωής </a:t>
                      </a:r>
                      <a:r>
                        <a:rPr lang="el-GR" dirty="0"/>
                        <a:t>(% ενέργειας)</a:t>
                      </a:r>
                    </a:p>
                  </a:txBody>
                  <a:tcPr/>
                </a:tc>
                <a:tc>
                  <a:txBody>
                    <a:bodyPr/>
                    <a:lstStyle/>
                    <a:p>
                      <a:pPr algn="ctr"/>
                      <a:r>
                        <a:rPr lang="el-GR" dirty="0" err="1"/>
                        <a:t>Λιπαρα</a:t>
                      </a:r>
                      <a:endParaRPr lang="el-GR" dirty="0"/>
                    </a:p>
                  </a:txBody>
                  <a:tcPr/>
                </a:tc>
                <a:tc>
                  <a:txBody>
                    <a:bodyPr/>
                    <a:lstStyle/>
                    <a:p>
                      <a:pPr algn="ctr"/>
                      <a:r>
                        <a:rPr lang="el-GR" dirty="0"/>
                        <a:t>Σάκχαρα  </a:t>
                      </a:r>
                    </a:p>
                  </a:txBody>
                  <a:tcPr/>
                </a:tc>
                <a:tc>
                  <a:txBody>
                    <a:bodyPr/>
                    <a:lstStyle/>
                    <a:p>
                      <a:pPr algn="ctr"/>
                      <a:r>
                        <a:rPr lang="el-GR" dirty="0"/>
                        <a:t>Άμυλο</a:t>
                      </a:r>
                    </a:p>
                  </a:txBody>
                  <a:tcPr/>
                </a:tc>
                <a:tc>
                  <a:txBody>
                    <a:bodyPr/>
                    <a:lstStyle/>
                    <a:p>
                      <a:pPr algn="ctr"/>
                      <a:r>
                        <a:rPr lang="el-GR" dirty="0"/>
                        <a:t>Πρωτεΐνη</a:t>
                      </a:r>
                    </a:p>
                  </a:txBody>
                  <a:tcPr/>
                </a:tc>
                <a:tc>
                  <a:txBody>
                    <a:bodyPr/>
                    <a:lstStyle/>
                    <a:p>
                      <a:pPr algn="ctr"/>
                      <a:r>
                        <a:rPr lang="el-GR" dirty="0"/>
                        <a:t>Φυτικές ίνες</a:t>
                      </a:r>
                      <a:r>
                        <a:rPr lang="el-GR" baseline="0" dirty="0"/>
                        <a:t> (</a:t>
                      </a:r>
                      <a:r>
                        <a:rPr lang="el-GR" baseline="0" dirty="0" err="1"/>
                        <a:t>γρ</a:t>
                      </a:r>
                      <a:r>
                        <a:rPr lang="el-GR" baseline="0" dirty="0"/>
                        <a:t>/</a:t>
                      </a:r>
                      <a:r>
                        <a:rPr lang="el-GR" baseline="0" dirty="0" err="1"/>
                        <a:t>ημ</a:t>
                      </a:r>
                      <a:r>
                        <a:rPr lang="el-GR" baseline="0" dirty="0"/>
                        <a:t>)</a:t>
                      </a:r>
                      <a:endParaRPr lang="el-GR" dirty="0"/>
                    </a:p>
                  </a:txBody>
                  <a:tcPr/>
                </a:tc>
                <a:extLst>
                  <a:ext uri="{0D108BD9-81ED-4DB2-BD59-A6C34878D82A}">
                    <a16:rowId xmlns:a16="http://schemas.microsoft.com/office/drawing/2014/main" xmlns="" val="4230040947"/>
                  </a:ext>
                </a:extLst>
              </a:tr>
              <a:tr h="370840">
                <a:tc>
                  <a:txBody>
                    <a:bodyPr/>
                    <a:lstStyle/>
                    <a:p>
                      <a:pPr algn="ctr"/>
                      <a:r>
                        <a:rPr lang="el-GR" dirty="0"/>
                        <a:t>Κυνηγοί,</a:t>
                      </a:r>
                      <a:r>
                        <a:rPr lang="el-GR" baseline="0" dirty="0"/>
                        <a:t> συλλέκτες</a:t>
                      </a:r>
                      <a:endParaRPr lang="el-GR" dirty="0"/>
                    </a:p>
                  </a:txBody>
                  <a:tcPr/>
                </a:tc>
                <a:tc>
                  <a:txBody>
                    <a:bodyPr/>
                    <a:lstStyle/>
                    <a:p>
                      <a:pPr algn="ctr"/>
                      <a:r>
                        <a:rPr lang="el-GR" dirty="0"/>
                        <a:t>15-20</a:t>
                      </a:r>
                    </a:p>
                  </a:txBody>
                  <a:tcPr/>
                </a:tc>
                <a:tc>
                  <a:txBody>
                    <a:bodyPr/>
                    <a:lstStyle/>
                    <a:p>
                      <a:pPr algn="ctr"/>
                      <a:r>
                        <a:rPr lang="el-GR" dirty="0"/>
                        <a:t>0</a:t>
                      </a:r>
                    </a:p>
                  </a:txBody>
                  <a:tcPr/>
                </a:tc>
                <a:tc>
                  <a:txBody>
                    <a:bodyPr/>
                    <a:lstStyle/>
                    <a:p>
                      <a:pPr algn="ctr"/>
                      <a:r>
                        <a:rPr lang="el-GR" dirty="0"/>
                        <a:t>50-70</a:t>
                      </a:r>
                    </a:p>
                  </a:txBody>
                  <a:tcPr/>
                </a:tc>
                <a:tc>
                  <a:txBody>
                    <a:bodyPr/>
                    <a:lstStyle/>
                    <a:p>
                      <a:pPr algn="ctr"/>
                      <a:r>
                        <a:rPr lang="el-GR" dirty="0"/>
                        <a:t>15-20</a:t>
                      </a:r>
                    </a:p>
                  </a:txBody>
                  <a:tcPr/>
                </a:tc>
                <a:tc>
                  <a:txBody>
                    <a:bodyPr/>
                    <a:lstStyle/>
                    <a:p>
                      <a:pPr algn="ctr"/>
                      <a:r>
                        <a:rPr lang="el-GR" dirty="0"/>
                        <a:t>40</a:t>
                      </a:r>
                    </a:p>
                  </a:txBody>
                  <a:tcPr/>
                </a:tc>
                <a:extLst>
                  <a:ext uri="{0D108BD9-81ED-4DB2-BD59-A6C34878D82A}">
                    <a16:rowId xmlns:a16="http://schemas.microsoft.com/office/drawing/2014/main" xmlns="" val="1283480798"/>
                  </a:ext>
                </a:extLst>
              </a:tr>
              <a:tr h="370840">
                <a:tc>
                  <a:txBody>
                    <a:bodyPr/>
                    <a:lstStyle/>
                    <a:p>
                      <a:pPr algn="ctr"/>
                      <a:r>
                        <a:rPr lang="el-GR" dirty="0"/>
                        <a:t>Αγρότες, γεωργοί</a:t>
                      </a:r>
                    </a:p>
                  </a:txBody>
                  <a:tcPr/>
                </a:tc>
                <a:tc>
                  <a:txBody>
                    <a:bodyPr/>
                    <a:lstStyle/>
                    <a:p>
                      <a:pPr algn="ctr"/>
                      <a:r>
                        <a:rPr lang="el-GR" dirty="0"/>
                        <a:t>10-15</a:t>
                      </a:r>
                    </a:p>
                  </a:txBody>
                  <a:tcPr/>
                </a:tc>
                <a:tc>
                  <a:txBody>
                    <a:bodyPr/>
                    <a:lstStyle/>
                    <a:p>
                      <a:pPr algn="ctr"/>
                      <a:r>
                        <a:rPr lang="el-GR" dirty="0"/>
                        <a:t>5</a:t>
                      </a:r>
                    </a:p>
                  </a:txBody>
                  <a:tcPr/>
                </a:tc>
                <a:tc>
                  <a:txBody>
                    <a:bodyPr/>
                    <a:lstStyle/>
                    <a:p>
                      <a:pPr algn="ctr"/>
                      <a:r>
                        <a:rPr lang="el-GR" dirty="0"/>
                        <a:t>60-75</a:t>
                      </a:r>
                    </a:p>
                  </a:txBody>
                  <a:tcPr/>
                </a:tc>
                <a:tc>
                  <a:txBody>
                    <a:bodyPr/>
                    <a:lstStyle/>
                    <a:p>
                      <a:pPr algn="ctr"/>
                      <a:r>
                        <a:rPr lang="el-GR" dirty="0"/>
                        <a:t>10-15</a:t>
                      </a:r>
                    </a:p>
                  </a:txBody>
                  <a:tcPr/>
                </a:tc>
                <a:tc>
                  <a:txBody>
                    <a:bodyPr/>
                    <a:lstStyle/>
                    <a:p>
                      <a:pPr algn="ctr"/>
                      <a:r>
                        <a:rPr lang="el-GR" dirty="0"/>
                        <a:t>90</a:t>
                      </a:r>
                    </a:p>
                  </a:txBody>
                  <a:tcPr/>
                </a:tc>
                <a:extLst>
                  <a:ext uri="{0D108BD9-81ED-4DB2-BD59-A6C34878D82A}">
                    <a16:rowId xmlns:a16="http://schemas.microsoft.com/office/drawing/2014/main" xmlns="" val="761363477"/>
                  </a:ext>
                </a:extLst>
              </a:tr>
              <a:tr h="370840">
                <a:tc>
                  <a:txBody>
                    <a:bodyPr/>
                    <a:lstStyle/>
                    <a:p>
                      <a:pPr algn="ctr"/>
                      <a:r>
                        <a:rPr lang="el-GR" dirty="0"/>
                        <a:t>Κοινωνίες αφθονίας</a:t>
                      </a:r>
                    </a:p>
                  </a:txBody>
                  <a:tcPr/>
                </a:tc>
                <a:tc>
                  <a:txBody>
                    <a:bodyPr/>
                    <a:lstStyle/>
                    <a:p>
                      <a:pPr algn="ctr"/>
                      <a:r>
                        <a:rPr lang="el-GR" dirty="0"/>
                        <a:t>40+</a:t>
                      </a:r>
                    </a:p>
                  </a:txBody>
                  <a:tcPr/>
                </a:tc>
                <a:tc>
                  <a:txBody>
                    <a:bodyPr/>
                    <a:lstStyle/>
                    <a:p>
                      <a:pPr algn="ctr"/>
                      <a:r>
                        <a:rPr lang="el-GR" dirty="0"/>
                        <a:t>20</a:t>
                      </a:r>
                    </a:p>
                  </a:txBody>
                  <a:tcPr/>
                </a:tc>
                <a:tc>
                  <a:txBody>
                    <a:bodyPr/>
                    <a:lstStyle/>
                    <a:p>
                      <a:pPr algn="ctr"/>
                      <a:r>
                        <a:rPr lang="el-GR" dirty="0"/>
                        <a:t>25-30</a:t>
                      </a:r>
                    </a:p>
                  </a:txBody>
                  <a:tcPr/>
                </a:tc>
                <a:tc>
                  <a:txBody>
                    <a:bodyPr/>
                    <a:lstStyle/>
                    <a:p>
                      <a:pPr algn="ctr"/>
                      <a:r>
                        <a:rPr lang="el-GR" dirty="0"/>
                        <a:t>12</a:t>
                      </a:r>
                    </a:p>
                  </a:txBody>
                  <a:tcPr/>
                </a:tc>
                <a:tc>
                  <a:txBody>
                    <a:bodyPr/>
                    <a:lstStyle/>
                    <a:p>
                      <a:pPr algn="ctr"/>
                      <a:r>
                        <a:rPr lang="el-GR" dirty="0"/>
                        <a:t>20</a:t>
                      </a:r>
                    </a:p>
                  </a:txBody>
                  <a:tcPr/>
                </a:tc>
                <a:extLst>
                  <a:ext uri="{0D108BD9-81ED-4DB2-BD59-A6C34878D82A}">
                    <a16:rowId xmlns:a16="http://schemas.microsoft.com/office/drawing/2014/main" xmlns="" val="917254854"/>
                  </a:ext>
                </a:extLst>
              </a:tr>
            </a:tbl>
          </a:graphicData>
        </a:graphic>
      </p:graphicFrame>
      <p:sp>
        <p:nvSpPr>
          <p:cNvPr id="7" name="Θέση υποσέλιδου 6"/>
          <p:cNvSpPr>
            <a:spLocks noGrp="1"/>
          </p:cNvSpPr>
          <p:nvPr>
            <p:ph type="ftr" sz="quarter" idx="11"/>
          </p:nvPr>
        </p:nvSpPr>
        <p:spPr/>
        <p:txBody>
          <a:bodyPr/>
          <a:lstStyle/>
          <a:p>
            <a:r>
              <a:rPr lang="el-GR"/>
              <a:t>Ανάπτυξη νέων προϊόντων, Α. Κανέλλου</a:t>
            </a:r>
            <a:endParaRPr lang="en-US" dirty="0"/>
          </a:p>
        </p:txBody>
      </p:sp>
      <p:sp>
        <p:nvSpPr>
          <p:cNvPr id="8" name="Θέση αριθμού διαφάνειας 7"/>
          <p:cNvSpPr>
            <a:spLocks noGrp="1"/>
          </p:cNvSpPr>
          <p:nvPr>
            <p:ph type="sldNum" sz="quarter" idx="12"/>
          </p:nvPr>
        </p:nvSpPr>
        <p:spPr/>
        <p:txBody>
          <a:bodyPr/>
          <a:lstStyle/>
          <a:p>
            <a:fld id="{8A7A6979-0714-4377-B894-6BE4C2D6E202}" type="slidenum">
              <a:rPr lang="en-US" smtClean="0"/>
              <a:pPr/>
              <a:t>5</a:t>
            </a:fld>
            <a:endParaRPr lang="en-US" dirty="0"/>
          </a:p>
        </p:txBody>
      </p:sp>
    </p:spTree>
    <p:extLst>
      <p:ext uri="{BB962C8B-B14F-4D97-AF65-F5344CB8AC3E}">
        <p14:creationId xmlns:p14="http://schemas.microsoft.com/office/powerpoint/2010/main" val="932555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t>Καταναλωτησ</a:t>
            </a:r>
            <a:r>
              <a:rPr lang="el-GR" dirty="0"/>
              <a:t>, κοινωνικές και πολιτιστικές </a:t>
            </a:r>
            <a:r>
              <a:rPr lang="el-GR" dirty="0" err="1"/>
              <a:t>δομεσ</a:t>
            </a:r>
            <a:endParaRPr lang="el-GR" dirty="0"/>
          </a:p>
        </p:txBody>
      </p:sp>
      <p:sp>
        <p:nvSpPr>
          <p:cNvPr id="3" name="Θέση περιεχομένου 2"/>
          <p:cNvSpPr>
            <a:spLocks noGrp="1"/>
          </p:cNvSpPr>
          <p:nvPr>
            <p:ph idx="1"/>
          </p:nvPr>
        </p:nvSpPr>
        <p:spPr/>
        <p:txBody>
          <a:bodyPr>
            <a:normAutofit fontScale="92500" lnSpcReduction="10000"/>
          </a:bodyPr>
          <a:lstStyle/>
          <a:p>
            <a:pPr marL="0" indent="0">
              <a:buNone/>
            </a:pPr>
            <a:r>
              <a:rPr lang="el-GR" dirty="0"/>
              <a:t>Περισσότεροι άνθρωποι μένουν μόνοι, περισσότερες γυναίκες εργάζονται εκτός σπιτιού </a:t>
            </a:r>
            <a:r>
              <a:rPr lang="el-GR" dirty="0">
                <a:sym typeface="Wingdings" panose="05000000000000000000" pitchFamily="2" charset="2"/>
              </a:rPr>
              <a:t> προκύπτουν </a:t>
            </a:r>
            <a:r>
              <a:rPr lang="el-GR" dirty="0"/>
              <a:t>μεταβαλλόμενες απαιτήσεις:</a:t>
            </a:r>
          </a:p>
          <a:p>
            <a:r>
              <a:rPr lang="el-GR" dirty="0"/>
              <a:t>πρόχειρο φαγητό με εύκολή προετοιμασία και γρήγορα στο σπίτι</a:t>
            </a:r>
          </a:p>
          <a:p>
            <a:r>
              <a:rPr lang="el-GR" dirty="0"/>
              <a:t>Ψηλά διατροφικά πρότυπα</a:t>
            </a:r>
          </a:p>
          <a:p>
            <a:r>
              <a:rPr lang="el-GR" dirty="0"/>
              <a:t>Ασφάλεια</a:t>
            </a:r>
          </a:p>
          <a:p>
            <a:r>
              <a:rPr lang="el-GR" dirty="0"/>
              <a:t>Υγεία</a:t>
            </a:r>
          </a:p>
          <a:p>
            <a:r>
              <a:rPr lang="el-GR" dirty="0"/>
              <a:t>Οργανοληπτικά</a:t>
            </a:r>
          </a:p>
          <a:p>
            <a:r>
              <a:rPr lang="el-GR" dirty="0"/>
              <a:t>Οικονομικά</a:t>
            </a:r>
          </a:p>
          <a:p>
            <a:r>
              <a:rPr lang="el-GR" dirty="0"/>
              <a:t>Διαρκής ενημέρωση</a:t>
            </a:r>
          </a:p>
        </p:txBody>
      </p:sp>
      <p:sp>
        <p:nvSpPr>
          <p:cNvPr id="4" name="Θέση υποσέλιδου 3"/>
          <p:cNvSpPr>
            <a:spLocks noGrp="1"/>
          </p:cNvSpPr>
          <p:nvPr>
            <p:ph type="ftr" sz="quarter" idx="11"/>
          </p:nvPr>
        </p:nvSpPr>
        <p:spPr/>
        <p:txBody>
          <a:bodyPr/>
          <a:lstStyle/>
          <a:p>
            <a:r>
              <a:rPr lang="el-GR"/>
              <a:t>Ανάπτυξη νέων προϊόντων, Α. Κανέλλου</a:t>
            </a:r>
            <a:endParaRPr lang="en-US" dirty="0"/>
          </a:p>
        </p:txBody>
      </p:sp>
      <p:sp>
        <p:nvSpPr>
          <p:cNvPr id="5" name="Θέση αριθμού διαφάνειας 4"/>
          <p:cNvSpPr>
            <a:spLocks noGrp="1"/>
          </p:cNvSpPr>
          <p:nvPr>
            <p:ph type="sldNum" sz="quarter" idx="12"/>
          </p:nvPr>
        </p:nvSpPr>
        <p:spPr/>
        <p:txBody>
          <a:bodyPr/>
          <a:lstStyle/>
          <a:p>
            <a:fld id="{8A7A6979-0714-4377-B894-6BE4C2D6E202}" type="slidenum">
              <a:rPr lang="en-US" smtClean="0"/>
              <a:pPr/>
              <a:t>6</a:t>
            </a:fld>
            <a:endParaRPr lang="en-US" dirty="0"/>
          </a:p>
        </p:txBody>
      </p:sp>
    </p:spTree>
    <p:extLst>
      <p:ext uri="{BB962C8B-B14F-4D97-AF65-F5344CB8AC3E}">
        <p14:creationId xmlns:p14="http://schemas.microsoft.com/office/powerpoint/2010/main" val="358500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t>Συγχρονη</a:t>
            </a:r>
            <a:r>
              <a:rPr lang="el-GR" dirty="0"/>
              <a:t> </a:t>
            </a:r>
            <a:r>
              <a:rPr lang="el-GR" dirty="0" err="1"/>
              <a:t>προσεγγιση</a:t>
            </a:r>
            <a:r>
              <a:rPr lang="el-GR" dirty="0"/>
              <a:t> της </a:t>
            </a:r>
            <a:r>
              <a:rPr lang="el-GR" dirty="0" err="1"/>
              <a:t>διατροφης</a:t>
            </a:r>
            <a:endParaRPr lang="el-GR" dirty="0"/>
          </a:p>
        </p:txBody>
      </p:sp>
      <p:sp>
        <p:nvSpPr>
          <p:cNvPr id="3" name="Θέση περιεχομένου 2"/>
          <p:cNvSpPr>
            <a:spLocks noGrp="1"/>
          </p:cNvSpPr>
          <p:nvPr>
            <p:ph idx="1"/>
          </p:nvPr>
        </p:nvSpPr>
        <p:spPr/>
        <p:txBody>
          <a:bodyPr/>
          <a:lstStyle/>
          <a:p>
            <a:r>
              <a:rPr lang="el-GR" dirty="0" err="1"/>
              <a:t>Προβιοτικά</a:t>
            </a:r>
            <a:r>
              <a:rPr lang="el-GR" dirty="0"/>
              <a:t>: </a:t>
            </a:r>
          </a:p>
          <a:p>
            <a:pPr lvl="1"/>
            <a:r>
              <a:rPr lang="el-GR" dirty="0"/>
              <a:t>μικροοργανισμοί (στελέχη βακτηρίων γαλακτικού οξέος) για υγιή εντερική χλωρίδα </a:t>
            </a:r>
          </a:p>
          <a:p>
            <a:pPr lvl="1"/>
            <a:r>
              <a:rPr lang="el-GR" dirty="0"/>
              <a:t>Επιβιώνουν στη διέλευση από το στομάχι και εγκαθίστανται στο παχύ έντερο με ευεργετικές επιδράσεις</a:t>
            </a:r>
          </a:p>
          <a:p>
            <a:r>
              <a:rPr lang="el-GR" dirty="0" err="1"/>
              <a:t>Πρεβιοτικά</a:t>
            </a:r>
            <a:r>
              <a:rPr lang="el-GR" dirty="0"/>
              <a:t>: διαιτητικές ίνες = η «τροφή» των </a:t>
            </a:r>
            <a:r>
              <a:rPr lang="el-GR" dirty="0" err="1"/>
              <a:t>προβιοτικών</a:t>
            </a:r>
            <a:endParaRPr lang="el-GR" dirty="0"/>
          </a:p>
        </p:txBody>
      </p:sp>
      <p:sp>
        <p:nvSpPr>
          <p:cNvPr id="4" name="Θέση υποσέλιδου 3"/>
          <p:cNvSpPr>
            <a:spLocks noGrp="1"/>
          </p:cNvSpPr>
          <p:nvPr>
            <p:ph type="ftr" sz="quarter" idx="11"/>
          </p:nvPr>
        </p:nvSpPr>
        <p:spPr/>
        <p:txBody>
          <a:bodyPr/>
          <a:lstStyle/>
          <a:p>
            <a:r>
              <a:rPr lang="el-GR"/>
              <a:t>Ανάπτυξη νέων προϊόντων, Α. Κανέλλου</a:t>
            </a:r>
            <a:endParaRPr lang="en-US" dirty="0"/>
          </a:p>
        </p:txBody>
      </p:sp>
      <p:sp>
        <p:nvSpPr>
          <p:cNvPr id="5" name="Θέση αριθμού διαφάνειας 4"/>
          <p:cNvSpPr>
            <a:spLocks noGrp="1"/>
          </p:cNvSpPr>
          <p:nvPr>
            <p:ph type="sldNum" sz="quarter" idx="12"/>
          </p:nvPr>
        </p:nvSpPr>
        <p:spPr/>
        <p:txBody>
          <a:bodyPr/>
          <a:lstStyle/>
          <a:p>
            <a:fld id="{8A7A6979-0714-4377-B894-6BE4C2D6E202}" type="slidenum">
              <a:rPr lang="en-US" smtClean="0"/>
              <a:pPr/>
              <a:t>7</a:t>
            </a:fld>
            <a:endParaRPr lang="en-US" dirty="0"/>
          </a:p>
        </p:txBody>
      </p:sp>
    </p:spTree>
    <p:extLst>
      <p:ext uri="{BB962C8B-B14F-4D97-AF65-F5344CB8AC3E}">
        <p14:creationId xmlns:p14="http://schemas.microsoft.com/office/powerpoint/2010/main" val="1932848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Εξελίξεις στα </a:t>
            </a:r>
            <a:r>
              <a:rPr lang="el-GR" dirty="0" err="1"/>
              <a:t>λιπαρα</a:t>
            </a:r>
            <a:endParaRPr lang="el-GR" dirty="0"/>
          </a:p>
        </p:txBody>
      </p:sp>
      <p:sp>
        <p:nvSpPr>
          <p:cNvPr id="3" name="Θέση περιεχομένου 2"/>
          <p:cNvSpPr>
            <a:spLocks noGrp="1"/>
          </p:cNvSpPr>
          <p:nvPr>
            <p:ph idx="1"/>
          </p:nvPr>
        </p:nvSpPr>
        <p:spPr>
          <a:xfrm>
            <a:off x="930442" y="2638044"/>
            <a:ext cx="10194240" cy="3579876"/>
          </a:xfrm>
        </p:spPr>
        <p:txBody>
          <a:bodyPr>
            <a:normAutofit fontScale="92500" lnSpcReduction="20000"/>
          </a:bodyPr>
          <a:lstStyle/>
          <a:p>
            <a:pPr marL="0" indent="0">
              <a:buNone/>
            </a:pPr>
            <a:r>
              <a:rPr lang="el-GR" dirty="0"/>
              <a:t>Ωφέλιμη για όλους η δίαιτα </a:t>
            </a:r>
          </a:p>
          <a:p>
            <a:r>
              <a:rPr lang="el-GR" dirty="0"/>
              <a:t>Χαμηλή σε κορεσμένα (κυρίως από κρέας)</a:t>
            </a:r>
          </a:p>
          <a:p>
            <a:r>
              <a:rPr lang="el-GR" dirty="0"/>
              <a:t>Ψηλή σε ακόρεστα (ψάρι, λιναρόσπορος, ελαιόλαδο)</a:t>
            </a:r>
          </a:p>
          <a:p>
            <a:pPr marL="0" indent="0">
              <a:buNone/>
            </a:pPr>
            <a:r>
              <a:rPr lang="el-GR" dirty="0"/>
              <a:t>Εφαρμογές </a:t>
            </a:r>
          </a:p>
          <a:p>
            <a:r>
              <a:rPr lang="el-GR" dirty="0"/>
              <a:t>Αβγά με </a:t>
            </a:r>
            <a:r>
              <a:rPr lang="el-GR" dirty="0" err="1"/>
              <a:t>ω3</a:t>
            </a:r>
            <a:r>
              <a:rPr lang="el-GR" dirty="0"/>
              <a:t>  ακόρεστα λιπαρά οξέα από εκτροφή πουλερικών με λιναρόσπορος για καλύτερη σύσταση αβγών τους</a:t>
            </a:r>
          </a:p>
          <a:p>
            <a:r>
              <a:rPr lang="el-GR" dirty="0"/>
              <a:t>Ψωμί εμπλουτισμένο</a:t>
            </a:r>
          </a:p>
          <a:p>
            <a:r>
              <a:rPr lang="el-GR" dirty="0"/>
              <a:t>Βιοτεχνολογία για επιλεκτική αναπαραγωγή  φυτών πχ καλλιέργεια σόγιας ή </a:t>
            </a:r>
            <a:r>
              <a:rPr lang="el-GR" dirty="0" err="1"/>
              <a:t>ελαιοκράμβης</a:t>
            </a:r>
            <a:r>
              <a:rPr lang="el-GR" dirty="0"/>
              <a:t> με περισσότερο στεατικό οξύ </a:t>
            </a:r>
            <a:r>
              <a:rPr lang="el-GR" dirty="0">
                <a:sym typeface="Wingdings" panose="05000000000000000000" pitchFamily="2" charset="2"/>
              </a:rPr>
              <a:t> υδρογόνωση γίνεται περιττή άρα και τα</a:t>
            </a:r>
            <a:r>
              <a:rPr lang="en-US" dirty="0">
                <a:sym typeface="Wingdings" panose="05000000000000000000" pitchFamily="2" charset="2"/>
              </a:rPr>
              <a:t> trans </a:t>
            </a:r>
            <a:r>
              <a:rPr lang="el-GR" dirty="0">
                <a:sym typeface="Wingdings" panose="05000000000000000000" pitchFamily="2" charset="2"/>
              </a:rPr>
              <a:t>λιπαρά οξέα αποφεύγονται.</a:t>
            </a:r>
            <a:endParaRPr lang="el-GR" dirty="0"/>
          </a:p>
          <a:p>
            <a:pPr marL="0" indent="0">
              <a:buNone/>
            </a:pPr>
            <a:r>
              <a:rPr lang="el-GR" dirty="0"/>
              <a:t>Ένζυμα για δημιουργία διαιτητικών λιπαρών με πολλά απαραίτητα λιπαρά οξέα</a:t>
            </a:r>
          </a:p>
          <a:p>
            <a:pPr marL="0" indent="0">
              <a:buNone/>
            </a:pPr>
            <a:r>
              <a:rPr lang="el-GR" dirty="0"/>
              <a:t>Πολλά </a:t>
            </a:r>
            <a:r>
              <a:rPr lang="el-GR" dirty="0" err="1"/>
              <a:t>πολυακόρεστα</a:t>
            </a:r>
            <a:r>
              <a:rPr lang="el-GR" dirty="0"/>
              <a:t> στη δίαιτα απαιτούν και περισσότερες αντιοξειδωτικές ουσίες </a:t>
            </a:r>
          </a:p>
          <a:p>
            <a:pPr marL="0" indent="0">
              <a:buNone/>
            </a:pPr>
            <a:endParaRPr lang="el-GR" dirty="0"/>
          </a:p>
          <a:p>
            <a:pPr marL="0" indent="0">
              <a:buNone/>
            </a:pPr>
            <a:endParaRPr lang="el-GR" dirty="0"/>
          </a:p>
        </p:txBody>
      </p:sp>
      <p:sp>
        <p:nvSpPr>
          <p:cNvPr id="4" name="Θέση υποσέλιδου 3"/>
          <p:cNvSpPr>
            <a:spLocks noGrp="1"/>
          </p:cNvSpPr>
          <p:nvPr>
            <p:ph type="ftr" sz="quarter" idx="11"/>
          </p:nvPr>
        </p:nvSpPr>
        <p:spPr/>
        <p:txBody>
          <a:bodyPr/>
          <a:lstStyle/>
          <a:p>
            <a:r>
              <a:rPr lang="el-GR"/>
              <a:t>Ανάπτυξη νέων προϊόντων, Α. Κανέλλου</a:t>
            </a:r>
            <a:endParaRPr lang="en-US" dirty="0"/>
          </a:p>
        </p:txBody>
      </p:sp>
      <p:sp>
        <p:nvSpPr>
          <p:cNvPr id="5" name="Θέση αριθμού διαφάνειας 4"/>
          <p:cNvSpPr>
            <a:spLocks noGrp="1"/>
          </p:cNvSpPr>
          <p:nvPr>
            <p:ph type="sldNum" sz="quarter" idx="12"/>
          </p:nvPr>
        </p:nvSpPr>
        <p:spPr/>
        <p:txBody>
          <a:bodyPr/>
          <a:lstStyle/>
          <a:p>
            <a:fld id="{8A7A6979-0714-4377-B894-6BE4C2D6E202}" type="slidenum">
              <a:rPr lang="en-US" smtClean="0"/>
              <a:pPr/>
              <a:t>8</a:t>
            </a:fld>
            <a:endParaRPr lang="en-US" dirty="0"/>
          </a:p>
        </p:txBody>
      </p:sp>
    </p:spTree>
    <p:extLst>
      <p:ext uri="{BB962C8B-B14F-4D97-AF65-F5344CB8AC3E}">
        <p14:creationId xmlns:p14="http://schemas.microsoft.com/office/powerpoint/2010/main" val="26567084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φυτοχημικά</a:t>
            </a:r>
          </a:p>
        </p:txBody>
      </p:sp>
      <p:sp>
        <p:nvSpPr>
          <p:cNvPr id="3" name="Θέση περιεχομένου 2"/>
          <p:cNvSpPr>
            <a:spLocks noGrp="1"/>
          </p:cNvSpPr>
          <p:nvPr>
            <p:ph idx="1"/>
          </p:nvPr>
        </p:nvSpPr>
        <p:spPr/>
        <p:txBody>
          <a:bodyPr/>
          <a:lstStyle/>
          <a:p>
            <a:r>
              <a:rPr lang="el-GR" dirty="0"/>
              <a:t>Φυτικές ενώσεις που συμβάλουν στην διαιτητική ιατρική</a:t>
            </a:r>
          </a:p>
          <a:p>
            <a:r>
              <a:rPr lang="el-GR" dirty="0"/>
              <a:t>Σε ελάχιστες συγκεντρώσεις επιδρούν εξειδικευμένα στον οργανισμό</a:t>
            </a:r>
          </a:p>
          <a:p>
            <a:pPr lvl="1"/>
            <a:r>
              <a:rPr lang="el-GR" dirty="0"/>
              <a:t>Προστατεύουν από σύγχρονες παθήσεις</a:t>
            </a:r>
          </a:p>
          <a:p>
            <a:pPr lvl="1"/>
            <a:r>
              <a:rPr lang="el-GR" dirty="0"/>
              <a:t>Ενισχύουν δράση ενζύμων για αποτοξίνωση</a:t>
            </a:r>
          </a:p>
          <a:p>
            <a:r>
              <a:rPr lang="el-GR" dirty="0"/>
              <a:t>Σε φυτικής προέλευσης φάρμακα</a:t>
            </a:r>
          </a:p>
          <a:p>
            <a:r>
              <a:rPr lang="el-GR" dirty="0"/>
              <a:t>Φυτικές </a:t>
            </a:r>
            <a:r>
              <a:rPr lang="el-GR" dirty="0" err="1"/>
              <a:t>στανόλες</a:t>
            </a:r>
            <a:r>
              <a:rPr lang="el-GR" dirty="0"/>
              <a:t> σε όσπρια, ρύζι, σιτάρι ίσως μειώνουν χοληστερίνη</a:t>
            </a:r>
          </a:p>
          <a:p>
            <a:r>
              <a:rPr lang="el-GR" dirty="0"/>
              <a:t>Βελτίωση των φυτών ώστε να περιέχουν περισσότερα φυτοχημικά </a:t>
            </a:r>
          </a:p>
        </p:txBody>
      </p:sp>
      <p:sp>
        <p:nvSpPr>
          <p:cNvPr id="4" name="Θέση υποσέλιδου 3"/>
          <p:cNvSpPr>
            <a:spLocks noGrp="1"/>
          </p:cNvSpPr>
          <p:nvPr>
            <p:ph type="ftr" sz="quarter" idx="11"/>
          </p:nvPr>
        </p:nvSpPr>
        <p:spPr/>
        <p:txBody>
          <a:bodyPr/>
          <a:lstStyle/>
          <a:p>
            <a:r>
              <a:rPr lang="el-GR"/>
              <a:t>Ανάπτυξη νέων προϊόντων, Α. Κανέλλου</a:t>
            </a:r>
            <a:endParaRPr lang="en-US" dirty="0"/>
          </a:p>
        </p:txBody>
      </p:sp>
      <p:sp>
        <p:nvSpPr>
          <p:cNvPr id="5" name="Θέση αριθμού διαφάνειας 4"/>
          <p:cNvSpPr>
            <a:spLocks noGrp="1"/>
          </p:cNvSpPr>
          <p:nvPr>
            <p:ph type="sldNum" sz="quarter" idx="12"/>
          </p:nvPr>
        </p:nvSpPr>
        <p:spPr/>
        <p:txBody>
          <a:bodyPr/>
          <a:lstStyle/>
          <a:p>
            <a:fld id="{8A7A6979-0714-4377-B894-6BE4C2D6E202}" type="slidenum">
              <a:rPr lang="en-US" smtClean="0"/>
              <a:pPr/>
              <a:t>9</a:t>
            </a:fld>
            <a:endParaRPr lang="en-US" dirty="0"/>
          </a:p>
        </p:txBody>
      </p:sp>
    </p:spTree>
    <p:extLst>
      <p:ext uri="{BB962C8B-B14F-4D97-AF65-F5344CB8AC3E}">
        <p14:creationId xmlns:p14="http://schemas.microsoft.com/office/powerpoint/2010/main" val="390186956"/>
      </p:ext>
    </p:extLst>
  </p:cSld>
  <p:clrMapOvr>
    <a:masterClrMapping/>
  </p:clrMapOvr>
</p:sld>
</file>

<file path=ppt/theme/theme1.xml><?xml version="1.0" encoding="utf-8"?>
<a:theme xmlns:a="http://schemas.openxmlformats.org/drawingml/2006/main" name="Δέμα">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TM10001115[[fn=Δέμα]]</Template>
  <TotalTime>421</TotalTime>
  <Words>2001</Words>
  <Application>Microsoft Office PowerPoint</Application>
  <PresentationFormat>Ευρεία οθόνη</PresentationFormat>
  <Paragraphs>342</Paragraphs>
  <Slides>24</Slides>
  <Notes>2</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24</vt:i4>
      </vt:variant>
    </vt:vector>
  </HeadingPairs>
  <TitlesOfParts>
    <vt:vector size="31" baseType="lpstr">
      <vt:lpstr>Arial</vt:lpstr>
      <vt:lpstr>Calibri</vt:lpstr>
      <vt:lpstr>Corbel</vt:lpstr>
      <vt:lpstr>Gill Sans MT</vt:lpstr>
      <vt:lpstr>굴림</vt:lpstr>
      <vt:lpstr>Wingdings</vt:lpstr>
      <vt:lpstr>Δέμα</vt:lpstr>
      <vt:lpstr>Αναπτυξη νεων προιοντων</vt:lpstr>
      <vt:lpstr>ΤΟ Τροφιμο ΣΗΜΕΡΑ</vt:lpstr>
      <vt:lpstr>αναγκεσ</vt:lpstr>
      <vt:lpstr>Διατροφικες συνηθειες στην ευρωπη</vt:lpstr>
      <vt:lpstr> κατανομή θρεπτικων συστατικών</vt:lpstr>
      <vt:lpstr>Καταναλωτησ, κοινωνικές και πολιτιστικές δομεσ</vt:lpstr>
      <vt:lpstr>Συγχρονη προσεγγιση της διατροφης</vt:lpstr>
      <vt:lpstr>Εξελίξεις στα λιπαρα</vt:lpstr>
      <vt:lpstr>φυτοχημικά</vt:lpstr>
      <vt:lpstr>Βελτιωση λιπαρων</vt:lpstr>
      <vt:lpstr>αντιοξειδωτικά</vt:lpstr>
      <vt:lpstr>φυτοοιστρογονα</vt:lpstr>
      <vt:lpstr>Αποδεδειγμένη δραση ουσιων</vt:lpstr>
      <vt:lpstr>Αποδεδειγμένη δραση ουσιων (συνέχεια)</vt:lpstr>
      <vt:lpstr>Ειδικες διατροφικές αναγκεσ</vt:lpstr>
      <vt:lpstr>Ουσιες με ανεπιθυμητεσ ενεργειεσ, προς απομάκρυνση </vt:lpstr>
      <vt:lpstr>Συντήρηση κ ασφάλεια</vt:lpstr>
      <vt:lpstr>Συντήρηση κ ασφάλεια</vt:lpstr>
      <vt:lpstr>Μειωση αλλοίωσης τροφιμων</vt:lpstr>
      <vt:lpstr>Διαγνωστική τροφιμων για υψηλη ποιοτητα τροφιμων</vt:lpstr>
      <vt:lpstr>Βελτιωση γευσησ</vt:lpstr>
      <vt:lpstr>Οργανοληπτικά θέματα</vt:lpstr>
      <vt:lpstr>Διαδικασία αναπτυξης νεων προιοντων</vt:lpstr>
      <vt:lpstr>New Product Development  Process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Αναπτυξη νεων προιοντων</dc:title>
  <dc:creator>Anastasia Kanellou</dc:creator>
  <cp:lastModifiedBy>user</cp:lastModifiedBy>
  <cp:revision>40</cp:revision>
  <dcterms:created xsi:type="dcterms:W3CDTF">2016-10-04T15:19:40Z</dcterms:created>
  <dcterms:modified xsi:type="dcterms:W3CDTF">2016-10-12T13:01:38Z</dcterms:modified>
</cp:coreProperties>
</file>