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11A4E-8BF1-4DED-880D-D3932579CF48}" type="datetimeFigureOut">
              <a:rPr lang="el-GR" smtClean="0"/>
              <a:pPr/>
              <a:t>1/2/2017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F1C1B-E956-4740-93FD-B02BF6161ED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Αξιολόγηση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Ανάπτυξη προϊόντων τροφίμων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Κίνδυνος απομάκρυνσης από καταναλωτή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Ερευνητής συχνά απομακρύνεται από πραγματικότητα και απαιτήσεις αγοράς</a:t>
            </a:r>
          </a:p>
          <a:p>
            <a:r>
              <a:rPr lang="el-GR" dirty="0" smtClean="0"/>
              <a:t>Ποιοτική έρευνα</a:t>
            </a:r>
          </a:p>
          <a:p>
            <a:pPr lvl="1"/>
            <a:r>
              <a:rPr lang="el-GR" dirty="0" smtClean="0"/>
              <a:t>δίνει σωστό προσανατολισμό</a:t>
            </a:r>
          </a:p>
          <a:p>
            <a:pPr lvl="1"/>
            <a:r>
              <a:rPr lang="el-GR" dirty="0" smtClean="0"/>
              <a:t>Προγραμματίζει στόχους </a:t>
            </a:r>
          </a:p>
          <a:p>
            <a:pPr lvl="1"/>
            <a:r>
              <a:rPr lang="el-GR" dirty="0" smtClean="0"/>
              <a:t>Κερδίζει εταιρεία χρόνο κ χρήμα</a:t>
            </a:r>
          </a:p>
          <a:p>
            <a:pPr lvl="1"/>
            <a:r>
              <a:rPr lang="el-GR" dirty="0" smtClean="0"/>
              <a:t>Ορίζει σωστό χρόνο εισόδου προϊόντος στην αγορά</a:t>
            </a:r>
          </a:p>
          <a:p>
            <a:pPr lvl="1"/>
            <a:r>
              <a:rPr lang="el-GR" dirty="0" smtClean="0"/>
              <a:t>Καινούριες ιδέες </a:t>
            </a:r>
          </a:p>
          <a:p>
            <a:pPr lvl="1"/>
            <a:r>
              <a:rPr lang="el-GR" dirty="0" smtClean="0"/>
              <a:t>Υποδεικνύουν αρνητικά στοιχεία προϊόντος</a:t>
            </a:r>
          </a:p>
          <a:p>
            <a:pPr lvl="1"/>
            <a:r>
              <a:rPr lang="el-GR" dirty="0" smtClean="0"/>
              <a:t>Βελτίωση και επανασχεδιασμός ή διακοπή ανάπτυξης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Αγορά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Μεγάλος αριθμός νέων προϊόντων</a:t>
            </a:r>
          </a:p>
          <a:p>
            <a:r>
              <a:rPr lang="el-GR" dirty="0" smtClean="0"/>
              <a:t>Τα μισά αποσύρονται μόλις κυκλοφορήσουν</a:t>
            </a:r>
          </a:p>
          <a:p>
            <a:r>
              <a:rPr lang="el-GR" dirty="0" smtClean="0"/>
              <a:t>Όσα προϊόντα  μένουν: 35% πετυχαίνει στόχους πωλήσεων</a:t>
            </a:r>
          </a:p>
          <a:p>
            <a:r>
              <a:rPr lang="el-GR" dirty="0" smtClean="0"/>
              <a:t>Επιχείρηση επανεξετάζει τύχη προϊόντος</a:t>
            </a:r>
          </a:p>
          <a:p>
            <a:pPr lvl="1"/>
            <a:r>
              <a:rPr lang="el-GR" dirty="0" smtClean="0"/>
              <a:t>Συνέχιση κυκλοφορίας πχ  με αλλαγή συσκευασίες ή</a:t>
            </a:r>
          </a:p>
          <a:p>
            <a:pPr lvl="1"/>
            <a:r>
              <a:rPr lang="el-GR" dirty="0" smtClean="0"/>
              <a:t>Απομάκρυνση από την αγορά 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Κίνδυνος – λόγοι αποτυχίας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Κίνδυνος αποτυχίας μεγάλος</a:t>
            </a:r>
          </a:p>
          <a:p>
            <a:r>
              <a:rPr lang="el-GR" dirty="0" smtClean="0"/>
              <a:t>Λόγοι αποτυχίας</a:t>
            </a:r>
          </a:p>
          <a:p>
            <a:pPr lvl="1"/>
            <a:r>
              <a:rPr lang="el-GR" dirty="0" smtClean="0"/>
              <a:t>Καμία  καινοτομία</a:t>
            </a:r>
          </a:p>
          <a:p>
            <a:pPr lvl="1"/>
            <a:r>
              <a:rPr lang="el-GR" dirty="0" smtClean="0"/>
              <a:t>Τροποποιήσεις ή απομιμήσεις άλλων (</a:t>
            </a:r>
            <a:r>
              <a:rPr lang="en-US" dirty="0" smtClean="0"/>
              <a:t>me too products)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Πιθανότητες επιτυχίας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Καλή μελέτη μοντέλων</a:t>
            </a:r>
          </a:p>
          <a:p>
            <a:r>
              <a:rPr lang="el-GR" dirty="0" smtClean="0"/>
              <a:t>Έρευνα αγοράς</a:t>
            </a:r>
          </a:p>
          <a:p>
            <a:r>
              <a:rPr lang="el-GR" dirty="0" smtClean="0"/>
              <a:t>Όροι υγιεινής και σωστής διατροφής</a:t>
            </a:r>
          </a:p>
          <a:p>
            <a:r>
              <a:rPr lang="el-GR" dirty="0" smtClean="0"/>
              <a:t>Γνώσεις καταναλωτών, παράδοση, περιβάλλον</a:t>
            </a:r>
          </a:p>
          <a:p>
            <a:r>
              <a:rPr lang="el-GR" dirty="0" smtClean="0"/>
              <a:t>Καλά οργανοληπτικά χαρακτηριστικά</a:t>
            </a:r>
          </a:p>
          <a:p>
            <a:r>
              <a:rPr lang="el-GR" dirty="0" smtClean="0"/>
              <a:t>Εύχρηστο</a:t>
            </a:r>
          </a:p>
          <a:p>
            <a:r>
              <a:rPr lang="el-GR" dirty="0" smtClean="0"/>
              <a:t>Φτηνό κόστος ανάλογα με ιδιότητες/χαρακτηριστικά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Τεστ αγοράς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Στόχος: να εκτιμηθεί μέγεθος πωλήσεων</a:t>
            </a:r>
          </a:p>
          <a:p>
            <a:r>
              <a:rPr lang="el-GR" dirty="0" smtClean="0"/>
              <a:t>Αν επιτυχία σε τοπική αγορά </a:t>
            </a:r>
            <a:r>
              <a:rPr lang="el-GR" dirty="0" smtClean="0">
                <a:sym typeface="Wingdings" pitchFamily="2" charset="2"/>
              </a:rPr>
              <a:t> νέος στόχος ένα ευρύτερο επίπεδο</a:t>
            </a:r>
          </a:p>
          <a:p>
            <a:r>
              <a:rPr lang="el-GR" dirty="0" smtClean="0">
                <a:sym typeface="Wingdings" pitchFamily="2" charset="2"/>
              </a:rPr>
              <a:t>Εντοπισμός αδυνάτων σημείων προς διόρθωση ή απομάκρυνση από την αγορά 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Τεχνικές </a:t>
            </a:r>
            <a:r>
              <a:rPr lang="en-US" dirty="0" smtClean="0"/>
              <a:t>marketing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Προκειμένου να προβλεφθούν νέες ιδιότητες, ώστε να μπορέσει επιχείρηση να προγραμματίσει παραγωγή κ πωλήσεις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 marketing testing </a:t>
            </a:r>
            <a:r>
              <a:rPr lang="el-GR" dirty="0" smtClean="0"/>
              <a:t>κλασσικό τεστ αγοράς </a:t>
            </a:r>
            <a:r>
              <a:rPr lang="el-GR" sz="2200" dirty="0" smtClean="0"/>
              <a:t>(3-4% ποσοστό </a:t>
            </a:r>
            <a:r>
              <a:rPr lang="el-GR" sz="2200" dirty="0" err="1" smtClean="0"/>
              <a:t>αγορατών</a:t>
            </a:r>
            <a:r>
              <a:rPr lang="el-GR" sz="22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Ηλεκτρονικό τεστ (</a:t>
            </a:r>
            <a:r>
              <a:rPr lang="el-GR" sz="2200" dirty="0" smtClean="0"/>
              <a:t>1% ποσοστό </a:t>
            </a:r>
            <a:r>
              <a:rPr lang="el-GR" sz="2200" dirty="0" err="1" smtClean="0"/>
              <a:t>αγορατών</a:t>
            </a:r>
            <a:r>
              <a:rPr lang="el-GR" sz="22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err="1" smtClean="0"/>
              <a:t>Προσομοιωτικό</a:t>
            </a:r>
            <a:r>
              <a:rPr lang="el-GR" dirty="0" smtClean="0"/>
              <a:t> τεστ </a:t>
            </a:r>
            <a:r>
              <a:rPr lang="en-US" dirty="0" smtClean="0"/>
              <a:t>(simulated)</a:t>
            </a:r>
          </a:p>
          <a:p>
            <a:pPr marL="514350" indent="-514350">
              <a:buNone/>
            </a:pPr>
            <a:r>
              <a:rPr lang="el-GR" dirty="0" smtClean="0"/>
              <a:t>Για 1 και 2 προϊόν σε πωλητές στις αγορές κ με μετρήσεις υπολογίζεται επιτυχία</a:t>
            </a:r>
          </a:p>
          <a:p>
            <a:pPr marL="514350" indent="-514350">
              <a:buNone/>
            </a:pPr>
            <a:r>
              <a:rPr lang="el-GR" dirty="0" smtClean="0"/>
              <a:t>Για 3 δοκιμάζετε προϊόν σε 1500 καταναλωτές  (διαφήμιση, φυλλάδια)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Πρσοσομοιωτικό</a:t>
            </a:r>
            <a:r>
              <a:rPr lang="el-GR" dirty="0" smtClean="0"/>
              <a:t> τεστ</a:t>
            </a:r>
            <a:r>
              <a:rPr lang="en-US" dirty="0" smtClean="0"/>
              <a:t> marketing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Διαφήμιση και κουπόνια δίνονται σε καταναλωτές </a:t>
            </a:r>
          </a:p>
          <a:p>
            <a:r>
              <a:rPr lang="el-GR" dirty="0" smtClean="0"/>
              <a:t>Όποιος καταναλωτής το διαλέξει από το ράφι, ερωτάται για τους λόγους που το προτίμησε</a:t>
            </a:r>
          </a:p>
          <a:p>
            <a:r>
              <a:rPr lang="el-GR" dirty="0" smtClean="0"/>
              <a:t>Απαντήσεις τροφοδοτούν ειδικό μοντέλο επεξεργασίας </a:t>
            </a:r>
            <a:r>
              <a:rPr lang="el-GR" dirty="0" smtClean="0">
                <a:sym typeface="Wingdings" pitchFamily="2" charset="2"/>
              </a:rPr>
              <a:t> υπολογίζεται πιθανότητα επιτυχίας και μερίδιο αγοράς</a:t>
            </a:r>
          </a:p>
          <a:p>
            <a:pPr>
              <a:buNone/>
            </a:pPr>
            <a:r>
              <a:rPr lang="el-GR" dirty="0" smtClean="0">
                <a:sym typeface="Wingdings" pitchFamily="2" charset="2"/>
              </a:rPr>
              <a:t>Οικονομικότερο τεστ που προηγείται οριστικής κυκλοφορίας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Τακτική επιχειρήσεων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Μεγάλη βιομηχανία </a:t>
            </a:r>
            <a:r>
              <a:rPr lang="el-GR" dirty="0" smtClean="0">
                <a:sym typeface="Wingdings" pitchFamily="2" charset="2"/>
              </a:rPr>
              <a:t> τεστ αγοράς για ελαχιστοποίηση κινδύνου δαπανηρής αποτυχίας</a:t>
            </a:r>
          </a:p>
          <a:p>
            <a:r>
              <a:rPr lang="el-GR" dirty="0" smtClean="0">
                <a:sym typeface="Wingdings" pitchFamily="2" charset="2"/>
              </a:rPr>
              <a:t>ΜΜΕ τροφίμων  πωλούν προϊόντα σε τοπική αγορά ρισκάροντας,  χωρίς τεστ αγοράς γιατί επιβαρύνει προϋπολογισμό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Οργανοληπτικός έλεγχος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Συχνότερα χρησιμοποιούμενη πηγή αντικειμενικών κριτηρίων</a:t>
            </a:r>
          </a:p>
          <a:p>
            <a:r>
              <a:rPr lang="en-US" dirty="0" smtClean="0"/>
              <a:t>Hedonic mean = </a:t>
            </a:r>
            <a:r>
              <a:rPr lang="el-GR" dirty="0" smtClean="0"/>
              <a:t>βαθμός αρεσκείας παρουσιάζει το πιο ευχάριστο προϊόν</a:t>
            </a:r>
          </a:p>
          <a:p>
            <a:r>
              <a:rPr lang="el-GR" dirty="0" smtClean="0"/>
              <a:t>Κλίμακα παρουσιάζει συνήθως 5 ή 7 διαβαθμίσεις (1 ιδιαίτερα άσχημό ,ως 7 ιδιαίτερα ευχάριστο)</a:t>
            </a:r>
          </a:p>
          <a:p>
            <a:r>
              <a:rPr lang="el-GR" dirty="0" smtClean="0"/>
              <a:t>Υποψήφια </a:t>
            </a:r>
            <a:r>
              <a:rPr lang="el-GR" dirty="0" err="1" smtClean="0"/>
              <a:t>προϊοντα</a:t>
            </a:r>
            <a:r>
              <a:rPr lang="el-GR" dirty="0" smtClean="0"/>
              <a:t> αξιολογούνται μεταξύ τους και συγκρίνονται με επιλεγμένο μέτρο</a:t>
            </a:r>
            <a:r>
              <a:rPr lang="el-GR" smtClean="0"/>
              <a:t>, το «αντικειμενικό</a:t>
            </a:r>
            <a:r>
              <a:rPr lang="el-GR" dirty="0" smtClean="0"/>
              <a:t> κριτήριο» 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Απαραίτητοι έλεγχοι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2 άξονες</a:t>
            </a:r>
          </a:p>
          <a:p>
            <a:r>
              <a:rPr lang="el-GR" dirty="0" smtClean="0"/>
              <a:t>Σχετικά με ποιότητα προϊόντος</a:t>
            </a:r>
          </a:p>
          <a:p>
            <a:r>
              <a:rPr lang="el-GR" dirty="0" smtClean="0"/>
              <a:t>Σχετικά  με αγορά</a:t>
            </a:r>
          </a:p>
          <a:p>
            <a:pPr lvl="1"/>
            <a:r>
              <a:rPr lang="el-GR" dirty="0" smtClean="0"/>
              <a:t>Τιμή πώλησης</a:t>
            </a:r>
          </a:p>
          <a:p>
            <a:pPr lvl="1"/>
            <a:r>
              <a:rPr lang="el-GR" dirty="0" smtClean="0"/>
              <a:t>Εντύπωση καταναλωτών</a:t>
            </a:r>
          </a:p>
          <a:p>
            <a:pPr lvl="1"/>
            <a:endParaRPr lang="el-GR" dirty="0"/>
          </a:p>
          <a:p>
            <a:pPr>
              <a:buNone/>
            </a:pPr>
            <a:r>
              <a:rPr lang="el-GR" dirty="0" smtClean="0"/>
              <a:t>Αποτελέσματα ελέγχων δρομολογούν ενέργειες (παραγωγής, επανασχεδιασμού</a:t>
            </a:r>
            <a:endParaRPr lang="el-GR" dirty="0"/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571472" y="450057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Δραστηριότητες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Ποιοτική έρευνα</a:t>
            </a:r>
          </a:p>
          <a:p>
            <a:r>
              <a:rPr lang="el-GR" dirty="0" smtClean="0"/>
              <a:t>Διαφήμιση και έλεγχοι ποιότητας</a:t>
            </a:r>
          </a:p>
          <a:p>
            <a:r>
              <a:rPr lang="el-GR" dirty="0" smtClean="0"/>
              <a:t>Τεστ αγοράς </a:t>
            </a:r>
            <a:r>
              <a:rPr lang="en-US" dirty="0" smtClean="0"/>
              <a:t>(marketing)</a:t>
            </a:r>
          </a:p>
          <a:p>
            <a:r>
              <a:rPr lang="el-GR" dirty="0" smtClean="0"/>
              <a:t>Πρόβλεψη πωλήσεων</a:t>
            </a:r>
          </a:p>
          <a:p>
            <a:r>
              <a:rPr lang="el-GR" dirty="0" smtClean="0"/>
              <a:t>επανασχεδιασμός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Ειδή έρευνας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Ποσοτική έρευνας </a:t>
            </a:r>
            <a:r>
              <a:rPr lang="el-GR" dirty="0" err="1" smtClean="0">
                <a:sym typeface="Wingdings" pitchFamily="2" charset="2"/>
              </a:rPr>
              <a:t>αποδίδει</a:t>
            </a:r>
            <a:r>
              <a:rPr lang="el-GR" dirty="0" smtClean="0">
                <a:sym typeface="Wingdings" pitchFamily="2" charset="2"/>
              </a:rPr>
              <a:t> ποσοτικές σχέσεις ( βαθμολόγηση </a:t>
            </a:r>
            <a:r>
              <a:rPr lang="el-GR" dirty="0" err="1" smtClean="0">
                <a:sym typeface="Wingdings" pitchFamily="2" charset="2"/>
              </a:rPr>
              <a:t>προιόντων</a:t>
            </a:r>
            <a:r>
              <a:rPr lang="el-GR" dirty="0" smtClean="0">
                <a:sym typeface="Wingdings" pitchFamily="2" charset="2"/>
              </a:rPr>
              <a:t> από </a:t>
            </a:r>
            <a:r>
              <a:rPr lang="el-GR" dirty="0" err="1" smtClean="0">
                <a:sym typeface="Wingdings" pitchFamily="2" charset="2"/>
              </a:rPr>
              <a:t>δοκιαστές</a:t>
            </a:r>
            <a:r>
              <a:rPr lang="el-GR" dirty="0" smtClean="0">
                <a:sym typeface="Wingdings" pitchFamily="2" charset="2"/>
              </a:rPr>
              <a:t>, </a:t>
            </a:r>
            <a:r>
              <a:rPr lang="el-GR" dirty="0" err="1" smtClean="0">
                <a:sym typeface="Wingdings" pitchFamily="2" charset="2"/>
              </a:rPr>
              <a:t>κλιμακες</a:t>
            </a:r>
            <a:r>
              <a:rPr lang="el-GR" dirty="0" smtClean="0">
                <a:sym typeface="Wingdings" pitchFamily="2" charset="2"/>
              </a:rPr>
              <a:t> αρεσκείας, μερίδια αγοράς )</a:t>
            </a:r>
            <a:endParaRPr lang="el-GR" dirty="0" smtClean="0"/>
          </a:p>
          <a:p>
            <a:r>
              <a:rPr lang="el-GR" dirty="0" smtClean="0"/>
              <a:t>Ποιοτική ερεύνα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Ποιοτική έρευνα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Από τα πιο χρήσιμα εργαλεία </a:t>
            </a:r>
            <a:r>
              <a:rPr lang="el-GR" dirty="0" smtClean="0">
                <a:sym typeface="Wingdings" pitchFamily="2" charset="2"/>
              </a:rPr>
              <a:t> σε ορισμένες περιπτώσεις και ο μοναδικός τρόπος μελέτης υποψήφιου τροφίμου</a:t>
            </a:r>
            <a:endParaRPr lang="el-GR" dirty="0" smtClean="0"/>
          </a:p>
          <a:p>
            <a:r>
              <a:rPr lang="el-GR" dirty="0" smtClean="0"/>
              <a:t>Διαδικασίες υποστήριξης </a:t>
            </a:r>
            <a:r>
              <a:rPr lang="el-GR" dirty="0" smtClean="0">
                <a:sym typeface="Wingdings" pitchFamily="2" charset="2"/>
              </a:rPr>
              <a:t> οργανοληπτικών χαρακτηριστικών</a:t>
            </a:r>
          </a:p>
          <a:p>
            <a:r>
              <a:rPr lang="el-GR" dirty="0" smtClean="0">
                <a:sym typeface="Wingdings" pitchFamily="2" charset="2"/>
              </a:rPr>
              <a:t>Αποκωδικοποίηση διαθέσεων καταναλωτή  ανακάλυψη στοιχείων, όχι μόνο επαλήθευση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ym typeface="Wingdings" pitchFamily="2" charset="2"/>
              </a:rPr>
              <a:t>Ειδική ομάδα (</a:t>
            </a:r>
            <a:r>
              <a:rPr lang="en-US" dirty="0" smtClean="0">
                <a:sym typeface="Wingdings" pitchFamily="2" charset="2"/>
              </a:rPr>
              <a:t>Focus group</a:t>
            </a:r>
            <a:r>
              <a:rPr lang="el-GR" dirty="0" smtClean="0">
                <a:sym typeface="Wingdings" pitchFamily="2" charset="2"/>
              </a:rPr>
              <a:t>)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Συνήθης τρόπος:</a:t>
            </a:r>
          </a:p>
          <a:p>
            <a:pPr>
              <a:buNone/>
            </a:pPr>
            <a:r>
              <a:rPr lang="el-GR" dirty="0" smtClean="0"/>
              <a:t>Ειδική ομάδα 8-12 ατόμων συγκεντρώνεται και συζητούν για το υπό ανάπτυξη τρόφιμο.</a:t>
            </a:r>
          </a:p>
          <a:p>
            <a:pPr>
              <a:buNone/>
            </a:pPr>
            <a:r>
              <a:rPr lang="el-GR" dirty="0" smtClean="0"/>
              <a:t>Εκπαιδευμένος συντονιστής οργανώνει συζήτηση</a:t>
            </a:r>
          </a:p>
          <a:p>
            <a:pPr>
              <a:buNone/>
            </a:pPr>
            <a:r>
              <a:rPr lang="el-GR" dirty="0" smtClean="0"/>
              <a:t>Ενδιαφερόμενοι παρατηρούν διακριτικά </a:t>
            </a:r>
          </a:p>
          <a:p>
            <a:pPr>
              <a:buNone/>
            </a:pPr>
            <a:r>
              <a:rPr lang="el-GR" dirty="0" smtClean="0"/>
              <a:t>Ερευνητές, σχεδιαστές προϊόντων, ειδικοί στο </a:t>
            </a:r>
            <a:r>
              <a:rPr lang="en-US" dirty="0" smtClean="0"/>
              <a:t>marketing)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group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αυθόρμητο </a:t>
            </a:r>
            <a:r>
              <a:rPr lang="en-US" dirty="0" err="1" smtClean="0"/>
              <a:t>vs</a:t>
            </a:r>
            <a:r>
              <a:rPr lang="de-DE" dirty="0" smtClean="0"/>
              <a:t> </a:t>
            </a:r>
            <a:r>
              <a:rPr lang="el-GR" dirty="0" smtClean="0"/>
              <a:t>συγκεκριμένο </a:t>
            </a:r>
            <a:r>
              <a:rPr lang="el-GR" dirty="0" smtClean="0">
                <a:sym typeface="Wingdings" pitchFamily="2" charset="2"/>
              </a:rPr>
              <a:t> αποδίδει περισσότερες πληροφορίες από τις απαντήσεις ερωτηματολογίων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Συντονιστής</a:t>
            </a:r>
          </a:p>
          <a:p>
            <a:r>
              <a:rPr lang="el-GR" dirty="0" smtClean="0"/>
              <a:t>Συσχετίζει αυθόρμητες απόψεις</a:t>
            </a:r>
          </a:p>
          <a:p>
            <a:r>
              <a:rPr lang="el-GR" dirty="0" smtClean="0"/>
              <a:t>Επικεντρώνει συζήτηση σε στοιχεία που ενδιαφέρουν επιχείρηση</a:t>
            </a:r>
          </a:p>
          <a:p>
            <a:r>
              <a:rPr lang="el-GR" dirty="0" smtClean="0"/>
              <a:t>Αμφισβητεί και εμβάθυνση κ επιβεβαίωση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Εφαρμογή ποιοτικής έρευνας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Για  νέο προϊόν, όταν δεν υπάρχουν απόψεις καταναλωτών</a:t>
            </a:r>
          </a:p>
          <a:p>
            <a:r>
              <a:rPr lang="el-GR" dirty="0" smtClean="0"/>
              <a:t>Καταιγισμός νέων </a:t>
            </a:r>
            <a:r>
              <a:rPr lang="el-GR" dirty="0" err="1" smtClean="0"/>
              <a:t>προϊόντων</a:t>
            </a:r>
            <a:r>
              <a:rPr lang="el-GR" dirty="0" err="1" smtClean="0">
                <a:sym typeface="Wingdings" pitchFamily="2" charset="2"/>
              </a:rPr>
              <a:t></a:t>
            </a:r>
            <a:r>
              <a:rPr lang="el-GR" dirty="0" smtClean="0">
                <a:sym typeface="Wingdings" pitchFamily="2" charset="2"/>
              </a:rPr>
              <a:t> καταναλωτής δεν προλαβαίνει να αντιδράσει</a:t>
            </a:r>
          </a:p>
          <a:p>
            <a:r>
              <a:rPr lang="el-GR" dirty="0" smtClean="0">
                <a:sym typeface="Wingdings" pitchFamily="2" charset="2"/>
              </a:rPr>
              <a:t>Συγχώνευση εταιρειών  νέα ενδιαφέροντα</a:t>
            </a:r>
          </a:p>
          <a:p>
            <a:r>
              <a:rPr lang="el-GR" dirty="0" smtClean="0">
                <a:sym typeface="Wingdings" pitchFamily="2" charset="2"/>
              </a:rPr>
              <a:t>Αλλαγή πόστου μέσα στην εταιρεία ή αλλαγή εταιρείας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Απαντήσεις για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Πόσες χρήσεις θα έχει προϊόν</a:t>
            </a:r>
          </a:p>
          <a:p>
            <a:r>
              <a:rPr lang="el-GR" dirty="0" smtClean="0"/>
              <a:t>Τι αισθάνεται καταναλωτής</a:t>
            </a:r>
          </a:p>
          <a:p>
            <a:r>
              <a:rPr lang="el-GR" dirty="0" smtClean="0"/>
              <a:t>Τι συζητά</a:t>
            </a:r>
          </a:p>
          <a:p>
            <a:r>
              <a:rPr lang="el-GR" dirty="0" smtClean="0"/>
              <a:t>Τι φαντάζεται</a:t>
            </a:r>
          </a:p>
          <a:p>
            <a:r>
              <a:rPr lang="el-GR" dirty="0" smtClean="0"/>
              <a:t>Ιδιότητες που θα ήθελε καταναλωτής για πετυχημένο προϊόν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561</Words>
  <Application>Microsoft Office PowerPoint</Application>
  <PresentationFormat>Προβολή στην οθόνη (4:3)</PresentationFormat>
  <Paragraphs>100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Αξιολόγηση</vt:lpstr>
      <vt:lpstr>Απαραίτητοι έλεγχοι</vt:lpstr>
      <vt:lpstr>Δραστηριότητες</vt:lpstr>
      <vt:lpstr>Ειδή έρευνας</vt:lpstr>
      <vt:lpstr>Ποιοτική έρευνα</vt:lpstr>
      <vt:lpstr>Ειδική ομάδα (Focus group) </vt:lpstr>
      <vt:lpstr>Focus group</vt:lpstr>
      <vt:lpstr>Εφαρμογή ποιοτικής έρευνας</vt:lpstr>
      <vt:lpstr>Απαντήσεις για </vt:lpstr>
      <vt:lpstr>Κίνδυνος απομάκρυνσης από καταναλωτή</vt:lpstr>
      <vt:lpstr>Αγορά</vt:lpstr>
      <vt:lpstr>Κίνδυνος – λόγοι αποτυχίας</vt:lpstr>
      <vt:lpstr>Πιθανότητες επιτυχίας </vt:lpstr>
      <vt:lpstr>Τεστ αγοράς </vt:lpstr>
      <vt:lpstr>Τεχνικές marketing</vt:lpstr>
      <vt:lpstr>Πρσοσομοιωτικό τεστ marketing</vt:lpstr>
      <vt:lpstr>Τακτική επιχειρήσεων</vt:lpstr>
      <vt:lpstr>Οργανοληπτικός έλεγχος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Αξιολόγηση</dc:title>
  <dc:creator>Anastasia Kanellou</dc:creator>
  <cp:lastModifiedBy>Anastasia Kanellou</cp:lastModifiedBy>
  <cp:revision>24</cp:revision>
  <dcterms:created xsi:type="dcterms:W3CDTF">2017-01-12T10:43:26Z</dcterms:created>
  <dcterms:modified xsi:type="dcterms:W3CDTF">2017-02-01T20:30:47Z</dcterms:modified>
</cp:coreProperties>
</file>