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44A4FE-5081-467D-AC4A-B8C121554FE4}" type="datetimeFigureOut">
              <a:rPr lang="el-GR" smtClean="0"/>
              <a:t>19/10/2016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02CAA-B471-4833-902A-36EEEF8BEC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7312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02CAA-B471-4833-902A-36EEEF8BEC77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0320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42F9-6034-469B-A5E4-BCD05D04B4DE}" type="datetime1">
              <a:rPr lang="el-GR" smtClean="0"/>
              <a:t>19/10/2016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031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72DE-35D2-4140-9C13-99F4A579D3E3}" type="datetime1">
              <a:rPr lang="el-GR" smtClean="0"/>
              <a:t>19/10/2016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818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743F-07E1-442D-949F-BA718BA75C17}" type="datetime1">
              <a:rPr lang="el-GR" smtClean="0"/>
              <a:t>19/10/2016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055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6039F-F219-4BC1-B2DA-535CA29A009D}" type="datetime1">
              <a:rPr lang="el-GR" smtClean="0"/>
              <a:t>19/10/2016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09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CC52-A711-4A68-994A-1090444DB0A4}" type="datetime1">
              <a:rPr lang="el-GR" smtClean="0"/>
              <a:t>19/10/2016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1956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6096-022B-409D-968F-8E1287A1BB3F}" type="datetime1">
              <a:rPr lang="el-GR" smtClean="0"/>
              <a:t>19/10/2016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458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1232B-B577-43A3-8D97-6877B8058B9B}" type="datetime1">
              <a:rPr lang="el-GR" smtClean="0"/>
              <a:t>19/10/2016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864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80C3-B3DF-42D0-AD8E-3269BA3D57FF}" type="datetime1">
              <a:rPr lang="el-GR" smtClean="0"/>
              <a:t>19/10/2016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5041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DC0B-FC98-4BCD-BBE6-068132C46736}" type="datetime1">
              <a:rPr lang="el-GR" smtClean="0"/>
              <a:t>19/10/2016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775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CA376-7E5F-4C78-8857-2D557216EDBC}" type="datetime1">
              <a:rPr lang="el-GR" smtClean="0"/>
              <a:t>19/10/2016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8087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23FF-2DFC-44C0-BBD9-849F5A9633A8}" type="datetime1">
              <a:rPr lang="el-GR" smtClean="0"/>
              <a:t>19/10/2016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590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DB4C8-2AC4-4B56-882F-70F1D3798192}" type="datetime1">
              <a:rPr lang="el-GR" smtClean="0"/>
              <a:t>19/10/2016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67C7E-1E31-4EEB-A13F-04C40A5C3E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615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Από την σύλληψη στον καταναλωτή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Συνοπτικά βήματα για την ανάπτυξη νέου τρόφιμου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7571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233082"/>
            <a:ext cx="10515600" cy="2115671"/>
          </a:xfrm>
        </p:spPr>
        <p:txBody>
          <a:bodyPr>
            <a:normAutofit/>
          </a:bodyPr>
          <a:lstStyle/>
          <a:p>
            <a:r>
              <a:rPr lang="el-GR" dirty="0" smtClean="0"/>
              <a:t>Ορισμός</a:t>
            </a:r>
            <a:r>
              <a:rPr lang="en-US" dirty="0" smtClean="0"/>
              <a:t> (Define): </a:t>
            </a:r>
            <a:r>
              <a:rPr lang="el-GR" dirty="0" smtClean="0"/>
              <a:t>Καθορίζονται όλα όσα σχετίζονται με το νέο προϊόν, πριν αρχίσει η ουσιαστική ανάπτυξη του νέου τρόφιμου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2474259"/>
            <a:ext cx="5181600" cy="3702704"/>
          </a:xfrm>
        </p:spPr>
        <p:txBody>
          <a:bodyPr>
            <a:normAutofit/>
          </a:bodyPr>
          <a:lstStyle/>
          <a:p>
            <a:r>
              <a:rPr lang="el-GR" dirty="0" smtClean="0"/>
              <a:t>Συστατικά</a:t>
            </a:r>
          </a:p>
          <a:p>
            <a:r>
              <a:rPr lang="el-GR" dirty="0" smtClean="0"/>
              <a:t>Άρωμα</a:t>
            </a:r>
          </a:p>
          <a:p>
            <a:r>
              <a:rPr lang="el-GR" dirty="0" smtClean="0"/>
              <a:t>Χρώμα</a:t>
            </a:r>
          </a:p>
          <a:p>
            <a:r>
              <a:rPr lang="el-GR" dirty="0" smtClean="0"/>
              <a:t>Εμπλουτισμός </a:t>
            </a:r>
          </a:p>
          <a:p>
            <a:r>
              <a:rPr lang="el-GR" dirty="0" smtClean="0"/>
              <a:t>Επισήμανση (ετικέτα) </a:t>
            </a:r>
          </a:p>
          <a:p>
            <a:r>
              <a:rPr lang="el-GR" dirty="0" smtClean="0"/>
              <a:t>Συσκευασία</a:t>
            </a:r>
          </a:p>
          <a:p>
            <a:r>
              <a:rPr lang="de-DE" dirty="0" err="1" smtClean="0"/>
              <a:t>marketing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2"/>
          </p:nvPr>
        </p:nvSpPr>
        <p:spPr>
          <a:xfrm>
            <a:off x="6096000" y="2474259"/>
            <a:ext cx="5181600" cy="4351338"/>
          </a:xfrm>
        </p:spPr>
        <p:txBody>
          <a:bodyPr>
            <a:normAutofit/>
          </a:bodyPr>
          <a:lstStyle/>
          <a:p>
            <a:r>
              <a:rPr lang="el-GR" dirty="0" smtClean="0"/>
              <a:t>Ασφάλεια</a:t>
            </a:r>
          </a:p>
          <a:p>
            <a:r>
              <a:rPr lang="el-GR" dirty="0" smtClean="0"/>
              <a:t>Μέγιστος χρόνος ζωής στο ράφι </a:t>
            </a:r>
            <a:r>
              <a:rPr lang="de-DE" dirty="0" smtClean="0"/>
              <a:t>(</a:t>
            </a:r>
            <a:r>
              <a:rPr lang="de-DE" dirty="0" err="1" smtClean="0"/>
              <a:t>shelf</a:t>
            </a:r>
            <a:r>
              <a:rPr lang="de-DE" dirty="0" smtClean="0"/>
              <a:t> time)</a:t>
            </a:r>
            <a:endParaRPr lang="el-GR" dirty="0" smtClean="0"/>
          </a:p>
          <a:p>
            <a:r>
              <a:rPr lang="el-GR" dirty="0" smtClean="0"/>
              <a:t>Τρόποι συντήρησης</a:t>
            </a:r>
          </a:p>
          <a:p>
            <a:r>
              <a:rPr lang="el-GR" dirty="0" smtClean="0"/>
              <a:t>Συνθήκες αποθήκευσης/ </a:t>
            </a:r>
            <a:r>
              <a:rPr lang="el-GR" dirty="0" err="1" smtClean="0"/>
              <a:t>διατηρησιμότητας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Αποφυγή επιμολύνσεων (μικροβιακών κ.α.)</a:t>
            </a:r>
            <a:endParaRPr lang="de-DE" dirty="0" smtClean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8472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Ανάπτυξη (</a:t>
            </a:r>
            <a:r>
              <a:rPr lang="de-DE" dirty="0" err="1" smtClean="0"/>
              <a:t>Develop</a:t>
            </a:r>
            <a:r>
              <a:rPr lang="en-US" dirty="0" smtClean="0"/>
              <a:t>)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Αφότου ολοκληρωθεί ο σχεδιασμός αρχίζει η δημιουργία του προϊόντος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Περισσότερες εκδοχές αναπτύσσονται  μέχρι να καταλήξουν στο συνδυασμό συστατικών με ικανοποιητικά οργανοληπτικά χαρακτηριστικά</a:t>
            </a:r>
          </a:p>
          <a:p>
            <a:pPr marL="0" indent="0">
              <a:buNone/>
            </a:pPr>
            <a:r>
              <a:rPr lang="el-GR" dirty="0" smtClean="0"/>
              <a:t>Εμπλέκονται και σχεδιαστές συσκευασίες (γραφίστες) </a:t>
            </a:r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862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Εμπορευματοποίηση (</a:t>
            </a:r>
            <a:r>
              <a:rPr lang="de-DE" dirty="0" err="1" smtClean="0"/>
              <a:t>Deplo</a:t>
            </a:r>
            <a:r>
              <a:rPr lang="en-US" dirty="0" smtClean="0"/>
              <a:t>y)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Νέες τεχνολογίες</a:t>
            </a:r>
          </a:p>
          <a:p>
            <a:r>
              <a:rPr lang="el-GR" dirty="0" smtClean="0"/>
              <a:t>Υπερπροσφορά προϊόντων</a:t>
            </a:r>
          </a:p>
          <a:p>
            <a:r>
              <a:rPr lang="el-GR" dirty="0" smtClean="0"/>
              <a:t>Ασφάλεια τροφίμων</a:t>
            </a:r>
          </a:p>
          <a:p>
            <a:r>
              <a:rPr lang="el-GR" dirty="0" smtClean="0"/>
              <a:t>Τρόπος ζωής</a:t>
            </a:r>
          </a:p>
          <a:p>
            <a:r>
              <a:rPr lang="el-GR" dirty="0" smtClean="0"/>
              <a:t>Υγεία</a:t>
            </a:r>
          </a:p>
          <a:p>
            <a:r>
              <a:rPr lang="el-GR" dirty="0" smtClean="0"/>
              <a:t>Αγορά που συνεχώς αλλάζει</a:t>
            </a:r>
          </a:p>
          <a:p>
            <a:r>
              <a:rPr lang="el-GR" dirty="0" smtClean="0"/>
              <a:t>Επιτυχία λόγω εμπιστοσύνης στην εταιρεία/μάρκα λόγω σταθερής ποιότητας/τυποποίησης προϊόντος</a:t>
            </a:r>
          </a:p>
          <a:p>
            <a:r>
              <a:rPr lang="el-GR" dirty="0" smtClean="0"/>
              <a:t>Ανταγωνισμός</a:t>
            </a:r>
          </a:p>
          <a:p>
            <a:r>
              <a:rPr lang="de-DE" dirty="0" smtClean="0"/>
              <a:t>Marketing </a:t>
            </a:r>
            <a:r>
              <a:rPr lang="el-GR" dirty="0" smtClean="0"/>
              <a:t>περιλαμβάνει όλα τα βήματα που θα φέρουν το νέο προϊόν από τον παραγωγό στον καταναλωτή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505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l-GR" dirty="0" smtClean="0"/>
              <a:t>ρόλος του τεχνολόγου τροφίμων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 smtClean="0"/>
              <a:t>Τεχνολογία τροφίμων περιλαμβάνει τις επιστήμες σχετικά με παραγωγή</a:t>
            </a:r>
          </a:p>
          <a:p>
            <a:pPr lvl="1"/>
            <a:r>
              <a:rPr lang="el-GR" dirty="0" smtClean="0"/>
              <a:t>Έρευνα</a:t>
            </a:r>
          </a:p>
          <a:p>
            <a:pPr lvl="1"/>
            <a:r>
              <a:rPr lang="el-GR" dirty="0" smtClean="0"/>
              <a:t>Ανάπτυξη</a:t>
            </a:r>
          </a:p>
          <a:p>
            <a:pPr lvl="1"/>
            <a:r>
              <a:rPr lang="el-GR" dirty="0" smtClean="0"/>
              <a:t>Συσκευασία</a:t>
            </a:r>
          </a:p>
          <a:p>
            <a:pPr lvl="1"/>
            <a:r>
              <a:rPr lang="el-GR" dirty="0" smtClean="0"/>
              <a:t>Βελτίωση </a:t>
            </a:r>
          </a:p>
          <a:p>
            <a:pPr marL="457200" lvl="1" indent="0">
              <a:buNone/>
            </a:pPr>
            <a:r>
              <a:rPr lang="el-GR" dirty="0" smtClean="0"/>
              <a:t>του τρόφιμου</a:t>
            </a:r>
          </a:p>
          <a:p>
            <a:pPr marL="0" indent="0">
              <a:buNone/>
            </a:pPr>
            <a:r>
              <a:rPr lang="el-GR" dirty="0" smtClean="0"/>
              <a:t>Τεχνολόγοι τροφίμων εμπλέκονται θέματα σχετικά με </a:t>
            </a:r>
          </a:p>
          <a:p>
            <a:pPr lvl="1"/>
            <a:r>
              <a:rPr lang="el-GR" dirty="0" smtClean="0"/>
              <a:t>Το τρόφιμο</a:t>
            </a:r>
          </a:p>
          <a:p>
            <a:pPr lvl="1"/>
            <a:r>
              <a:rPr lang="el-GR" dirty="0" smtClean="0"/>
              <a:t>Την Ασφάλεια</a:t>
            </a:r>
          </a:p>
          <a:p>
            <a:pPr lvl="1"/>
            <a:r>
              <a:rPr lang="el-GR" dirty="0" smtClean="0"/>
              <a:t>Την Υγεία</a:t>
            </a:r>
          </a:p>
          <a:p>
            <a:pPr lvl="1"/>
            <a:r>
              <a:rPr lang="el-GR" dirty="0"/>
              <a:t>Σ</a:t>
            </a:r>
            <a:r>
              <a:rPr lang="el-GR" dirty="0" smtClean="0"/>
              <a:t>υμβάλουν στην ανάπτυξη νέων τροφίμων</a:t>
            </a:r>
          </a:p>
          <a:p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7880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Εμπλεκόμενες ειδικότητες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Πολλές ειδικότητες </a:t>
            </a:r>
          </a:p>
          <a:p>
            <a:r>
              <a:rPr lang="el-GR" dirty="0" smtClean="0"/>
              <a:t>Προμηθευτές τροφίμων</a:t>
            </a:r>
          </a:p>
          <a:p>
            <a:r>
              <a:rPr lang="el-GR" dirty="0" smtClean="0"/>
              <a:t>Διατροφολόγοι</a:t>
            </a:r>
          </a:p>
          <a:p>
            <a:r>
              <a:rPr lang="el-GR" dirty="0" smtClean="0"/>
              <a:t>Αναλυτές οργανοληπτικών</a:t>
            </a:r>
            <a:r>
              <a:rPr lang="de-DE" dirty="0" smtClean="0"/>
              <a:t>, </a:t>
            </a:r>
            <a:r>
              <a:rPr lang="el-GR" dirty="0" smtClean="0"/>
              <a:t>αρωμάτων/γεύσεων </a:t>
            </a:r>
            <a:r>
              <a:rPr lang="en-US" dirty="0" smtClean="0"/>
              <a:t>(</a:t>
            </a:r>
            <a:r>
              <a:rPr lang="de-DE" dirty="0" err="1" smtClean="0"/>
              <a:t>flavorist</a:t>
            </a:r>
            <a:r>
              <a:rPr lang="en-US" dirty="0" smtClean="0"/>
              <a:t>s)</a:t>
            </a:r>
            <a:endParaRPr lang="el-GR" dirty="0" smtClean="0"/>
          </a:p>
          <a:p>
            <a:r>
              <a:rPr lang="el-GR" dirty="0" smtClean="0"/>
              <a:t>Χημικοί τροφίμων</a:t>
            </a:r>
          </a:p>
          <a:p>
            <a:r>
              <a:rPr lang="el-GR" dirty="0" smtClean="0"/>
              <a:t>Ειδικοί στο </a:t>
            </a:r>
            <a:r>
              <a:rPr lang="de-DE" dirty="0" err="1" smtClean="0"/>
              <a:t>marketing</a:t>
            </a:r>
            <a:r>
              <a:rPr lang="el-GR" dirty="0" smtClean="0"/>
              <a:t> τροφίμων</a:t>
            </a:r>
          </a:p>
          <a:p>
            <a:r>
              <a:rPr lang="el-GR" dirty="0" smtClean="0"/>
              <a:t>Μικροβιολόγοι τροφίμων</a:t>
            </a:r>
          </a:p>
          <a:p>
            <a:r>
              <a:rPr lang="el-GR" dirty="0" smtClean="0"/>
              <a:t>Μηχανικοί τροφίμων </a:t>
            </a:r>
            <a:endParaRPr lang="de-DE" dirty="0" smtClean="0"/>
          </a:p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6416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 την «ιδέα» στον καταναλωτή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Decide</a:t>
            </a:r>
            <a:endParaRPr lang="de-DE" dirty="0" smtClean="0"/>
          </a:p>
          <a:p>
            <a:r>
              <a:rPr lang="de-DE" dirty="0" err="1" smtClean="0"/>
              <a:t>Discover</a:t>
            </a:r>
            <a:endParaRPr lang="de-DE" dirty="0" smtClean="0"/>
          </a:p>
          <a:p>
            <a:r>
              <a:rPr lang="de-DE" dirty="0" err="1" smtClean="0"/>
              <a:t>Define</a:t>
            </a:r>
            <a:endParaRPr lang="de-DE" dirty="0" smtClean="0"/>
          </a:p>
          <a:p>
            <a:r>
              <a:rPr lang="de-DE" dirty="0" err="1" smtClean="0"/>
              <a:t>Develop</a:t>
            </a:r>
            <a:endParaRPr lang="de-DE" dirty="0" smtClean="0"/>
          </a:p>
          <a:p>
            <a:r>
              <a:rPr lang="de-DE" dirty="0" err="1" smtClean="0"/>
              <a:t>Deplo</a:t>
            </a:r>
            <a:r>
              <a:rPr lang="en-US" dirty="0" smtClean="0"/>
              <a:t>y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4376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Σύλληψη ιδέας</a:t>
            </a:r>
            <a:r>
              <a:rPr lang="en-US" dirty="0" smtClean="0"/>
              <a:t> Decide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Κάθε χρόνο αναπτύσσονται προϊόντα </a:t>
            </a:r>
          </a:p>
          <a:p>
            <a:r>
              <a:rPr lang="el-GR" dirty="0" smtClean="0"/>
              <a:t>Πρέπει να γοητευόσουν συγκεκριμένο μερίδιο αγοράς με θέμα</a:t>
            </a:r>
          </a:p>
          <a:p>
            <a:pPr lvl="1"/>
            <a:r>
              <a:rPr lang="el-GR" sz="2800" dirty="0" smtClean="0"/>
              <a:t>Υγείας</a:t>
            </a:r>
          </a:p>
          <a:p>
            <a:pPr lvl="1"/>
            <a:r>
              <a:rPr lang="de-DE" sz="2800" dirty="0" smtClean="0"/>
              <a:t>Fitness</a:t>
            </a:r>
          </a:p>
          <a:p>
            <a:pPr lvl="1"/>
            <a:r>
              <a:rPr lang="el-GR" sz="2800" dirty="0" smtClean="0"/>
              <a:t>Ευκολία</a:t>
            </a:r>
          </a:p>
          <a:p>
            <a:pPr lvl="1"/>
            <a:r>
              <a:rPr lang="el-GR" sz="2800" dirty="0" smtClean="0"/>
              <a:t>Ηλικία</a:t>
            </a:r>
          </a:p>
          <a:p>
            <a:pPr lvl="1"/>
            <a:r>
              <a:rPr lang="el-GR" sz="2800" dirty="0" smtClean="0"/>
              <a:t>Κοινωνική/οικονομική τάξη</a:t>
            </a:r>
          </a:p>
          <a:p>
            <a:pPr lvl="1"/>
            <a:r>
              <a:rPr lang="el-GR" sz="2800" dirty="0" smtClean="0"/>
              <a:t>Φύλο κ.α.</a:t>
            </a:r>
          </a:p>
          <a:p>
            <a:endParaRPr lang="el-GR" dirty="0" smtClean="0"/>
          </a:p>
          <a:p>
            <a:r>
              <a:rPr lang="el-GR" dirty="0" smtClean="0"/>
              <a:t>Προτάσεις φοιτητών 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057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«Ανακαλύψεις» και «αποκαλύψεις»</a:t>
            </a:r>
            <a:r>
              <a:rPr lang="en-US" dirty="0" smtClean="0"/>
              <a:t> Discover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380565"/>
            <a:ext cx="10515600" cy="5181600"/>
          </a:xfrm>
        </p:spPr>
        <p:txBody>
          <a:bodyPr>
            <a:noAutofit/>
          </a:bodyPr>
          <a:lstStyle/>
          <a:p>
            <a:r>
              <a:rPr lang="el-GR" sz="2400" dirty="0" smtClean="0"/>
              <a:t>Μετά τη γέννηση της ιδέας</a:t>
            </a:r>
          </a:p>
          <a:p>
            <a:r>
              <a:rPr lang="el-GR" sz="2400" dirty="0" smtClean="0"/>
              <a:t>Εντοπίζετε ο ανταγωνισμός για αυτό το προϊόν με έρευνα</a:t>
            </a:r>
          </a:p>
          <a:p>
            <a:pPr lvl="1"/>
            <a:r>
              <a:rPr lang="el-GR" dirty="0" smtClean="0"/>
              <a:t>Ποιοτική ή </a:t>
            </a:r>
          </a:p>
          <a:p>
            <a:pPr lvl="1"/>
            <a:r>
              <a:rPr lang="el-GR" dirty="0" smtClean="0"/>
              <a:t>Ποσοτική</a:t>
            </a:r>
            <a:endParaRPr lang="el-GR" dirty="0"/>
          </a:p>
          <a:p>
            <a:r>
              <a:rPr lang="el-GR" sz="2400" dirty="0" smtClean="0"/>
              <a:t>Η έρευνα αγοράς στο </a:t>
            </a:r>
            <a:r>
              <a:rPr lang="de-DE" sz="2400" dirty="0" smtClean="0"/>
              <a:t>super </a:t>
            </a:r>
            <a:r>
              <a:rPr lang="de-DE" sz="2400" dirty="0" err="1" smtClean="0"/>
              <a:t>market</a:t>
            </a:r>
            <a:r>
              <a:rPr lang="de-DE" sz="2400" dirty="0" smtClean="0"/>
              <a:t> </a:t>
            </a:r>
            <a:r>
              <a:rPr lang="el-GR" sz="2400" dirty="0" smtClean="0"/>
              <a:t>συμβάλλει ουσιαστικά στον εντοπισμό του ανταγωνισμού</a:t>
            </a:r>
          </a:p>
          <a:p>
            <a:r>
              <a:rPr lang="el-GR" sz="2400" dirty="0" smtClean="0"/>
              <a:t>Εστίαση σε συγκεκριμένες ομάδες προσεγγίζει ακριβέστερα τις παραμέτρους/χαρακτηριστικά του νέου τρόφιμου</a:t>
            </a:r>
          </a:p>
          <a:p>
            <a:pPr lvl="1"/>
            <a:r>
              <a:rPr lang="el-GR" dirty="0" smtClean="0"/>
              <a:t>Έφηβοι</a:t>
            </a:r>
          </a:p>
          <a:p>
            <a:pPr lvl="1"/>
            <a:r>
              <a:rPr lang="el-GR" dirty="0" smtClean="0"/>
              <a:t>Παιδιά</a:t>
            </a:r>
          </a:p>
          <a:p>
            <a:pPr lvl="1"/>
            <a:r>
              <a:rPr lang="el-GR" dirty="0" smtClean="0"/>
              <a:t>Συνταξιούχοι</a:t>
            </a:r>
          </a:p>
          <a:p>
            <a:pPr lvl="1"/>
            <a:r>
              <a:rPr lang="el-GR" dirty="0" smtClean="0"/>
              <a:t>Αθλητές</a:t>
            </a:r>
          </a:p>
          <a:p>
            <a:pPr lvl="1"/>
            <a:r>
              <a:rPr lang="el-GR" dirty="0" smtClean="0"/>
              <a:t>Εκπαιδευτές 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3490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Παραδείγματα: τι προσελκύει </a:t>
            </a:r>
            <a:r>
              <a:rPr lang="el-GR" sz="2800" dirty="0" smtClean="0"/>
              <a:t>(κατά τη γνώμη των φοιτητών)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l-GR" sz="2600" dirty="0" smtClean="0"/>
              <a:t>Δημητριακά πρωινού </a:t>
            </a:r>
          </a:p>
          <a:p>
            <a:pPr lvl="1"/>
            <a:r>
              <a:rPr lang="el-GR" dirty="0"/>
              <a:t>α</a:t>
            </a:r>
            <a:r>
              <a:rPr lang="el-GR" dirty="0" smtClean="0"/>
              <a:t>ναψυκτικά </a:t>
            </a:r>
            <a:r>
              <a:rPr lang="de-DE" dirty="0" smtClean="0"/>
              <a:t>Coca Cola, Pepsi Cola</a:t>
            </a:r>
            <a:endParaRPr lang="el-GR" dirty="0" smtClean="0"/>
          </a:p>
          <a:p>
            <a:pPr lvl="1"/>
            <a:r>
              <a:rPr lang="el-GR" dirty="0" smtClean="0"/>
              <a:t>Γιαούρτια</a:t>
            </a:r>
          </a:p>
          <a:p>
            <a:pPr lvl="1"/>
            <a:r>
              <a:rPr lang="el-GR" dirty="0" smtClean="0"/>
              <a:t>Ψωμί </a:t>
            </a:r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350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«Ανακαλύψεις» και «αποκαλύψεις»</a:t>
            </a:r>
            <a:r>
              <a:rPr lang="en-US" dirty="0" smtClean="0"/>
              <a:t> </a:t>
            </a:r>
            <a:r>
              <a:rPr lang="el-GR" sz="2000" dirty="0" smtClean="0"/>
              <a:t>(συν.)</a:t>
            </a:r>
            <a:endParaRPr lang="el-GR" sz="2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Έρευνα αγοράς είναι απαραίτητη προϋπόθεση για επιτυχία προϊόντος</a:t>
            </a:r>
            <a:endParaRPr lang="el-GR" dirty="0"/>
          </a:p>
          <a:p>
            <a:pPr lvl="1"/>
            <a:r>
              <a:rPr lang="el-GR" sz="2800" dirty="0" smtClean="0"/>
              <a:t>Σωστός </a:t>
            </a:r>
            <a:r>
              <a:rPr lang="el-GR" sz="2800" dirty="0" smtClean="0"/>
              <a:t>εντοπισμός της αγοράς ή της ομάδας στόχου με σειρά ερωτήσεων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l-GR" sz="2800" dirty="0" smtClean="0">
                <a:sym typeface="Wingdings" panose="05000000000000000000" pitchFamily="2" charset="2"/>
              </a:rPr>
              <a:t>εντοπίζονται τα άτομα που θα αγόραζαν ή δε θα αγόραζαν το προϊόν σε κανονικές συνθήκες</a:t>
            </a:r>
            <a:endParaRPr lang="el-GR" sz="2800" dirty="0" smtClean="0"/>
          </a:p>
          <a:p>
            <a:pPr lvl="1"/>
            <a:r>
              <a:rPr lang="el-GR" sz="2800" dirty="0" smtClean="0"/>
              <a:t>Διεξάγεται έρευνα σε  ομάδες στόχου για το πώς θα εισπράξουν και θα αποδεχτούν το νέο προϊόν </a:t>
            </a:r>
          </a:p>
          <a:p>
            <a:pPr lvl="1"/>
            <a:r>
              <a:rPr lang="el-GR" sz="2800" dirty="0" smtClean="0"/>
              <a:t>μελετώνται τα αποτελέσματα και </a:t>
            </a:r>
          </a:p>
          <a:p>
            <a:pPr lvl="1"/>
            <a:r>
              <a:rPr lang="el-GR" sz="2800" dirty="0" smtClean="0"/>
              <a:t>προσαρμόζεται το </a:t>
            </a:r>
            <a:r>
              <a:rPr lang="el-GR" sz="2800" dirty="0" smtClean="0"/>
              <a:t> προϊόν</a:t>
            </a:r>
          </a:p>
          <a:p>
            <a:pPr lvl="1"/>
            <a:r>
              <a:rPr lang="el-GR" sz="2800" dirty="0" smtClean="0"/>
              <a:t>Ορίζεται το προϊόν και βελτιώνεται 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4078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Screening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συνέντευξη </a:t>
            </a:r>
            <a:r>
              <a:rPr lang="el-GR" dirty="0"/>
              <a:t>τηλεφωνική η προσωπική ή </a:t>
            </a:r>
            <a:r>
              <a:rPr lang="de-DE" dirty="0" smtClean="0"/>
              <a:t>mail </a:t>
            </a:r>
            <a:r>
              <a:rPr lang="el-GR" dirty="0" smtClean="0"/>
              <a:t>στα άτομα στόχος</a:t>
            </a:r>
          </a:p>
          <a:p>
            <a:r>
              <a:rPr lang="el-GR" dirty="0" smtClean="0"/>
              <a:t>Σημασία</a:t>
            </a:r>
          </a:p>
          <a:p>
            <a:r>
              <a:rPr lang="el-GR" dirty="0" smtClean="0"/>
              <a:t>Παράμετροι</a:t>
            </a:r>
          </a:p>
          <a:p>
            <a:r>
              <a:rPr lang="el-GR" dirty="0" smtClean="0"/>
              <a:t>Ηλικία</a:t>
            </a:r>
          </a:p>
          <a:p>
            <a:r>
              <a:rPr lang="el-GR" dirty="0" err="1" smtClean="0"/>
              <a:t>Κοινονικοοικονομικά</a:t>
            </a:r>
            <a:r>
              <a:rPr lang="el-GR" dirty="0" smtClean="0"/>
              <a:t> χαρακτηριστικά</a:t>
            </a:r>
          </a:p>
          <a:p>
            <a:r>
              <a:rPr lang="el-GR" dirty="0" smtClean="0"/>
              <a:t>Περιοχή της πόλης</a:t>
            </a:r>
            <a:r>
              <a:rPr lang="el-GR" dirty="0"/>
              <a:t> </a:t>
            </a:r>
            <a:r>
              <a:rPr lang="el-GR" dirty="0" smtClean="0"/>
              <a:t>(αστική/</a:t>
            </a:r>
            <a:r>
              <a:rPr lang="el-GR" dirty="0" err="1" smtClean="0"/>
              <a:t>ημιστακική</a:t>
            </a:r>
            <a:r>
              <a:rPr lang="el-GR" dirty="0" smtClean="0"/>
              <a:t>/αγροτική περιοχή)</a:t>
            </a:r>
          </a:p>
          <a:p>
            <a:r>
              <a:rPr lang="el-GR" dirty="0" smtClean="0"/>
              <a:t>Προτιμήσεις, απέχθεια</a:t>
            </a:r>
          </a:p>
          <a:p>
            <a:r>
              <a:rPr lang="el-GR" dirty="0" smtClean="0"/>
              <a:t>Τρόπος ζωής</a:t>
            </a:r>
          </a:p>
          <a:p>
            <a:r>
              <a:rPr lang="el-GR" dirty="0" smtClean="0"/>
              <a:t>Συνήθειες</a:t>
            </a:r>
          </a:p>
          <a:p>
            <a:r>
              <a:rPr lang="el-GR" dirty="0" smtClean="0"/>
              <a:t>Χρήση προϊόντων </a:t>
            </a:r>
            <a:r>
              <a:rPr lang="el-GR" dirty="0" err="1" smtClean="0"/>
              <a:t>κλπ</a:t>
            </a:r>
            <a:endParaRPr lang="el-GR" dirty="0" smtClean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Α.Κανέλλου - Ανάπτυξη προιόντων τροφίμων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7E-1E31-4EEB-A13F-04C40A5C3E14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781367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487</Words>
  <Application>Microsoft Office PowerPoint</Application>
  <PresentationFormat>Ευρεία οθόνη</PresentationFormat>
  <Paragraphs>126</Paragraphs>
  <Slides>12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Θέμα του Office</vt:lpstr>
      <vt:lpstr>Από την σύλληψη στον καταναλωτή</vt:lpstr>
      <vt:lpstr>O ρόλος του τεχνολόγου τροφίμων</vt:lpstr>
      <vt:lpstr>Εμπλεκόμενες ειδικότητες</vt:lpstr>
      <vt:lpstr>Από την «ιδέα» στον καταναλωτή</vt:lpstr>
      <vt:lpstr>Σύλληψη ιδέας Decide </vt:lpstr>
      <vt:lpstr>«Ανακαλύψεις» και «αποκαλύψεις» Discover</vt:lpstr>
      <vt:lpstr>Παραδείγματα: τι προσελκύει (κατά τη γνώμη των φοιτητών)</vt:lpstr>
      <vt:lpstr>«Ανακαλύψεις» και «αποκαλύψεις» (συν.)</vt:lpstr>
      <vt:lpstr>Screening </vt:lpstr>
      <vt:lpstr>Ορισμός (Define): Καθορίζονται όλα όσα σχετίζονται με το νέο προϊόν, πριν αρχίσει η ουσιαστική ανάπτυξη του νέου τρόφιμου</vt:lpstr>
      <vt:lpstr>Ανάπτυξη (Develop) </vt:lpstr>
      <vt:lpstr>Εμπορευματοποίηση (Deploy)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13</cp:revision>
  <dcterms:created xsi:type="dcterms:W3CDTF">2016-10-19T11:35:42Z</dcterms:created>
  <dcterms:modified xsi:type="dcterms:W3CDTF">2016-10-19T12:40:30Z</dcterms:modified>
</cp:coreProperties>
</file>