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2"/>
  </p:notesMasterIdLst>
  <p:sldIdLst>
    <p:sldId id="256" r:id="rId2"/>
    <p:sldId id="257" r:id="rId3"/>
    <p:sldId id="259" r:id="rId4"/>
    <p:sldId id="260" r:id="rId5"/>
    <p:sldId id="261" r:id="rId6"/>
    <p:sldId id="263" r:id="rId7"/>
    <p:sldId id="264" r:id="rId8"/>
    <p:sldId id="262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5" r:id="rId19"/>
    <p:sldId id="274" r:id="rId20"/>
    <p:sldId id="276" r:id="rId21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09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AC4A3D-0A08-42B8-AA88-99F74ABE15E3}" type="datetimeFigureOut">
              <a:rPr lang="el-GR" smtClean="0"/>
              <a:t>5/12/2016</a:t>
            </a:fld>
            <a:endParaRPr lang="el-GR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2F6271-C7FC-4841-A3A2-A4814A11825C}" type="slidenum">
              <a:rPr lang="el-GR" smtClean="0"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F88E7-8F2A-4C19-BB78-2AAE21AB5D95}" type="datetime1">
              <a:rPr lang="el-GR" smtClean="0"/>
              <a:t>5/12/2016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Ανάπτυξη προϊόντων τροφίμων, Α.Κανέλλου</a:t>
            </a:r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91263-303A-4C36-9F43-3EE1483D6775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3D94E-664E-4D31-8665-893ED25C3738}" type="datetime1">
              <a:rPr lang="el-GR" smtClean="0"/>
              <a:t>5/12/2016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Ανάπτυξη προϊόντων τροφίμων, Α.Κανέλλου</a:t>
            </a:r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91263-303A-4C36-9F43-3EE1483D6775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DCA86-0E83-4079-9398-1EC6BDF5EFEB}" type="datetime1">
              <a:rPr lang="el-GR" smtClean="0"/>
              <a:t>5/12/2016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Ανάπτυξη προϊόντων τροφίμων, Α.Κανέλλου</a:t>
            </a:r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91263-303A-4C36-9F43-3EE1483D6775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7FC6AB-44F7-4568-ACE3-D82F2C5FCEA8}" type="datetime1">
              <a:rPr lang="el-GR" smtClean="0"/>
              <a:t>5/12/2016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Ανάπτυξη προϊόντων τροφίμων, Α.Κανέλλου</a:t>
            </a:r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91263-303A-4C36-9F43-3EE1483D6775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BA6A5-B812-4BD7-8051-6F9461B11AF1}" type="datetime1">
              <a:rPr lang="el-GR" smtClean="0"/>
              <a:t>5/12/2016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Ανάπτυξη προϊόντων τροφίμων, Α.Κανέλλου</a:t>
            </a:r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91263-303A-4C36-9F43-3EE1483D6775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0A663-78E0-4497-A13B-1EFF55A9CB5B}" type="datetime1">
              <a:rPr lang="el-GR" smtClean="0"/>
              <a:t>5/12/2016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Ανάπτυξη προϊόντων τροφίμων, Α.Κανέλλου</a:t>
            </a:r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91263-303A-4C36-9F43-3EE1483D6775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9C287-EDB7-48B3-AB5A-9F31693DBB35}" type="datetime1">
              <a:rPr lang="el-GR" smtClean="0"/>
              <a:t>5/12/2016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Ανάπτυξη προϊόντων τροφίμων, Α.Κανέλλου</a:t>
            </a:r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91263-303A-4C36-9F43-3EE1483D6775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33B67-B89E-4102-83A9-2DE5E35ED1FD}" type="datetime1">
              <a:rPr lang="el-GR" smtClean="0"/>
              <a:t>5/12/2016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Ανάπτυξη προϊόντων τροφίμων, Α.Κανέλλου</a:t>
            </a:r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91263-303A-4C36-9F43-3EE1483D6775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AF695-AF18-4B29-AEF6-7E21776498ED}" type="datetime1">
              <a:rPr lang="el-GR" smtClean="0"/>
              <a:t>5/12/2016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Ανάπτυξη προϊόντων τροφίμων, Α.Κανέλλου</a:t>
            </a:r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91263-303A-4C36-9F43-3EE1483D6775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B0A86-673B-4739-8CD4-BDF98D77C083}" type="datetime1">
              <a:rPr lang="el-GR" smtClean="0"/>
              <a:t>5/12/2016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Ανάπτυξη προϊόντων τροφίμων, Α.Κανέλλου</a:t>
            </a:r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91263-303A-4C36-9F43-3EE1483D6775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31EE4-44E3-458C-AB3B-E45C22F5DA1E}" type="datetime1">
              <a:rPr lang="el-GR" smtClean="0"/>
              <a:t>5/12/2016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Ανάπτυξη προϊόντων τροφίμων, Α.Κανέλλου</a:t>
            </a:r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91263-303A-4C36-9F43-3EE1483D6775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EAA01F-7D2A-4F06-86F3-9D50609198DF}" type="datetime1">
              <a:rPr lang="el-GR" smtClean="0"/>
              <a:t>5/12/2016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l-GR" smtClean="0"/>
              <a:t>Ανάπτυξη προϊόντων τροφίμων, Α.Κανέλλου</a:t>
            </a:r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C91263-303A-4C36-9F43-3EE1483D6775}" type="slidenum">
              <a:rPr lang="el-GR" smtClean="0"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Σχεδιασμός και ανάπτυξη μοντέλου</a:t>
            </a:r>
            <a:endParaRPr lang="el-GR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 smtClean="0"/>
              <a:t>Ανάπτυξη νέων προϊόντων τροφίμων</a:t>
            </a:r>
          </a:p>
          <a:p>
            <a:r>
              <a:rPr lang="el-GR" dirty="0" smtClean="0"/>
              <a:t>Α. </a:t>
            </a:r>
            <a:r>
              <a:rPr lang="el-GR" smtClean="0"/>
              <a:t>Κανέλλου</a:t>
            </a:r>
            <a:endParaRPr lang="el-G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Συμπεριφορά μετά την εξαγωγή από εργοστάσιο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Γνώσεις  μικροβιολογίας, συσκευασίας τροφίμων</a:t>
            </a:r>
          </a:p>
          <a:p>
            <a:r>
              <a:rPr lang="el-GR" dirty="0" smtClean="0"/>
              <a:t>Εξειδικευμένο προσωπικό ή εξωτερικά εργαστήρια μικροβιολογίας τροφίμων</a:t>
            </a:r>
          </a:p>
          <a:p>
            <a:r>
              <a:rPr lang="el-GR" dirty="0" smtClean="0"/>
              <a:t>Έλεγχος συνολικού φορτίου μικροβίων που προξενούν αλλοιώσεις</a:t>
            </a:r>
          </a:p>
          <a:p>
            <a:pPr lvl="1"/>
            <a:r>
              <a:rPr lang="el-GR" dirty="0" smtClean="0"/>
              <a:t>Βακτηρίδια</a:t>
            </a:r>
          </a:p>
          <a:p>
            <a:pPr lvl="1"/>
            <a:r>
              <a:rPr lang="el-GR" dirty="0" smtClean="0"/>
              <a:t>Ζύμες</a:t>
            </a:r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Ανάπτυξη προϊόντων τροφίμων, Α.Κανέλλου</a:t>
            </a:r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91263-303A-4C36-9F43-3EE1483D6775}" type="slidenum">
              <a:rPr lang="el-GR" smtClean="0"/>
              <a:t>10</a:t>
            </a:fld>
            <a:endParaRPr lang="el-GR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1" algn="ctr" rtl="0">
              <a:spcBef>
                <a:spcPct val="0"/>
              </a:spcBef>
            </a:pPr>
            <a:r>
              <a:rPr lang="el-GR" sz="4000" dirty="0" smtClean="0"/>
              <a:t>Έλεγχος παθογόνων μικροοργανισ</a:t>
            </a:r>
            <a:r>
              <a:rPr lang="el-GR" sz="4000" dirty="0" smtClean="0"/>
              <a:t>μ</a:t>
            </a:r>
            <a:r>
              <a:rPr lang="el-GR" sz="4000" dirty="0" smtClean="0"/>
              <a:t>ών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l-GR" dirty="0" smtClean="0"/>
              <a:t>«Παραδοσιακά»</a:t>
            </a:r>
          </a:p>
          <a:p>
            <a:r>
              <a:rPr lang="en-US" dirty="0" smtClean="0"/>
              <a:t>Salmonella</a:t>
            </a:r>
          </a:p>
          <a:p>
            <a:r>
              <a:rPr lang="en-US" dirty="0" smtClean="0"/>
              <a:t>Staphylococcus </a:t>
            </a:r>
            <a:r>
              <a:rPr lang="en-US" dirty="0" err="1" smtClean="0"/>
              <a:t>aureus</a:t>
            </a:r>
            <a:endParaRPr lang="en-US" dirty="0" smtClean="0"/>
          </a:p>
          <a:p>
            <a:r>
              <a:rPr lang="en-US" dirty="0" smtClean="0"/>
              <a:t>Clostridium </a:t>
            </a:r>
            <a:r>
              <a:rPr lang="en-US" dirty="0" err="1" smtClean="0"/>
              <a:t>perfrigens</a:t>
            </a:r>
            <a:endParaRPr lang="en-US" dirty="0" smtClean="0"/>
          </a:p>
          <a:p>
            <a:r>
              <a:rPr lang="en-US" dirty="0" smtClean="0"/>
              <a:t>Clostridium </a:t>
            </a:r>
            <a:r>
              <a:rPr lang="en-US" dirty="0" err="1" smtClean="0"/>
              <a:t>botulinum</a:t>
            </a:r>
            <a:endParaRPr lang="el-GR" dirty="0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Ανάπτυξη προϊόντων τροφίμων, Α.Κανέλλου</a:t>
            </a:r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91263-303A-4C36-9F43-3EE1483D6775}" type="slidenum">
              <a:rPr lang="el-GR" smtClean="0"/>
              <a:t>11</a:t>
            </a:fld>
            <a:endParaRPr lang="el-GR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err="1" smtClean="0"/>
              <a:t>Τάγγισμα</a:t>
            </a:r>
            <a:r>
              <a:rPr lang="el-GR" dirty="0" smtClean="0"/>
              <a:t> λιπιδίων</a:t>
            </a:r>
            <a:br>
              <a:rPr lang="el-GR" dirty="0" smtClean="0"/>
            </a:br>
            <a:r>
              <a:rPr lang="el-GR" dirty="0" smtClean="0"/>
              <a:t>(οξειδωτικό ή </a:t>
            </a:r>
            <a:r>
              <a:rPr lang="el-GR" dirty="0" err="1" smtClean="0"/>
              <a:t>υδρολυτικό</a:t>
            </a:r>
            <a:r>
              <a:rPr lang="el-GR" dirty="0" smtClean="0"/>
              <a:t>)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Οξειδωτικό </a:t>
            </a:r>
            <a:r>
              <a:rPr lang="el-GR" dirty="0" err="1" smtClean="0"/>
              <a:t>τάγγισμα</a:t>
            </a:r>
            <a:endParaRPr lang="el-GR" dirty="0" smtClean="0"/>
          </a:p>
          <a:p>
            <a:pPr lvl="1"/>
            <a:r>
              <a:rPr lang="el-GR" dirty="0" smtClean="0"/>
              <a:t>Συσκευασία μη διαπερατής από </a:t>
            </a:r>
            <a:r>
              <a:rPr lang="el-GR" dirty="0" err="1" smtClean="0"/>
              <a:t>Ο</a:t>
            </a:r>
            <a:r>
              <a:rPr lang="el-GR" sz="1600" dirty="0" err="1" smtClean="0"/>
              <a:t>2</a:t>
            </a:r>
            <a:r>
              <a:rPr lang="el-GR" sz="1600" dirty="0" smtClean="0"/>
              <a:t> </a:t>
            </a:r>
            <a:r>
              <a:rPr lang="el-GR" dirty="0" smtClean="0"/>
              <a:t>(αέρα)</a:t>
            </a:r>
          </a:p>
          <a:p>
            <a:pPr lvl="1"/>
            <a:r>
              <a:rPr lang="el-GR" dirty="0" smtClean="0"/>
              <a:t>Προσθήκη αντιοξειδωτικών  όπου υπάρχουν ακόρεστα λιπαρά οξέα (πχ κοτόπουλο, ψάρι)</a:t>
            </a:r>
          </a:p>
          <a:p>
            <a:r>
              <a:rPr lang="el-GR" dirty="0" err="1" smtClean="0"/>
              <a:t>Υδρολυτικό</a:t>
            </a:r>
            <a:r>
              <a:rPr lang="el-GR" dirty="0" smtClean="0"/>
              <a:t> </a:t>
            </a:r>
            <a:r>
              <a:rPr lang="el-GR" dirty="0" err="1" smtClean="0"/>
              <a:t>τάγγισμα</a:t>
            </a:r>
            <a:r>
              <a:rPr lang="el-GR" dirty="0" smtClean="0"/>
              <a:t> (καταλύεται από ένζυμα)</a:t>
            </a:r>
          </a:p>
          <a:p>
            <a:pPr lvl="1"/>
            <a:r>
              <a:rPr lang="el-GR" dirty="0" smtClean="0"/>
              <a:t>Διατήρηση προϊόντος σε χαμηλές θερμοκρασίες </a:t>
            </a:r>
            <a:r>
              <a:rPr lang="el-GR" dirty="0" smtClean="0">
                <a:sym typeface="Wingdings" pitchFamily="2" charset="2"/>
              </a:rPr>
              <a:t> ένζυμα ανενεργά (πχ βούτυρο)</a:t>
            </a:r>
            <a:endParaRPr lang="el-GR" dirty="0" smtClean="0"/>
          </a:p>
          <a:p>
            <a:endParaRPr lang="el-GR" dirty="0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Ανάπτυξη προϊόντων τροφίμων, Α.Κανέλλου</a:t>
            </a:r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91263-303A-4C36-9F43-3EE1483D6775}" type="slidenum">
              <a:rPr lang="el-GR" smtClean="0"/>
              <a:t>12</a:t>
            </a:fld>
            <a:endParaRPr lang="el-GR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Συσκευασία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el-GR" dirty="0" smtClean="0"/>
              <a:t>Αλλάζει «εικόνα» προϊόντος</a:t>
            </a:r>
          </a:p>
          <a:p>
            <a:r>
              <a:rPr lang="el-GR" dirty="0" smtClean="0"/>
              <a:t>Κρίνει σε σημαντικό ποσοστό «επιτυχία» προϊόντος</a:t>
            </a:r>
          </a:p>
          <a:p>
            <a:r>
              <a:rPr lang="el-GR" dirty="0" smtClean="0"/>
              <a:t>«έξυπνες» συσκευασίες δημιουργούν καινοτόμες χρήσεις στα προϊόντα</a:t>
            </a:r>
          </a:p>
          <a:p>
            <a:r>
              <a:rPr lang="el-GR" dirty="0" smtClean="0"/>
              <a:t>Ασηπτικές συσκευασίες </a:t>
            </a:r>
            <a:r>
              <a:rPr lang="el-GR" dirty="0" smtClean="0">
                <a:sym typeface="Wingdings" pitchFamily="2" charset="2"/>
              </a:rPr>
              <a:t> αυξάνουν χρόνο ζωής πχ χυμοί</a:t>
            </a:r>
          </a:p>
          <a:p>
            <a:r>
              <a:rPr lang="el-GR" dirty="0" smtClean="0">
                <a:sym typeface="Wingdings" pitchFamily="2" charset="2"/>
              </a:rPr>
              <a:t>Ατομικές μερίδες πχ ψωμάκια, </a:t>
            </a:r>
            <a:r>
              <a:rPr lang="el-GR" dirty="0" err="1" smtClean="0">
                <a:sym typeface="Wingdings" pitchFamily="2" charset="2"/>
              </a:rPr>
              <a:t>γαλατάκια</a:t>
            </a:r>
            <a:endParaRPr lang="el-GR" dirty="0" smtClean="0">
              <a:sym typeface="Wingdings" pitchFamily="2" charset="2"/>
            </a:endParaRPr>
          </a:p>
          <a:p>
            <a:r>
              <a:rPr lang="en-US" dirty="0" smtClean="0">
                <a:sym typeface="Wingdings" pitchFamily="2" charset="2"/>
              </a:rPr>
              <a:t>Ready to eat  </a:t>
            </a:r>
            <a:r>
              <a:rPr lang="el-GR" dirty="0" smtClean="0">
                <a:sym typeface="Wingdings" pitchFamily="2" charset="2"/>
              </a:rPr>
              <a:t>χρήση  </a:t>
            </a:r>
            <a:r>
              <a:rPr lang="el-GR" dirty="0" err="1" smtClean="0">
                <a:sym typeface="Wingdings" pitchFamily="2" charset="2"/>
              </a:rPr>
              <a:t>μικροκυμάτω</a:t>
            </a:r>
            <a:endParaRPr lang="el-GR" dirty="0" smtClean="0">
              <a:sym typeface="Wingdings" pitchFamily="2" charset="2"/>
            </a:endParaRPr>
          </a:p>
          <a:p>
            <a:r>
              <a:rPr lang="el-GR" dirty="0" smtClean="0">
                <a:sym typeface="Wingdings" pitchFamily="2" charset="2"/>
              </a:rPr>
              <a:t>Τροποποιημένες ατμόσφαιρες (</a:t>
            </a:r>
            <a:r>
              <a:rPr lang="en-US" dirty="0" smtClean="0">
                <a:sym typeface="Wingdings" pitchFamily="2" charset="2"/>
              </a:rPr>
              <a:t>modified </a:t>
            </a:r>
            <a:r>
              <a:rPr lang="en-US" dirty="0" err="1" smtClean="0">
                <a:sym typeface="Wingdings" pitchFamily="2" charset="2"/>
              </a:rPr>
              <a:t>atmospere</a:t>
            </a:r>
            <a:r>
              <a:rPr lang="en-US" dirty="0" smtClean="0">
                <a:sym typeface="Wingdings" pitchFamily="2" charset="2"/>
              </a:rPr>
              <a:t> packages)</a:t>
            </a:r>
            <a:endParaRPr lang="el-GR" dirty="0" smtClean="0"/>
          </a:p>
          <a:p>
            <a:endParaRPr lang="el-GR" dirty="0" smtClean="0"/>
          </a:p>
          <a:p>
            <a:endParaRPr lang="el-GR" dirty="0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Ανάπτυξη προϊόντων τροφίμων, Α.Κανέλλου</a:t>
            </a:r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91263-303A-4C36-9F43-3EE1483D6775}" type="slidenum">
              <a:rPr lang="el-GR" smtClean="0"/>
              <a:t>13</a:t>
            </a:fld>
            <a:endParaRPr lang="el-GR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Συσκευασία </a:t>
            </a:r>
            <a:r>
              <a:rPr lang="el-GR" sz="2000" dirty="0" smtClean="0"/>
              <a:t>(συνέχεια)</a:t>
            </a:r>
            <a:endParaRPr lang="el-GR" sz="2000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l-GR" dirty="0" smtClean="0">
                <a:sym typeface="Wingdings" pitchFamily="2" charset="2"/>
              </a:rPr>
              <a:t>Εύχρηστες, ελκυστικές συσκευασίες</a:t>
            </a:r>
          </a:p>
          <a:p>
            <a:r>
              <a:rPr lang="el-GR" dirty="0" smtClean="0">
                <a:sym typeface="Wingdings" pitchFamily="2" charset="2"/>
              </a:rPr>
              <a:t>Ελαχιστοποίηση χρήσης πρόσθετων</a:t>
            </a:r>
          </a:p>
          <a:p>
            <a:r>
              <a:rPr lang="el-GR" dirty="0" smtClean="0">
                <a:sym typeface="Wingdings" pitchFamily="2" charset="2"/>
              </a:rPr>
              <a:t>Διατήρηση αναλλοίωτων οργανοληπτικών χαρακτηριστικών</a:t>
            </a:r>
          </a:p>
          <a:p>
            <a:r>
              <a:rPr lang="el-GR" dirty="0" smtClean="0">
                <a:sym typeface="Wingdings" pitchFamily="2" charset="2"/>
              </a:rPr>
              <a:t>Μικρό βάρος</a:t>
            </a:r>
          </a:p>
          <a:p>
            <a:r>
              <a:rPr lang="el-GR" dirty="0" smtClean="0">
                <a:sym typeface="Wingdings" pitchFamily="2" charset="2"/>
              </a:rPr>
              <a:t>Χαμηλό κόστος</a:t>
            </a:r>
          </a:p>
          <a:p>
            <a:r>
              <a:rPr lang="el-GR" dirty="0" smtClean="0">
                <a:sym typeface="Wingdings" pitchFamily="2" charset="2"/>
              </a:rPr>
              <a:t>Αντοχή στις καταπονήσεις (πχ σχίσιμο, τρύπημα)</a:t>
            </a:r>
          </a:p>
          <a:p>
            <a:r>
              <a:rPr lang="el-GR" dirty="0" smtClean="0">
                <a:sym typeface="Wingdings" pitchFamily="2" charset="2"/>
              </a:rPr>
              <a:t>Μη αλληλεπίδρασης με τα τρόφιμα</a:t>
            </a:r>
          </a:p>
          <a:p>
            <a:r>
              <a:rPr lang="el-GR" dirty="0" smtClean="0">
                <a:sym typeface="Wingdings" pitchFamily="2" charset="2"/>
              </a:rPr>
              <a:t>Οικολογικά υλικά συσκευασίας</a:t>
            </a:r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Ανάπτυξη προϊόντων τροφίμων, Α.Κανέλλου</a:t>
            </a:r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91263-303A-4C36-9F43-3EE1483D6775}" type="slidenum">
              <a:rPr lang="el-GR" smtClean="0"/>
              <a:t>14</a:t>
            </a:fld>
            <a:endParaRPr lang="el-GR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Χρώμα συσκευασίας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Εξωτερικό χρώμα συνδυάζεται συχνά με περιεχόμενο (πχ θαλασσί για ψάρια)</a:t>
            </a:r>
          </a:p>
          <a:p>
            <a:r>
              <a:rPr lang="el-GR" dirty="0" smtClean="0"/>
              <a:t>Διάφανα υλικά για «διάγνωση» κατάστασης περιεχομένου (πχ διάφανη μεμβράνη για κοτόπουλο)</a:t>
            </a:r>
          </a:p>
          <a:p>
            <a:r>
              <a:rPr lang="el-GR" dirty="0" smtClean="0"/>
              <a:t>Αδιαφανής συσκευασία για απόκρυψη κρυστάλλων στα κατεψυγμένα</a:t>
            </a:r>
          </a:p>
          <a:p>
            <a:endParaRPr lang="el-GR" dirty="0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Ανάπτυξη προϊόντων τροφίμων, Α.Κανέλλου</a:t>
            </a:r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91263-303A-4C36-9F43-3EE1483D6775}" type="slidenum">
              <a:rPr lang="el-GR" smtClean="0"/>
              <a:t>15</a:t>
            </a:fld>
            <a:endParaRPr lang="el-GR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Γραμμή παραγωγής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Market testing </a:t>
            </a:r>
            <a:r>
              <a:rPr lang="el-GR" dirty="0" smtClean="0"/>
              <a:t>πριν την ολοκληρωμένη οργάνωση παραγωγής</a:t>
            </a:r>
          </a:p>
          <a:p>
            <a:r>
              <a:rPr lang="el-GR" dirty="0" smtClean="0"/>
              <a:t>Δοκιμαστική γραμμή παραγωγής (</a:t>
            </a:r>
            <a:r>
              <a:rPr lang="en-US" dirty="0" smtClean="0"/>
              <a:t>pilot plant) </a:t>
            </a:r>
            <a:r>
              <a:rPr lang="el-GR" dirty="0" smtClean="0"/>
              <a:t>αποκλειστικά για τεστ αγοράς </a:t>
            </a:r>
          </a:p>
          <a:p>
            <a:r>
              <a:rPr lang="el-GR" dirty="0" smtClean="0"/>
              <a:t>Εγκατάσταση νέας γραμμής παραγωγής</a:t>
            </a:r>
          </a:p>
          <a:p>
            <a:pPr lvl="1"/>
            <a:r>
              <a:rPr lang="el-GR" dirty="0" smtClean="0"/>
              <a:t>Συνεργασία τεχνολόγου τροφίμων με μηχανικό</a:t>
            </a:r>
            <a:endParaRPr lang="el-GR" dirty="0"/>
          </a:p>
          <a:p>
            <a:pPr lvl="1"/>
            <a:r>
              <a:rPr lang="el-GR" dirty="0" smtClean="0"/>
              <a:t>Από πειραματική κλίμακα σε μαζική παραγωγή: δαπανηροί κίνδυνοι</a:t>
            </a:r>
            <a:endParaRPr lang="el-GR" dirty="0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Ανάπτυξη προϊόντων τροφίμων, Α.Κανέλλου</a:t>
            </a:r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91263-303A-4C36-9F43-3EE1483D6775}" type="slidenum">
              <a:rPr lang="el-GR" smtClean="0"/>
              <a:t>16</a:t>
            </a:fld>
            <a:endParaRPr lang="el-GR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Κρίσιμα σημεία για γραμμή παραγωγής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dirty="0" smtClean="0"/>
              <a:t>Κόστος εξοπλισμού</a:t>
            </a:r>
          </a:p>
          <a:p>
            <a:r>
              <a:rPr lang="el-GR" dirty="0" smtClean="0"/>
              <a:t>Κόστος ενέργειας που καταναλώνεται</a:t>
            </a:r>
          </a:p>
          <a:p>
            <a:r>
              <a:rPr lang="el-GR" dirty="0" smtClean="0"/>
              <a:t>Απόδοση</a:t>
            </a:r>
          </a:p>
          <a:p>
            <a:r>
              <a:rPr lang="el-GR" dirty="0" smtClean="0"/>
              <a:t>Υγιεινή</a:t>
            </a:r>
          </a:p>
          <a:p>
            <a:r>
              <a:rPr lang="el-GR" dirty="0" smtClean="0"/>
              <a:t>Ασφάλεια</a:t>
            </a:r>
          </a:p>
          <a:p>
            <a:r>
              <a:rPr lang="el-GR" dirty="0" smtClean="0"/>
              <a:t>Απασχολούμενο εργατικό δυναμικό</a:t>
            </a:r>
          </a:p>
          <a:p>
            <a:r>
              <a:rPr lang="el-GR" dirty="0" smtClean="0"/>
              <a:t>Ευκολία καθαρισμού κ πρόνοια αποβλήτων</a:t>
            </a:r>
          </a:p>
          <a:p>
            <a:r>
              <a:rPr lang="el-GR" dirty="0" smtClean="0"/>
              <a:t>Συμμόρφωση με ισχύουσα νομοθεσία</a:t>
            </a:r>
            <a:endParaRPr lang="el-GR" dirty="0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Ανάπτυξη προϊόντων τροφίμων, Α.Κανέλλου</a:t>
            </a:r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91263-303A-4C36-9F43-3EE1483D6775}" type="slidenum">
              <a:rPr lang="el-GR" smtClean="0"/>
              <a:t>17</a:t>
            </a:fld>
            <a:endParaRPr lang="el-GR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Διασφάλιση σχεδιασμού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Το σύνολο των προγραμματισμένων και συστηματικών ενεργειών οι οποίες παρέχουν τη διαβεβαίωση ότι το νέο προϊόν θα ικανοποιήσει τις απαιτήσεις και τους σκοπούς του σχεδιασμού </a:t>
            </a:r>
            <a:r>
              <a:rPr lang="el-GR" dirty="0" err="1" smtClean="0">
                <a:sym typeface="Wingdings" pitchFamily="2" charset="2"/>
              </a:rPr>
              <a:t>εγγυηση</a:t>
            </a:r>
            <a:r>
              <a:rPr lang="el-GR" dirty="0" smtClean="0">
                <a:sym typeface="Wingdings" pitchFamily="2" charset="2"/>
              </a:rPr>
              <a:t> επιτυχίας</a:t>
            </a:r>
            <a:endParaRPr lang="el-GR" dirty="0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Ανάπτυξη προϊόντων τροφίμων, Α.Κανέλλου</a:t>
            </a:r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91263-303A-4C36-9F43-3EE1483D6775}" type="slidenum">
              <a:rPr lang="el-GR" smtClean="0"/>
              <a:t>18</a:t>
            </a:fld>
            <a:endParaRPr lang="el-GR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Διασφάλιση σχεδιασμού</a:t>
            </a:r>
            <a:r>
              <a:rPr lang="el-GR" sz="2200" dirty="0" smtClean="0"/>
              <a:t>(συνέχεια)</a:t>
            </a:r>
            <a:endParaRPr lang="el-GR" sz="2200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dirty="0" smtClean="0"/>
              <a:t>Σχετίζεται με ποιότητα προϊόντων </a:t>
            </a:r>
            <a:r>
              <a:rPr lang="el-GR" dirty="0" smtClean="0">
                <a:sym typeface="Wingdings" pitchFamily="2" charset="2"/>
              </a:rPr>
              <a:t> </a:t>
            </a:r>
            <a:r>
              <a:rPr lang="el-GR" dirty="0" smtClean="0"/>
              <a:t>Διασφάλιση ποιότητας</a:t>
            </a:r>
          </a:p>
          <a:p>
            <a:r>
              <a:rPr lang="el-GR" dirty="0" smtClean="0"/>
              <a:t>Ελαχιστοποιεί</a:t>
            </a:r>
          </a:p>
          <a:p>
            <a:pPr lvl="2"/>
            <a:r>
              <a:rPr lang="el-GR" dirty="0" smtClean="0"/>
              <a:t>Πιθανότητες α</a:t>
            </a:r>
            <a:r>
              <a:rPr lang="el-GR" dirty="0" smtClean="0"/>
              <a:t>ποτυχίας μελλοντικών προϊόντων</a:t>
            </a:r>
          </a:p>
          <a:p>
            <a:pPr lvl="2"/>
            <a:r>
              <a:rPr lang="el-GR" dirty="0" smtClean="0"/>
              <a:t>Παράπονα καταναλωτών</a:t>
            </a:r>
          </a:p>
          <a:p>
            <a:pPr lvl="2"/>
            <a:r>
              <a:rPr lang="el-GR" dirty="0" smtClean="0"/>
              <a:t>Κόστος επανασχεδιασμού προϊόντος</a:t>
            </a:r>
          </a:p>
          <a:p>
            <a:pPr lvl="3"/>
            <a:r>
              <a:rPr lang="el-GR" dirty="0" smtClean="0"/>
              <a:t>Απαραίτητος για να διορθωθούν προβλήματα που ανακαλύπτονται στη φάση </a:t>
            </a:r>
          </a:p>
          <a:p>
            <a:pPr lvl="4"/>
            <a:r>
              <a:rPr lang="el-GR" dirty="0" smtClean="0"/>
              <a:t>της ανάπτυξης</a:t>
            </a:r>
          </a:p>
          <a:p>
            <a:pPr lvl="4"/>
            <a:r>
              <a:rPr lang="el-GR" dirty="0" smtClean="0"/>
              <a:t>Αμέσως μετά την τοποθέτηση στο ράφι</a:t>
            </a:r>
          </a:p>
          <a:p>
            <a:pPr lvl="4"/>
            <a:r>
              <a:rPr lang="el-GR" dirty="0" smtClean="0"/>
              <a:t>Γενικά στην 1</a:t>
            </a:r>
            <a:r>
              <a:rPr lang="el-GR" baseline="30000" dirty="0" smtClean="0"/>
              <a:t>η</a:t>
            </a:r>
            <a:r>
              <a:rPr lang="el-GR" dirty="0" smtClean="0"/>
              <a:t> επαφή με καταναλωτικό κοινό</a:t>
            </a:r>
          </a:p>
          <a:p>
            <a:pPr lvl="2"/>
            <a:endParaRPr lang="el-GR" dirty="0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Ανάπτυξη προϊόντων τροφίμων, Α.Κανέλλου</a:t>
            </a:r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91263-303A-4C36-9F43-3EE1483D6775}" type="slidenum">
              <a:rPr lang="el-GR" smtClean="0"/>
              <a:t>19</a:t>
            </a:fld>
            <a:endParaRPr lang="el-G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Δραστηριότητες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l-GR" dirty="0" smtClean="0"/>
              <a:t>Ανάλυση αναγκών καταναλωτών</a:t>
            </a:r>
          </a:p>
          <a:p>
            <a:r>
              <a:rPr lang="el-GR" dirty="0" smtClean="0"/>
              <a:t>Επεξεργασία και αξιολόγηση ιδεών</a:t>
            </a:r>
          </a:p>
          <a:p>
            <a:r>
              <a:rPr lang="el-GR" dirty="0" smtClean="0"/>
              <a:t>Καταμερισμός δραστηριοτήτων στα τμήματα της επιχείρησης</a:t>
            </a:r>
          </a:p>
          <a:p>
            <a:r>
              <a:rPr lang="el-GR" dirty="0" smtClean="0"/>
              <a:t>Τεχνολογικές αλλαγές κ ρυθμίσεις παραγωγής, </a:t>
            </a:r>
            <a:r>
              <a:rPr lang="el-GR" dirty="0" err="1" smtClean="0"/>
              <a:t>συσκευασίς</a:t>
            </a:r>
            <a:r>
              <a:rPr lang="el-GR" dirty="0" smtClean="0"/>
              <a:t> κλπ</a:t>
            </a:r>
          </a:p>
          <a:p>
            <a:r>
              <a:rPr lang="el-GR" dirty="0" smtClean="0"/>
              <a:t>Δημιουργία  μοντέλου προϊόντος (πρότυπο)</a:t>
            </a:r>
          </a:p>
          <a:p>
            <a:r>
              <a:rPr lang="el-GR" dirty="0" smtClean="0"/>
              <a:t>Σχέδιο </a:t>
            </a:r>
            <a:r>
              <a:rPr lang="en-US" dirty="0" smtClean="0"/>
              <a:t>marketing</a:t>
            </a:r>
            <a:endParaRPr lang="el-GR" dirty="0" smtClean="0"/>
          </a:p>
          <a:p>
            <a:r>
              <a:rPr lang="el-GR" dirty="0" smtClean="0"/>
              <a:t>Διασφάλιση σχεδιασμού</a:t>
            </a:r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Ανάπτυξη προϊόντων τροφίμων, Α.Κανέλλου</a:t>
            </a:r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91263-303A-4C36-9F43-3EE1483D6775}" type="slidenum">
              <a:rPr lang="el-GR" smtClean="0"/>
              <a:t>2</a:t>
            </a:fld>
            <a:endParaRPr lang="el-GR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Διασφάλιση σχεδιασμού</a:t>
            </a:r>
            <a:r>
              <a:rPr lang="el-GR" sz="2200" dirty="0" smtClean="0"/>
              <a:t>(συνέχεια)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el-GR" dirty="0" smtClean="0"/>
              <a:t>Βασικές αρχές </a:t>
            </a:r>
          </a:p>
          <a:p>
            <a:r>
              <a:rPr lang="el-GR" dirty="0" smtClean="0"/>
              <a:t>Σχεδιασμός σύμφωνος με </a:t>
            </a:r>
            <a:r>
              <a:rPr lang="el-GR" dirty="0" err="1" smtClean="0"/>
              <a:t>Μαρκετινγκ</a:t>
            </a:r>
            <a:r>
              <a:rPr lang="el-GR" dirty="0" smtClean="0"/>
              <a:t> και νομοθεσία</a:t>
            </a:r>
          </a:p>
          <a:p>
            <a:r>
              <a:rPr lang="el-GR" dirty="0" smtClean="0"/>
              <a:t>Κατάλληλη  μέθοδο κ </a:t>
            </a:r>
            <a:r>
              <a:rPr lang="el-GR" dirty="0" err="1" smtClean="0"/>
              <a:t>προτυπα</a:t>
            </a:r>
            <a:endParaRPr lang="el-GR" dirty="0" smtClean="0"/>
          </a:p>
          <a:p>
            <a:r>
              <a:rPr lang="el-GR" dirty="0" smtClean="0"/>
              <a:t>Αποτελέσματα να τεκμηριωθούν και αποτελέσματα να ελέγχονται</a:t>
            </a:r>
          </a:p>
          <a:p>
            <a:r>
              <a:rPr lang="el-GR" dirty="0" smtClean="0"/>
              <a:t>Σχέδια να ελέγχονται με </a:t>
            </a:r>
            <a:r>
              <a:rPr lang="en-US" dirty="0" smtClean="0"/>
              <a:t>test </a:t>
            </a:r>
            <a:r>
              <a:rPr lang="el-GR" dirty="0" smtClean="0"/>
              <a:t>σε κάθε στάδιο της ανάπτυξης</a:t>
            </a:r>
          </a:p>
          <a:p>
            <a:r>
              <a:rPr lang="el-GR" dirty="0" smtClean="0"/>
              <a:t>Αποτελέσματα να εξετάζεται τυπικά από ειδικούς</a:t>
            </a:r>
          </a:p>
          <a:p>
            <a:r>
              <a:rPr lang="el-GR" dirty="0" smtClean="0"/>
              <a:t>Προγραμματισμός υποστήριξης παραγωγής: κρίσιμα</a:t>
            </a:r>
            <a:endParaRPr lang="el-GR" dirty="0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Ανάπτυξη προϊόντων τροφίμων, Α.Κανέλλου</a:t>
            </a:r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91263-303A-4C36-9F43-3EE1483D6775}" type="slidenum">
              <a:rPr lang="el-GR" smtClean="0"/>
              <a:t>20</a:t>
            </a:fld>
            <a:endParaRPr lang="el-G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Αφού έχουν γίνει  κατανοητά τα «θέλω» καταναλωτή</a:t>
            </a:r>
          </a:p>
          <a:p>
            <a:r>
              <a:rPr lang="el-GR" dirty="0" smtClean="0"/>
              <a:t>Εναρμονίζονται με τα «μπορώ»  κ «δεν μπορώ» της επιστήμης, τεχνολογίας, επιχείρησης  </a:t>
            </a:r>
            <a:endParaRPr lang="el-GR" dirty="0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Ανάπτυξη προϊόντων τροφίμων, Α.Κανέλλου</a:t>
            </a:r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91263-303A-4C36-9F43-3EE1483D6775}" type="slidenum">
              <a:rPr lang="el-GR" smtClean="0"/>
              <a:t>3</a:t>
            </a:fld>
            <a:endParaRPr lang="el-GR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Παράγοντες προς εξέταση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l-GR" dirty="0" smtClean="0"/>
              <a:t>Διαφοροποίηση από </a:t>
            </a:r>
            <a:r>
              <a:rPr lang="el-GR" dirty="0" err="1" smtClean="0"/>
              <a:t>αλλα</a:t>
            </a:r>
            <a:r>
              <a:rPr lang="el-GR" dirty="0" smtClean="0"/>
              <a:t> προϊόντα που κυκλοφορούν</a:t>
            </a:r>
          </a:p>
          <a:p>
            <a:r>
              <a:rPr lang="el-GR" dirty="0" smtClean="0"/>
              <a:t>Κατάλληλος χρόνος για είσοδο στην αγορά</a:t>
            </a:r>
          </a:p>
          <a:p>
            <a:r>
              <a:rPr lang="el-GR" dirty="0" smtClean="0"/>
              <a:t>Θέση προϊόντος στην αγορά</a:t>
            </a:r>
          </a:p>
          <a:p>
            <a:pPr lvl="1"/>
            <a:r>
              <a:rPr lang="el-GR" dirty="0" smtClean="0"/>
              <a:t>Ξεκάθαρη περιγραφή κ όνομα </a:t>
            </a:r>
            <a:r>
              <a:rPr lang="el-GR" dirty="0" smtClean="0">
                <a:sym typeface="Wingdings" pitchFamily="2" charset="2"/>
              </a:rPr>
              <a:t> έλκει καταναλωτή (όχι διφορούμενη, </a:t>
            </a:r>
            <a:r>
              <a:rPr lang="el-GR" dirty="0" err="1" smtClean="0">
                <a:sym typeface="Wingdings" pitchFamily="2" charset="2"/>
              </a:rPr>
              <a:t>χ.να</a:t>
            </a:r>
            <a:r>
              <a:rPr lang="el-GR" dirty="0" smtClean="0">
                <a:sym typeface="Wingdings" pitchFamily="2" charset="2"/>
              </a:rPr>
              <a:t> προβληματίζει καταναλωτή)</a:t>
            </a:r>
          </a:p>
          <a:p>
            <a:r>
              <a:rPr lang="el-GR" dirty="0" smtClean="0">
                <a:sym typeface="Wingdings" pitchFamily="2" charset="2"/>
              </a:rPr>
              <a:t>Δυνατή εικόνα στην αγορά  εντοπισμός αδυνατών σημείων, 1-2 αλλαγές χαρακτηριστικών δεν προσελκύουν</a:t>
            </a:r>
          </a:p>
          <a:p>
            <a:pPr lvl="1"/>
            <a:endParaRPr lang="el-GR" dirty="0" smtClean="0"/>
          </a:p>
          <a:p>
            <a:pPr lvl="1"/>
            <a:endParaRPr lang="el-GR" dirty="0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Ανάπτυξη προϊόντων τροφίμων, Α.Κανέλλου</a:t>
            </a:r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91263-303A-4C36-9F43-3EE1483D6775}" type="slidenum">
              <a:rPr lang="el-GR" smtClean="0"/>
              <a:t>4</a:t>
            </a:fld>
            <a:endParaRPr lang="el-GR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Παράγοντες προς εξέταση </a:t>
            </a:r>
            <a:r>
              <a:rPr lang="el-GR" sz="2200" dirty="0" smtClean="0"/>
              <a:t>(συνέχεια)</a:t>
            </a:r>
            <a:endParaRPr lang="el-GR" sz="2200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Σωστή αγορά για εταιρεία</a:t>
            </a:r>
          </a:p>
          <a:p>
            <a:pPr lvl="1"/>
            <a:r>
              <a:rPr lang="el-GR" dirty="0" smtClean="0"/>
              <a:t>Νέοι, άγνωστοι χώροι για μικρές επιχειρήσεις</a:t>
            </a:r>
          </a:p>
          <a:p>
            <a:pPr lvl="1"/>
            <a:r>
              <a:rPr lang="el-GR" dirty="0" smtClean="0"/>
              <a:t>Στα ήδη ανεπτυγμένα δίκτυα διανομής </a:t>
            </a:r>
            <a:r>
              <a:rPr lang="el-GR" dirty="0" err="1" smtClean="0"/>
              <a:t>χωρις</a:t>
            </a:r>
            <a:r>
              <a:rPr lang="el-GR" dirty="0" smtClean="0"/>
              <a:t> εμπειρία, τεχνογνωσία</a:t>
            </a:r>
            <a:endParaRPr lang="el-GR" dirty="0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3733816" cy="365125"/>
          </a:xfrm>
        </p:spPr>
        <p:txBody>
          <a:bodyPr/>
          <a:lstStyle/>
          <a:p>
            <a:r>
              <a:rPr lang="el-GR" dirty="0" smtClean="0"/>
              <a:t>Ανάπτυξη προϊόντων τροφίμων, </a:t>
            </a:r>
            <a:r>
              <a:rPr lang="el-GR" dirty="0" err="1" smtClean="0"/>
              <a:t>Α.Κανέλλου</a:t>
            </a:r>
            <a:endParaRPr lang="el-GR" dirty="0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91263-303A-4C36-9F43-3EE1483D6775}" type="slidenum">
              <a:rPr lang="el-GR" smtClean="0"/>
              <a:t>5</a:t>
            </a:fld>
            <a:endParaRPr lang="el-GR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Μοντέλο - Πρότυπο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l-GR" dirty="0" smtClean="0"/>
              <a:t>Τεχνολόγος τροφίμων </a:t>
            </a:r>
          </a:p>
          <a:p>
            <a:r>
              <a:rPr lang="el-GR" dirty="0" smtClean="0"/>
              <a:t>καλείται να υλοποιήσει ιδέες τμημάτων </a:t>
            </a:r>
            <a:r>
              <a:rPr lang="en-US" dirty="0" smtClean="0"/>
              <a:t>marketing, R&amp;D</a:t>
            </a:r>
            <a:endParaRPr lang="el-GR" dirty="0" smtClean="0"/>
          </a:p>
          <a:p>
            <a:r>
              <a:rPr lang="el-GR" dirty="0" smtClean="0"/>
              <a:t>κάθε συστατικό, προσθήκη, επεξεργασία </a:t>
            </a:r>
            <a:r>
              <a:rPr lang="el-GR" dirty="0" smtClean="0">
                <a:sym typeface="Wingdings" pitchFamily="2" charset="2"/>
              </a:rPr>
              <a:t> να συνεργάζεται αρμονικά</a:t>
            </a:r>
          </a:p>
          <a:p>
            <a:pPr lvl="1"/>
            <a:r>
              <a:rPr lang="el-GR" dirty="0" smtClean="0">
                <a:sym typeface="Wingdings" pitchFamily="2" charset="2"/>
              </a:rPr>
              <a:t>Χημικές αντιδράσεις στο ράφι ίσως αλλοιώσουν οργανοληπτικά ή άλλα χαρακτηριστικά   γνώσεις χημείας, μικροβιολογίας </a:t>
            </a:r>
            <a:endParaRPr lang="en-US" dirty="0" smtClean="0"/>
          </a:p>
          <a:p>
            <a:endParaRPr lang="el-GR" dirty="0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Ανάπτυξη προϊόντων τροφίμων, Α.Κανέλλου</a:t>
            </a:r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91263-303A-4C36-9F43-3EE1483D6775}" type="slidenum">
              <a:rPr lang="el-GR" smtClean="0"/>
              <a:t>6</a:t>
            </a:fld>
            <a:endParaRPr lang="el-GR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Οργανοληπτικά </a:t>
            </a:r>
            <a:br>
              <a:rPr lang="el-GR" dirty="0" smtClean="0"/>
            </a:br>
            <a:r>
              <a:rPr lang="el-GR" dirty="0" smtClean="0"/>
              <a:t>στο Μοντέλο – Πρότυπο</a:t>
            </a:r>
            <a:endParaRPr lang="el-GR" sz="1800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Οργανοληπτική αξιολόγηση </a:t>
            </a:r>
            <a:r>
              <a:rPr lang="el-GR" dirty="0" smtClean="0">
                <a:sym typeface="Wingdings" pitchFamily="2" charset="2"/>
              </a:rPr>
              <a:t> κατά την Παρασκευή συμβαίνουν πολλές βιοχημικές μεταβολές  ελέγχονται από έμπειρους δοκιμαστές</a:t>
            </a:r>
          </a:p>
          <a:p>
            <a:r>
              <a:rPr lang="el-GR" dirty="0" smtClean="0">
                <a:sym typeface="Wingdings" pitchFamily="2" charset="2"/>
              </a:rPr>
              <a:t>Στην  πειραματική παρασκευή </a:t>
            </a:r>
            <a:r>
              <a:rPr lang="el-GR" dirty="0" smtClean="0">
                <a:sym typeface="Wingdings" pitchFamily="2" charset="2"/>
              </a:rPr>
              <a:t>εντοπίζονται </a:t>
            </a:r>
            <a:endParaRPr lang="el-GR" dirty="0" smtClean="0">
              <a:sym typeface="Wingdings" pitchFamily="2" charset="2"/>
            </a:endParaRPr>
          </a:p>
          <a:p>
            <a:pPr lvl="1"/>
            <a:r>
              <a:rPr lang="el-GR" dirty="0" smtClean="0">
                <a:sym typeface="Wingdings" pitchFamily="2" charset="2"/>
              </a:rPr>
              <a:t>αρνητικά στοιχεία</a:t>
            </a:r>
          </a:p>
          <a:p>
            <a:pPr lvl="1"/>
            <a:r>
              <a:rPr lang="el-GR" dirty="0">
                <a:sym typeface="Wingdings" pitchFamily="2" charset="2"/>
              </a:rPr>
              <a:t>α</a:t>
            </a:r>
            <a:r>
              <a:rPr lang="el-GR" dirty="0" smtClean="0">
                <a:sym typeface="Wingdings" pitchFamily="2" charset="2"/>
              </a:rPr>
              <a:t>ποκλίσεις από επιθυμητές προδιαγραφές</a:t>
            </a:r>
          </a:p>
          <a:p>
            <a:pPr lvl="1">
              <a:buNone/>
            </a:pPr>
            <a:r>
              <a:rPr lang="el-GR" dirty="0" smtClean="0">
                <a:sym typeface="Wingdings" pitchFamily="2" charset="2"/>
              </a:rPr>
              <a:t> βελτίωση και επαναξιολόγηση</a:t>
            </a:r>
            <a:endParaRPr lang="el-GR" dirty="0" smtClean="0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Ανάπτυξη προϊόντων τροφίμων, Α.Κανέλλου</a:t>
            </a:r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91263-303A-4C36-9F43-3EE1483D6775}" type="slidenum">
              <a:rPr lang="el-GR" smtClean="0"/>
              <a:t>7</a:t>
            </a:fld>
            <a:endParaRPr lang="el-GR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Συνεκτιμήσεις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l-GR" dirty="0" smtClean="0"/>
              <a:t>Βασικό: Οργανοληπτικά ικανοποιητικά αποτελέσματα</a:t>
            </a:r>
          </a:p>
          <a:p>
            <a:r>
              <a:rPr lang="el-GR" dirty="0" smtClean="0"/>
              <a:t>Ανάγκη παραμονής στο ράφι/ψυγείο </a:t>
            </a:r>
            <a:r>
              <a:rPr lang="en-US" dirty="0" smtClean="0"/>
              <a:t>super market</a:t>
            </a:r>
          </a:p>
          <a:p>
            <a:pPr lvl="1"/>
            <a:r>
              <a:rPr lang="el-GR" dirty="0" smtClean="0"/>
              <a:t>Ψύξη: υπολογισμός πολλών παραμέτρων</a:t>
            </a:r>
          </a:p>
          <a:p>
            <a:pPr lvl="1"/>
            <a:r>
              <a:rPr lang="el-GR" dirty="0" smtClean="0"/>
              <a:t>Κατάψυξη: κάθε μήνα ελέγχεται</a:t>
            </a:r>
            <a:endParaRPr lang="el-GR" dirty="0"/>
          </a:p>
          <a:p>
            <a:pPr lvl="1"/>
            <a:r>
              <a:rPr lang="el-GR" dirty="0" smtClean="0"/>
              <a:t>Ράφι: προσθήκη συντηρητικών</a:t>
            </a:r>
          </a:p>
          <a:p>
            <a:pPr lvl="1"/>
            <a:r>
              <a:rPr lang="el-GR" dirty="0" smtClean="0"/>
              <a:t>Κονσερβοποίηση: θερμική επεξεργασία και η επιρροή της στα οργανοληπτικά κ ποιότητα </a:t>
            </a:r>
            <a:r>
              <a:rPr lang="el-GR" dirty="0" smtClean="0">
                <a:sym typeface="Wingdings" pitchFamily="2" charset="2"/>
              </a:rPr>
              <a:t> ίσως χρειαστούν αλλαγές στα συστατικά (- λίπος, σάκχαρα)</a:t>
            </a:r>
            <a:endParaRPr lang="el-GR" dirty="0" smtClean="0"/>
          </a:p>
          <a:p>
            <a:endParaRPr lang="el-GR" dirty="0" smtClean="0"/>
          </a:p>
          <a:p>
            <a:endParaRPr lang="el-GR" dirty="0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Ανάπτυξη προϊόντων τροφίμων, Α.Κανέλλου</a:t>
            </a:r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91263-303A-4C36-9F43-3EE1483D6775}" type="slidenum">
              <a:rPr lang="el-GR" smtClean="0"/>
              <a:t>8</a:t>
            </a:fld>
            <a:endParaRPr lang="el-GR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Αντιδράσεις στη ζωή του τροφίμου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dirty="0" err="1" smtClean="0"/>
              <a:t>Ενζυμική</a:t>
            </a:r>
            <a:r>
              <a:rPr lang="el-GR" dirty="0" smtClean="0"/>
              <a:t> ή </a:t>
            </a:r>
            <a:r>
              <a:rPr lang="el-GR" dirty="0" err="1" smtClean="0"/>
              <a:t>ενζυμικού</a:t>
            </a:r>
            <a:r>
              <a:rPr lang="el-GR" dirty="0" smtClean="0"/>
              <a:t> μαυρίσματος (επιθυμητή ή να παρεμποδιστεί)</a:t>
            </a:r>
          </a:p>
          <a:p>
            <a:r>
              <a:rPr lang="el-GR" dirty="0" smtClean="0"/>
              <a:t>Κατεψυγμένο: επίδραση μεγέθους κρυστάλλων</a:t>
            </a:r>
          </a:p>
          <a:p>
            <a:r>
              <a:rPr lang="el-GR" dirty="0" smtClean="0"/>
              <a:t>Σε φωτοευαισθησία </a:t>
            </a:r>
            <a:r>
              <a:rPr lang="el-GR" dirty="0" smtClean="0">
                <a:sym typeface="Wingdings" pitchFamily="2" charset="2"/>
              </a:rPr>
              <a:t> κατάλληλη συσκευασία</a:t>
            </a:r>
          </a:p>
          <a:p>
            <a:r>
              <a:rPr lang="el-GR" dirty="0" err="1" smtClean="0">
                <a:sym typeface="Wingdings" pitchFamily="2" charset="2"/>
              </a:rPr>
              <a:t>Τάγγισμα</a:t>
            </a:r>
            <a:r>
              <a:rPr lang="el-GR" dirty="0" smtClean="0">
                <a:sym typeface="Wingdings" pitchFamily="2" charset="2"/>
              </a:rPr>
              <a:t> (λίπη)</a:t>
            </a:r>
            <a:endParaRPr lang="el-GR" dirty="0" smtClean="0"/>
          </a:p>
          <a:p>
            <a:r>
              <a:rPr lang="el-GR" dirty="0" smtClean="0"/>
              <a:t>Παρουσία βακτηριδίων, ζυμών</a:t>
            </a:r>
          </a:p>
          <a:p>
            <a:endParaRPr lang="el-GR" dirty="0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Ανάπτυξη προϊόντων τροφίμων, Α.Κανέλλου</a:t>
            </a:r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91263-303A-4C36-9F43-3EE1483D6775}" type="slidenum">
              <a:rPr lang="el-GR" smtClean="0"/>
              <a:t>9</a:t>
            </a:fld>
            <a:endParaRPr lang="el-G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138</TotalTime>
  <Words>794</Words>
  <Application>Microsoft Office PowerPoint</Application>
  <PresentationFormat>Προβολή στην οθόνη (4:3)</PresentationFormat>
  <Paragraphs>159</Paragraphs>
  <Slides>20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20</vt:i4>
      </vt:variant>
    </vt:vector>
  </HeadingPairs>
  <TitlesOfParts>
    <vt:vector size="21" baseType="lpstr">
      <vt:lpstr>Θέμα του Office</vt:lpstr>
      <vt:lpstr>Σχεδιασμός και ανάπτυξη μοντέλου</vt:lpstr>
      <vt:lpstr>Δραστηριότητες</vt:lpstr>
      <vt:lpstr>Διαφάνεια 3</vt:lpstr>
      <vt:lpstr>Παράγοντες προς εξέταση</vt:lpstr>
      <vt:lpstr>Παράγοντες προς εξέταση (συνέχεια)</vt:lpstr>
      <vt:lpstr>Μοντέλο - Πρότυπο</vt:lpstr>
      <vt:lpstr>Οργανοληπτικά  στο Μοντέλο – Πρότυπο</vt:lpstr>
      <vt:lpstr>Συνεκτιμήσεις</vt:lpstr>
      <vt:lpstr>Αντιδράσεις στη ζωή του τροφίμου</vt:lpstr>
      <vt:lpstr>Συμπεριφορά μετά την εξαγωγή από εργοστάσιο</vt:lpstr>
      <vt:lpstr>Έλεγχος παθογόνων μικροοργανισμών</vt:lpstr>
      <vt:lpstr>Τάγγισμα λιπιδίων (οξειδωτικό ή υδρολυτικό)</vt:lpstr>
      <vt:lpstr>Συσκευασία</vt:lpstr>
      <vt:lpstr>Συσκευασία (συνέχεια)</vt:lpstr>
      <vt:lpstr>Χρώμα συσκευασίας</vt:lpstr>
      <vt:lpstr>Γραμμή παραγωγής</vt:lpstr>
      <vt:lpstr>Κρίσιμα σημεία για γραμμή παραγωγής</vt:lpstr>
      <vt:lpstr>Διασφάλιση σχεδιασμού</vt:lpstr>
      <vt:lpstr>Διασφάλιση σχεδιασμού(συνέχεια)</vt:lpstr>
      <vt:lpstr>Διασφάλιση σχεδιασμού(συνέχεια)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Σχεδιασμός και ανάπτυξη μοντέλου</dc:title>
  <dc:creator>Anastasia Kanellou</dc:creator>
  <cp:lastModifiedBy>Anastasia Kanellou</cp:lastModifiedBy>
  <cp:revision>23</cp:revision>
  <dcterms:created xsi:type="dcterms:W3CDTF">2016-12-05T18:38:10Z</dcterms:created>
  <dcterms:modified xsi:type="dcterms:W3CDTF">2016-12-05T20:56:54Z</dcterms:modified>
</cp:coreProperties>
</file>