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57" r:id="rId4"/>
    <p:sldId id="292" r:id="rId5"/>
    <p:sldId id="293" r:id="rId6"/>
    <p:sldId id="294" r:id="rId7"/>
    <p:sldId id="295" r:id="rId8"/>
    <p:sldId id="298" r:id="rId9"/>
    <p:sldId id="296" r:id="rId10"/>
    <p:sldId id="258" r:id="rId11"/>
    <p:sldId id="299" r:id="rId12"/>
    <p:sldId id="259" r:id="rId13"/>
    <p:sldId id="261" r:id="rId14"/>
    <p:sldId id="300" r:id="rId15"/>
    <p:sldId id="301" r:id="rId16"/>
    <p:sldId id="260" r:id="rId17"/>
    <p:sldId id="291"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456" y="9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9EADDF5-AD00-44B3-BAD4-509D6DF146D8}" type="datetimeFigureOut">
              <a:rPr lang="el-GR" smtClean="0"/>
              <a:pPr/>
              <a:t>4/11/2013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729083-7078-4B5F-BEC3-1DA85B65DCE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EADDF5-AD00-44B3-BAD4-509D6DF146D8}" type="datetimeFigureOut">
              <a:rPr lang="el-GR" smtClean="0"/>
              <a:pPr/>
              <a:t>4/11/2013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29083-7078-4B5F-BEC3-1DA85B65DCE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dirty="0" smtClean="0"/>
              <a:t>Ανάπτυξη εμβρύου </a:t>
            </a:r>
            <a:br>
              <a:rPr lang="el-GR" dirty="0" smtClean="0"/>
            </a:br>
            <a:endParaRPr lang="el-GR" dirty="0"/>
          </a:p>
        </p:txBody>
      </p:sp>
      <p:sp>
        <p:nvSpPr>
          <p:cNvPr id="3" name="2 - Υπότιτλος"/>
          <p:cNvSpPr>
            <a:spLocks noGrp="1"/>
          </p:cNvSpPr>
          <p:nvPr>
            <p:ph type="subTitle" idx="1"/>
          </p:nvPr>
        </p:nvSpPr>
        <p:spPr/>
        <p:txBody>
          <a:bodyPr/>
          <a:lstStyle/>
          <a:p>
            <a:r>
              <a:rPr lang="el-GR" smtClean="0"/>
              <a:t>Τριανταφυλλίδου Αντιγόνη</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5719"/>
            <a:ext cx="8229600" cy="45719"/>
          </a:xfrm>
        </p:spPr>
        <p:txBody>
          <a:bodyPr>
            <a:normAutofit fontScale="90000"/>
          </a:bodyPr>
          <a:lstStyle/>
          <a:p>
            <a:endParaRPr lang="el-GR" dirty="0"/>
          </a:p>
        </p:txBody>
      </p:sp>
      <p:graphicFrame>
        <p:nvGraphicFramePr>
          <p:cNvPr id="4" name="3 - Θέση περιεχομένου"/>
          <p:cNvGraphicFramePr>
            <a:graphicFrameLocks noGrp="1"/>
          </p:cNvGraphicFramePr>
          <p:nvPr>
            <p:ph idx="1"/>
          </p:nvPr>
        </p:nvGraphicFramePr>
        <p:xfrm>
          <a:off x="285722" y="0"/>
          <a:ext cx="8858278" cy="6857998"/>
        </p:xfrm>
        <a:graphic>
          <a:graphicData uri="http://schemas.openxmlformats.org/drawingml/2006/table">
            <a:tbl>
              <a:tblPr firstRow="1" bandRow="1">
                <a:tableStyleId>{5C22544A-7EE6-4342-B048-85BDC9FD1C3A}</a:tableStyleId>
              </a:tblPr>
              <a:tblGrid>
                <a:gridCol w="922709"/>
                <a:gridCol w="7043615"/>
                <a:gridCol w="891954"/>
              </a:tblGrid>
              <a:tr h="390425">
                <a:tc>
                  <a:txBody>
                    <a:bodyPr/>
                    <a:lstStyle/>
                    <a:p>
                      <a:pPr algn="ctr"/>
                      <a:r>
                        <a:rPr lang="el-GR" sz="1400" dirty="0" smtClean="0"/>
                        <a:t>Ημέρα</a:t>
                      </a:r>
                      <a:endParaRPr lang="el-GR" sz="1400" dirty="0"/>
                    </a:p>
                  </a:txBody>
                  <a:tcPr/>
                </a:tc>
                <a:tc>
                  <a:txBody>
                    <a:bodyPr/>
                    <a:lstStyle/>
                    <a:p>
                      <a:pPr algn="ctr"/>
                      <a:r>
                        <a:rPr lang="el-GR" sz="1400" dirty="0" smtClean="0"/>
                        <a:t>Γεγονός</a:t>
                      </a:r>
                      <a:endParaRPr lang="el-GR" sz="1400" dirty="0"/>
                    </a:p>
                  </a:txBody>
                  <a:tcPr/>
                </a:tc>
                <a:tc>
                  <a:txBody>
                    <a:bodyPr/>
                    <a:lstStyle/>
                    <a:p>
                      <a:r>
                        <a:rPr lang="el-GR" dirty="0" err="1" smtClean="0"/>
                        <a:t>Εβδομ</a:t>
                      </a:r>
                      <a:endParaRPr lang="el-GR" dirty="0"/>
                    </a:p>
                  </a:txBody>
                  <a:tcPr/>
                </a:tc>
              </a:tr>
              <a:tr h="553103">
                <a:tc>
                  <a:txBody>
                    <a:bodyPr/>
                    <a:lstStyle/>
                    <a:p>
                      <a:pPr algn="ctr"/>
                      <a:r>
                        <a:rPr lang="el-GR" sz="1400" dirty="0" smtClean="0"/>
                        <a:t>18η</a:t>
                      </a:r>
                      <a:endParaRPr lang="el-GR" sz="1400" dirty="0"/>
                    </a:p>
                  </a:txBody>
                  <a:tcPr/>
                </a:tc>
                <a:tc>
                  <a:txBody>
                    <a:bodyPr/>
                    <a:lstStyle/>
                    <a:p>
                      <a:pPr algn="ctr"/>
                      <a:r>
                        <a:rPr lang="el-GR" sz="1400" dirty="0" smtClean="0"/>
                        <a:t>Αρχή</a:t>
                      </a:r>
                      <a:r>
                        <a:rPr lang="el-GR" sz="1400" baseline="0" dirty="0" smtClean="0"/>
                        <a:t> σχηματισμού του νευρικού ιστού</a:t>
                      </a:r>
                    </a:p>
                    <a:p>
                      <a:pPr algn="ctr"/>
                      <a:r>
                        <a:rPr lang="el-GR" sz="1400" baseline="0" dirty="0" smtClean="0"/>
                        <a:t>Νευρική ακρολοφία ανοικτή</a:t>
                      </a:r>
                      <a:endParaRPr lang="el-GR" sz="1400" dirty="0"/>
                    </a:p>
                  </a:txBody>
                  <a:tcPr/>
                </a:tc>
                <a:tc>
                  <a:txBody>
                    <a:bodyPr/>
                    <a:lstStyle/>
                    <a:p>
                      <a:endParaRPr lang="el-GR"/>
                    </a:p>
                  </a:txBody>
                  <a:tcPr/>
                </a:tc>
              </a:tr>
              <a:tr h="1008600">
                <a:tc>
                  <a:txBody>
                    <a:bodyPr/>
                    <a:lstStyle/>
                    <a:p>
                      <a:pPr algn="ctr"/>
                      <a:r>
                        <a:rPr lang="el-GR" sz="1400" dirty="0" smtClean="0"/>
                        <a:t>20η</a:t>
                      </a:r>
                      <a:endParaRPr lang="el-GR" sz="1400" dirty="0"/>
                    </a:p>
                  </a:txBody>
                  <a:tcPr/>
                </a:tc>
                <a:tc>
                  <a:txBody>
                    <a:bodyPr/>
                    <a:lstStyle/>
                    <a:p>
                      <a:pPr algn="ctr"/>
                      <a:r>
                        <a:rPr lang="el-GR" sz="1400" dirty="0" err="1" smtClean="0"/>
                        <a:t>Σωμίτες</a:t>
                      </a:r>
                      <a:r>
                        <a:rPr lang="el-GR" sz="1400" dirty="0" smtClean="0"/>
                        <a:t> του </a:t>
                      </a:r>
                      <a:r>
                        <a:rPr lang="el-GR" sz="1400" baseline="0" dirty="0" smtClean="0"/>
                        <a:t> </a:t>
                      </a:r>
                      <a:r>
                        <a:rPr lang="el-GR" sz="1400" baseline="0" dirty="0" err="1" smtClean="0"/>
                        <a:t>μυοσκελετικού</a:t>
                      </a:r>
                      <a:r>
                        <a:rPr lang="el-GR" sz="1400" baseline="0" dirty="0" smtClean="0"/>
                        <a:t> συστήματος (Μεσόδερμα)</a:t>
                      </a:r>
                    </a:p>
                    <a:p>
                      <a:pPr algn="ctr"/>
                      <a:r>
                        <a:rPr lang="el-GR" sz="1400" baseline="0" dirty="0" smtClean="0"/>
                        <a:t>Εμφανίζονται οι καταβολές για τα 3 κύρια τμήματα του εγκεφάλου</a:t>
                      </a:r>
                    </a:p>
                    <a:p>
                      <a:pPr algn="ctr"/>
                      <a:r>
                        <a:rPr lang="el-GR" sz="1400" baseline="0" dirty="0" smtClean="0"/>
                        <a:t>Νευρικός σωλήνας ανοικτός</a:t>
                      </a:r>
                    </a:p>
                    <a:p>
                      <a:pPr algn="ctr"/>
                      <a:endParaRPr lang="el-GR" sz="1400" dirty="0"/>
                    </a:p>
                  </a:txBody>
                  <a:tcPr/>
                </a:tc>
                <a:tc>
                  <a:txBody>
                    <a:bodyPr/>
                    <a:lstStyle/>
                    <a:p>
                      <a:endParaRPr lang="el-GR" dirty="0"/>
                    </a:p>
                  </a:txBody>
                  <a:tcPr/>
                </a:tc>
              </a:tr>
              <a:tr h="976064">
                <a:tc>
                  <a:txBody>
                    <a:bodyPr/>
                    <a:lstStyle/>
                    <a:p>
                      <a:pPr algn="ctr"/>
                      <a:r>
                        <a:rPr lang="el-GR" sz="1400" dirty="0" smtClean="0"/>
                        <a:t>21η</a:t>
                      </a:r>
                      <a:endParaRPr lang="el-GR" sz="1400" dirty="0"/>
                    </a:p>
                  </a:txBody>
                  <a:tcPr/>
                </a:tc>
                <a:tc>
                  <a:txBody>
                    <a:bodyPr/>
                    <a:lstStyle/>
                    <a:p>
                      <a:pPr algn="ctr"/>
                      <a:r>
                        <a:rPr lang="el-GR" sz="1400" dirty="0" smtClean="0"/>
                        <a:t>Γένεση της</a:t>
                      </a:r>
                      <a:r>
                        <a:rPr lang="el-GR" sz="1400" baseline="0" dirty="0" smtClean="0"/>
                        <a:t> καρδιάς-2 ξεχωριστοί σωλήνες</a:t>
                      </a:r>
                      <a:endParaRPr lang="el-GR" sz="1400" dirty="0"/>
                    </a:p>
                  </a:txBody>
                  <a:tcPr/>
                </a:tc>
                <a:tc>
                  <a:txBody>
                    <a:bodyPr/>
                    <a:lstStyle/>
                    <a:p>
                      <a:r>
                        <a:rPr lang="el-GR" dirty="0" smtClean="0"/>
                        <a:t>5</a:t>
                      </a:r>
                      <a:r>
                        <a:rPr lang="el-GR" baseline="30000" dirty="0" smtClean="0"/>
                        <a:t>η</a:t>
                      </a:r>
                      <a:r>
                        <a:rPr lang="el-GR" dirty="0" smtClean="0"/>
                        <a:t> εβδομάδα</a:t>
                      </a:r>
                      <a:endParaRPr lang="el-GR" dirty="0"/>
                    </a:p>
                  </a:txBody>
                  <a:tcPr/>
                </a:tc>
              </a:tr>
              <a:tr h="768416">
                <a:tc>
                  <a:txBody>
                    <a:bodyPr/>
                    <a:lstStyle/>
                    <a:p>
                      <a:pPr algn="ctr"/>
                      <a:r>
                        <a:rPr lang="el-GR" sz="1400" dirty="0" smtClean="0"/>
                        <a:t>22η</a:t>
                      </a:r>
                      <a:endParaRPr lang="el-GR" sz="1400" dirty="0"/>
                    </a:p>
                  </a:txBody>
                  <a:tcPr/>
                </a:tc>
                <a:tc>
                  <a:txBody>
                    <a:bodyPr/>
                    <a:lstStyle/>
                    <a:p>
                      <a:pPr algn="ctr"/>
                      <a:r>
                        <a:rPr lang="el-GR" sz="1400" dirty="0" smtClean="0"/>
                        <a:t>Διαφοροποίηση</a:t>
                      </a:r>
                      <a:r>
                        <a:rPr lang="el-GR" sz="1400" baseline="0" dirty="0" smtClean="0"/>
                        <a:t> του νωτιαίου σωλήνα και του νευρικών κυττάρων του εγκεφάλου</a:t>
                      </a:r>
                    </a:p>
                    <a:p>
                      <a:pPr algn="ctr"/>
                      <a:endParaRPr lang="el-GR" sz="1400" baseline="0" dirty="0" smtClean="0"/>
                    </a:p>
                    <a:p>
                      <a:pPr algn="ctr"/>
                      <a:r>
                        <a:rPr lang="el-GR" sz="1400" baseline="0" dirty="0" smtClean="0"/>
                        <a:t>Αρχή του αναπνευστικού συστήματος στο κοίλωμα του εδάφους του πρόσθιου εντέρου</a:t>
                      </a:r>
                      <a:endParaRPr lang="el-GR" sz="1400" dirty="0"/>
                    </a:p>
                  </a:txBody>
                  <a:tcPr/>
                </a:tc>
                <a:tc>
                  <a:txBody>
                    <a:bodyPr/>
                    <a:lstStyle/>
                    <a:p>
                      <a:endParaRPr lang="el-GR"/>
                    </a:p>
                  </a:txBody>
                  <a:tcPr/>
                </a:tc>
              </a:tr>
              <a:tr h="591090">
                <a:tc>
                  <a:txBody>
                    <a:bodyPr/>
                    <a:lstStyle/>
                    <a:p>
                      <a:pPr algn="ctr"/>
                      <a:r>
                        <a:rPr lang="el-GR" sz="1400" dirty="0" smtClean="0"/>
                        <a:t>23η</a:t>
                      </a:r>
                      <a:endParaRPr lang="el-GR" sz="1400" dirty="0"/>
                    </a:p>
                  </a:txBody>
                  <a:tcPr/>
                </a:tc>
                <a:tc>
                  <a:txBody>
                    <a:bodyPr/>
                    <a:lstStyle/>
                    <a:p>
                      <a:pPr algn="ctr"/>
                      <a:r>
                        <a:rPr lang="el-GR" sz="1400" dirty="0" smtClean="0"/>
                        <a:t>Ξεκινάει να χτυπάει η καρδιά-το πρώτο όργανο που λειτουργεί</a:t>
                      </a:r>
                      <a:r>
                        <a:rPr lang="el-GR" sz="1400" baseline="0" dirty="0" smtClean="0"/>
                        <a:t> στο έμβρυο</a:t>
                      </a:r>
                    </a:p>
                    <a:p>
                      <a:pPr algn="ctr"/>
                      <a:endParaRPr lang="el-GR" sz="1400" dirty="0"/>
                    </a:p>
                  </a:txBody>
                  <a:tcPr/>
                </a:tc>
                <a:tc>
                  <a:txBody>
                    <a:bodyPr/>
                    <a:lstStyle/>
                    <a:p>
                      <a:endParaRPr lang="el-GR"/>
                    </a:p>
                  </a:txBody>
                  <a:tcPr/>
                </a:tc>
              </a:tr>
              <a:tr h="390425">
                <a:tc>
                  <a:txBody>
                    <a:bodyPr/>
                    <a:lstStyle/>
                    <a:p>
                      <a:pPr algn="ctr"/>
                      <a:r>
                        <a:rPr lang="el-GR" sz="1400" dirty="0" smtClean="0"/>
                        <a:t>24η</a:t>
                      </a:r>
                      <a:endParaRPr lang="el-GR" sz="1400" dirty="0"/>
                    </a:p>
                  </a:txBody>
                  <a:tcPr/>
                </a:tc>
                <a:tc>
                  <a:txBody>
                    <a:bodyPr/>
                    <a:lstStyle/>
                    <a:p>
                      <a:pPr algn="ctr"/>
                      <a:r>
                        <a:rPr lang="el-GR" sz="1400" dirty="0" smtClean="0"/>
                        <a:t>Αρχίζει η σύγκλιση του νευρικού σωλήνα </a:t>
                      </a:r>
                      <a:r>
                        <a:rPr lang="el-GR" sz="1400" dirty="0" err="1" smtClean="0"/>
                        <a:t>κεφαλουραία</a:t>
                      </a:r>
                      <a:endParaRPr lang="el-GR" sz="1400" dirty="0"/>
                    </a:p>
                  </a:txBody>
                  <a:tcPr/>
                </a:tc>
                <a:tc>
                  <a:txBody>
                    <a:bodyPr/>
                    <a:lstStyle/>
                    <a:p>
                      <a:endParaRPr lang="el-GR"/>
                    </a:p>
                  </a:txBody>
                  <a:tcPr/>
                </a:tc>
              </a:tr>
              <a:tr h="553103">
                <a:tc>
                  <a:txBody>
                    <a:bodyPr/>
                    <a:lstStyle/>
                    <a:p>
                      <a:pPr algn="ctr"/>
                      <a:r>
                        <a:rPr lang="el-GR" sz="1400" dirty="0" smtClean="0"/>
                        <a:t>25η</a:t>
                      </a:r>
                      <a:endParaRPr lang="el-GR" sz="1400" dirty="0"/>
                    </a:p>
                  </a:txBody>
                  <a:tcPr/>
                </a:tc>
                <a:tc>
                  <a:txBody>
                    <a:bodyPr/>
                    <a:lstStyle/>
                    <a:p>
                      <a:pPr algn="ctr"/>
                      <a:r>
                        <a:rPr lang="el-GR" sz="1400" dirty="0" smtClean="0"/>
                        <a:t>Ηπατικός ιστός</a:t>
                      </a:r>
                    </a:p>
                    <a:p>
                      <a:pPr algn="ctr"/>
                      <a:r>
                        <a:rPr lang="el-GR" sz="1400" dirty="0" smtClean="0"/>
                        <a:t>Συνεχίζει η ωρίμανση του νευρικού συστήματος</a:t>
                      </a:r>
                      <a:endParaRPr lang="el-GR" sz="1400" dirty="0"/>
                    </a:p>
                  </a:txBody>
                  <a:tcPr/>
                </a:tc>
                <a:tc>
                  <a:txBody>
                    <a:bodyPr/>
                    <a:lstStyle/>
                    <a:p>
                      <a:endParaRPr lang="el-GR"/>
                    </a:p>
                  </a:txBody>
                  <a:tcPr/>
                </a:tc>
              </a:tr>
              <a:tr h="1236347">
                <a:tc>
                  <a:txBody>
                    <a:bodyPr/>
                    <a:lstStyle/>
                    <a:p>
                      <a:pPr algn="ctr"/>
                      <a:r>
                        <a:rPr lang="el-GR" sz="1400" dirty="0" smtClean="0"/>
                        <a:t>27η</a:t>
                      </a:r>
                      <a:endParaRPr lang="el-GR" sz="1400" dirty="0"/>
                    </a:p>
                  </a:txBody>
                  <a:tcPr/>
                </a:tc>
                <a:tc>
                  <a:txBody>
                    <a:bodyPr/>
                    <a:lstStyle/>
                    <a:p>
                      <a:pPr algn="ctr"/>
                      <a:r>
                        <a:rPr lang="el-GR" sz="1400" dirty="0" smtClean="0"/>
                        <a:t>Ο νευρικός σωλήνας έχει κλείσει τελείως</a:t>
                      </a:r>
                    </a:p>
                    <a:p>
                      <a:pPr algn="ctr"/>
                      <a:r>
                        <a:rPr lang="el-GR" sz="1400" dirty="0" smtClean="0"/>
                        <a:t>Διαχωρισμός κοιλιών εγκεφάλου</a:t>
                      </a:r>
                      <a:r>
                        <a:rPr lang="el-GR" sz="1400" baseline="0" dirty="0" smtClean="0"/>
                        <a:t> </a:t>
                      </a:r>
                      <a:r>
                        <a:rPr lang="el-GR" sz="1400" dirty="0" smtClean="0"/>
                        <a:t>από το αμνιακό υγρό</a:t>
                      </a:r>
                    </a:p>
                    <a:p>
                      <a:pPr algn="ctr"/>
                      <a:r>
                        <a:rPr lang="el-GR" sz="1400" dirty="0" smtClean="0"/>
                        <a:t>Εξακολουθεί η ανάπτυξη του ήπατος</a:t>
                      </a:r>
                    </a:p>
                    <a:p>
                      <a:pPr algn="ctr"/>
                      <a:r>
                        <a:rPr lang="el-GR" sz="1400" dirty="0" smtClean="0"/>
                        <a:t>Εμφάνιση επιθηλίου </a:t>
                      </a:r>
                      <a:r>
                        <a:rPr lang="el-GR" sz="1400" dirty="0" err="1" smtClean="0"/>
                        <a:t>εξωδέρματος</a:t>
                      </a:r>
                      <a:endParaRPr lang="el-GR" sz="1400" dirty="0" smtClean="0"/>
                    </a:p>
                    <a:p>
                      <a:pPr algn="ctr"/>
                      <a:r>
                        <a:rPr lang="el-GR" sz="1400" dirty="0" smtClean="0"/>
                        <a:t>Διαφοροποίηση του οφθαλμού</a:t>
                      </a:r>
                      <a:endParaRPr lang="el-GR" sz="1400" dirty="0"/>
                    </a:p>
                  </a:txBody>
                  <a:tcPr/>
                </a:tc>
                <a:tc>
                  <a:txBody>
                    <a:bodyPr/>
                    <a:lstStyle/>
                    <a:p>
                      <a:endParaRPr lang="el-GR"/>
                    </a:p>
                  </a:txBody>
                  <a:tcPr/>
                </a:tc>
              </a:tr>
              <a:tr h="390425">
                <a:tc>
                  <a:txBody>
                    <a:bodyPr/>
                    <a:lstStyle/>
                    <a:p>
                      <a:pPr algn="ctr"/>
                      <a:r>
                        <a:rPr lang="el-GR" dirty="0" smtClean="0"/>
                        <a:t>28η</a:t>
                      </a:r>
                      <a:endParaRPr lang="el-GR" dirty="0"/>
                    </a:p>
                  </a:txBody>
                  <a:tcPr/>
                </a:tc>
                <a:tc>
                  <a:txBody>
                    <a:bodyPr/>
                    <a:lstStyle/>
                    <a:p>
                      <a:pPr algn="ctr"/>
                      <a:r>
                        <a:rPr lang="el-GR" dirty="0" smtClean="0"/>
                        <a:t>Αρχή εμφάνισης διαφράγματος</a:t>
                      </a:r>
                      <a:endParaRPr lang="el-GR" dirty="0"/>
                    </a:p>
                  </a:txBody>
                  <a:tcPr/>
                </a:tc>
                <a:tc>
                  <a:txBody>
                    <a:bodyPr/>
                    <a:lstStyle/>
                    <a:p>
                      <a:r>
                        <a:rPr lang="el-GR" dirty="0" smtClean="0"/>
                        <a:t>6η</a:t>
                      </a:r>
                      <a:endParaRPr lang="el-GR"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7170" name="Picture 2" descr="D:\IMAGES\425px-Development_of_the_neural_tube.png"/>
          <p:cNvPicPr>
            <a:picLocks noGrp="1" noChangeAspect="1" noChangeArrowheads="1"/>
          </p:cNvPicPr>
          <p:nvPr>
            <p:ph idx="1"/>
          </p:nvPr>
        </p:nvPicPr>
        <p:blipFill>
          <a:blip r:embed="rId2"/>
          <a:srcRect/>
          <a:stretch>
            <a:fillRect/>
          </a:stretch>
        </p:blipFill>
        <p:spPr bwMode="auto">
          <a:xfrm>
            <a:off x="1357290" y="2199689"/>
            <a:ext cx="6500858" cy="415827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285728"/>
          </a:xfrm>
        </p:spPr>
        <p:txBody>
          <a:bodyPr>
            <a:normAutofit fontScale="90000"/>
          </a:bodyPr>
          <a:lstStyle/>
          <a:p>
            <a:endParaRPr lang="el-GR" dirty="0"/>
          </a:p>
        </p:txBody>
      </p:sp>
      <p:graphicFrame>
        <p:nvGraphicFramePr>
          <p:cNvPr id="4" name="3 - Θέση περιεχομένου"/>
          <p:cNvGraphicFramePr>
            <a:graphicFrameLocks noGrp="1"/>
          </p:cNvGraphicFramePr>
          <p:nvPr>
            <p:ph idx="1"/>
          </p:nvPr>
        </p:nvGraphicFramePr>
        <p:xfrm>
          <a:off x="428596" y="500040"/>
          <a:ext cx="8258204" cy="4872768"/>
        </p:xfrm>
        <a:graphic>
          <a:graphicData uri="http://schemas.openxmlformats.org/drawingml/2006/table">
            <a:tbl>
              <a:tblPr firstRow="1" bandRow="1">
                <a:tableStyleId>{5C22544A-7EE6-4342-B048-85BDC9FD1C3A}</a:tableStyleId>
              </a:tblPr>
              <a:tblGrid>
                <a:gridCol w="1000132"/>
                <a:gridCol w="6143668"/>
                <a:gridCol w="1114404"/>
              </a:tblGrid>
              <a:tr h="428630">
                <a:tc>
                  <a:txBody>
                    <a:bodyPr/>
                    <a:lstStyle/>
                    <a:p>
                      <a:r>
                        <a:rPr lang="el-GR" dirty="0" smtClean="0"/>
                        <a:t>Ημέρα</a:t>
                      </a:r>
                      <a:endParaRPr lang="el-GR" dirty="0"/>
                    </a:p>
                  </a:txBody>
                  <a:tcPr/>
                </a:tc>
                <a:tc>
                  <a:txBody>
                    <a:bodyPr/>
                    <a:lstStyle/>
                    <a:p>
                      <a:r>
                        <a:rPr lang="el-GR" dirty="0" smtClean="0"/>
                        <a:t>Γεγονός</a:t>
                      </a:r>
                      <a:endParaRPr lang="el-GR" dirty="0"/>
                    </a:p>
                  </a:txBody>
                  <a:tcPr/>
                </a:tc>
                <a:tc>
                  <a:txBody>
                    <a:bodyPr/>
                    <a:lstStyle/>
                    <a:p>
                      <a:r>
                        <a:rPr lang="el-GR" dirty="0" err="1" smtClean="0"/>
                        <a:t>Εβδομ</a:t>
                      </a:r>
                      <a:endParaRPr lang="el-GR" dirty="0"/>
                    </a:p>
                  </a:txBody>
                  <a:tcPr/>
                </a:tc>
              </a:tr>
              <a:tr h="759029">
                <a:tc>
                  <a:txBody>
                    <a:bodyPr/>
                    <a:lstStyle/>
                    <a:p>
                      <a:r>
                        <a:rPr lang="el-GR" dirty="0" smtClean="0"/>
                        <a:t>29η</a:t>
                      </a:r>
                      <a:endParaRPr lang="el-GR" dirty="0"/>
                    </a:p>
                  </a:txBody>
                  <a:tcPr/>
                </a:tc>
                <a:tc>
                  <a:txBody>
                    <a:bodyPr/>
                    <a:lstStyle/>
                    <a:p>
                      <a:r>
                        <a:rPr lang="el-GR" dirty="0" smtClean="0"/>
                        <a:t>Ξεκινάει</a:t>
                      </a:r>
                      <a:r>
                        <a:rPr lang="el-GR" baseline="0" dirty="0" smtClean="0"/>
                        <a:t> ο διαχωρισμός της καρδιάς σε κόλπους και κοιλίες</a:t>
                      </a:r>
                    </a:p>
                    <a:p>
                      <a:r>
                        <a:rPr lang="el-GR" baseline="0" dirty="0" smtClean="0"/>
                        <a:t>Ο διαχωρισμός των πνευμόνων σε δεξιό και αριστερό</a:t>
                      </a:r>
                    </a:p>
                    <a:p>
                      <a:r>
                        <a:rPr lang="el-GR" baseline="0" dirty="0" smtClean="0"/>
                        <a:t>Σχηματισμός ακουστικής οδού</a:t>
                      </a:r>
                      <a:endParaRPr lang="el-GR" dirty="0"/>
                    </a:p>
                  </a:txBody>
                  <a:tcPr/>
                </a:tc>
                <a:tc>
                  <a:txBody>
                    <a:bodyPr/>
                    <a:lstStyle/>
                    <a:p>
                      <a:endParaRPr lang="el-GR"/>
                    </a:p>
                  </a:txBody>
                  <a:tcPr/>
                </a:tc>
              </a:tr>
              <a:tr h="759029">
                <a:tc>
                  <a:txBody>
                    <a:bodyPr/>
                    <a:lstStyle/>
                    <a:p>
                      <a:r>
                        <a:rPr lang="el-GR" dirty="0" smtClean="0"/>
                        <a:t>32η</a:t>
                      </a:r>
                      <a:endParaRPr lang="el-GR" dirty="0"/>
                    </a:p>
                  </a:txBody>
                  <a:tcPr/>
                </a:tc>
                <a:tc>
                  <a:txBody>
                    <a:bodyPr/>
                    <a:lstStyle/>
                    <a:p>
                      <a:r>
                        <a:rPr lang="el-GR" dirty="0" smtClean="0"/>
                        <a:t>Αρχίζει</a:t>
                      </a:r>
                      <a:r>
                        <a:rPr lang="el-GR" baseline="0" dirty="0" smtClean="0"/>
                        <a:t> η ανάπτυξη των άνω και κάτω άκρων</a:t>
                      </a:r>
                    </a:p>
                    <a:p>
                      <a:r>
                        <a:rPr lang="el-GR" baseline="0" dirty="0" smtClean="0"/>
                        <a:t>Εμφάνιση των μελλοντικών εγκεφαλικών ημισφαιρίων</a:t>
                      </a:r>
                    </a:p>
                    <a:p>
                      <a:r>
                        <a:rPr lang="el-GR" baseline="0" dirty="0" smtClean="0"/>
                        <a:t>Μεγαλώνει το ήπαρ</a:t>
                      </a:r>
                    </a:p>
                    <a:p>
                      <a:r>
                        <a:rPr lang="el-GR" baseline="0" dirty="0" smtClean="0"/>
                        <a:t>Καταβολή </a:t>
                      </a:r>
                      <a:r>
                        <a:rPr lang="el-GR" baseline="0" dirty="0" err="1" smtClean="0"/>
                        <a:t>οφθαλμών,ώτων</a:t>
                      </a:r>
                      <a:r>
                        <a:rPr lang="el-GR" baseline="0" dirty="0" smtClean="0"/>
                        <a:t>, ρινός, φίλτρου, υπερώας, γνάθων ,δακτύλων, πνευμόνων, στομάχου, εντέρου.</a:t>
                      </a:r>
                    </a:p>
                    <a:p>
                      <a:r>
                        <a:rPr lang="el-GR" baseline="0" dirty="0" smtClean="0"/>
                        <a:t>Εμφάνιση υπόφυσης</a:t>
                      </a:r>
                      <a:r>
                        <a:rPr lang="en-US" baseline="0" dirty="0" smtClean="0"/>
                        <a:t> </a:t>
                      </a:r>
                      <a:r>
                        <a:rPr lang="el-GR" baseline="0" dirty="0" smtClean="0"/>
                        <a:t>,παραθυρεοειδών </a:t>
                      </a:r>
                      <a:r>
                        <a:rPr lang="el-GR" baseline="0" dirty="0" err="1" smtClean="0"/>
                        <a:t>αδένων,θύμου,επινεφριδίων</a:t>
                      </a:r>
                      <a:endParaRPr lang="el-GR" dirty="0"/>
                    </a:p>
                  </a:txBody>
                  <a:tcPr/>
                </a:tc>
                <a:tc>
                  <a:txBody>
                    <a:bodyPr/>
                    <a:lstStyle/>
                    <a:p>
                      <a:endParaRPr lang="el-GR" dirty="0"/>
                    </a:p>
                  </a:txBody>
                  <a:tcPr/>
                </a:tc>
              </a:tr>
              <a:tr h="759029">
                <a:tc>
                  <a:txBody>
                    <a:bodyPr/>
                    <a:lstStyle/>
                    <a:p>
                      <a:r>
                        <a:rPr lang="el-GR" dirty="0" smtClean="0"/>
                        <a:t>36η</a:t>
                      </a:r>
                      <a:endParaRPr lang="el-GR" dirty="0"/>
                    </a:p>
                  </a:txBody>
                  <a:tcPr/>
                </a:tc>
                <a:tc>
                  <a:txBody>
                    <a:bodyPr/>
                    <a:lstStyle/>
                    <a:p>
                      <a:r>
                        <a:rPr lang="el-GR" dirty="0" smtClean="0"/>
                        <a:t>Η καρδιά και οι πνεύμονες κατεβαίνουν στ</a:t>
                      </a:r>
                      <a:r>
                        <a:rPr lang="en-US" dirty="0" smtClean="0"/>
                        <a:t>o</a:t>
                      </a:r>
                      <a:r>
                        <a:rPr lang="en-US" baseline="0" dirty="0" smtClean="0"/>
                        <a:t> </a:t>
                      </a:r>
                      <a:r>
                        <a:rPr lang="el-GR" dirty="0" smtClean="0"/>
                        <a:t>θώρακα</a:t>
                      </a:r>
                    </a:p>
                    <a:p>
                      <a:r>
                        <a:rPr lang="el-GR" dirty="0" smtClean="0"/>
                        <a:t>Ολοκλήρωση σχηματισμού διαφράγματος</a:t>
                      </a:r>
                      <a:endParaRPr lang="el-GR" dirty="0"/>
                    </a:p>
                  </a:txBody>
                  <a:tcPr/>
                </a:tc>
                <a:tc>
                  <a:txBody>
                    <a:bodyPr/>
                    <a:lstStyle/>
                    <a:p>
                      <a:endParaRPr lang="el-GR" dirty="0"/>
                    </a:p>
                  </a:txBody>
                  <a:tcPr/>
                </a:tc>
              </a:tr>
              <a:tr h="759029">
                <a:tc>
                  <a:txBody>
                    <a:bodyPr/>
                    <a:lstStyle/>
                    <a:p>
                      <a:r>
                        <a:rPr lang="el-GR" dirty="0" smtClean="0"/>
                        <a:t>42η</a:t>
                      </a:r>
                      <a:endParaRPr lang="el-GR" dirty="0"/>
                    </a:p>
                  </a:txBody>
                  <a:tcPr/>
                </a:tc>
                <a:tc>
                  <a:txBody>
                    <a:bodyPr/>
                    <a:lstStyle/>
                    <a:p>
                      <a:r>
                        <a:rPr lang="el-GR" dirty="0" smtClean="0"/>
                        <a:t>Δημιουργία πνευμονικής αρτηρίας και αορτής</a:t>
                      </a:r>
                      <a:endParaRPr lang="el-GR" dirty="0"/>
                    </a:p>
                  </a:txBody>
                  <a:tcPr/>
                </a:tc>
                <a:tc>
                  <a:txBody>
                    <a:bodyPr/>
                    <a:lstStyle/>
                    <a:p>
                      <a:r>
                        <a:rPr lang="el-GR" dirty="0" smtClean="0"/>
                        <a:t>8η</a:t>
                      </a:r>
                      <a:endParaRPr lang="el-GR"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53966"/>
          </a:xfrm>
        </p:spPr>
        <p:txBody>
          <a:bodyPr>
            <a:normAutofit fontScale="90000"/>
          </a:bodyPr>
          <a:lstStyle/>
          <a:p>
            <a:endParaRPr lang="el-GR" dirty="0"/>
          </a:p>
        </p:txBody>
      </p:sp>
      <p:graphicFrame>
        <p:nvGraphicFramePr>
          <p:cNvPr id="4" name="3 - Θέση περιεχομένου"/>
          <p:cNvGraphicFramePr>
            <a:graphicFrameLocks noGrp="1"/>
          </p:cNvGraphicFramePr>
          <p:nvPr>
            <p:ph idx="1"/>
          </p:nvPr>
        </p:nvGraphicFramePr>
        <p:xfrm>
          <a:off x="457200" y="428608"/>
          <a:ext cx="8229600" cy="6122541"/>
        </p:xfrm>
        <a:graphic>
          <a:graphicData uri="http://schemas.openxmlformats.org/drawingml/2006/table">
            <a:tbl>
              <a:tblPr firstRow="1" bandRow="1">
                <a:tableStyleId>{5C22544A-7EE6-4342-B048-85BDC9FD1C3A}</a:tableStyleId>
              </a:tblPr>
              <a:tblGrid>
                <a:gridCol w="1185842"/>
                <a:gridCol w="5715040"/>
                <a:gridCol w="1328718"/>
              </a:tblGrid>
              <a:tr h="360219">
                <a:tc>
                  <a:txBody>
                    <a:bodyPr/>
                    <a:lstStyle/>
                    <a:p>
                      <a:r>
                        <a:rPr lang="el-GR" sz="1400" dirty="0" smtClean="0"/>
                        <a:t>Ημέρα</a:t>
                      </a:r>
                      <a:endParaRPr lang="el-GR" sz="1400" dirty="0"/>
                    </a:p>
                  </a:txBody>
                  <a:tcPr/>
                </a:tc>
                <a:tc>
                  <a:txBody>
                    <a:bodyPr/>
                    <a:lstStyle/>
                    <a:p>
                      <a:r>
                        <a:rPr lang="el-GR" sz="1400" dirty="0" smtClean="0"/>
                        <a:t>Γεγονός</a:t>
                      </a:r>
                      <a:endParaRPr lang="el-GR" sz="1400" dirty="0"/>
                    </a:p>
                  </a:txBody>
                  <a:tcPr/>
                </a:tc>
                <a:tc>
                  <a:txBody>
                    <a:bodyPr/>
                    <a:lstStyle/>
                    <a:p>
                      <a:r>
                        <a:rPr lang="el-GR" dirty="0" smtClean="0"/>
                        <a:t>Εβδομάδα</a:t>
                      </a:r>
                      <a:endParaRPr lang="el-GR" dirty="0"/>
                    </a:p>
                  </a:txBody>
                  <a:tcPr/>
                </a:tc>
              </a:tr>
              <a:tr h="751371">
                <a:tc>
                  <a:txBody>
                    <a:bodyPr/>
                    <a:lstStyle/>
                    <a:p>
                      <a:r>
                        <a:rPr lang="el-GR" sz="1400" dirty="0" smtClean="0"/>
                        <a:t>50η</a:t>
                      </a:r>
                      <a:endParaRPr lang="el-GR" sz="1400" dirty="0"/>
                    </a:p>
                  </a:txBody>
                  <a:tcPr/>
                </a:tc>
                <a:tc>
                  <a:txBody>
                    <a:bodyPr/>
                    <a:lstStyle/>
                    <a:p>
                      <a:r>
                        <a:rPr lang="el-GR" sz="1400" dirty="0" smtClean="0"/>
                        <a:t>Ορατά τα αγγεία του κρανίου</a:t>
                      </a:r>
                    </a:p>
                    <a:p>
                      <a:r>
                        <a:rPr lang="el-GR" sz="1400" dirty="0" smtClean="0"/>
                        <a:t>Τα άνω άκρα αρχίζουν να έρχονται κάθετα</a:t>
                      </a:r>
                    </a:p>
                    <a:p>
                      <a:r>
                        <a:rPr lang="el-GR" sz="1400" dirty="0" smtClean="0"/>
                        <a:t>Περαιτέρω</a:t>
                      </a:r>
                      <a:r>
                        <a:rPr lang="el-GR" sz="1400" baseline="0" dirty="0" smtClean="0"/>
                        <a:t> διαφοροποίηση του νευρικού συστήματος</a:t>
                      </a:r>
                      <a:endParaRPr lang="el-GR" sz="1400" dirty="0"/>
                    </a:p>
                  </a:txBody>
                  <a:tcPr/>
                </a:tc>
                <a:tc>
                  <a:txBody>
                    <a:bodyPr/>
                    <a:lstStyle/>
                    <a:p>
                      <a:endParaRPr lang="el-GR"/>
                    </a:p>
                  </a:txBody>
                  <a:tcPr/>
                </a:tc>
              </a:tr>
              <a:tr h="751371">
                <a:tc>
                  <a:txBody>
                    <a:bodyPr/>
                    <a:lstStyle/>
                    <a:p>
                      <a:r>
                        <a:rPr lang="el-GR" sz="1400" dirty="0" smtClean="0"/>
                        <a:t>51η</a:t>
                      </a:r>
                      <a:endParaRPr lang="el-GR" sz="1400" dirty="0"/>
                    </a:p>
                  </a:txBody>
                  <a:tcPr/>
                </a:tc>
                <a:tc>
                  <a:txBody>
                    <a:bodyPr/>
                    <a:lstStyle/>
                    <a:p>
                      <a:r>
                        <a:rPr lang="el-GR" sz="1400" dirty="0" smtClean="0"/>
                        <a:t>Αρχίζει η </a:t>
                      </a:r>
                      <a:r>
                        <a:rPr lang="el-GR" sz="1400" dirty="0" err="1" smtClean="0"/>
                        <a:t>αυλοποίηση</a:t>
                      </a:r>
                      <a:r>
                        <a:rPr lang="el-GR" sz="1400" dirty="0" smtClean="0"/>
                        <a:t> του ΓΕΣ</a:t>
                      </a:r>
                    </a:p>
                    <a:p>
                      <a:r>
                        <a:rPr lang="el-GR" sz="1400" dirty="0" smtClean="0"/>
                        <a:t>Στροφή</a:t>
                      </a:r>
                      <a:r>
                        <a:rPr lang="el-GR" sz="1400" baseline="0" dirty="0" smtClean="0"/>
                        <a:t> των άνω και κάτω άκρων</a:t>
                      </a:r>
                      <a:endParaRPr lang="el-GR" sz="1400" dirty="0"/>
                    </a:p>
                  </a:txBody>
                  <a:tcPr/>
                </a:tc>
                <a:tc>
                  <a:txBody>
                    <a:bodyPr/>
                    <a:lstStyle/>
                    <a:p>
                      <a:endParaRPr lang="el-GR"/>
                    </a:p>
                  </a:txBody>
                  <a:tcPr/>
                </a:tc>
              </a:tr>
              <a:tr h="751371">
                <a:tc>
                  <a:txBody>
                    <a:bodyPr/>
                    <a:lstStyle/>
                    <a:p>
                      <a:r>
                        <a:rPr lang="el-GR" sz="1400" dirty="0" smtClean="0"/>
                        <a:t>54η</a:t>
                      </a:r>
                      <a:endParaRPr lang="el-GR" sz="1400" dirty="0"/>
                    </a:p>
                  </a:txBody>
                  <a:tcPr/>
                </a:tc>
                <a:tc>
                  <a:txBody>
                    <a:bodyPr/>
                    <a:lstStyle/>
                    <a:p>
                      <a:r>
                        <a:rPr lang="el-GR" sz="1400" dirty="0" smtClean="0"/>
                        <a:t>Μεγαλώνουν τα δάκτυλα στα άκρα</a:t>
                      </a:r>
                    </a:p>
                    <a:p>
                      <a:r>
                        <a:rPr lang="el-GR" sz="1400" dirty="0" smtClean="0"/>
                        <a:t>Συνεχίζει η διαφοροποίηση κόλπου και μήτρας</a:t>
                      </a:r>
                      <a:endParaRPr lang="el-GR" sz="1400" dirty="0"/>
                    </a:p>
                  </a:txBody>
                  <a:tcPr/>
                </a:tc>
                <a:tc>
                  <a:txBody>
                    <a:bodyPr/>
                    <a:lstStyle/>
                    <a:p>
                      <a:endParaRPr lang="el-GR"/>
                    </a:p>
                  </a:txBody>
                  <a:tcPr/>
                </a:tc>
              </a:tr>
              <a:tr h="751371">
                <a:tc>
                  <a:txBody>
                    <a:bodyPr/>
                    <a:lstStyle/>
                    <a:p>
                      <a:r>
                        <a:rPr lang="el-GR" sz="1400" dirty="0" smtClean="0"/>
                        <a:t>55η</a:t>
                      </a:r>
                      <a:endParaRPr lang="el-GR" sz="1400" dirty="0"/>
                    </a:p>
                  </a:txBody>
                  <a:tcPr/>
                </a:tc>
                <a:tc>
                  <a:txBody>
                    <a:bodyPr/>
                    <a:lstStyle/>
                    <a:p>
                      <a:r>
                        <a:rPr lang="el-GR" sz="1400" dirty="0" smtClean="0"/>
                        <a:t>Από τους όρχεις αρχίζει ή</a:t>
                      </a:r>
                      <a:r>
                        <a:rPr lang="el-GR" sz="1400" baseline="0" dirty="0" smtClean="0"/>
                        <a:t> έκκριση τεστοστερόνης</a:t>
                      </a:r>
                      <a:endParaRPr lang="el-GR" sz="1400" dirty="0"/>
                    </a:p>
                  </a:txBody>
                  <a:tcPr/>
                </a:tc>
                <a:tc>
                  <a:txBody>
                    <a:bodyPr/>
                    <a:lstStyle/>
                    <a:p>
                      <a:endParaRPr lang="el-GR" dirty="0"/>
                    </a:p>
                  </a:txBody>
                  <a:tcPr/>
                </a:tc>
              </a:tr>
              <a:tr h="414966">
                <a:tc>
                  <a:txBody>
                    <a:bodyPr/>
                    <a:lstStyle/>
                    <a:p>
                      <a:endParaRPr lang="el-GR" sz="1400"/>
                    </a:p>
                  </a:txBody>
                  <a:tcPr/>
                </a:tc>
                <a:tc>
                  <a:txBody>
                    <a:bodyPr/>
                    <a:lstStyle/>
                    <a:p>
                      <a:r>
                        <a:rPr lang="el-GR" sz="1400" dirty="0" smtClean="0"/>
                        <a:t>Στάδιο 23=τέλος οργανογένεσης</a:t>
                      </a:r>
                      <a:endParaRPr lang="el-GR" sz="1400" dirty="0"/>
                    </a:p>
                  </a:txBody>
                  <a:tcPr/>
                </a:tc>
                <a:tc>
                  <a:txBody>
                    <a:bodyPr/>
                    <a:lstStyle/>
                    <a:p>
                      <a:endParaRPr lang="el-GR"/>
                    </a:p>
                  </a:txBody>
                  <a:tcPr/>
                </a:tc>
              </a:tr>
              <a:tr h="1560948">
                <a:tc>
                  <a:txBody>
                    <a:bodyPr/>
                    <a:lstStyle/>
                    <a:p>
                      <a:endParaRPr lang="el-GR" sz="1400"/>
                    </a:p>
                  </a:txBody>
                  <a:tcPr/>
                </a:tc>
                <a:tc>
                  <a:txBody>
                    <a:bodyPr/>
                    <a:lstStyle/>
                    <a:p>
                      <a:r>
                        <a:rPr lang="el-GR" sz="1400" dirty="0" smtClean="0"/>
                        <a:t>Καρδιά που λειτουργεί</a:t>
                      </a:r>
                    </a:p>
                    <a:p>
                      <a:r>
                        <a:rPr lang="el-GR" sz="1400" dirty="0" smtClean="0"/>
                        <a:t>Ύπαρξη κορμού</a:t>
                      </a:r>
                      <a:r>
                        <a:rPr lang="el-GR" sz="1400" baseline="0" dirty="0" smtClean="0"/>
                        <a:t> </a:t>
                      </a:r>
                      <a:r>
                        <a:rPr lang="el-GR" sz="1400" dirty="0" smtClean="0"/>
                        <a:t>,ομφάλιος λώρος</a:t>
                      </a:r>
                    </a:p>
                    <a:p>
                      <a:r>
                        <a:rPr lang="el-GR" sz="1400" dirty="0" smtClean="0"/>
                        <a:t>Το έντερο ακόμα έξω από το κύτος της κοιλιάς</a:t>
                      </a:r>
                    </a:p>
                    <a:p>
                      <a:r>
                        <a:rPr lang="el-GR" sz="1400" dirty="0" smtClean="0"/>
                        <a:t>Τα άνω και κάτω άκρα ακόμα μακρύτερα-έχουν</a:t>
                      </a:r>
                      <a:r>
                        <a:rPr lang="el-GR" sz="1400" baseline="0" dirty="0" smtClean="0"/>
                        <a:t> δάκτυλα</a:t>
                      </a:r>
                    </a:p>
                    <a:p>
                      <a:r>
                        <a:rPr lang="el-GR" sz="1400" baseline="0" dirty="0" smtClean="0"/>
                        <a:t>Δημιουργία του σκελετού(σπόνδυλοι)</a:t>
                      </a:r>
                    </a:p>
                    <a:p>
                      <a:r>
                        <a:rPr lang="el-GR" sz="1400" baseline="0" dirty="0" smtClean="0"/>
                        <a:t>Στομάχι</a:t>
                      </a:r>
                    </a:p>
                    <a:p>
                      <a:r>
                        <a:rPr lang="el-GR" sz="1400" baseline="0" dirty="0" smtClean="0"/>
                        <a:t>Μήτρα</a:t>
                      </a:r>
                      <a:endParaRPr lang="el-GR" sz="1400" dirty="0"/>
                    </a:p>
                  </a:txBody>
                  <a:tcPr/>
                </a:tc>
                <a:tc>
                  <a:txBody>
                    <a:bodyPr/>
                    <a:lstStyle/>
                    <a:p>
                      <a:endParaRPr lang="el-GR"/>
                    </a:p>
                  </a:txBody>
                  <a:tcPr/>
                </a:tc>
              </a:tr>
              <a:tr h="751371">
                <a:tc>
                  <a:txBody>
                    <a:bodyPr/>
                    <a:lstStyle/>
                    <a:p>
                      <a:endParaRPr lang="el-GR" sz="1400"/>
                    </a:p>
                  </a:txBody>
                  <a:tcPr/>
                </a:tc>
                <a:tc>
                  <a:txBody>
                    <a:bodyPr/>
                    <a:lstStyle/>
                    <a:p>
                      <a:endParaRPr lang="el-GR" sz="1400" dirty="0"/>
                    </a:p>
                  </a:txBody>
                  <a:tcPr/>
                </a:tc>
                <a:tc>
                  <a:txBody>
                    <a:bodyPr/>
                    <a:lstStyle/>
                    <a:p>
                      <a:endParaRPr lang="el-GR"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8194" name="Picture 2" descr="D:\IMAGES\Abortus.PNG"/>
          <p:cNvPicPr>
            <a:picLocks noGrp="1" noChangeAspect="1" noChangeArrowheads="1"/>
          </p:cNvPicPr>
          <p:nvPr>
            <p:ph idx="1"/>
          </p:nvPr>
        </p:nvPicPr>
        <p:blipFill>
          <a:blip r:embed="rId2"/>
          <a:srcRect/>
          <a:stretch>
            <a:fillRect/>
          </a:stretch>
        </p:blipFill>
        <p:spPr bwMode="auto">
          <a:xfrm>
            <a:off x="2571736" y="2071678"/>
            <a:ext cx="4286280" cy="328614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9218" name="Picture 2" descr="D:\IMAGES\220px-Human_Embryo_-_Approximately_8_weeks_estimated_gestational_age.jpg"/>
          <p:cNvPicPr>
            <a:picLocks noGrp="1" noChangeAspect="1" noChangeArrowheads="1"/>
          </p:cNvPicPr>
          <p:nvPr>
            <p:ph idx="1"/>
          </p:nvPr>
        </p:nvPicPr>
        <p:blipFill>
          <a:blip r:embed="rId2"/>
          <a:srcRect/>
          <a:stretch>
            <a:fillRect/>
          </a:stretch>
        </p:blipFill>
        <p:spPr bwMode="auto">
          <a:xfrm>
            <a:off x="2643174" y="2786058"/>
            <a:ext cx="3643338" cy="300039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4" name="3 - Θέση περιεχομένου"/>
          <p:cNvGraphicFramePr>
            <a:graphicFrameLocks noGrp="1"/>
          </p:cNvGraphicFramePr>
          <p:nvPr>
            <p:ph idx="1"/>
          </p:nvPr>
        </p:nvGraphicFramePr>
        <p:xfrm>
          <a:off x="457200" y="1600200"/>
          <a:ext cx="8229600" cy="4892040"/>
        </p:xfrm>
        <a:graphic>
          <a:graphicData uri="http://schemas.openxmlformats.org/drawingml/2006/table">
            <a:tbl>
              <a:tblPr firstRow="1" bandRow="1">
                <a:tableStyleId>{5C22544A-7EE6-4342-B048-85BDC9FD1C3A}</a:tableStyleId>
              </a:tblPr>
              <a:tblGrid>
                <a:gridCol w="1757346"/>
                <a:gridCol w="6472254"/>
              </a:tblGrid>
              <a:tr h="370840">
                <a:tc>
                  <a:txBody>
                    <a:bodyPr/>
                    <a:lstStyle/>
                    <a:p>
                      <a:r>
                        <a:rPr lang="el-GR" sz="1600" dirty="0" smtClean="0"/>
                        <a:t>Εβδομάδα</a:t>
                      </a:r>
                      <a:endParaRPr lang="el-GR" sz="1600" dirty="0"/>
                    </a:p>
                  </a:txBody>
                  <a:tcPr/>
                </a:tc>
                <a:tc>
                  <a:txBody>
                    <a:bodyPr/>
                    <a:lstStyle/>
                    <a:p>
                      <a:r>
                        <a:rPr lang="el-GR" sz="1600" dirty="0" smtClean="0"/>
                        <a:t>Γεγονός</a:t>
                      </a:r>
                      <a:endParaRPr lang="el-GR" sz="1600" dirty="0"/>
                    </a:p>
                  </a:txBody>
                  <a:tcPr/>
                </a:tc>
              </a:tr>
              <a:tr h="370840">
                <a:tc>
                  <a:txBody>
                    <a:bodyPr/>
                    <a:lstStyle/>
                    <a:p>
                      <a:r>
                        <a:rPr lang="el-GR" sz="1600" dirty="0" smtClean="0"/>
                        <a:t>10η</a:t>
                      </a:r>
                      <a:endParaRPr lang="el-GR" sz="1600" dirty="0"/>
                    </a:p>
                  </a:txBody>
                  <a:tcPr/>
                </a:tc>
                <a:tc>
                  <a:txBody>
                    <a:bodyPr/>
                    <a:lstStyle/>
                    <a:p>
                      <a:r>
                        <a:rPr lang="el-GR" sz="1600" dirty="0" smtClean="0"/>
                        <a:t>Περαιτέρω</a:t>
                      </a:r>
                      <a:r>
                        <a:rPr lang="el-GR" sz="1600" baseline="0" dirty="0" smtClean="0"/>
                        <a:t> ανάπτυξη ήπατος και πνευμόνων</a:t>
                      </a:r>
                    </a:p>
                    <a:p>
                      <a:r>
                        <a:rPr lang="el-GR" sz="1600" baseline="0" dirty="0" smtClean="0"/>
                        <a:t>Περαιτέρω ανάπτυξη του νευρικού συστήματος</a:t>
                      </a:r>
                    </a:p>
                    <a:p>
                      <a:r>
                        <a:rPr lang="el-GR" sz="1600" baseline="0" dirty="0" smtClean="0"/>
                        <a:t>Εμφανίζονται οι ωοθήκες και οι όρχεις</a:t>
                      </a:r>
                    </a:p>
                    <a:p>
                      <a:r>
                        <a:rPr lang="el-GR" sz="1600" baseline="0" dirty="0" smtClean="0"/>
                        <a:t>Αρχίζει η διάπλαση των μυών και του σκελετού</a:t>
                      </a:r>
                    </a:p>
                    <a:p>
                      <a:r>
                        <a:rPr lang="el-GR" sz="1600" baseline="0" dirty="0" smtClean="0"/>
                        <a:t>Εμφανίζονται οι πρώτες μυϊκές συσπάσεις</a:t>
                      </a:r>
                      <a:endParaRPr lang="el-GR" sz="1600" dirty="0"/>
                    </a:p>
                  </a:txBody>
                  <a:tcPr/>
                </a:tc>
              </a:tr>
              <a:tr h="370840">
                <a:tc>
                  <a:txBody>
                    <a:bodyPr/>
                    <a:lstStyle/>
                    <a:p>
                      <a:r>
                        <a:rPr lang="el-GR" sz="1600" dirty="0" smtClean="0"/>
                        <a:t>12η</a:t>
                      </a:r>
                      <a:endParaRPr lang="el-GR" sz="1600" dirty="0"/>
                    </a:p>
                  </a:txBody>
                  <a:tcPr/>
                </a:tc>
                <a:tc>
                  <a:txBody>
                    <a:bodyPr/>
                    <a:lstStyle/>
                    <a:p>
                      <a:r>
                        <a:rPr lang="el-GR" sz="1600" dirty="0" smtClean="0"/>
                        <a:t>Τα έξω γεννητικά όργανα έχουν διαφοροποιηθεί</a:t>
                      </a:r>
                    </a:p>
                    <a:p>
                      <a:r>
                        <a:rPr lang="el-GR" sz="1600" dirty="0" smtClean="0"/>
                        <a:t>Εμφάνιση δέρματος,</a:t>
                      </a:r>
                      <a:r>
                        <a:rPr lang="el-GR" sz="1600" baseline="0" dirty="0" smtClean="0"/>
                        <a:t> σπλήνα, ακουστικής οδού</a:t>
                      </a:r>
                    </a:p>
                    <a:p>
                      <a:r>
                        <a:rPr lang="el-GR" sz="1600" baseline="0" dirty="0" smtClean="0"/>
                        <a:t>Εμφανή όλα τα εξωτερικά χαρακτηριστικά του σώματος</a:t>
                      </a:r>
                    </a:p>
                    <a:p>
                      <a:r>
                        <a:rPr lang="el-GR" sz="1600" baseline="0" dirty="0" smtClean="0"/>
                        <a:t>Διακρίνονται τα δάκτυλα και τα νύχια</a:t>
                      </a:r>
                      <a:endParaRPr lang="el-GR" sz="1600" dirty="0"/>
                    </a:p>
                  </a:txBody>
                  <a:tcPr/>
                </a:tc>
              </a:tr>
              <a:tr h="370840">
                <a:tc>
                  <a:txBody>
                    <a:bodyPr/>
                    <a:lstStyle/>
                    <a:p>
                      <a:r>
                        <a:rPr lang="el-GR" sz="1600" dirty="0" smtClean="0"/>
                        <a:t>14η</a:t>
                      </a:r>
                      <a:endParaRPr lang="el-GR" sz="1600" dirty="0"/>
                    </a:p>
                  </a:txBody>
                  <a:tcPr/>
                </a:tc>
                <a:tc>
                  <a:txBody>
                    <a:bodyPr/>
                    <a:lstStyle/>
                    <a:p>
                      <a:r>
                        <a:rPr lang="el-GR" sz="1600" dirty="0" smtClean="0"/>
                        <a:t>Η κεφαλή εξακολουθεί να είναι δυσανάλογα</a:t>
                      </a:r>
                      <a:r>
                        <a:rPr lang="el-GR" sz="1600" baseline="0" dirty="0" smtClean="0"/>
                        <a:t> μεγάλη</a:t>
                      </a:r>
                    </a:p>
                    <a:p>
                      <a:r>
                        <a:rPr lang="el-GR" sz="1600" baseline="0" dirty="0" smtClean="0"/>
                        <a:t>Καταβολή νεογιλών οδόντων</a:t>
                      </a:r>
                    </a:p>
                    <a:p>
                      <a:r>
                        <a:rPr lang="el-GR" sz="1600" baseline="0" dirty="0" smtClean="0"/>
                        <a:t>Διακρίνεται το φύλο και τα έξω γεννητικά όργανα</a:t>
                      </a:r>
                      <a:endParaRPr lang="el-GR" sz="1600" dirty="0"/>
                    </a:p>
                  </a:txBody>
                  <a:tcPr/>
                </a:tc>
              </a:tr>
              <a:tr h="370840">
                <a:tc>
                  <a:txBody>
                    <a:bodyPr/>
                    <a:lstStyle/>
                    <a:p>
                      <a:r>
                        <a:rPr lang="el-GR" sz="1600" dirty="0" smtClean="0"/>
                        <a:t>15η</a:t>
                      </a:r>
                      <a:endParaRPr lang="el-GR" sz="1600" dirty="0"/>
                    </a:p>
                  </a:txBody>
                  <a:tcPr/>
                </a:tc>
                <a:tc>
                  <a:txBody>
                    <a:bodyPr/>
                    <a:lstStyle/>
                    <a:p>
                      <a:r>
                        <a:rPr lang="el-GR" sz="1600" dirty="0" smtClean="0"/>
                        <a:t>Έναρξη </a:t>
                      </a:r>
                      <a:r>
                        <a:rPr lang="el-GR" sz="1600" dirty="0" err="1" smtClean="0"/>
                        <a:t>καταποτικών</a:t>
                      </a:r>
                      <a:r>
                        <a:rPr lang="el-GR" sz="1600" dirty="0" smtClean="0"/>
                        <a:t> και αναπνευστικών κινήσεων</a:t>
                      </a:r>
                      <a:endParaRPr lang="el-GR" sz="1600" dirty="0"/>
                    </a:p>
                  </a:txBody>
                  <a:tcPr/>
                </a:tc>
              </a:tr>
              <a:tr h="370840">
                <a:tc>
                  <a:txBody>
                    <a:bodyPr/>
                    <a:lstStyle/>
                    <a:p>
                      <a:r>
                        <a:rPr lang="el-GR" sz="1600" dirty="0" smtClean="0"/>
                        <a:t>16η</a:t>
                      </a:r>
                      <a:endParaRPr lang="el-GR" sz="1600" dirty="0"/>
                    </a:p>
                  </a:txBody>
                  <a:tcPr/>
                </a:tc>
                <a:tc>
                  <a:txBody>
                    <a:bodyPr/>
                    <a:lstStyle/>
                    <a:p>
                      <a:r>
                        <a:rPr lang="el-GR" sz="1600" dirty="0" smtClean="0"/>
                        <a:t>Τα άκρα έχουν </a:t>
                      </a:r>
                      <a:r>
                        <a:rPr lang="el-GR" sz="1600" dirty="0" err="1" smtClean="0"/>
                        <a:t>διαπλασθεί</a:t>
                      </a:r>
                      <a:r>
                        <a:rPr lang="el-GR" sz="1600" dirty="0" smtClean="0"/>
                        <a:t> πλήρως</a:t>
                      </a:r>
                    </a:p>
                    <a:p>
                      <a:r>
                        <a:rPr lang="el-GR" sz="1600" dirty="0" smtClean="0"/>
                        <a:t>Το δέρμα είναι διαφανές</a:t>
                      </a:r>
                      <a:endParaRPr lang="el-GR" sz="1600" dirty="0"/>
                    </a:p>
                  </a:txBody>
                  <a:tcPr/>
                </a:tc>
              </a:tr>
              <a:tr h="370840">
                <a:tc>
                  <a:txBody>
                    <a:bodyPr/>
                    <a:lstStyle/>
                    <a:p>
                      <a:endParaRPr lang="el-GR" sz="1600"/>
                    </a:p>
                  </a:txBody>
                  <a:tcPr/>
                </a:tc>
                <a:tc>
                  <a:txBody>
                    <a:bodyPr/>
                    <a:lstStyle/>
                    <a:p>
                      <a:endParaRPr lang="el-GR" sz="1600"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7"/>
            <a:ext cx="8229600" cy="45719"/>
          </a:xfrm>
        </p:spPr>
        <p:txBody>
          <a:bodyPr>
            <a:normAutofit fontScale="90000"/>
          </a:bodyPr>
          <a:lstStyle/>
          <a:p>
            <a:endParaRPr lang="el-GR" dirty="0"/>
          </a:p>
        </p:txBody>
      </p:sp>
      <p:graphicFrame>
        <p:nvGraphicFramePr>
          <p:cNvPr id="4" name="3 - Θέση περιεχομένου"/>
          <p:cNvGraphicFramePr>
            <a:graphicFrameLocks noGrp="1"/>
          </p:cNvGraphicFramePr>
          <p:nvPr>
            <p:ph idx="1"/>
          </p:nvPr>
        </p:nvGraphicFramePr>
        <p:xfrm>
          <a:off x="0" y="428602"/>
          <a:ext cx="9144000" cy="6271306"/>
        </p:xfrm>
        <a:graphic>
          <a:graphicData uri="http://schemas.openxmlformats.org/drawingml/2006/table">
            <a:tbl>
              <a:tblPr firstRow="1" bandRow="1">
                <a:tableStyleId>{5C22544A-7EE6-4342-B048-85BDC9FD1C3A}</a:tableStyleId>
              </a:tblPr>
              <a:tblGrid>
                <a:gridCol w="1295405"/>
                <a:gridCol w="7848595"/>
              </a:tblGrid>
              <a:tr h="6172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Εβδομάδα</a:t>
                      </a:r>
                    </a:p>
                    <a:p>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dirty="0" smtClean="0"/>
                        <a:t>Γεγονός</a:t>
                      </a:r>
                    </a:p>
                    <a:p>
                      <a:pPr algn="ctr"/>
                      <a:endParaRPr lang="el-GR" dirty="0"/>
                    </a:p>
                  </a:txBody>
                  <a:tcPr/>
                </a:tc>
              </a:tr>
              <a:tr h="1025868">
                <a:tc>
                  <a:txBody>
                    <a:bodyPr/>
                    <a:lstStyle/>
                    <a:p>
                      <a:r>
                        <a:rPr lang="el-GR" dirty="0" smtClean="0"/>
                        <a:t>20η</a:t>
                      </a:r>
                      <a:endParaRPr lang="el-GR" dirty="0"/>
                    </a:p>
                  </a:txBody>
                  <a:tcPr/>
                </a:tc>
                <a:tc>
                  <a:txBody>
                    <a:bodyPr/>
                    <a:lstStyle/>
                    <a:p>
                      <a:r>
                        <a:rPr lang="el-GR" sz="1400" dirty="0" err="1" smtClean="0"/>
                        <a:t>Κεφαλουραίο</a:t>
                      </a:r>
                      <a:r>
                        <a:rPr lang="el-GR" sz="1400" dirty="0" smtClean="0"/>
                        <a:t> μήκος 16</a:t>
                      </a:r>
                      <a:r>
                        <a:rPr lang="en-US" sz="1400" dirty="0" smtClean="0"/>
                        <a:t>cm</a:t>
                      </a:r>
                      <a:r>
                        <a:rPr lang="el-GR" sz="1400" dirty="0" smtClean="0"/>
                        <a:t>.Βάρος</a:t>
                      </a:r>
                      <a:r>
                        <a:rPr lang="en-US" sz="1400" dirty="0" smtClean="0"/>
                        <a:t>:</a:t>
                      </a:r>
                      <a:r>
                        <a:rPr lang="el-GR" sz="1400" dirty="0" smtClean="0"/>
                        <a:t>320 </a:t>
                      </a:r>
                      <a:r>
                        <a:rPr lang="en-US" sz="1400" dirty="0" err="1" smtClean="0"/>
                        <a:t>gr</a:t>
                      </a:r>
                      <a:r>
                        <a:rPr lang="el-GR" sz="1400" dirty="0" smtClean="0"/>
                        <a:t>.</a:t>
                      </a:r>
                    </a:p>
                    <a:p>
                      <a:r>
                        <a:rPr lang="el-GR" sz="1400" dirty="0" smtClean="0"/>
                        <a:t>Εμφανίζει λεπτή τρίχωση.</a:t>
                      </a:r>
                    </a:p>
                    <a:p>
                      <a:r>
                        <a:rPr lang="el-GR" sz="1400" dirty="0" smtClean="0"/>
                        <a:t>Η μητέρα αντιλαμβάνεται τις κινήσεις του εμβρύου</a:t>
                      </a:r>
                    </a:p>
                    <a:p>
                      <a:r>
                        <a:rPr lang="el-GR" sz="1400" dirty="0" smtClean="0"/>
                        <a:t>Εμφανίζει αναπνευστικές κινήσεις αλλά η διάπλαση των πνευμόνων</a:t>
                      </a:r>
                      <a:r>
                        <a:rPr lang="el-GR" sz="1400" baseline="0" dirty="0" smtClean="0"/>
                        <a:t> δεν έχει προχωρήσει ικανοποιητικά</a:t>
                      </a:r>
                      <a:endParaRPr lang="el-GR" sz="1400" dirty="0"/>
                    </a:p>
                  </a:txBody>
                  <a:tcPr/>
                </a:tc>
              </a:tr>
              <a:tr h="510570">
                <a:tc>
                  <a:txBody>
                    <a:bodyPr/>
                    <a:lstStyle/>
                    <a:p>
                      <a:r>
                        <a:rPr lang="el-GR" dirty="0" smtClean="0"/>
                        <a:t>22η</a:t>
                      </a:r>
                      <a:endParaRPr lang="el-GR" dirty="0"/>
                    </a:p>
                  </a:txBody>
                  <a:tcPr/>
                </a:tc>
                <a:tc>
                  <a:txBody>
                    <a:bodyPr/>
                    <a:lstStyle/>
                    <a:p>
                      <a:r>
                        <a:rPr lang="el-GR" sz="1400" dirty="0" smtClean="0"/>
                        <a:t>Έναρξη νεφρικής λειτουργίας.</a:t>
                      </a:r>
                    </a:p>
                    <a:p>
                      <a:r>
                        <a:rPr lang="el-GR" sz="1400" dirty="0" smtClean="0"/>
                        <a:t>Το έμβρυο πιο δραστήριο</a:t>
                      </a:r>
                      <a:endParaRPr lang="el-GR" sz="1400" dirty="0"/>
                    </a:p>
                  </a:txBody>
                  <a:tcPr/>
                </a:tc>
              </a:tr>
              <a:tr h="624848">
                <a:tc>
                  <a:txBody>
                    <a:bodyPr/>
                    <a:lstStyle/>
                    <a:p>
                      <a:r>
                        <a:rPr lang="el-GR" dirty="0" smtClean="0"/>
                        <a:t>24η</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err="1" smtClean="0"/>
                        <a:t>Κεφαλουραίο</a:t>
                      </a:r>
                      <a:r>
                        <a:rPr lang="el-GR" sz="1400" dirty="0" smtClean="0"/>
                        <a:t> μήκος </a:t>
                      </a:r>
                      <a:r>
                        <a:rPr lang="en-US" sz="1400" dirty="0" smtClean="0"/>
                        <a:t>:</a:t>
                      </a:r>
                      <a:r>
                        <a:rPr lang="el-GR" sz="1400" dirty="0" smtClean="0"/>
                        <a:t>21</a:t>
                      </a:r>
                      <a:r>
                        <a:rPr lang="en-US" sz="1400" dirty="0" smtClean="0"/>
                        <a:t>cm.</a:t>
                      </a:r>
                      <a:r>
                        <a:rPr lang="en-US" sz="1400" baseline="0" dirty="0" smtClean="0"/>
                        <a:t> </a:t>
                      </a:r>
                      <a:r>
                        <a:rPr lang="el-GR" sz="1400" dirty="0" smtClean="0"/>
                        <a:t>Βάρος</a:t>
                      </a:r>
                      <a:r>
                        <a:rPr lang="en-US" sz="1400" dirty="0" smtClean="0"/>
                        <a:t>:630</a:t>
                      </a:r>
                      <a:r>
                        <a:rPr lang="el-GR" sz="1400" dirty="0" smtClean="0"/>
                        <a:t> </a:t>
                      </a:r>
                      <a:r>
                        <a:rPr lang="en-US" sz="1400" dirty="0" err="1" smtClean="0"/>
                        <a:t>gr</a:t>
                      </a:r>
                      <a:r>
                        <a:rPr lang="el-GR" sz="1400" dirty="0" smtClean="0"/>
                        <a:t>.</a:t>
                      </a:r>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smtClean="0"/>
                        <a:t>Φαίνονται οι βλεφαρίδες,</a:t>
                      </a:r>
                      <a:r>
                        <a:rPr lang="el-GR" sz="1400" baseline="0" dirty="0" smtClean="0"/>
                        <a:t> τα φρύδια και η τρίχωση της κεφαλής και του σώματος.</a:t>
                      </a:r>
                    </a:p>
                    <a:p>
                      <a:pPr marL="0" marR="0" indent="0" algn="l" defTabSz="914400" rtl="0" eaLnBrk="1" fontAlgn="auto" latinLnBrk="0" hangingPunct="1">
                        <a:lnSpc>
                          <a:spcPct val="100000"/>
                        </a:lnSpc>
                        <a:spcBef>
                          <a:spcPts val="0"/>
                        </a:spcBef>
                        <a:spcAft>
                          <a:spcPts val="0"/>
                        </a:spcAft>
                        <a:buClrTx/>
                        <a:buSzTx/>
                        <a:buFontTx/>
                        <a:buNone/>
                        <a:tabLst/>
                        <a:defRPr/>
                      </a:pPr>
                      <a:r>
                        <a:rPr lang="el-GR" sz="1400" baseline="0" dirty="0" smtClean="0"/>
                        <a:t>Το δέρμα είναι ρυτιδωμένο και εξαιρετικά λεπτό</a:t>
                      </a:r>
                      <a:endParaRPr lang="el-GR" sz="1400" dirty="0" smtClean="0"/>
                    </a:p>
                    <a:p>
                      <a:endParaRPr lang="el-GR" sz="1400" dirty="0"/>
                    </a:p>
                  </a:txBody>
                  <a:tcPr/>
                </a:tc>
              </a:tr>
              <a:tr h="547728">
                <a:tc>
                  <a:txBody>
                    <a:bodyPr/>
                    <a:lstStyle/>
                    <a:p>
                      <a:r>
                        <a:rPr lang="el-GR" dirty="0" smtClean="0"/>
                        <a:t>26η</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err="1" smtClean="0"/>
                        <a:t>Κεφαλουραίο</a:t>
                      </a:r>
                      <a:r>
                        <a:rPr lang="el-GR" sz="1400" dirty="0" smtClean="0"/>
                        <a:t> μήκος </a:t>
                      </a:r>
                      <a:r>
                        <a:rPr lang="en-US" sz="1400" dirty="0" smtClean="0"/>
                        <a:t>:</a:t>
                      </a:r>
                      <a:r>
                        <a:rPr lang="el-GR" sz="1400" dirty="0" smtClean="0"/>
                        <a:t>23</a:t>
                      </a:r>
                      <a:r>
                        <a:rPr lang="en-US" sz="1400" dirty="0" smtClean="0"/>
                        <a:t>cm.</a:t>
                      </a:r>
                      <a:r>
                        <a:rPr lang="en-US" sz="1400" baseline="0" dirty="0" smtClean="0"/>
                        <a:t> </a:t>
                      </a:r>
                      <a:r>
                        <a:rPr lang="el-GR" sz="1400" dirty="0" smtClean="0"/>
                        <a:t>Βάρος</a:t>
                      </a:r>
                      <a:r>
                        <a:rPr lang="en-US" sz="1400" dirty="0" smtClean="0"/>
                        <a:t>:</a:t>
                      </a:r>
                      <a:r>
                        <a:rPr lang="el-GR" sz="1400" dirty="0" smtClean="0"/>
                        <a:t>820 </a:t>
                      </a:r>
                      <a:r>
                        <a:rPr lang="en-US" sz="1400" dirty="0" err="1" smtClean="0"/>
                        <a:t>gr</a:t>
                      </a:r>
                      <a:r>
                        <a:rPr lang="el-GR" sz="1400" dirty="0" smtClean="0"/>
                        <a:t>.Μήκος σώματος</a:t>
                      </a:r>
                      <a:r>
                        <a:rPr lang="en-US" sz="1400" dirty="0" smtClean="0"/>
                        <a:t>;</a:t>
                      </a:r>
                      <a:r>
                        <a:rPr lang="el-GR" sz="1400" dirty="0" smtClean="0"/>
                        <a:t>35,6</a:t>
                      </a:r>
                      <a:r>
                        <a:rPr lang="en-US" sz="1400" dirty="0" smtClean="0"/>
                        <a:t>cm</a:t>
                      </a:r>
                      <a:r>
                        <a:rPr lang="el-GR" sz="1400" dirty="0" smtClean="0"/>
                        <a:t>Οι</a:t>
                      </a:r>
                      <a:r>
                        <a:rPr lang="el-GR" sz="1400" baseline="0" dirty="0" smtClean="0"/>
                        <a:t> πνεύμονες ακόμα καλύτερη </a:t>
                      </a:r>
                      <a:r>
                        <a:rPr lang="el-GR" sz="1400" baseline="0" dirty="0" err="1" smtClean="0"/>
                        <a:t>ανάπτυξη,εντονότερες</a:t>
                      </a:r>
                      <a:r>
                        <a:rPr lang="el-GR" sz="1400" baseline="0" dirty="0" smtClean="0"/>
                        <a:t> </a:t>
                      </a:r>
                      <a:r>
                        <a:rPr lang="el-GR" sz="1400" baseline="0" dirty="0" err="1" smtClean="0"/>
                        <a:t>κινήσεις.Πιθανότητα</a:t>
                      </a:r>
                      <a:r>
                        <a:rPr lang="el-GR" sz="1400" baseline="0" dirty="0" smtClean="0"/>
                        <a:t> επιβίωσης αν γεννηθεί</a:t>
                      </a:r>
                      <a:endParaRPr lang="en-US" sz="1400" dirty="0" smtClean="0"/>
                    </a:p>
                    <a:p>
                      <a:endParaRPr lang="el-GR" sz="1400" dirty="0"/>
                    </a:p>
                  </a:txBody>
                  <a:tcPr/>
                </a:tc>
              </a:tr>
              <a:tr h="734398">
                <a:tc>
                  <a:txBody>
                    <a:bodyPr/>
                    <a:lstStyle/>
                    <a:p>
                      <a:r>
                        <a:rPr lang="el-GR" dirty="0" smtClean="0"/>
                        <a:t>28η</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err="1" smtClean="0"/>
                        <a:t>Κεφαλουραίο</a:t>
                      </a:r>
                      <a:r>
                        <a:rPr lang="el-GR" sz="1400" dirty="0" smtClean="0"/>
                        <a:t> μήκος </a:t>
                      </a:r>
                      <a:r>
                        <a:rPr lang="en-US" sz="1400" dirty="0" smtClean="0"/>
                        <a:t>:</a:t>
                      </a:r>
                      <a:r>
                        <a:rPr lang="el-GR" sz="1400" dirty="0" smtClean="0"/>
                        <a:t>25</a:t>
                      </a:r>
                      <a:r>
                        <a:rPr lang="en-US" sz="1400" dirty="0" smtClean="0"/>
                        <a:t>cm.</a:t>
                      </a:r>
                      <a:r>
                        <a:rPr lang="en-US" sz="1400" baseline="0" dirty="0" smtClean="0"/>
                        <a:t> </a:t>
                      </a:r>
                      <a:r>
                        <a:rPr lang="el-GR" sz="1400" dirty="0" smtClean="0"/>
                        <a:t>Βάρος</a:t>
                      </a:r>
                      <a:r>
                        <a:rPr lang="en-US" sz="1400" dirty="0" smtClean="0"/>
                        <a:t>:</a:t>
                      </a:r>
                      <a:r>
                        <a:rPr lang="el-GR" sz="1400" dirty="0" smtClean="0"/>
                        <a:t>1000 </a:t>
                      </a:r>
                      <a:r>
                        <a:rPr lang="en-US" sz="1400" dirty="0" err="1" smtClean="0"/>
                        <a:t>gr</a:t>
                      </a:r>
                      <a:r>
                        <a:rPr lang="el-GR" sz="1400" dirty="0" smtClean="0"/>
                        <a:t>.Τα μάτια</a:t>
                      </a:r>
                      <a:r>
                        <a:rPr lang="el-GR" sz="1400" baseline="0" dirty="0" smtClean="0"/>
                        <a:t> είναι ελαφρώς </a:t>
                      </a:r>
                      <a:r>
                        <a:rPr lang="el-GR" sz="1400" baseline="0" dirty="0" err="1" smtClean="0"/>
                        <a:t>ανοικτά.πιθανότητα</a:t>
                      </a:r>
                      <a:r>
                        <a:rPr lang="el-GR" sz="1400" baseline="0" dirty="0" smtClean="0"/>
                        <a:t> επιβίωσης κατά 90%</a:t>
                      </a:r>
                      <a:endParaRPr lang="en-US" sz="1400" dirty="0" smtClean="0"/>
                    </a:p>
                    <a:p>
                      <a:endParaRPr lang="el-GR" sz="1400" dirty="0"/>
                    </a:p>
                  </a:txBody>
                  <a:tcPr/>
                </a:tc>
              </a:tr>
              <a:tr h="360068">
                <a:tc>
                  <a:txBody>
                    <a:bodyPr/>
                    <a:lstStyle/>
                    <a:p>
                      <a:r>
                        <a:rPr lang="el-GR" dirty="0" smtClean="0"/>
                        <a:t>32η</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err="1" smtClean="0"/>
                        <a:t>Κεφαλουραίο</a:t>
                      </a:r>
                      <a:r>
                        <a:rPr lang="el-GR" sz="1400" dirty="0" smtClean="0"/>
                        <a:t> μήκος </a:t>
                      </a:r>
                      <a:r>
                        <a:rPr lang="en-US" sz="1400" dirty="0" smtClean="0"/>
                        <a:t>:</a:t>
                      </a:r>
                      <a:r>
                        <a:rPr lang="el-GR" sz="1400" dirty="0" smtClean="0"/>
                        <a:t>28</a:t>
                      </a:r>
                      <a:r>
                        <a:rPr lang="en-US" sz="1400" dirty="0" smtClean="0"/>
                        <a:t>cm.</a:t>
                      </a:r>
                      <a:r>
                        <a:rPr lang="en-US" sz="1400" baseline="0" dirty="0" smtClean="0"/>
                        <a:t> </a:t>
                      </a:r>
                      <a:r>
                        <a:rPr lang="el-GR" sz="1400" dirty="0" smtClean="0"/>
                        <a:t>Βάρος</a:t>
                      </a:r>
                      <a:r>
                        <a:rPr lang="en-US" sz="1400" dirty="0" smtClean="0"/>
                        <a:t>:</a:t>
                      </a:r>
                      <a:r>
                        <a:rPr lang="el-GR" sz="1400" dirty="0" smtClean="0"/>
                        <a:t>1700</a:t>
                      </a:r>
                      <a:r>
                        <a:rPr lang="el-GR" sz="1400" baseline="0" dirty="0" smtClean="0"/>
                        <a:t> </a:t>
                      </a:r>
                      <a:r>
                        <a:rPr lang="el-GR" sz="1400" dirty="0" smtClean="0"/>
                        <a:t> </a:t>
                      </a:r>
                      <a:r>
                        <a:rPr lang="en-US" sz="1400" dirty="0" err="1" smtClean="0"/>
                        <a:t>gr</a:t>
                      </a:r>
                      <a:r>
                        <a:rPr lang="el-GR" sz="1400" dirty="0" smtClean="0"/>
                        <a:t>.Αρχίζει να φαίνεται</a:t>
                      </a:r>
                      <a:r>
                        <a:rPr lang="el-GR" sz="1400" baseline="0" dirty="0" smtClean="0"/>
                        <a:t> η ρυτίδωση του δέρματος στα </a:t>
                      </a:r>
                      <a:r>
                        <a:rPr lang="el-GR" sz="1400" baseline="0" dirty="0" err="1" smtClean="0"/>
                        <a:t>πέλματα.Πιθανότητα</a:t>
                      </a:r>
                      <a:r>
                        <a:rPr lang="el-GR" sz="1400" baseline="0" dirty="0" smtClean="0"/>
                        <a:t> επιβίωσης κατά 98%</a:t>
                      </a:r>
                      <a:endParaRPr lang="en-US" sz="1400" dirty="0" smtClean="0"/>
                    </a:p>
                    <a:p>
                      <a:endParaRPr lang="el-GR" sz="1400" dirty="0"/>
                    </a:p>
                  </a:txBody>
                  <a:tcPr/>
                </a:tc>
              </a:tr>
              <a:tr h="617208">
                <a:tc>
                  <a:txBody>
                    <a:bodyPr/>
                    <a:lstStyle/>
                    <a:p>
                      <a:r>
                        <a:rPr lang="el-GR" dirty="0" smtClean="0"/>
                        <a:t>36η</a:t>
                      </a:r>
                      <a:endParaRPr lang="el-GR" dirty="0"/>
                    </a:p>
                  </a:txBody>
                  <a:tcPr/>
                </a:tc>
                <a:tc>
                  <a:txBody>
                    <a:bodyPr/>
                    <a:lstStyle/>
                    <a:p>
                      <a:r>
                        <a:rPr lang="el-GR" sz="1400" dirty="0" smtClean="0"/>
                        <a:t>ΒΣ 2600</a:t>
                      </a:r>
                      <a:r>
                        <a:rPr lang="en-US" sz="1400" dirty="0" err="1" smtClean="0"/>
                        <a:t>gr</a:t>
                      </a:r>
                      <a:r>
                        <a:rPr lang="en-US" sz="1400" dirty="0" smtClean="0"/>
                        <a:t>,</a:t>
                      </a:r>
                      <a:r>
                        <a:rPr lang="el-GR" sz="1400" dirty="0" smtClean="0"/>
                        <a:t>Μήκος</a:t>
                      </a:r>
                      <a:r>
                        <a:rPr lang="en-US" sz="1400" dirty="0" smtClean="0"/>
                        <a:t>:</a:t>
                      </a:r>
                      <a:r>
                        <a:rPr lang="el-GR" sz="1400" baseline="0" dirty="0" smtClean="0"/>
                        <a:t> 47</a:t>
                      </a:r>
                      <a:r>
                        <a:rPr lang="en-US" sz="1400" baseline="0" dirty="0" smtClean="0"/>
                        <a:t>cm</a:t>
                      </a:r>
                      <a:r>
                        <a:rPr lang="el-GR" sz="1400" baseline="0" dirty="0" smtClean="0"/>
                        <a:t>,</a:t>
                      </a:r>
                    </a:p>
                    <a:p>
                      <a:r>
                        <a:rPr lang="el-GR" sz="1400" baseline="0" dirty="0" smtClean="0"/>
                        <a:t>Η διάπλαση έχει σχεδόν περατωθεί.</a:t>
                      </a:r>
                    </a:p>
                    <a:p>
                      <a:r>
                        <a:rPr lang="el-GR" sz="1400" baseline="0" dirty="0" smtClean="0"/>
                        <a:t>Το έμβρυο μπορεί να θηλάσει και να καταπιεί.</a:t>
                      </a:r>
                    </a:p>
                    <a:p>
                      <a:r>
                        <a:rPr lang="el-GR" sz="1400" baseline="0" dirty="0" smtClean="0"/>
                        <a:t>Επιβίωση σε ποσοστό &gt;99%</a:t>
                      </a:r>
                      <a:endParaRPr lang="el-GR" sz="1400"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Ενδομήτρια αύξηση</a:t>
            </a:r>
            <a:endParaRPr lang="el-GR" dirty="0"/>
          </a:p>
        </p:txBody>
      </p:sp>
      <p:sp>
        <p:nvSpPr>
          <p:cNvPr id="3" name="2 - Θέση περιεχομένου"/>
          <p:cNvSpPr>
            <a:spLocks noGrp="1"/>
          </p:cNvSpPr>
          <p:nvPr>
            <p:ph idx="1"/>
          </p:nvPr>
        </p:nvSpPr>
        <p:spPr>
          <a:xfrm>
            <a:off x="285720" y="1600200"/>
            <a:ext cx="8643998" cy="5257800"/>
          </a:xfrm>
        </p:spPr>
        <p:txBody>
          <a:bodyPr>
            <a:normAutofit lnSpcReduction="10000"/>
          </a:bodyPr>
          <a:lstStyle/>
          <a:p>
            <a:pPr>
              <a:lnSpc>
                <a:spcPct val="150000"/>
              </a:lnSpc>
            </a:pPr>
            <a:r>
              <a:rPr lang="el-GR" sz="2000" dirty="0" smtClean="0"/>
              <a:t>Η ενδομήτρια ζωή διακρίνεται σε δύο περιόδους</a:t>
            </a:r>
            <a:r>
              <a:rPr lang="en-US" sz="2000" dirty="0" smtClean="0"/>
              <a:t>:</a:t>
            </a:r>
            <a:endParaRPr lang="el-GR" sz="2000" dirty="0" smtClean="0"/>
          </a:p>
          <a:p>
            <a:pPr>
              <a:lnSpc>
                <a:spcPct val="150000"/>
              </a:lnSpc>
            </a:pPr>
            <a:r>
              <a:rPr lang="el-GR" sz="2000" dirty="0" smtClean="0"/>
              <a:t>Την </a:t>
            </a:r>
            <a:r>
              <a:rPr lang="el-GR" sz="2000" dirty="0" err="1" smtClean="0"/>
              <a:t>εμβρυονική</a:t>
            </a:r>
            <a:endParaRPr lang="el-GR" sz="2000" dirty="0" smtClean="0"/>
          </a:p>
          <a:p>
            <a:pPr>
              <a:lnSpc>
                <a:spcPct val="150000"/>
              </a:lnSpc>
            </a:pPr>
            <a:r>
              <a:rPr lang="el-GR" sz="2000" dirty="0" smtClean="0"/>
              <a:t>Την εμβρυική</a:t>
            </a:r>
          </a:p>
          <a:p>
            <a:pPr>
              <a:lnSpc>
                <a:spcPct val="150000"/>
              </a:lnSpc>
            </a:pPr>
            <a:r>
              <a:rPr lang="el-GR" sz="2000" dirty="0" smtClean="0"/>
              <a:t>Η </a:t>
            </a:r>
            <a:r>
              <a:rPr lang="el-GR" sz="2000" dirty="0" err="1" smtClean="0"/>
              <a:t>εμβρυονική</a:t>
            </a:r>
            <a:r>
              <a:rPr lang="el-GR" sz="2000" dirty="0" smtClean="0"/>
              <a:t> περίοδος περιλαμβάνει τις πρώτες 8 εβδομάδες της ενδομήτριας ζωής στη διάρκεια των οποίων επιτελείται το μεγαλύτερο μέρος της οργανογένεσης του εμβρύου.</a:t>
            </a:r>
          </a:p>
          <a:p>
            <a:pPr>
              <a:lnSpc>
                <a:spcPct val="150000"/>
              </a:lnSpc>
            </a:pPr>
            <a:r>
              <a:rPr lang="el-GR" sz="2000" dirty="0" smtClean="0"/>
              <a:t>Η αύξηση μέχρι να ολοκληρωθεί η φάση της οργανογένεσης είναι σε μεγάλο βαθμό αυτόνομη δηλαδή δεν επηρεάζεται από το περιβάλλον ενώ μετά την περίοδο αυτή και κυρίως προς το τέλος της κύησης εξαρτάται σε μεγάλο βαθμό από τη διατροφή και την υγεία της μητέρας και την κατάσταση του πλακούντα.</a:t>
            </a:r>
            <a:endParaRPr lang="el-G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4" name="3 - Θέση περιεχομένου"/>
          <p:cNvGraphicFramePr>
            <a:graphicFrameLocks noGrp="1"/>
          </p:cNvGraphicFramePr>
          <p:nvPr>
            <p:ph idx="1"/>
          </p:nvPr>
        </p:nvGraphicFramePr>
        <p:xfrm>
          <a:off x="457200" y="1600200"/>
          <a:ext cx="8229600" cy="52324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l-GR" dirty="0" smtClean="0"/>
                        <a:t>Ημέρα</a:t>
                      </a:r>
                      <a:endParaRPr lang="el-GR" dirty="0"/>
                    </a:p>
                  </a:txBody>
                  <a:tcPr/>
                </a:tc>
                <a:tc>
                  <a:txBody>
                    <a:bodyPr/>
                    <a:lstStyle/>
                    <a:p>
                      <a:r>
                        <a:rPr lang="el-GR" dirty="0" smtClean="0"/>
                        <a:t>Γεγονός</a:t>
                      </a:r>
                      <a:endParaRPr lang="el-GR" dirty="0"/>
                    </a:p>
                  </a:txBody>
                  <a:tcPr/>
                </a:tc>
                <a:tc>
                  <a:txBody>
                    <a:bodyPr/>
                    <a:lstStyle/>
                    <a:p>
                      <a:r>
                        <a:rPr lang="el-GR" dirty="0" smtClean="0"/>
                        <a:t>Εβδομάδα κλινικά</a:t>
                      </a:r>
                      <a:endParaRPr lang="el-GR" dirty="0"/>
                    </a:p>
                  </a:txBody>
                  <a:tcPr/>
                </a:tc>
              </a:tr>
              <a:tr h="370840">
                <a:tc>
                  <a:txBody>
                    <a:bodyPr/>
                    <a:lstStyle/>
                    <a:p>
                      <a:r>
                        <a:rPr lang="el-GR" dirty="0" smtClean="0"/>
                        <a:t>1η</a:t>
                      </a:r>
                      <a:endParaRPr lang="el-GR" dirty="0"/>
                    </a:p>
                  </a:txBody>
                  <a:tcPr/>
                </a:tc>
                <a:tc>
                  <a:txBody>
                    <a:bodyPr/>
                    <a:lstStyle/>
                    <a:p>
                      <a:r>
                        <a:rPr lang="el-GR" dirty="0" smtClean="0"/>
                        <a:t>Σύλληψη(Στάδιο 1)</a:t>
                      </a:r>
                      <a:endParaRPr lang="el-GR" dirty="0"/>
                    </a:p>
                  </a:txBody>
                  <a:tcPr/>
                </a:tc>
                <a:tc>
                  <a:txBody>
                    <a:bodyPr/>
                    <a:lstStyle/>
                    <a:p>
                      <a:endParaRPr lang="el-GR"/>
                    </a:p>
                  </a:txBody>
                  <a:tcPr/>
                </a:tc>
              </a:tr>
              <a:tr h="370840">
                <a:tc>
                  <a:txBody>
                    <a:bodyPr/>
                    <a:lstStyle/>
                    <a:p>
                      <a:r>
                        <a:rPr lang="el-GR" dirty="0" smtClean="0"/>
                        <a:t>2η</a:t>
                      </a:r>
                      <a:endParaRPr lang="el-GR" dirty="0"/>
                    </a:p>
                  </a:txBody>
                  <a:tcPr/>
                </a:tc>
                <a:tc>
                  <a:txBody>
                    <a:bodyPr/>
                    <a:lstStyle/>
                    <a:p>
                      <a:r>
                        <a:rPr lang="el-GR" dirty="0" err="1" smtClean="0"/>
                        <a:t>Μορίδιο</a:t>
                      </a:r>
                      <a:r>
                        <a:rPr lang="el-GR" dirty="0" smtClean="0"/>
                        <a:t> (Στάδιο 2)-4 Κύτταρα</a:t>
                      </a:r>
                      <a:endParaRPr lang="el-GR" dirty="0"/>
                    </a:p>
                  </a:txBody>
                  <a:tcPr/>
                </a:tc>
                <a:tc>
                  <a:txBody>
                    <a:bodyPr/>
                    <a:lstStyle/>
                    <a:p>
                      <a:endParaRPr lang="el-GR"/>
                    </a:p>
                  </a:txBody>
                  <a:tcPr/>
                </a:tc>
              </a:tr>
              <a:tr h="370840">
                <a:tc>
                  <a:txBody>
                    <a:bodyPr/>
                    <a:lstStyle/>
                    <a:p>
                      <a:r>
                        <a:rPr lang="el-GR" dirty="0" smtClean="0"/>
                        <a:t>3η</a:t>
                      </a:r>
                      <a:endParaRPr lang="el-GR" dirty="0"/>
                    </a:p>
                  </a:txBody>
                  <a:tcPr/>
                </a:tc>
                <a:tc>
                  <a:txBody>
                    <a:bodyPr/>
                    <a:lstStyle/>
                    <a:p>
                      <a:r>
                        <a:rPr lang="el-GR" dirty="0" smtClean="0"/>
                        <a:t>Ανάπτυξη </a:t>
                      </a:r>
                      <a:r>
                        <a:rPr lang="el-GR" dirty="0" err="1" smtClean="0"/>
                        <a:t>βλαστοκύστης</a:t>
                      </a:r>
                      <a:endParaRPr lang="el-GR" dirty="0" smtClean="0"/>
                    </a:p>
                    <a:p>
                      <a:endParaRPr lang="el-GR" dirty="0"/>
                    </a:p>
                  </a:txBody>
                  <a:tcPr/>
                </a:tc>
                <a:tc>
                  <a:txBody>
                    <a:bodyPr/>
                    <a:lstStyle/>
                    <a:p>
                      <a:endParaRPr lang="el-GR"/>
                    </a:p>
                  </a:txBody>
                  <a:tcPr/>
                </a:tc>
              </a:tr>
              <a:tr h="370840">
                <a:tc>
                  <a:txBody>
                    <a:bodyPr/>
                    <a:lstStyle/>
                    <a:p>
                      <a:r>
                        <a:rPr lang="el-GR" dirty="0" smtClean="0"/>
                        <a:t>4η</a:t>
                      </a:r>
                      <a:endParaRPr lang="el-GR" dirty="0"/>
                    </a:p>
                  </a:txBody>
                  <a:tcPr/>
                </a:tc>
                <a:tc>
                  <a:txBody>
                    <a:bodyPr/>
                    <a:lstStyle/>
                    <a:p>
                      <a:r>
                        <a:rPr lang="el-GR" dirty="0" smtClean="0"/>
                        <a:t>Απώλεια της διαφανούς ζώνης</a:t>
                      </a:r>
                      <a:endParaRPr lang="el-GR" dirty="0"/>
                    </a:p>
                  </a:txBody>
                  <a:tcPr/>
                </a:tc>
                <a:tc>
                  <a:txBody>
                    <a:bodyPr/>
                    <a:lstStyle/>
                    <a:p>
                      <a:endParaRPr lang="el-GR"/>
                    </a:p>
                  </a:txBody>
                  <a:tcPr/>
                </a:tc>
              </a:tr>
              <a:tr h="370840">
                <a:tc>
                  <a:txBody>
                    <a:bodyPr/>
                    <a:lstStyle/>
                    <a:p>
                      <a:r>
                        <a:rPr lang="el-GR" dirty="0" smtClean="0"/>
                        <a:t>6η</a:t>
                      </a:r>
                      <a:endParaRPr lang="el-GR" dirty="0"/>
                    </a:p>
                  </a:txBody>
                  <a:tcPr/>
                </a:tc>
                <a:tc>
                  <a:txBody>
                    <a:bodyPr/>
                    <a:lstStyle/>
                    <a:p>
                      <a:r>
                        <a:rPr lang="el-GR" dirty="0" smtClean="0"/>
                        <a:t>Προσκόλληση στα τοιχώματα της μήτρας</a:t>
                      </a:r>
                      <a:endParaRPr lang="el-GR" dirty="0"/>
                    </a:p>
                  </a:txBody>
                  <a:tcPr/>
                </a:tc>
                <a:tc>
                  <a:txBody>
                    <a:bodyPr/>
                    <a:lstStyle/>
                    <a:p>
                      <a:r>
                        <a:rPr lang="el-GR" dirty="0" smtClean="0"/>
                        <a:t>3 εβδομάδων</a:t>
                      </a:r>
                      <a:endParaRPr lang="el-GR" dirty="0"/>
                    </a:p>
                  </a:txBody>
                  <a:tcPr/>
                </a:tc>
              </a:tr>
              <a:tr h="370840">
                <a:tc>
                  <a:txBody>
                    <a:bodyPr/>
                    <a:lstStyle/>
                    <a:p>
                      <a:r>
                        <a:rPr lang="el-GR" dirty="0" smtClean="0"/>
                        <a:t>8η</a:t>
                      </a:r>
                      <a:endParaRPr lang="el-GR" dirty="0"/>
                    </a:p>
                  </a:txBody>
                  <a:tcPr/>
                </a:tc>
                <a:tc>
                  <a:txBody>
                    <a:bodyPr/>
                    <a:lstStyle/>
                    <a:p>
                      <a:r>
                        <a:rPr lang="el-GR" smtClean="0"/>
                        <a:t>Εμφύτευση</a:t>
                      </a:r>
                      <a:endParaRPr lang="el-GR" dirty="0"/>
                    </a:p>
                  </a:txBody>
                  <a:tcPr/>
                </a:tc>
                <a:tc>
                  <a:txBody>
                    <a:bodyPr/>
                    <a:lstStyle/>
                    <a:p>
                      <a:endParaRPr lang="el-GR"/>
                    </a:p>
                  </a:txBody>
                  <a:tcPr/>
                </a:tc>
              </a:tr>
              <a:tr h="370840">
                <a:tc>
                  <a:txBody>
                    <a:bodyPr/>
                    <a:lstStyle/>
                    <a:p>
                      <a:r>
                        <a:rPr lang="el-GR" dirty="0" smtClean="0"/>
                        <a:t>13η</a:t>
                      </a:r>
                      <a:endParaRPr lang="el-GR" dirty="0"/>
                    </a:p>
                  </a:txBody>
                  <a:tcPr/>
                </a:tc>
                <a:tc>
                  <a:txBody>
                    <a:bodyPr/>
                    <a:lstStyle/>
                    <a:p>
                      <a:r>
                        <a:rPr lang="el-GR" dirty="0" smtClean="0"/>
                        <a:t>Σχηματισμός της κοιλότητας του </a:t>
                      </a:r>
                      <a:r>
                        <a:rPr lang="el-GR" dirty="0" err="1" smtClean="0"/>
                        <a:t>χόριου</a:t>
                      </a:r>
                      <a:endParaRPr lang="el-GR" dirty="0" smtClean="0"/>
                    </a:p>
                    <a:p>
                      <a:r>
                        <a:rPr lang="el-GR" dirty="0" smtClean="0"/>
                        <a:t>Σχηματισμός </a:t>
                      </a:r>
                      <a:r>
                        <a:rPr lang="el-GR" dirty="0" err="1" smtClean="0"/>
                        <a:t>εξωδέρματος</a:t>
                      </a:r>
                      <a:r>
                        <a:rPr lang="el-GR" dirty="0" smtClean="0"/>
                        <a:t> και </a:t>
                      </a:r>
                      <a:r>
                        <a:rPr lang="el-GR" dirty="0" err="1" smtClean="0"/>
                        <a:t>ενδοδέρματος</a:t>
                      </a:r>
                      <a:endParaRPr lang="el-GR" dirty="0"/>
                    </a:p>
                  </a:txBody>
                  <a:tcPr/>
                </a:tc>
                <a:tc>
                  <a:txBody>
                    <a:bodyPr/>
                    <a:lstStyle/>
                    <a:p>
                      <a:r>
                        <a:rPr lang="el-GR" dirty="0" smtClean="0"/>
                        <a:t>4 εβδομάδων</a:t>
                      </a:r>
                      <a:endParaRPr lang="el-GR" dirty="0"/>
                    </a:p>
                  </a:txBody>
                  <a:tcPr/>
                </a:tc>
              </a:tr>
              <a:tr h="370840">
                <a:tc>
                  <a:txBody>
                    <a:bodyPr/>
                    <a:lstStyle/>
                    <a:p>
                      <a:endParaRPr lang="el-GR" dirty="0"/>
                    </a:p>
                  </a:txBody>
                  <a:tcPr/>
                </a:tc>
                <a:tc>
                  <a:txBody>
                    <a:bodyPr/>
                    <a:lstStyle/>
                    <a:p>
                      <a:endParaRPr lang="el-GR" dirty="0"/>
                    </a:p>
                  </a:txBody>
                  <a:tcPr/>
                </a:tc>
                <a:tc>
                  <a:txBody>
                    <a:bodyPr/>
                    <a:lstStyle/>
                    <a:p>
                      <a:endParaRPr lang="el-GR"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5719"/>
          </a:xfrm>
        </p:spPr>
        <p:txBody>
          <a:bodyPr>
            <a:normAutofit fontScale="90000"/>
          </a:bodyPr>
          <a:lstStyle/>
          <a:p>
            <a:endParaRPr lang="el-GR" dirty="0"/>
          </a:p>
        </p:txBody>
      </p:sp>
      <p:pic>
        <p:nvPicPr>
          <p:cNvPr id="1026" name="Picture 2" descr="D:\IMAGES\HumanEmbryogenesis.svg.png"/>
          <p:cNvPicPr>
            <a:picLocks noGrp="1" noChangeAspect="1" noChangeArrowheads="1"/>
          </p:cNvPicPr>
          <p:nvPr>
            <p:ph idx="1"/>
          </p:nvPr>
        </p:nvPicPr>
        <p:blipFill>
          <a:blip r:embed="rId2"/>
          <a:srcRect/>
          <a:stretch>
            <a:fillRect/>
          </a:stretch>
        </p:blipFill>
        <p:spPr bwMode="auto">
          <a:xfrm>
            <a:off x="428596" y="571480"/>
            <a:ext cx="8072494" cy="607223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2050" name="Picture 2" descr="D:\IMAGES\300px-Embryo,_8_cells.jpg"/>
          <p:cNvPicPr>
            <a:picLocks noGrp="1" noChangeAspect="1" noChangeArrowheads="1"/>
          </p:cNvPicPr>
          <p:nvPr>
            <p:ph idx="1"/>
          </p:nvPr>
        </p:nvPicPr>
        <p:blipFill>
          <a:blip r:embed="rId2"/>
          <a:srcRect/>
          <a:stretch>
            <a:fillRect/>
          </a:stretch>
        </p:blipFill>
        <p:spPr bwMode="auto">
          <a:xfrm>
            <a:off x="2071670" y="2000240"/>
            <a:ext cx="4857784" cy="414340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3074" name="Picture 2" descr="D:\IMAGES\350px-Blastocyst_English.svg.png"/>
          <p:cNvPicPr>
            <a:picLocks noGrp="1" noChangeAspect="1" noChangeArrowheads="1"/>
          </p:cNvPicPr>
          <p:nvPr>
            <p:ph idx="1"/>
          </p:nvPr>
        </p:nvPicPr>
        <p:blipFill>
          <a:blip r:embed="rId2"/>
          <a:srcRect/>
          <a:stretch>
            <a:fillRect/>
          </a:stretch>
        </p:blipFill>
        <p:spPr bwMode="auto">
          <a:xfrm>
            <a:off x="2905125" y="2482056"/>
            <a:ext cx="3333750" cy="27622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098" name="Picture 2" descr="D:\IMAGES\400px-Germ_layers.png"/>
          <p:cNvPicPr>
            <a:picLocks noGrp="1" noChangeAspect="1" noChangeArrowheads="1"/>
          </p:cNvPicPr>
          <p:nvPr>
            <p:ph idx="1"/>
          </p:nvPr>
        </p:nvPicPr>
        <p:blipFill>
          <a:blip r:embed="rId2"/>
          <a:srcRect/>
          <a:stretch>
            <a:fillRect/>
          </a:stretch>
        </p:blipFill>
        <p:spPr bwMode="auto">
          <a:xfrm>
            <a:off x="928662" y="2857496"/>
            <a:ext cx="7715304" cy="400050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6146" name="Picture 2" descr="D:\IMAGES\240px-Gastrulation.png"/>
          <p:cNvPicPr>
            <a:picLocks noGrp="1" noChangeAspect="1" noChangeArrowheads="1"/>
          </p:cNvPicPr>
          <p:nvPr>
            <p:ph idx="1"/>
          </p:nvPr>
        </p:nvPicPr>
        <p:blipFill>
          <a:blip r:embed="rId2"/>
          <a:srcRect/>
          <a:stretch>
            <a:fillRect/>
          </a:stretch>
        </p:blipFill>
        <p:spPr bwMode="auto">
          <a:xfrm>
            <a:off x="2714612" y="3167758"/>
            <a:ext cx="3286148" cy="3190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5122" name="Picture 2" descr="D:\IMAGES\Blastula.png"/>
          <p:cNvPicPr>
            <a:picLocks noGrp="1" noChangeAspect="1" noChangeArrowheads="1"/>
          </p:cNvPicPr>
          <p:nvPr>
            <p:ph idx="1"/>
          </p:nvPr>
        </p:nvPicPr>
        <p:blipFill>
          <a:blip r:embed="rId2"/>
          <a:srcRect/>
          <a:stretch>
            <a:fillRect/>
          </a:stretch>
        </p:blipFill>
        <p:spPr bwMode="auto">
          <a:xfrm>
            <a:off x="2032317" y="2529848"/>
            <a:ext cx="5754393" cy="432815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TotalTime>
  <Words>702</Words>
  <Application>Microsoft Office PowerPoint</Application>
  <PresentationFormat>Προβολή στην οθόνη (4:3)</PresentationFormat>
  <Paragraphs>150</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Ανάπτυξη εμβρύου  </vt:lpstr>
      <vt:lpstr>Ενδομήτρια αύξηση</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Ανάπτυξη εμβρύου  Καρυότυπος Προγεννητικός έλεγχος</dc:title>
  <dc:creator>Domus</dc:creator>
  <cp:lastModifiedBy>Domus</cp:lastModifiedBy>
  <cp:revision>37</cp:revision>
  <dcterms:created xsi:type="dcterms:W3CDTF">2012-11-05T05:52:07Z</dcterms:created>
  <dcterms:modified xsi:type="dcterms:W3CDTF">2013-11-04T15:34:10Z</dcterms:modified>
</cp:coreProperties>
</file>