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0EAF4-5CAA-4512-B3AB-33E2E6EAACF8}" type="datetimeFigureOut">
              <a:rPr lang="el-GR" smtClean="0"/>
              <a:t>20/1/2013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D54AF-9512-4572-BDF9-AFF6027DA25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Αύξηση-Ανάπτυξη των παιδιών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Περίμετρος κεφαλής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περίμετρος κεφαλής αυξάνεται ως εξής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Κατά 2 </a:t>
            </a:r>
            <a:r>
              <a:rPr lang="en-US" dirty="0" smtClean="0"/>
              <a:t>cm</a:t>
            </a:r>
            <a:r>
              <a:rPr lang="el-GR" dirty="0" smtClean="0"/>
              <a:t>/μήνα τους πρώτους 3 μήνες</a:t>
            </a:r>
          </a:p>
          <a:p>
            <a:r>
              <a:rPr lang="el-GR" dirty="0" smtClean="0"/>
              <a:t>Κατά </a:t>
            </a:r>
            <a:r>
              <a:rPr lang="en-US" dirty="0" smtClean="0"/>
              <a:t>1cm</a:t>
            </a:r>
            <a:r>
              <a:rPr lang="el-GR" dirty="0" smtClean="0"/>
              <a:t>/μήνα τους δεύτερους 3 μήνες</a:t>
            </a:r>
          </a:p>
          <a:p>
            <a:r>
              <a:rPr lang="el-GR" dirty="0" smtClean="0"/>
              <a:t>Κατά 1</a:t>
            </a:r>
            <a:r>
              <a:rPr lang="en-US" dirty="0" smtClean="0"/>
              <a:t>cm</a:t>
            </a:r>
            <a:r>
              <a:rPr lang="el-GR" dirty="0" smtClean="0"/>
              <a:t>/μήνα το 2</a:t>
            </a:r>
            <a:r>
              <a:rPr lang="el-GR" baseline="30000" dirty="0" smtClean="0"/>
              <a:t>ο</a:t>
            </a:r>
            <a:r>
              <a:rPr lang="el-GR" dirty="0" smtClean="0"/>
              <a:t> εξάμηνο </a:t>
            </a:r>
          </a:p>
          <a:p>
            <a:r>
              <a:rPr lang="el-GR" dirty="0" err="1" smtClean="0"/>
              <a:t>Δηλαδ΄γ</a:t>
            </a:r>
            <a:r>
              <a:rPr lang="el-GR" dirty="0" smtClean="0"/>
              <a:t> μέσα στον 1</a:t>
            </a:r>
            <a:r>
              <a:rPr lang="el-GR" baseline="30000" dirty="0" smtClean="0"/>
              <a:t>ο</a:t>
            </a:r>
            <a:r>
              <a:rPr lang="el-GR" dirty="0" smtClean="0"/>
              <a:t> χρόνο κατά 12 </a:t>
            </a:r>
            <a:r>
              <a:rPr lang="en-US" dirty="0" smtClean="0"/>
              <a:t>cm.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Νηπιακή-προσχολική ηλικία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Μετά τον 1</a:t>
            </a:r>
            <a:r>
              <a:rPr lang="el-GR" baseline="30000" dirty="0" smtClean="0"/>
              <a:t>ο</a:t>
            </a:r>
            <a:r>
              <a:rPr lang="el-GR" dirty="0" smtClean="0"/>
              <a:t> χρόνο ζωής ο ρυθμός αύξησης επιβραδύνεται.</a:t>
            </a:r>
          </a:p>
          <a:p>
            <a:r>
              <a:rPr lang="el-GR" dirty="0" smtClean="0"/>
              <a:t>Στο 1</a:t>
            </a:r>
            <a:r>
              <a:rPr lang="el-GR" baseline="30000" dirty="0" smtClean="0"/>
              <a:t>ο</a:t>
            </a:r>
            <a:r>
              <a:rPr lang="el-GR" dirty="0" smtClean="0"/>
              <a:t> εξάμηνο του 2</a:t>
            </a:r>
            <a:r>
              <a:rPr lang="el-GR" baseline="30000" dirty="0" smtClean="0"/>
              <a:t>ου</a:t>
            </a:r>
            <a:r>
              <a:rPr lang="el-GR" dirty="0" smtClean="0"/>
              <a:t> έτους ζωής το βάρος αυξάνεται κατά 8</a:t>
            </a:r>
            <a:r>
              <a:rPr lang="en-US" dirty="0" err="1" smtClean="0"/>
              <a:t>gr</a:t>
            </a:r>
            <a:r>
              <a:rPr lang="el-GR" dirty="0" smtClean="0"/>
              <a:t>/ημέρα και στο 2</a:t>
            </a:r>
            <a:r>
              <a:rPr lang="el-GR" baseline="30000" dirty="0" smtClean="0"/>
              <a:t>ο</a:t>
            </a:r>
            <a:r>
              <a:rPr lang="el-GR" dirty="0" smtClean="0"/>
              <a:t> εξάμηνο κατά 6</a:t>
            </a:r>
            <a:r>
              <a:rPr lang="en-US" dirty="0" err="1" smtClean="0"/>
              <a:t>gr</a:t>
            </a:r>
            <a:r>
              <a:rPr lang="el-GR" dirty="0" smtClean="0"/>
              <a:t>/ημέρα δηλαδή στο 2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dirty="0" err="1" smtClean="0"/>
              <a:t>χ΄ρόνο</a:t>
            </a:r>
            <a:r>
              <a:rPr lang="el-GR" dirty="0" smtClean="0"/>
              <a:t> ζωής το παιδί κερδίζει κατά μέσο όρο 2,5 </a:t>
            </a:r>
            <a:r>
              <a:rPr lang="en-US" dirty="0" smtClean="0"/>
              <a:t>kg,</a:t>
            </a:r>
            <a:r>
              <a:rPr lang="el-GR" dirty="0" smtClean="0"/>
              <a:t>ενώ στον 3</a:t>
            </a:r>
            <a:r>
              <a:rPr lang="el-GR" baseline="30000" dirty="0" smtClean="0"/>
              <a:t>ο</a:t>
            </a:r>
            <a:r>
              <a:rPr lang="el-GR" dirty="0" smtClean="0"/>
              <a:t>,4</a:t>
            </a:r>
            <a:r>
              <a:rPr lang="el-GR" baseline="30000" dirty="0" smtClean="0"/>
              <a:t>ο</a:t>
            </a:r>
            <a:r>
              <a:rPr lang="el-GR" dirty="0" smtClean="0"/>
              <a:t> και 5</a:t>
            </a:r>
            <a:r>
              <a:rPr lang="el-GR" baseline="30000" dirty="0" smtClean="0"/>
              <a:t>ο</a:t>
            </a:r>
            <a:r>
              <a:rPr lang="el-GR" dirty="0" smtClean="0"/>
              <a:t> χρόνο προσλαμβάνει περίπου 2</a:t>
            </a:r>
            <a:r>
              <a:rPr lang="en-US" dirty="0" smtClean="0"/>
              <a:t>kg</a:t>
            </a:r>
            <a:r>
              <a:rPr lang="el-GR" dirty="0" smtClean="0"/>
              <a:t>/έτος.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 2</a:t>
            </a:r>
            <a:r>
              <a:rPr lang="el-GR" baseline="30000" dirty="0" smtClean="0"/>
              <a:t>ο</a:t>
            </a:r>
            <a:r>
              <a:rPr lang="el-GR" dirty="0" smtClean="0"/>
              <a:t>,3</a:t>
            </a:r>
            <a:r>
              <a:rPr lang="el-GR" baseline="30000" dirty="0" smtClean="0"/>
              <a:t>ο</a:t>
            </a:r>
            <a:r>
              <a:rPr lang="el-GR" dirty="0" smtClean="0"/>
              <a:t>,4</a:t>
            </a:r>
            <a:r>
              <a:rPr lang="el-GR" baseline="30000" dirty="0" smtClean="0"/>
              <a:t>ο</a:t>
            </a:r>
            <a:r>
              <a:rPr lang="el-GR" dirty="0" smtClean="0"/>
              <a:t> και 5</a:t>
            </a:r>
            <a:r>
              <a:rPr lang="el-GR" baseline="30000" dirty="0" smtClean="0"/>
              <a:t>ο</a:t>
            </a:r>
            <a:r>
              <a:rPr lang="el-GR" dirty="0" smtClean="0"/>
              <a:t> χρόνο κερδίζει 12,9,8 και 7</a:t>
            </a:r>
            <a:r>
              <a:rPr lang="en-US" dirty="0" smtClean="0"/>
              <a:t>cm</a:t>
            </a:r>
            <a:r>
              <a:rPr lang="el-GR" dirty="0" smtClean="0"/>
              <a:t> αντίστοιχα.</a:t>
            </a:r>
          </a:p>
          <a:p>
            <a:r>
              <a:rPr lang="el-GR" dirty="0" smtClean="0"/>
              <a:t>Ο ρυθμός αύξησης της περιμέτρου κεφαλής επιβραδύνεται σημαντικά και περίμετρος κεφαλής φθάνει τα 49</a:t>
            </a:r>
            <a:r>
              <a:rPr lang="en-US" dirty="0" smtClean="0"/>
              <a:t>cm</a:t>
            </a:r>
            <a:r>
              <a:rPr lang="el-GR" dirty="0" smtClean="0"/>
              <a:t> στο 2</a:t>
            </a:r>
            <a:r>
              <a:rPr lang="el-GR" baseline="30000" dirty="0" smtClean="0"/>
              <a:t>ο</a:t>
            </a:r>
            <a:r>
              <a:rPr lang="el-GR" dirty="0" smtClean="0"/>
              <a:t> χρόνο και τα 52</a:t>
            </a:r>
            <a:r>
              <a:rPr lang="en-US" dirty="0" smtClean="0"/>
              <a:t>cm</a:t>
            </a:r>
            <a:r>
              <a:rPr lang="el-GR" dirty="0" smtClean="0"/>
              <a:t> στον 5</a:t>
            </a:r>
            <a:r>
              <a:rPr lang="el-GR" baseline="30000" dirty="0" smtClean="0"/>
              <a:t>ο</a:t>
            </a:r>
            <a:r>
              <a:rPr lang="el-GR" dirty="0" smtClean="0"/>
              <a:t> χρόνο.  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Σχολική ηλικία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μέση ετήσια αύξηση του βάρους είναι 2-3 </a:t>
            </a:r>
            <a:r>
              <a:rPr lang="en-US" dirty="0" smtClean="0"/>
              <a:t>kg </a:t>
            </a:r>
            <a:r>
              <a:rPr lang="el-GR" dirty="0" smtClean="0"/>
              <a:t>και του ύψους 5</a:t>
            </a:r>
            <a:r>
              <a:rPr lang="en-US" dirty="0" smtClean="0"/>
              <a:t>cm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περίμετρος κεφαλής αυξάνει κατά 2-3 </a:t>
            </a:r>
            <a:r>
              <a:rPr lang="en-US" dirty="0" smtClean="0"/>
              <a:t>cm</a:t>
            </a:r>
            <a:r>
              <a:rPr lang="el-GR" dirty="0" err="1" smtClean="0"/>
              <a:t>καθόλη</a:t>
            </a:r>
            <a:r>
              <a:rPr lang="el-GR" dirty="0" smtClean="0"/>
              <a:t> τη σχολική περίοδο.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Εφηβική ηλικία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2</a:t>
            </a:r>
            <a:r>
              <a:rPr lang="el-GR" baseline="30000" dirty="0" smtClean="0"/>
              <a:t>η</a:t>
            </a:r>
            <a:r>
              <a:rPr lang="el-GR" dirty="0" smtClean="0"/>
              <a:t> περίοδος ταχείας αύξησης στη ζωή του ανθρώπου.</a:t>
            </a:r>
          </a:p>
          <a:p>
            <a:r>
              <a:rPr lang="el-GR" dirty="0" smtClean="0"/>
              <a:t>Παρατηρείται ταχεία αύξηση και μεταβολή του σχήματος και της σύστασης του </a:t>
            </a:r>
            <a:r>
              <a:rPr lang="el-GR" dirty="0" err="1" smtClean="0"/>
              <a:t>σώματος,ταχεία</a:t>
            </a:r>
            <a:r>
              <a:rPr lang="el-GR" dirty="0" smtClean="0"/>
              <a:t> αύξηση και ανάπτυξη των οργάνων αναπαραγωγής και εμφάνιση των δευτερευόντων χαρακτήρων του φύλου..</a:t>
            </a:r>
          </a:p>
          <a:p>
            <a:r>
              <a:rPr lang="el-GR" dirty="0" smtClean="0"/>
              <a:t>Το μεγαλύτερο μέρος της </a:t>
            </a:r>
            <a:r>
              <a:rPr lang="el-GR" dirty="0" err="1" smtClean="0"/>
              <a:t>αύξσης</a:t>
            </a:r>
            <a:r>
              <a:rPr lang="el-GR" dirty="0" smtClean="0"/>
              <a:t> σε ύψος αντιστοιχεί σε αύξηση του κορμού και όχι των άκρων.</a:t>
            </a:r>
          </a:p>
          <a:p>
            <a:r>
              <a:rPr lang="el-GR" dirty="0" smtClean="0"/>
              <a:t>Η επιτάχυνση της αύξησης αρχίζει από τα κάτω άκρα και ακολουθεί ο κορμός.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Πρώτο εύρημα που υποδηλώνει την έναρξη της εφηβείας στα θήλεα είναι η διόγκωση των μαζικών αδένων που γίνεται το νωρίτερο στη ηλικία των 8 ετών.</a:t>
            </a:r>
          </a:p>
          <a:p>
            <a:r>
              <a:rPr lang="el-GR" dirty="0" smtClean="0"/>
              <a:t>Πρώτο εύρημα που υποδηλώνει την έναρξη της εφηβείας στα άρρενα είναι η απόκτηση ορχικού όγκου 4</a:t>
            </a:r>
            <a:r>
              <a:rPr lang="en-US" dirty="0" smtClean="0"/>
              <a:t>ml</a:t>
            </a:r>
            <a:r>
              <a:rPr lang="el-GR" dirty="0" smtClean="0"/>
              <a:t>που νωρίτερα συμβαίνει σε ηλικία 9,5 ετών.</a:t>
            </a:r>
          </a:p>
          <a:p>
            <a:r>
              <a:rPr lang="el-GR" dirty="0" smtClean="0"/>
              <a:t>Κατά τη διάρκεια της </a:t>
            </a:r>
            <a:r>
              <a:rPr lang="el-GR" dirty="0" err="1" smtClean="0"/>
              <a:t>ενήβωσης</a:t>
            </a:r>
            <a:r>
              <a:rPr lang="el-GR" dirty="0" smtClean="0"/>
              <a:t> παρατηρείται μεγάλη αύξηση της μυϊκής μάζας και ισχύος στα άρρενα και αύξηση του σωματικού κυρίως λίπους στα θήλεα.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εφηβική επιτάχυνση της αύξησης </a:t>
            </a:r>
            <a:r>
              <a:rPr lang="el-GR" dirty="0" err="1" smtClean="0"/>
              <a:t>σταθήλεα</a:t>
            </a:r>
            <a:r>
              <a:rPr lang="el-GR" dirty="0" smtClean="0"/>
              <a:t> συμβαίνει με τη έναρξη της ήβης ενώ στα άρρενα περίπου μετά από 1 χρόνο.</a:t>
            </a:r>
          </a:p>
          <a:p>
            <a:r>
              <a:rPr lang="el-GR" dirty="0" smtClean="0"/>
              <a:t>Ο μέσος μέγιστος ρυθμός αύξησης του ύψους είναι 9,5</a:t>
            </a:r>
            <a:r>
              <a:rPr lang="en-US" dirty="0" smtClean="0"/>
              <a:t>cm/</a:t>
            </a:r>
            <a:r>
              <a:rPr lang="el-GR" dirty="0" smtClean="0"/>
              <a:t>έτος στα αγόρια και 8,3</a:t>
            </a:r>
            <a:r>
              <a:rPr lang="en-US" dirty="0" smtClean="0"/>
              <a:t>cm/</a:t>
            </a:r>
            <a:r>
              <a:rPr lang="el-GR" dirty="0" smtClean="0"/>
              <a:t>έτος στα κορίτσια και παρατηρείται σε ηλικία 13,5 και 11,5 έτη αντίστοιχα.</a:t>
            </a:r>
          </a:p>
          <a:p>
            <a:r>
              <a:rPr lang="el-GR" dirty="0" smtClean="0"/>
              <a:t>Στη συνέχεια ο ρυθμός επιβραδύνεται και σταματάει στα 18χ </a:t>
            </a:r>
            <a:r>
              <a:rPr lang="el-GR" dirty="0" err="1" smtClean="0"/>
              <a:t>ρόνια</a:t>
            </a:r>
            <a:r>
              <a:rPr lang="el-GR" dirty="0" smtClean="0"/>
              <a:t> στα αγόρια και στα 16 στα κορίτσια.</a:t>
            </a:r>
          </a:p>
          <a:p>
            <a:r>
              <a:rPr lang="el-GR" dirty="0" smtClean="0"/>
              <a:t>Το βάρος αυξάνεται κατά 6</a:t>
            </a:r>
            <a:r>
              <a:rPr lang="en-US" dirty="0" smtClean="0"/>
              <a:t>kg/</a:t>
            </a:r>
            <a:r>
              <a:rPr lang="el-GR" dirty="0" smtClean="0"/>
              <a:t>έτος στα αγόρια και κατά 4</a:t>
            </a:r>
            <a:r>
              <a:rPr lang="en-US" dirty="0" smtClean="0"/>
              <a:t>kg</a:t>
            </a:r>
            <a:r>
              <a:rPr lang="el-GR" dirty="0" smtClean="0"/>
              <a:t>/έτος στα κορίτσια.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Πρόβλεψη τελικού ύψους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γενετικά αναμενόμενο ύψος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Άθροισμα ύψους γονέων/2+ 6,5 </a:t>
            </a:r>
            <a:r>
              <a:rPr lang="en-US" dirty="0" smtClean="0"/>
              <a:t>cm</a:t>
            </a:r>
            <a:r>
              <a:rPr lang="el-GR" dirty="0" smtClean="0"/>
              <a:t> για τα αγόρια και -6,5</a:t>
            </a:r>
            <a:r>
              <a:rPr lang="en-US" dirty="0" smtClean="0"/>
              <a:t>cm</a:t>
            </a:r>
            <a:r>
              <a:rPr lang="el-GR" dirty="0" smtClean="0"/>
              <a:t> για τα κορίτσια.(μέγιστη απόκλιση από τη πραγματική τιμή κατά 9-10</a:t>
            </a:r>
            <a:r>
              <a:rPr lang="en-US" dirty="0" smtClean="0"/>
              <a:t>cm</a:t>
            </a:r>
            <a:r>
              <a:rPr lang="el-GR" smtClean="0"/>
              <a:t>).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Σωματομετρικά στοιχεία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μέτρηση τους παρέχει σημαντικά στοιχεία για τη θρέψη και για την υγεία του παιδιού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σωματομετρικά στοιχεία είναι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-</a:t>
            </a:r>
            <a:r>
              <a:rPr lang="el-GR" sz="2000" b="1" u="sng" dirty="0" smtClean="0"/>
              <a:t>Βάρος σώματος </a:t>
            </a:r>
            <a:r>
              <a:rPr lang="el-GR" sz="2000" dirty="0" smtClean="0"/>
              <a:t>(το βρέφος ζυγίζεται γυμνό με κατά το δυνατό λιγότερα ρούχα-μετά τα 3 έτη μπορεί να σταθεί όρθιο και να ζυγιστεί)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Περίμετρος κεφαλής</a:t>
            </a:r>
            <a:r>
              <a:rPr lang="el-GR" sz="2000" dirty="0" smtClean="0"/>
              <a:t>(</a:t>
            </a:r>
            <a:r>
              <a:rPr lang="el-GR" sz="2000" dirty="0" err="1" smtClean="0"/>
              <a:t>μετωποινιακή</a:t>
            </a:r>
            <a:r>
              <a:rPr lang="el-GR" sz="2000" dirty="0" smtClean="0"/>
              <a:t> περίμετρος= η μεγαλύτερη περίμετρος της κεφαλής. Η περίμετρος κεφαλής πρέπει να μετριέται περιοδικά κατά τη διάρκεια του 1</a:t>
            </a:r>
            <a:r>
              <a:rPr lang="el-GR" sz="2000" baseline="30000" dirty="0" smtClean="0"/>
              <a:t>ου</a:t>
            </a:r>
            <a:r>
              <a:rPr lang="el-GR" sz="2000" dirty="0" smtClean="0"/>
              <a:t> έτους γιατί αντανακλά με αρκετή ακρίβεια το ρυθμό αύξησης του εγκεφάλου. Από τα σωματομετρικά στοιχεία είναι αυτή που επηρεάζεται λιγότερο και αργότερα από διάφορες στερητικές καταστάσεις)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Μήκος σώματος</a:t>
            </a:r>
            <a:r>
              <a:rPr lang="el-GR" sz="2000" dirty="0" smtClean="0"/>
              <a:t>(3 πρώτα χρόνια ζωής)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Ύψος σώματος </a:t>
            </a:r>
            <a:r>
              <a:rPr lang="el-GR" sz="2000" dirty="0" smtClean="0"/>
              <a:t>(μετά τον 3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χρόνο ζωής που το παιδί μπορεί να σταθεί όρθιο. Εξαρτάται από την ώρα του 24ώρου που μετριέται το παιδί= απόκλιση κατά 0,5-1 </a:t>
            </a:r>
            <a:r>
              <a:rPr lang="en-US" sz="2000" dirty="0" smtClean="0"/>
              <a:t>cm</a:t>
            </a:r>
            <a:r>
              <a:rPr lang="el-GR" sz="2000" dirty="0" smtClean="0"/>
              <a:t> το απόγευμα με το πρωί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b="1" u="sng" dirty="0" smtClean="0"/>
              <a:t>Άνοιγμα χεριών </a:t>
            </a:r>
            <a:r>
              <a:rPr lang="el-GR" dirty="0" smtClean="0"/>
              <a:t>(Η απόσταση μεταξύ του άκρου των μέσων δακτύλων με τα άνω άκρα σε έκταση ενώ η ράχη στηρίζεται σε σκληρή επίπεδη επιφάνεια. Το άνοιγμα των χεριών πρακτικά είναι ίσο με το ύψος</a:t>
            </a:r>
          </a:p>
          <a:p>
            <a:pPr>
              <a:lnSpc>
                <a:spcPct val="150000"/>
              </a:lnSpc>
            </a:pPr>
            <a:r>
              <a:rPr lang="el-GR" b="1" u="sng" dirty="0" smtClean="0"/>
              <a:t>Πάχος δερματικής πτυχής</a:t>
            </a:r>
            <a:r>
              <a:rPr lang="el-GR" dirty="0" smtClean="0"/>
              <a:t>(</a:t>
            </a:r>
            <a:r>
              <a:rPr lang="el-GR" dirty="0" err="1" smtClean="0"/>
              <a:t>΄με</a:t>
            </a:r>
            <a:r>
              <a:rPr lang="el-GR" dirty="0" smtClean="0"/>
              <a:t> τον αντίχειρα και το δείκτη το δέρμα αίρεται σε πτυχή και με ειδικό όργανο μετριέται το πάχος της συνήθως στην περιοχή του τρικέφαλου ή στη ράχη στην περιοχή της ωμοπλάτης)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εκτίμηση της αύξησης γίνεται με τη βοήθεια ειδικών διαγραμμάτων και πινάκων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διαγράμματα και οι πίνακες αύξησης περιλαμβάνουν τις ΕΘ των σωματομετρικών παραμέτρων(βάρος, ύψος, περίμετρος κεφαλής κλπ)ανά φύλο και ηλικία.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Εκατοστιαία θέση ονομάζεται η θέση που καταλαμβάνει το ελεγχόμενο στοιχείο του εξεταζόμενου σε σειρά 100 </a:t>
            </a:r>
            <a:r>
              <a:rPr lang="el-GR" sz="2000" dirty="0" err="1" smtClean="0"/>
              <a:t>συνομιλήκων</a:t>
            </a:r>
            <a:r>
              <a:rPr lang="el-GR" sz="2000" dirty="0" smtClean="0"/>
              <a:t> του.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Παιδιά με σωματομετρικά στοιχεία σε ακραίες θέσεις ενδέχεται να σιτίζονται ανεπαρκώς ή υπερβολικά ή να πάσχουν από νοσήματα που επηρεάζουν την αύξηση. (χρόνιες  </a:t>
            </a:r>
            <a:r>
              <a:rPr lang="el-GR" sz="2000" dirty="0" err="1" smtClean="0"/>
              <a:t>λοιμώξεις,μεταβολικά</a:t>
            </a:r>
            <a:r>
              <a:rPr lang="el-GR" sz="2000" dirty="0" smtClean="0"/>
              <a:t> νοσήματα και διαταραχές των ενδοκρινών αδένων)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Παιδιά των οποίων τα σωματομετρικά στοιχεία </a:t>
            </a:r>
            <a:r>
              <a:rPr lang="el-GR" sz="2000" dirty="0" err="1" smtClean="0"/>
              <a:t>βρίσκονταί</a:t>
            </a:r>
            <a:r>
              <a:rPr lang="el-GR" sz="2000" dirty="0" smtClean="0"/>
              <a:t> &lt;5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ΕΘ ή &gt;95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ΕΘ </a:t>
            </a:r>
            <a:r>
              <a:rPr lang="el-GR" sz="2000" dirty="0" err="1" smtClean="0"/>
              <a:t>χρήχουν</a:t>
            </a:r>
            <a:r>
              <a:rPr lang="el-GR" sz="2000" dirty="0" smtClean="0"/>
              <a:t> </a:t>
            </a:r>
            <a:r>
              <a:rPr lang="el-GR" sz="2000" dirty="0" err="1" smtClean="0"/>
              <a:t>διερέυνησης</a:t>
            </a:r>
            <a:r>
              <a:rPr lang="el-GR" sz="2000" dirty="0" smtClean="0"/>
              <a:t> </a:t>
            </a:r>
            <a:r>
              <a:rPr lang="el-GR" sz="2000" dirty="0" err="1" smtClean="0"/>
              <a:t>γιατίο</a:t>
            </a:r>
            <a:r>
              <a:rPr lang="el-GR" sz="2000" dirty="0" smtClean="0"/>
              <a:t> μπορεί να έχουν διαταραχές της αύξησης.</a:t>
            </a:r>
            <a:endParaRPr lang="el-G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err="1" smtClean="0"/>
              <a:t>Σημντικός</a:t>
            </a:r>
            <a:r>
              <a:rPr lang="el-GR" dirty="0" smtClean="0"/>
              <a:t> επίσης είναι και ο ρυθμός </a:t>
            </a:r>
            <a:r>
              <a:rPr lang="el-GR" dirty="0" err="1" smtClean="0"/>
              <a:t>αύξσης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 ρυθμός </a:t>
            </a:r>
            <a:r>
              <a:rPr lang="el-GR" dirty="0" err="1" smtClean="0"/>
              <a:t>αύξσηε</a:t>
            </a:r>
            <a:r>
              <a:rPr lang="el-GR" dirty="0" smtClean="0"/>
              <a:t> υπολογίζεται με τη διαφορά των τιμών του ύψους δύο μετρήσεων που απέχουν μεταξύ τους τουλάχιστον 6 μήνες.</a:t>
            </a:r>
          </a:p>
          <a:p>
            <a:r>
              <a:rPr lang="el-GR" dirty="0" smtClean="0"/>
              <a:t>Για τη </a:t>
            </a:r>
            <a:r>
              <a:rPr lang="el-GR" dirty="0" err="1" smtClean="0"/>
              <a:t>εκ΄τίμηση</a:t>
            </a:r>
            <a:r>
              <a:rPr lang="el-GR" dirty="0" smtClean="0"/>
              <a:t> του ρυθμού </a:t>
            </a:r>
            <a:r>
              <a:rPr lang="el-GR" dirty="0" err="1" smtClean="0"/>
              <a:t>αύξησηε</a:t>
            </a:r>
            <a:r>
              <a:rPr lang="el-GR" dirty="0" smtClean="0"/>
              <a:t> χρησιμοποιούνται ειδικά διαγράμματα.</a:t>
            </a:r>
          </a:p>
          <a:p>
            <a:r>
              <a:rPr lang="el-GR" dirty="0" smtClean="0"/>
              <a:t>Το σωματικό μέγεθος από την ηλικία των 2 ετών και πάνω εξαρτάται από το γενετικό δυναμικό.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βάρος, ύψος και η περίμετρος κεφαλής πρέπει να εκτιμώνται στη </a:t>
            </a:r>
            <a:r>
              <a:rPr lang="el-GR" dirty="0" err="1" smtClean="0"/>
              <a:t>΄γεννηση,τον</a:t>
            </a:r>
            <a:r>
              <a:rPr lang="el-GR" dirty="0" smtClean="0"/>
              <a:t> 1</a:t>
            </a:r>
            <a:r>
              <a:rPr lang="el-GR" baseline="30000" dirty="0" smtClean="0"/>
              <a:t>ο</a:t>
            </a:r>
            <a:r>
              <a:rPr lang="el-GR" dirty="0" smtClean="0"/>
              <a:t>,2</a:t>
            </a:r>
            <a:r>
              <a:rPr lang="el-GR" baseline="30000" dirty="0" smtClean="0"/>
              <a:t>ο</a:t>
            </a:r>
            <a:r>
              <a:rPr lang="el-GR" dirty="0" smtClean="0"/>
              <a:t>,4</a:t>
            </a:r>
            <a:r>
              <a:rPr lang="el-GR" baseline="30000" dirty="0" smtClean="0"/>
              <a:t>ο</a:t>
            </a:r>
            <a:r>
              <a:rPr lang="el-GR" dirty="0" smtClean="0"/>
              <a:t>,6</a:t>
            </a:r>
            <a:r>
              <a:rPr lang="el-GR" baseline="30000" dirty="0" smtClean="0"/>
              <a:t>ο</a:t>
            </a:r>
            <a:r>
              <a:rPr lang="el-GR" dirty="0" smtClean="0"/>
              <a:t>,9</a:t>
            </a:r>
            <a:r>
              <a:rPr lang="el-GR" baseline="30000" dirty="0" smtClean="0"/>
              <a:t>ο</a:t>
            </a:r>
            <a:r>
              <a:rPr lang="el-GR" dirty="0" smtClean="0"/>
              <a:t>,12</a:t>
            </a:r>
            <a:r>
              <a:rPr lang="el-GR" baseline="30000" dirty="0" smtClean="0"/>
              <a:t>ο</a:t>
            </a:r>
            <a:r>
              <a:rPr lang="el-GR" dirty="0" smtClean="0"/>
              <a:t>,18</a:t>
            </a:r>
            <a:r>
              <a:rPr lang="el-GR" baseline="30000" dirty="0" smtClean="0"/>
              <a:t>ο</a:t>
            </a:r>
            <a:r>
              <a:rPr lang="el-GR" dirty="0" smtClean="0"/>
              <a:t>,24</a:t>
            </a:r>
            <a:r>
              <a:rPr lang="el-GR" baseline="30000" dirty="0" smtClean="0"/>
              <a:t>ο</a:t>
            </a:r>
            <a:r>
              <a:rPr lang="el-GR" dirty="0" smtClean="0"/>
              <a:t>,30</a:t>
            </a:r>
            <a:r>
              <a:rPr lang="el-GR" baseline="30000" dirty="0" smtClean="0"/>
              <a:t>ο</a:t>
            </a:r>
            <a:r>
              <a:rPr lang="el-GR" dirty="0" smtClean="0"/>
              <a:t> και 36</a:t>
            </a:r>
            <a:r>
              <a:rPr lang="el-GR" baseline="30000" dirty="0" smtClean="0"/>
              <a:t>ο</a:t>
            </a:r>
            <a:r>
              <a:rPr lang="el-GR" dirty="0" smtClean="0"/>
              <a:t> μήνα ζωής.</a:t>
            </a:r>
          </a:p>
          <a:p>
            <a:r>
              <a:rPr lang="el-GR" dirty="0" smtClean="0"/>
              <a:t>Στη συνέχει πρέπει να εκτιμώνται το βάρος και το ύψος κάθε χρόνο</a:t>
            </a:r>
          </a:p>
          <a:p>
            <a:r>
              <a:rPr lang="el-GR" dirty="0" smtClean="0"/>
              <a:t>Οι μετρήσεις σημειώνονται </a:t>
            </a:r>
            <a:r>
              <a:rPr lang="el-GR" dirty="0" err="1" smtClean="0"/>
              <a:t>επακριω΄ς</a:t>
            </a:r>
            <a:r>
              <a:rPr lang="el-GR" dirty="0" smtClean="0"/>
              <a:t> στο αντίστοιχο διάγραμμα.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Σωματομετρικά στοιχεία κατά τη </a:t>
            </a:r>
            <a:r>
              <a:rPr lang="el-GR" dirty="0" err="1" smtClean="0"/>
              <a:t>΄γεννηση</a:t>
            </a:r>
            <a:endParaRPr lang="el-GR" dirty="0" smtClean="0"/>
          </a:p>
          <a:p>
            <a:r>
              <a:rPr lang="el-GR" dirty="0" smtClean="0"/>
              <a:t>Βάρος(2.500-4000 </a:t>
            </a:r>
            <a:r>
              <a:rPr lang="en-US" dirty="0" err="1" smtClean="0"/>
              <a:t>gr</a:t>
            </a:r>
            <a:r>
              <a:rPr lang="el-GR" dirty="0" smtClean="0"/>
              <a:t>) Μέση τιμή 3270 για τα άρρενα και 3230 για τα θήλεα</a:t>
            </a:r>
          </a:p>
          <a:p>
            <a:r>
              <a:rPr lang="el-GR" dirty="0" smtClean="0"/>
              <a:t>Μήκος σώματος στη γέννηση(46-55</a:t>
            </a:r>
            <a:r>
              <a:rPr lang="en-US" dirty="0" smtClean="0"/>
              <a:t>cm</a:t>
            </a:r>
            <a:r>
              <a:rPr lang="el-GR" dirty="0" smtClean="0"/>
              <a:t>) Μέση τιμή 50</a:t>
            </a:r>
            <a:r>
              <a:rPr lang="en-US" dirty="0" smtClean="0"/>
              <a:t>cm</a:t>
            </a:r>
            <a:endParaRPr lang="el-GR" dirty="0" smtClean="0"/>
          </a:p>
          <a:p>
            <a:r>
              <a:rPr lang="el-GR" dirty="0" smtClean="0"/>
              <a:t>Η περίμετρος κεφαλής 32-37</a:t>
            </a:r>
            <a:r>
              <a:rPr lang="en-US" dirty="0" smtClean="0"/>
              <a:t>cm(</a:t>
            </a:r>
            <a:r>
              <a:rPr lang="el-GR" dirty="0" smtClean="0"/>
              <a:t>μέση τιμή 35</a:t>
            </a:r>
            <a:r>
              <a:rPr lang="en-US" dirty="0" smtClean="0"/>
              <a:t>cm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l-GR" dirty="0" smtClean="0"/>
              <a:t>Βρεφική ηλικία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Τις πρώτες 4 ημέρες </a:t>
            </a:r>
            <a:r>
              <a:rPr lang="el-GR" sz="2000" dirty="0" err="1" smtClean="0"/>
              <a:t>ζώης</a:t>
            </a:r>
            <a:r>
              <a:rPr lang="el-GR" sz="2000" dirty="0" smtClean="0"/>
              <a:t> το φυσιολογικό νεογνό μπορεί να χάσει ως το 10% του βάρους του και φθάνει στο βάρος γέννησης την 6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-12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ημέρα ζωής.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Μετά την 6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-12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ημέρα ζωής ο ρυθμός αύξ</a:t>
            </a:r>
            <a:r>
              <a:rPr lang="el-GR" sz="2000" dirty="0"/>
              <a:t>η</a:t>
            </a:r>
            <a:r>
              <a:rPr lang="el-GR" sz="2000" dirty="0" smtClean="0"/>
              <a:t>σης </a:t>
            </a:r>
            <a:r>
              <a:rPr lang="el-GR" sz="2000" dirty="0" err="1" smtClean="0"/>
              <a:t>επιταγχύνεται</a:t>
            </a:r>
            <a:r>
              <a:rPr lang="el-GR" sz="2000" dirty="0"/>
              <a:t> </a:t>
            </a:r>
            <a:r>
              <a:rPr lang="el-GR" sz="2000" dirty="0" smtClean="0"/>
              <a:t>και συνεχίζεται έτσι μέχρι και τον 2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μήνα ζωής.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Στη διάρκεια των πρώτων 3 μηνών το βάρος του σώματος αυξάνεται κατά 25-30</a:t>
            </a:r>
            <a:r>
              <a:rPr lang="en-US" sz="2000" dirty="0" err="1" smtClean="0"/>
              <a:t>gr</a:t>
            </a:r>
            <a:r>
              <a:rPr lang="el-GR" sz="2000" dirty="0" smtClean="0"/>
              <a:t> την ημέρα.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Στο 2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 προσλαμβάνει 20</a:t>
            </a:r>
            <a:r>
              <a:rPr lang="en-US" sz="2000" dirty="0" err="1" smtClean="0"/>
              <a:t>gr</a:t>
            </a:r>
            <a:r>
              <a:rPr lang="el-GR" sz="2000" dirty="0" smtClean="0"/>
              <a:t> /ημέρα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Στο 2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 15</a:t>
            </a:r>
            <a:r>
              <a:rPr lang="en-US" sz="2000" dirty="0" err="1" smtClean="0"/>
              <a:t>gr</a:t>
            </a:r>
            <a:r>
              <a:rPr lang="el-GR" sz="2000" dirty="0" smtClean="0"/>
              <a:t>/ημέρα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Στο 4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 10γρ/ημέρα</a:t>
            </a: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Μήκος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μήκος αυξάνεται στην διάρκεια του 1</a:t>
            </a:r>
            <a:r>
              <a:rPr lang="el-GR" baseline="30000" dirty="0" smtClean="0"/>
              <a:t>ου</a:t>
            </a:r>
            <a:r>
              <a:rPr lang="el-GR" dirty="0" smtClean="0"/>
              <a:t> χρόνου ζωής ταχύτερα από </a:t>
            </a:r>
            <a:r>
              <a:rPr lang="el-GR" dirty="0" err="1" smtClean="0"/>
              <a:t>οποιαδήποτς</a:t>
            </a:r>
            <a:r>
              <a:rPr lang="el-GR" dirty="0" smtClean="0"/>
              <a:t> άλλη περίοδο της ζωής.</a:t>
            </a:r>
          </a:p>
          <a:p>
            <a:r>
              <a:rPr lang="el-GR" dirty="0" smtClean="0"/>
              <a:t>Η μέση αύξηση του ύψους του βρέφους στο 1</a:t>
            </a:r>
            <a:r>
              <a:rPr lang="el-GR" baseline="30000" dirty="0" smtClean="0"/>
              <a:t>ο</a:t>
            </a:r>
            <a:r>
              <a:rPr lang="el-GR" dirty="0" smtClean="0"/>
              <a:t> χρόνο ζωής είναι 25</a:t>
            </a:r>
            <a:r>
              <a:rPr lang="en-US" dirty="0" smtClean="0"/>
              <a:t>cm.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1014</Words>
  <Application>Microsoft Office PowerPoint</Application>
  <PresentationFormat>Προβολή στην οθόνη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Αύξηση-Ανάπτυξη των παιδιών</vt:lpstr>
      <vt:lpstr>Σωματομετρικά στοιχεία</vt:lpstr>
      <vt:lpstr>Διαφάνεια 3</vt:lpstr>
      <vt:lpstr>Διαφάνεια 4</vt:lpstr>
      <vt:lpstr>Διαφάνεια 5</vt:lpstr>
      <vt:lpstr>Διαφάνεια 6</vt:lpstr>
      <vt:lpstr>Διαφάνεια 7</vt:lpstr>
      <vt:lpstr>Βρεφική ηλικία</vt:lpstr>
      <vt:lpstr>Μήκος</vt:lpstr>
      <vt:lpstr>Περίμετρος κεφαλής</vt:lpstr>
      <vt:lpstr>Νηπιακή-προσχολική ηλικία</vt:lpstr>
      <vt:lpstr>Διαφάνεια 12</vt:lpstr>
      <vt:lpstr>Σχολική ηλικία</vt:lpstr>
      <vt:lpstr>Εφηβική ηλικία</vt:lpstr>
      <vt:lpstr>Διαφάνεια 15</vt:lpstr>
      <vt:lpstr>Διαφάνεια 16</vt:lpstr>
      <vt:lpstr>Πρόβλεψη τελικού ύψους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Αύξηση-Ανάπτυξη των παιδιών</dc:title>
  <dc:creator>Domus</dc:creator>
  <cp:lastModifiedBy>Domus</cp:lastModifiedBy>
  <cp:revision>7</cp:revision>
  <dcterms:created xsi:type="dcterms:W3CDTF">2013-01-20T20:38:21Z</dcterms:created>
  <dcterms:modified xsi:type="dcterms:W3CDTF">2013-01-20T21:54:27Z</dcterms:modified>
</cp:coreProperties>
</file>