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0" r:id="rId1"/>
  </p:sldMasterIdLst>
  <p:notesMasterIdLst>
    <p:notesMasterId r:id="rId46"/>
  </p:notesMasterIdLst>
  <p:sldIdLst>
    <p:sldId id="271" r:id="rId2"/>
    <p:sldId id="272" r:id="rId3"/>
    <p:sldId id="273" r:id="rId4"/>
    <p:sldId id="274" r:id="rId5"/>
    <p:sldId id="275" r:id="rId6"/>
    <p:sldId id="276" r:id="rId7"/>
    <p:sldId id="277" r:id="rId8"/>
    <p:sldId id="278" r:id="rId9"/>
    <p:sldId id="280" r:id="rId10"/>
    <p:sldId id="281" r:id="rId11"/>
    <p:sldId id="282" r:id="rId12"/>
    <p:sldId id="283" r:id="rId13"/>
    <p:sldId id="284" r:id="rId14"/>
    <p:sldId id="285" r:id="rId15"/>
    <p:sldId id="286" r:id="rId16"/>
    <p:sldId id="287" r:id="rId17"/>
    <p:sldId id="288" r:id="rId18"/>
    <p:sldId id="289" r:id="rId19"/>
    <p:sldId id="256" r:id="rId20"/>
    <p:sldId id="257" r:id="rId21"/>
    <p:sldId id="290" r:id="rId22"/>
    <p:sldId id="258" r:id="rId23"/>
    <p:sldId id="259" r:id="rId24"/>
    <p:sldId id="260" r:id="rId25"/>
    <p:sldId id="261" r:id="rId26"/>
    <p:sldId id="291" r:id="rId27"/>
    <p:sldId id="262" r:id="rId28"/>
    <p:sldId id="263" r:id="rId29"/>
    <p:sldId id="264" r:id="rId30"/>
    <p:sldId id="265" r:id="rId31"/>
    <p:sldId id="266" r:id="rId32"/>
    <p:sldId id="267" r:id="rId33"/>
    <p:sldId id="292" r:id="rId34"/>
    <p:sldId id="293" r:id="rId35"/>
    <p:sldId id="294" r:id="rId36"/>
    <p:sldId id="295" r:id="rId37"/>
    <p:sldId id="297" r:id="rId38"/>
    <p:sldId id="298" r:id="rId39"/>
    <p:sldId id="299" r:id="rId40"/>
    <p:sldId id="268" r:id="rId41"/>
    <p:sldId id="269" r:id="rId42"/>
    <p:sldId id="270" r:id="rId43"/>
    <p:sldId id="300" r:id="rId44"/>
    <p:sldId id="301" r:id="rId4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516" y="5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6A5318-1C6A-4297-9BF9-585CFADB0DDF}" type="datetimeFigureOut">
              <a:rPr lang="el-GR" smtClean="0"/>
              <a:pPr/>
              <a:t>20/10/2013</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0F0D7E-BD8D-4FB6-87FA-84897C82EB1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A0F0D7E-BD8D-4FB6-87FA-84897C82EB1F}" type="slidenum">
              <a:rPr lang="el-GR" smtClean="0"/>
              <a:pPr/>
              <a:t>10</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20" name="19 - Θέση υποσέλιδου"/>
          <p:cNvSpPr>
            <a:spLocks noGrp="1"/>
          </p:cNvSpPr>
          <p:nvPr>
            <p:ph type="ftr" sz="quarter" idx="11"/>
          </p:nvPr>
        </p:nvSpPr>
        <p:spPr/>
        <p:txBody>
          <a:bodyPr/>
          <a:lstStyle>
            <a:extLst/>
          </a:lstStyle>
          <a:p>
            <a:endParaRPr lang="el-GR"/>
          </a:p>
        </p:txBody>
      </p:sp>
      <p:sp>
        <p:nvSpPr>
          <p:cNvPr id="10" name="9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C7D7C6C1-FE3D-41B3-B989-47974C0A141A}" type="datetimeFigureOut">
              <a:rPr lang="el-GR" smtClean="0"/>
              <a:pPr/>
              <a:t>20/10/2013</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475F80A7-EC7C-4256-9B29-099FA57692B6}" type="slidenum">
              <a:rPr lang="el-GR" smtClean="0"/>
              <a:pPr/>
              <a:t>‹#›</a:t>
            </a:fld>
            <a:endParaRPr lang="el-GR"/>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7D7C6C1-FE3D-41B3-B989-47974C0A141A}" type="datetimeFigureOut">
              <a:rPr lang="el-GR" smtClean="0"/>
              <a:pPr/>
              <a:t>20/10/2013</a:t>
            </a:fld>
            <a:endParaRPr lang="el-GR"/>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l-GR"/>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75F80A7-EC7C-4256-9B29-099FA57692B6}" type="slidenum">
              <a:rPr lang="el-GR" smtClean="0"/>
              <a:pPr/>
              <a:t>‹#›</a:t>
            </a:fld>
            <a:endParaRPr lang="el-GR"/>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85852" y="2000240"/>
            <a:ext cx="7286676" cy="1472184"/>
          </a:xfrm>
        </p:spPr>
        <p:txBody>
          <a:bodyPr>
            <a:normAutofit/>
          </a:bodyPr>
          <a:lstStyle/>
          <a:p>
            <a:r>
              <a:rPr lang="el-GR" sz="3600" b="1" dirty="0" smtClean="0">
                <a:effectLst>
                  <a:outerShdw blurRad="38100" dist="38100" dir="2700000" algn="tl">
                    <a:srgbClr val="000000">
                      <a:alpha val="43137"/>
                    </a:srgbClr>
                  </a:outerShdw>
                </a:effectLst>
                <a:latin typeface="Arial" pitchFamily="34" charset="0"/>
                <a:cs typeface="Arial" pitchFamily="34" charset="0"/>
              </a:rPr>
              <a:t>Εισαγωγή στην Παιδιατρική</a:t>
            </a:r>
            <a:br>
              <a:rPr lang="el-GR" sz="3600" b="1" dirty="0" smtClean="0">
                <a:effectLst>
                  <a:outerShdw blurRad="38100" dist="38100" dir="2700000" algn="tl">
                    <a:srgbClr val="000000">
                      <a:alpha val="43137"/>
                    </a:srgbClr>
                  </a:outerShdw>
                </a:effectLst>
                <a:latin typeface="Arial" pitchFamily="34" charset="0"/>
                <a:cs typeface="Arial" pitchFamily="34" charset="0"/>
              </a:rPr>
            </a:br>
            <a:r>
              <a:rPr lang="el-GR" sz="3600" b="1" dirty="0" smtClean="0">
                <a:effectLst>
                  <a:outerShdw blurRad="38100" dist="38100" dir="2700000" algn="tl">
                    <a:srgbClr val="000000">
                      <a:alpha val="43137"/>
                    </a:srgbClr>
                  </a:outerShdw>
                </a:effectLst>
                <a:latin typeface="Arial" pitchFamily="34" charset="0"/>
                <a:cs typeface="Arial" pitchFamily="34" charset="0"/>
              </a:rPr>
              <a:t>Υπογεννητικότητα </a:t>
            </a:r>
            <a:endParaRPr lang="el-GR" sz="3600" b="1" dirty="0">
              <a:effectLst>
                <a:outerShdw blurRad="38100" dist="38100" dir="2700000" algn="tl">
                  <a:srgbClr val="000000">
                    <a:alpha val="43137"/>
                  </a:srgbClr>
                </a:outerShdw>
              </a:effectLst>
              <a:latin typeface="Arial" pitchFamily="34" charset="0"/>
              <a:cs typeface="Arial" pitchFamily="34" charset="0"/>
            </a:endParaRPr>
          </a:p>
        </p:txBody>
      </p:sp>
      <p:sp>
        <p:nvSpPr>
          <p:cNvPr id="3" name="2 - Υπότιτλος"/>
          <p:cNvSpPr>
            <a:spLocks noGrp="1"/>
          </p:cNvSpPr>
          <p:nvPr>
            <p:ph type="subTitle" idx="1"/>
          </p:nvPr>
        </p:nvSpPr>
        <p:spPr>
          <a:xfrm>
            <a:off x="1214414" y="4714884"/>
            <a:ext cx="7624786" cy="2143116"/>
          </a:xfrm>
        </p:spPr>
        <p:txBody>
          <a:bodyPr>
            <a:normAutofit lnSpcReduction="10000"/>
          </a:bodyPr>
          <a:lstStyle/>
          <a:p>
            <a:r>
              <a:rPr lang="el-GR" b="1" dirty="0" err="1" smtClean="0">
                <a:latin typeface="Arial" pitchFamily="34" charset="0"/>
                <a:cs typeface="Arial" pitchFamily="34" charset="0"/>
              </a:rPr>
              <a:t>Τριανταφυλλίδου</a:t>
            </a:r>
            <a:r>
              <a:rPr lang="el-GR" b="1" dirty="0" smtClean="0">
                <a:latin typeface="Arial" pitchFamily="34" charset="0"/>
                <a:cs typeface="Arial" pitchFamily="34" charset="0"/>
              </a:rPr>
              <a:t> Αντιγόνη,</a:t>
            </a:r>
            <a:r>
              <a:rPr lang="en-US" b="1" dirty="0" err="1" smtClean="0">
                <a:latin typeface="Arial" pitchFamily="34" charset="0"/>
                <a:cs typeface="Arial" pitchFamily="34" charset="0"/>
              </a:rPr>
              <a:t>MD,PhD</a:t>
            </a:r>
            <a:endParaRPr lang="el-GR" b="1" dirty="0" smtClean="0">
              <a:latin typeface="Arial" pitchFamily="34" charset="0"/>
              <a:cs typeface="Arial" pitchFamily="34" charset="0"/>
            </a:endParaRPr>
          </a:p>
          <a:p>
            <a:endParaRPr lang="el-GR" b="1" dirty="0" smtClean="0">
              <a:latin typeface="Arial" pitchFamily="34" charset="0"/>
              <a:cs typeface="Arial" pitchFamily="34" charset="0"/>
            </a:endParaRPr>
          </a:p>
          <a:p>
            <a:r>
              <a:rPr lang="el-GR" sz="2200" b="1" dirty="0" smtClean="0">
                <a:latin typeface="Arial" pitchFamily="34" charset="0"/>
                <a:cs typeface="Arial" pitchFamily="34" charset="0"/>
              </a:rPr>
              <a:t>Παιδίατρος </a:t>
            </a:r>
            <a:r>
              <a:rPr lang="el-GR" sz="2200" b="1" dirty="0" err="1" smtClean="0">
                <a:latin typeface="Arial" pitchFamily="34" charset="0"/>
                <a:cs typeface="Arial" pitchFamily="34" charset="0"/>
              </a:rPr>
              <a:t>Νεογνολόγος</a:t>
            </a:r>
            <a:endParaRPr lang="el-GR" sz="2200" b="1" dirty="0" smtClean="0">
              <a:latin typeface="Arial" pitchFamily="34" charset="0"/>
              <a:cs typeface="Arial" pitchFamily="34" charset="0"/>
            </a:endParaRPr>
          </a:p>
          <a:p>
            <a:r>
              <a:rPr lang="el-GR" sz="2200" b="1" dirty="0" smtClean="0">
                <a:latin typeface="Arial" pitchFamily="34" charset="0"/>
                <a:cs typeface="Arial" pitchFamily="34" charset="0"/>
              </a:rPr>
              <a:t>Επιμελήτρια Α Παιδιατρικής Κλινικής </a:t>
            </a:r>
          </a:p>
          <a:p>
            <a:r>
              <a:rPr lang="el-GR" sz="2200" b="1" dirty="0" smtClean="0">
                <a:latin typeface="Arial" pitchFamily="34" charset="0"/>
                <a:cs typeface="Arial" pitchFamily="34" charset="0"/>
              </a:rPr>
              <a:t>Νοσοκομείο Παίδων </a:t>
            </a:r>
            <a:r>
              <a:rPr lang="el-GR" sz="2200" b="1" dirty="0" err="1" smtClean="0">
                <a:latin typeface="Arial" pitchFamily="34" charset="0"/>
                <a:cs typeface="Arial" pitchFamily="34" charset="0"/>
              </a:rPr>
              <a:t>΄΄Π.κ</a:t>
            </a:r>
            <a:r>
              <a:rPr lang="el-GR" sz="2200" b="1" dirty="0" smtClean="0">
                <a:latin typeface="Arial" pitchFamily="34" charset="0"/>
                <a:cs typeface="Arial" pitchFamily="34" charset="0"/>
              </a:rPr>
              <a:t> Α </a:t>
            </a:r>
            <a:r>
              <a:rPr lang="el-GR" sz="2200" b="1" dirty="0" err="1" smtClean="0">
                <a:latin typeface="Arial" pitchFamily="34" charset="0"/>
                <a:cs typeface="Arial" pitchFamily="34" charset="0"/>
              </a:rPr>
              <a:t>Κυριακού΄</a:t>
            </a:r>
            <a:r>
              <a:rPr lang="el-GR" sz="2200" b="1" dirty="0" smtClean="0">
                <a:latin typeface="Arial" pitchFamily="34" charset="0"/>
                <a:cs typeface="Arial" pitchFamily="34" charset="0"/>
              </a:rPr>
              <a:t>’</a:t>
            </a:r>
            <a:endParaRPr lang="el-GR" sz="22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428604"/>
            <a:ext cx="7498080" cy="642942"/>
          </a:xfrm>
        </p:spPr>
        <p:txBody>
          <a:bodyPr>
            <a:normAutofit fontScale="90000"/>
          </a:bodyPr>
          <a:lstStyle/>
          <a:p>
            <a:pPr algn="ctr"/>
            <a:r>
              <a:rPr lang="el-GR" sz="3600" b="1" dirty="0" smtClean="0">
                <a:effectLst>
                  <a:outerShdw blurRad="38100" dist="38100" dir="2700000" algn="tl">
                    <a:srgbClr val="000000">
                      <a:alpha val="43137"/>
                    </a:srgbClr>
                  </a:outerShdw>
                </a:effectLst>
              </a:rPr>
              <a:t>Αίτια βρεφικής θνησιμότητ</a:t>
            </a:r>
            <a:r>
              <a:rPr lang="el-GR" dirty="0" smtClean="0"/>
              <a:t>ας</a:t>
            </a:r>
            <a:br>
              <a:rPr lang="el-GR" dirty="0" smtClean="0"/>
            </a:br>
            <a:endParaRPr lang="el-GR" dirty="0"/>
          </a:p>
        </p:txBody>
      </p:sp>
      <p:sp>
        <p:nvSpPr>
          <p:cNvPr id="3" name="2 - Θέση περιεχομένου"/>
          <p:cNvSpPr>
            <a:spLocks noGrp="1"/>
          </p:cNvSpPr>
          <p:nvPr>
            <p:ph idx="1"/>
          </p:nvPr>
        </p:nvSpPr>
        <p:spPr>
          <a:xfrm>
            <a:off x="1435608" y="857232"/>
            <a:ext cx="7498080" cy="5391168"/>
          </a:xfrm>
        </p:spPr>
        <p:txBody>
          <a:bodyPr>
            <a:normAutofit lnSpcReduction="10000"/>
          </a:bodyPr>
          <a:lstStyle/>
          <a:p>
            <a:pPr>
              <a:lnSpc>
                <a:spcPct val="150000"/>
              </a:lnSpc>
            </a:pPr>
            <a:r>
              <a:rPr lang="el-GR" sz="1800" dirty="0" smtClean="0">
                <a:latin typeface="Arial" pitchFamily="34" charset="0"/>
                <a:cs typeface="Arial" pitchFamily="34" charset="0"/>
              </a:rPr>
              <a:t>Τα αίτια της εξαρτώνται από το επίπεδο ανάπτυξης κάθε χώρας</a:t>
            </a:r>
          </a:p>
          <a:p>
            <a:pPr>
              <a:lnSpc>
                <a:spcPct val="150000"/>
              </a:lnSpc>
            </a:pPr>
            <a:r>
              <a:rPr lang="el-GR" sz="1800" dirty="0" smtClean="0">
                <a:latin typeface="Arial" pitchFamily="34" charset="0"/>
                <a:cs typeface="Arial" pitchFamily="34" charset="0"/>
              </a:rPr>
              <a:t>Στις ανεπτυγμένες χώρες τα τρία κυριότερα αίτια είναι</a:t>
            </a:r>
          </a:p>
          <a:p>
            <a:pPr>
              <a:lnSpc>
                <a:spcPct val="150000"/>
              </a:lnSpc>
            </a:pPr>
            <a:r>
              <a:rPr lang="el-GR" sz="1800" dirty="0" smtClean="0">
                <a:latin typeface="Arial" pitchFamily="34" charset="0"/>
                <a:cs typeface="Arial" pitchFamily="34" charset="0"/>
              </a:rPr>
              <a:t> οι συγγενείς ανωμαλίες,</a:t>
            </a:r>
          </a:p>
          <a:p>
            <a:pPr>
              <a:lnSpc>
                <a:spcPct val="150000"/>
              </a:lnSpc>
            </a:pPr>
            <a:r>
              <a:rPr lang="el-GR" sz="1800" dirty="0" smtClean="0">
                <a:latin typeface="Arial" pitchFamily="34" charset="0"/>
                <a:cs typeface="Arial" pitchFamily="34" charset="0"/>
              </a:rPr>
              <a:t> διαταραχές που σχετίζονται με την κύηση και </a:t>
            </a:r>
          </a:p>
          <a:p>
            <a:pPr>
              <a:lnSpc>
                <a:spcPct val="150000"/>
              </a:lnSpc>
            </a:pPr>
            <a:r>
              <a:rPr lang="el-GR" sz="1800" dirty="0" smtClean="0">
                <a:latin typeface="Arial" pitchFamily="34" charset="0"/>
                <a:cs typeface="Arial" pitchFamily="34" charset="0"/>
              </a:rPr>
              <a:t>το σύνδρομο αιφνίδιου βρεφικού θανάτου.</a:t>
            </a:r>
          </a:p>
          <a:p>
            <a:pPr>
              <a:lnSpc>
                <a:spcPct val="150000"/>
              </a:lnSpc>
              <a:buNone/>
            </a:pPr>
            <a:endParaRPr lang="el-GR" sz="1800" dirty="0" smtClean="0">
              <a:latin typeface="Arial" pitchFamily="34" charset="0"/>
              <a:cs typeface="Arial" pitchFamily="34" charset="0"/>
            </a:endParaRPr>
          </a:p>
          <a:p>
            <a:pPr>
              <a:lnSpc>
                <a:spcPct val="150000"/>
              </a:lnSpc>
            </a:pPr>
            <a:r>
              <a:rPr lang="el-GR" sz="1800" dirty="0" smtClean="0">
                <a:latin typeface="Arial" pitchFamily="34" charset="0"/>
                <a:cs typeface="Arial" pitchFamily="34" charset="0"/>
              </a:rPr>
              <a:t>Στις αναπτυσσόμενες χώρες τα κυριότερα αίτια είναι </a:t>
            </a:r>
          </a:p>
          <a:p>
            <a:pPr>
              <a:lnSpc>
                <a:spcPct val="150000"/>
              </a:lnSpc>
            </a:pPr>
            <a:r>
              <a:rPr lang="el-GR" sz="1800" dirty="0" smtClean="0">
                <a:latin typeface="Arial" pitchFamily="34" charset="0"/>
                <a:cs typeface="Arial" pitchFamily="34" charset="0"/>
              </a:rPr>
              <a:t>τα λοιμώδη νοσήματα(στη νεογνική περίοδο το 24% των θανάτων σε αυτές τις χώρες οφείλεται σε σοβαρές λοιμώξεις και το 7% σε τέτανο).</a:t>
            </a:r>
          </a:p>
          <a:p>
            <a:pPr>
              <a:lnSpc>
                <a:spcPct val="150000"/>
              </a:lnSpc>
            </a:pPr>
            <a:r>
              <a:rPr lang="el-GR" sz="1800" dirty="0" smtClean="0">
                <a:latin typeface="Arial" pitchFamily="34" charset="0"/>
                <a:cs typeface="Arial" pitchFamily="34" charset="0"/>
              </a:rPr>
              <a:t>Η ασφυξία κατά τον τοκετό </a:t>
            </a:r>
          </a:p>
          <a:p>
            <a:pPr>
              <a:lnSpc>
                <a:spcPct val="150000"/>
              </a:lnSpc>
            </a:pPr>
            <a:r>
              <a:rPr lang="el-GR" sz="1800" dirty="0" smtClean="0">
                <a:latin typeface="Arial" pitchFamily="34" charset="0"/>
                <a:cs typeface="Arial" pitchFamily="34" charset="0"/>
              </a:rPr>
              <a:t>Οι επιπλοκές της </a:t>
            </a:r>
            <a:r>
              <a:rPr lang="el-GR" sz="1800" dirty="0" err="1" smtClean="0">
                <a:latin typeface="Arial" pitchFamily="34" charset="0"/>
                <a:cs typeface="Arial" pitchFamily="34" charset="0"/>
              </a:rPr>
              <a:t>προωρότητας</a:t>
            </a:r>
            <a:endParaRPr lang="el-G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latin typeface="Arial" pitchFamily="34" charset="0"/>
                <a:cs typeface="Arial" pitchFamily="34" charset="0"/>
              </a:rPr>
              <a:t>Παράγοντες από τη μητέρα που σχετίζονται στις περισσότερες χώρες με αυξημένη βρεφική θνησιμότητα είναι </a:t>
            </a:r>
            <a:r>
              <a:rPr lang="en-US" sz="2000" dirty="0" smtClean="0">
                <a:latin typeface="Arial" pitchFamily="34" charset="0"/>
                <a:cs typeface="Arial" pitchFamily="34" charset="0"/>
              </a:rPr>
              <a:t>:</a:t>
            </a:r>
            <a:endParaRPr lang="el-GR" sz="2000" dirty="0" smtClean="0">
              <a:latin typeface="Arial" pitchFamily="34" charset="0"/>
              <a:cs typeface="Arial" pitchFamily="34" charset="0"/>
            </a:endParaRPr>
          </a:p>
          <a:p>
            <a:pPr>
              <a:lnSpc>
                <a:spcPct val="150000"/>
              </a:lnSpc>
            </a:pPr>
            <a:r>
              <a:rPr lang="el-GR" sz="2000" dirty="0" smtClean="0">
                <a:latin typeface="Arial" pitchFamily="34" charset="0"/>
                <a:cs typeface="Arial" pitchFamily="34" charset="0"/>
              </a:rPr>
              <a:t>Χαμηλό μορφωτικό επίπεδο μητέρας(ο πιο ισχυρός παράγοντας)</a:t>
            </a:r>
          </a:p>
          <a:p>
            <a:pPr>
              <a:lnSpc>
                <a:spcPct val="150000"/>
              </a:lnSpc>
            </a:pPr>
            <a:r>
              <a:rPr lang="el-GR" sz="2000" dirty="0" smtClean="0">
                <a:latin typeface="Arial" pitchFamily="34" charset="0"/>
                <a:cs typeface="Arial" pitchFamily="34" charset="0"/>
              </a:rPr>
              <a:t>Ανύπαντρη μητέρα</a:t>
            </a:r>
          </a:p>
          <a:p>
            <a:pPr>
              <a:lnSpc>
                <a:spcPct val="150000"/>
              </a:lnSpc>
            </a:pPr>
            <a:r>
              <a:rPr lang="el-GR" sz="2000" dirty="0" err="1" smtClean="0">
                <a:latin typeface="Arial" pitchFamily="34" charset="0"/>
                <a:cs typeface="Arial" pitchFamily="34" charset="0"/>
              </a:rPr>
              <a:t>΄Εφηβη</a:t>
            </a:r>
            <a:r>
              <a:rPr lang="el-GR" sz="2000" dirty="0" smtClean="0">
                <a:latin typeface="Arial" pitchFamily="34" charset="0"/>
                <a:cs typeface="Arial" pitchFamily="34" charset="0"/>
              </a:rPr>
              <a:t> μητέρα</a:t>
            </a:r>
          </a:p>
          <a:p>
            <a:pPr>
              <a:lnSpc>
                <a:spcPct val="150000"/>
              </a:lnSpc>
            </a:pPr>
            <a:r>
              <a:rPr lang="el-GR" sz="2000" dirty="0" smtClean="0">
                <a:latin typeface="Arial" pitchFamily="34" charset="0"/>
                <a:cs typeface="Arial" pitchFamily="34" charset="0"/>
              </a:rPr>
              <a:t>Πολύτεκνη</a:t>
            </a: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t>Υγεία παιδιών ηλικίας &lt;5 ετών</a:t>
            </a:r>
            <a:br>
              <a:rPr lang="el-GR" b="1" dirty="0" smtClean="0"/>
            </a:br>
            <a:endParaRPr lang="el-GR" b="1" dirty="0"/>
          </a:p>
        </p:txBody>
      </p:sp>
      <p:sp>
        <p:nvSpPr>
          <p:cNvPr id="3" name="2 - Θέση περιεχομένου"/>
          <p:cNvSpPr>
            <a:spLocks noGrp="1"/>
          </p:cNvSpPr>
          <p:nvPr>
            <p:ph idx="1"/>
          </p:nvPr>
        </p:nvSpPr>
        <p:spPr/>
        <p:txBody>
          <a:bodyPr>
            <a:normAutofit/>
          </a:bodyPr>
          <a:lstStyle/>
          <a:p>
            <a:pPr>
              <a:lnSpc>
                <a:spcPct val="150000"/>
              </a:lnSpc>
              <a:buNone/>
            </a:pPr>
            <a:r>
              <a:rPr lang="el-GR" sz="2000" dirty="0" smtClean="0">
                <a:latin typeface="Arial" pitchFamily="34" charset="0"/>
                <a:cs typeface="Arial" pitchFamily="34" charset="0"/>
              </a:rPr>
              <a:t>   Η βελτίωση της υγείας των παιδιών αυτής της ηλικιακής ομάδας οφείλεται κατά στον 20 ο αιώνα σε </a:t>
            </a:r>
            <a:r>
              <a:rPr lang="en-US" sz="2000" dirty="0" smtClean="0">
                <a:latin typeface="Arial" pitchFamily="34" charset="0"/>
                <a:cs typeface="Arial" pitchFamily="34" charset="0"/>
              </a:rPr>
              <a:t>;</a:t>
            </a:r>
            <a:endParaRPr lang="el-GR" sz="2000" dirty="0" smtClean="0">
              <a:latin typeface="Arial" pitchFamily="34" charset="0"/>
              <a:cs typeface="Arial" pitchFamily="34" charset="0"/>
            </a:endParaRPr>
          </a:p>
          <a:p>
            <a:pPr>
              <a:lnSpc>
                <a:spcPct val="150000"/>
              </a:lnSpc>
            </a:pPr>
            <a:r>
              <a:rPr lang="el-GR" sz="2000" dirty="0" smtClean="0">
                <a:latin typeface="Arial" pitchFamily="34" charset="0"/>
                <a:cs typeface="Arial" pitchFamily="34" charset="0"/>
              </a:rPr>
              <a:t>Τη χρήση απολυμαντικών</a:t>
            </a:r>
          </a:p>
          <a:p>
            <a:pPr>
              <a:lnSpc>
                <a:spcPct val="150000"/>
              </a:lnSpc>
            </a:pPr>
            <a:r>
              <a:rPr lang="el-GR" sz="2000" dirty="0" smtClean="0">
                <a:latin typeface="Arial" pitchFamily="34" charset="0"/>
                <a:cs typeface="Arial" pitchFamily="34" charset="0"/>
              </a:rPr>
              <a:t>Την ύπαρξη αντιβιοτικών </a:t>
            </a:r>
          </a:p>
          <a:p>
            <a:pPr>
              <a:lnSpc>
                <a:spcPct val="150000"/>
              </a:lnSpc>
            </a:pPr>
            <a:r>
              <a:rPr lang="el-GR" sz="2000" dirty="0" smtClean="0">
                <a:latin typeface="Arial" pitchFamily="34" charset="0"/>
                <a:cs typeface="Arial" pitchFamily="34" charset="0"/>
              </a:rPr>
              <a:t>Την ανακάλυψη και εφαρμογή των εμβολίων</a:t>
            </a: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296842"/>
          </a:xfrm>
        </p:spPr>
        <p:txBody>
          <a:bodyPr>
            <a:normAutofit fontScale="90000"/>
          </a:bodyPr>
          <a:lstStyle/>
          <a:p>
            <a:endParaRPr lang="el-GR" dirty="0"/>
          </a:p>
        </p:txBody>
      </p:sp>
      <p:sp>
        <p:nvSpPr>
          <p:cNvPr id="3" name="2 - Θέση περιεχομένου"/>
          <p:cNvSpPr>
            <a:spLocks noGrp="1"/>
          </p:cNvSpPr>
          <p:nvPr>
            <p:ph idx="1"/>
          </p:nvPr>
        </p:nvSpPr>
        <p:spPr>
          <a:xfrm>
            <a:off x="1071538" y="785794"/>
            <a:ext cx="8072462" cy="6072206"/>
          </a:xfrm>
        </p:spPr>
        <p:txBody>
          <a:bodyPr>
            <a:normAutofit fontScale="92500"/>
          </a:bodyPr>
          <a:lstStyle/>
          <a:p>
            <a:pPr>
              <a:lnSpc>
                <a:spcPct val="150000"/>
              </a:lnSpc>
            </a:pPr>
            <a:r>
              <a:rPr lang="el-GR" sz="1800" dirty="0" smtClean="0"/>
              <a:t>Παγκόσμια υπάρχει διαφορά στη θνησιμότητα σε αυτές τις ηλικίες.</a:t>
            </a:r>
          </a:p>
          <a:p>
            <a:pPr>
              <a:lnSpc>
                <a:spcPct val="150000"/>
              </a:lnSpc>
            </a:pPr>
            <a:r>
              <a:rPr lang="el-GR" sz="1800" dirty="0" smtClean="0"/>
              <a:t>Από το 10,8 εκατομμύρια θανάτους παιδιών που συμβαίνουν παγκόσμια το 41% συμβαίνει στις χώρες της </a:t>
            </a:r>
            <a:r>
              <a:rPr lang="el-GR" sz="1800" dirty="0" err="1" smtClean="0"/>
              <a:t>υποσαχάριας</a:t>
            </a:r>
            <a:r>
              <a:rPr lang="el-GR" sz="1800" dirty="0" smtClean="0"/>
              <a:t> περιοχής της Αφρικής όπου ζει &lt;10% του πληθυσμού της γης.(171/1000 γεννήσεις ζ΄ντων0.</a:t>
            </a:r>
          </a:p>
          <a:p>
            <a:pPr>
              <a:lnSpc>
                <a:spcPct val="150000"/>
              </a:lnSpc>
            </a:pPr>
            <a:r>
              <a:rPr lang="el-GR" sz="1800" dirty="0" smtClean="0"/>
              <a:t>Το 92% των θανάτων σε αυτή την ηλικία συμβαίνει σε 42 από τις 192 χώρες της γης</a:t>
            </a:r>
          </a:p>
          <a:p>
            <a:pPr>
              <a:lnSpc>
                <a:spcPct val="150000"/>
              </a:lnSpc>
            </a:pPr>
            <a:r>
              <a:rPr lang="el-GR" sz="1800" dirty="0" smtClean="0"/>
              <a:t>Μείωση της θνησιμότητας σε αυτές τις ηλικίες παρατηρείται σε όλες σχεδόν τις χώρες με εξαίρεση τις περιοχές που βρίσκονται σε εμπόλεμη κατάσταση όπου παρουσιάζεται αύξηση. Ο ρυθμός μείωσης είναι διαφορετικός(κατά 81% στις ανεπτυγμένες χώρες, κατά 60% στις αναπτυσσόμενες κατά 44% στις λιγότερο αναπτυσσόμενες χώρες).</a:t>
            </a:r>
          </a:p>
          <a:p>
            <a:pPr>
              <a:lnSpc>
                <a:spcPct val="150000"/>
              </a:lnSpc>
            </a:pPr>
            <a:r>
              <a:rPr lang="el-GR" sz="1800" dirty="0" smtClean="0"/>
              <a:t>Η Σιγκαπούρη έχει τη μικρότερη θνησιμότητα σε αυτή την ηλικία(3/1000 γεννήσεις ζώντων ) και η Σιέρρα Λεόνε την υψηλότερη(283/1000).</a:t>
            </a:r>
          </a:p>
          <a:p>
            <a:pPr>
              <a:lnSpc>
                <a:spcPct val="150000"/>
              </a:lnSpc>
            </a:pPr>
            <a:r>
              <a:rPr lang="el-GR" sz="1800" dirty="0" smtClean="0"/>
              <a:t>Διεθνώς κυμαίνεται σε &lt;5/1000 γεννήσεις(Κράτη της Δυτικής Ευρώπης,Ιαπωνία,Σιγκαπούρη0</a:t>
            </a:r>
            <a:endParaRPr lang="el-GR"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857232"/>
          </a:xfrm>
        </p:spPr>
        <p:txBody>
          <a:bodyPr>
            <a:normAutofit fontScale="90000"/>
          </a:bodyPr>
          <a:lstStyle/>
          <a:p>
            <a:pPr algn="ctr"/>
            <a:r>
              <a:rPr lang="el-GR" b="1" dirty="0" smtClean="0">
                <a:latin typeface="Arial" pitchFamily="34" charset="0"/>
                <a:cs typeface="Arial" pitchFamily="34" charset="0"/>
              </a:rPr>
              <a:t>Αίτια παιδικής θνησιμότητας</a:t>
            </a:r>
            <a:endParaRPr lang="el-GR" b="1" dirty="0">
              <a:latin typeface="Arial" pitchFamily="34" charset="0"/>
              <a:cs typeface="Arial" pitchFamily="34" charset="0"/>
            </a:endParaRPr>
          </a:p>
        </p:txBody>
      </p:sp>
      <p:sp>
        <p:nvSpPr>
          <p:cNvPr id="3" name="2 - Θέση περιεχομένου"/>
          <p:cNvSpPr>
            <a:spLocks noGrp="1"/>
          </p:cNvSpPr>
          <p:nvPr>
            <p:ph idx="1"/>
          </p:nvPr>
        </p:nvSpPr>
        <p:spPr>
          <a:xfrm>
            <a:off x="1142976" y="857232"/>
            <a:ext cx="7790712" cy="6000768"/>
          </a:xfrm>
        </p:spPr>
        <p:txBody>
          <a:bodyPr>
            <a:normAutofit/>
          </a:bodyPr>
          <a:lstStyle/>
          <a:p>
            <a:r>
              <a:rPr lang="el-GR" sz="1200" dirty="0" smtClean="0"/>
              <a:t>Διαφέρουν από χώρα σε χώρα</a:t>
            </a:r>
          </a:p>
          <a:p>
            <a:pPr>
              <a:lnSpc>
                <a:spcPct val="170000"/>
              </a:lnSpc>
            </a:pPr>
            <a:r>
              <a:rPr lang="el-GR" sz="1200" dirty="0" smtClean="0">
                <a:latin typeface="Arial" pitchFamily="34" charset="0"/>
                <a:cs typeface="Arial" pitchFamily="34" charset="0"/>
              </a:rPr>
              <a:t>Στις αναπτυσσόμενες χώρες το 665 των θανάτων οφείλεται σε λοιμώδη και </a:t>
            </a:r>
            <a:r>
              <a:rPr lang="el-GR" sz="1200" dirty="0" err="1" smtClean="0">
                <a:latin typeface="Arial" pitchFamily="34" charset="0"/>
                <a:cs typeface="Arial" pitchFamily="34" charset="0"/>
              </a:rPr>
              <a:t>παραστικά</a:t>
            </a:r>
            <a:r>
              <a:rPr lang="el-GR" sz="1200" dirty="0" smtClean="0">
                <a:latin typeface="Arial" pitchFamily="34" charset="0"/>
                <a:cs typeface="Arial" pitchFamily="34" charset="0"/>
              </a:rPr>
              <a:t> νοσήματα.</a:t>
            </a:r>
          </a:p>
          <a:p>
            <a:pPr>
              <a:lnSpc>
                <a:spcPct val="170000"/>
              </a:lnSpc>
            </a:pPr>
            <a:r>
              <a:rPr lang="el-GR" sz="1200" dirty="0" smtClean="0">
                <a:latin typeface="Arial" pitchFamily="34" charset="0"/>
                <a:cs typeface="Arial" pitchFamily="34" charset="0"/>
              </a:rPr>
              <a:t>Στις 42 χώρες της γης όπου σημειώνεται το 90% των θανάτων τα αίτια κατά φθίνουσα σειρά είναι</a:t>
            </a:r>
            <a:r>
              <a:rPr lang="en-US" sz="1200" dirty="0" smtClean="0">
                <a:latin typeface="Arial" pitchFamily="34" charset="0"/>
                <a:cs typeface="Arial" pitchFamily="34" charset="0"/>
              </a:rPr>
              <a:t>;</a:t>
            </a:r>
            <a:endParaRPr lang="el-GR" sz="1200" dirty="0" smtClean="0">
              <a:latin typeface="Arial" pitchFamily="34" charset="0"/>
              <a:cs typeface="Arial" pitchFamily="34" charset="0"/>
            </a:endParaRPr>
          </a:p>
          <a:p>
            <a:pPr>
              <a:lnSpc>
                <a:spcPct val="170000"/>
              </a:lnSpc>
            </a:pPr>
            <a:r>
              <a:rPr lang="el-GR" sz="1200" dirty="0" err="1" smtClean="0">
                <a:latin typeface="Arial" pitchFamily="34" charset="0"/>
                <a:cs typeface="Arial" pitchFamily="34" charset="0"/>
              </a:rPr>
              <a:t>Διαρροικά</a:t>
            </a:r>
            <a:r>
              <a:rPr lang="el-GR" sz="1200" dirty="0" smtClean="0">
                <a:latin typeface="Arial" pitchFamily="34" charset="0"/>
                <a:cs typeface="Arial" pitchFamily="34" charset="0"/>
              </a:rPr>
              <a:t> νοσήματα</a:t>
            </a:r>
          </a:p>
          <a:p>
            <a:pPr>
              <a:lnSpc>
                <a:spcPct val="170000"/>
              </a:lnSpc>
            </a:pPr>
            <a:r>
              <a:rPr lang="el-GR" sz="1200" dirty="0" smtClean="0">
                <a:latin typeface="Arial" pitchFamily="34" charset="0"/>
                <a:cs typeface="Arial" pitchFamily="34" charset="0"/>
              </a:rPr>
              <a:t>Πνευμονία</a:t>
            </a:r>
          </a:p>
          <a:p>
            <a:pPr>
              <a:lnSpc>
                <a:spcPct val="170000"/>
              </a:lnSpc>
            </a:pPr>
            <a:r>
              <a:rPr lang="el-GR" sz="1200" dirty="0" smtClean="0">
                <a:latin typeface="Arial" pitchFamily="34" charset="0"/>
                <a:cs typeface="Arial" pitchFamily="34" charset="0"/>
              </a:rPr>
              <a:t>Ελονοσία</a:t>
            </a:r>
          </a:p>
          <a:p>
            <a:pPr>
              <a:lnSpc>
                <a:spcPct val="170000"/>
              </a:lnSpc>
            </a:pPr>
            <a:r>
              <a:rPr lang="en-US" sz="1200" dirty="0" smtClean="0">
                <a:latin typeface="Arial" pitchFamily="34" charset="0"/>
                <a:cs typeface="Arial" pitchFamily="34" charset="0"/>
              </a:rPr>
              <a:t>AIDS</a:t>
            </a:r>
            <a:endParaRPr lang="el-GR" sz="1200" dirty="0" smtClean="0">
              <a:latin typeface="Arial" pitchFamily="34" charset="0"/>
              <a:cs typeface="Arial" pitchFamily="34" charset="0"/>
            </a:endParaRPr>
          </a:p>
          <a:p>
            <a:pPr>
              <a:lnSpc>
                <a:spcPct val="170000"/>
              </a:lnSpc>
            </a:pPr>
            <a:r>
              <a:rPr lang="el-GR" sz="1200" dirty="0" smtClean="0">
                <a:latin typeface="Arial" pitchFamily="34" charset="0"/>
                <a:cs typeface="Arial" pitchFamily="34" charset="0"/>
              </a:rPr>
              <a:t>Ιλαρά</a:t>
            </a:r>
          </a:p>
          <a:p>
            <a:pPr>
              <a:lnSpc>
                <a:spcPct val="170000"/>
              </a:lnSpc>
            </a:pPr>
            <a:r>
              <a:rPr lang="el-GR" sz="1200" dirty="0" err="1" smtClean="0">
                <a:latin typeface="Arial" pitchFamily="34" charset="0"/>
                <a:cs typeface="Arial" pitchFamily="34" charset="0"/>
              </a:rPr>
              <a:t>Κοκκύτης</a:t>
            </a:r>
            <a:endParaRPr lang="el-GR" sz="1200" dirty="0" smtClean="0">
              <a:latin typeface="Arial" pitchFamily="34" charset="0"/>
              <a:cs typeface="Arial" pitchFamily="34" charset="0"/>
            </a:endParaRPr>
          </a:p>
          <a:p>
            <a:pPr>
              <a:lnSpc>
                <a:spcPct val="170000"/>
              </a:lnSpc>
            </a:pPr>
            <a:r>
              <a:rPr lang="el-GR" sz="1200" dirty="0" smtClean="0">
                <a:latin typeface="Arial" pitchFamily="34" charset="0"/>
                <a:cs typeface="Arial" pitchFamily="34" charset="0"/>
              </a:rPr>
              <a:t>Τέτανος </a:t>
            </a:r>
          </a:p>
          <a:p>
            <a:pPr>
              <a:lnSpc>
                <a:spcPct val="170000"/>
              </a:lnSpc>
            </a:pPr>
            <a:r>
              <a:rPr lang="el-GR" sz="1200" dirty="0" smtClean="0">
                <a:latin typeface="Arial" pitchFamily="34" charset="0"/>
                <a:cs typeface="Arial" pitchFamily="34" charset="0"/>
              </a:rPr>
              <a:t>Υποσιτισμός</a:t>
            </a:r>
          </a:p>
          <a:p>
            <a:pPr>
              <a:lnSpc>
                <a:spcPct val="170000"/>
              </a:lnSpc>
            </a:pPr>
            <a:r>
              <a:rPr lang="el-GR" sz="1200" dirty="0" smtClean="0">
                <a:latin typeface="Arial" pitchFamily="34" charset="0"/>
                <a:cs typeface="Arial" pitchFamily="34" charset="0"/>
              </a:rPr>
              <a:t>Νεογνικά αίτια κατά 33%</a:t>
            </a:r>
          </a:p>
          <a:p>
            <a:pPr>
              <a:lnSpc>
                <a:spcPct val="170000"/>
              </a:lnSpc>
            </a:pPr>
            <a:r>
              <a:rPr lang="el-GR" sz="1200" dirty="0" smtClean="0">
                <a:latin typeface="Arial" pitchFamily="34" charset="0"/>
                <a:cs typeface="Arial" pitchFamily="34" charset="0"/>
              </a:rPr>
              <a:t>Οι θάνατοι από λοιμώδη νοσήματα έχουν άμεση σχέση με την φτώχεια και την απουσία οργανωμένων υπηρεσιών δημόσιας υγείας. Οι περισσότεροι από αυτούς τους θανάτους μπορεί να προληφθούν με χαμηλό κόστος  με μέτρα κοινωνικής πολιτικής δημόσιας υγείας και ιατρικών παρεμβάσεων</a:t>
            </a:r>
            <a:endParaRPr lang="el-GR"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1800" dirty="0" smtClean="0">
                <a:latin typeface="Arial" pitchFamily="34" charset="0"/>
                <a:cs typeface="Arial" pitchFamily="34" charset="0"/>
              </a:rPr>
              <a:t>Στις ανεπτυγμένες χώρες τα κυριότερα αίτια είναι</a:t>
            </a:r>
            <a:r>
              <a:rPr lang="en-US" sz="1800" dirty="0" smtClean="0">
                <a:latin typeface="Arial" pitchFamily="34" charset="0"/>
                <a:cs typeface="Arial" pitchFamily="34" charset="0"/>
              </a:rPr>
              <a:t>:</a:t>
            </a:r>
            <a:endParaRPr lang="el-GR" sz="1800" dirty="0" smtClean="0">
              <a:latin typeface="Arial" pitchFamily="34" charset="0"/>
              <a:cs typeface="Arial" pitchFamily="34" charset="0"/>
            </a:endParaRPr>
          </a:p>
          <a:p>
            <a:pPr lvl="1">
              <a:lnSpc>
                <a:spcPct val="150000"/>
              </a:lnSpc>
            </a:pPr>
            <a:r>
              <a:rPr lang="el-GR" sz="1600" dirty="0" smtClean="0">
                <a:latin typeface="Arial" pitchFamily="34" charset="0"/>
                <a:cs typeface="Arial" pitchFamily="34" charset="0"/>
              </a:rPr>
              <a:t>Ατυχήματα(33% των θανάτων)</a:t>
            </a:r>
          </a:p>
          <a:p>
            <a:pPr lvl="1">
              <a:lnSpc>
                <a:spcPct val="150000"/>
              </a:lnSpc>
            </a:pPr>
            <a:r>
              <a:rPr lang="el-GR" sz="1600" dirty="0" smtClean="0">
                <a:latin typeface="Arial" pitchFamily="34" charset="0"/>
                <a:cs typeface="Arial" pitchFamily="34" charset="0"/>
              </a:rPr>
              <a:t>Συγγενείς ανωμαλίες (11%)</a:t>
            </a:r>
          </a:p>
          <a:p>
            <a:pPr lvl="1">
              <a:lnSpc>
                <a:spcPct val="150000"/>
              </a:lnSpc>
            </a:pPr>
            <a:r>
              <a:rPr lang="el-GR" sz="1600" dirty="0" smtClean="0">
                <a:latin typeface="Arial" pitchFamily="34" charset="0"/>
                <a:cs typeface="Arial" pitchFamily="34" charset="0"/>
              </a:rPr>
              <a:t>Κακοήθειες (8%)</a:t>
            </a:r>
          </a:p>
          <a:p>
            <a:pPr lvl="1">
              <a:lnSpc>
                <a:spcPct val="150000"/>
              </a:lnSpc>
            </a:pPr>
            <a:r>
              <a:rPr lang="el-GR" sz="1600" dirty="0" smtClean="0">
                <a:latin typeface="Arial" pitchFamily="34" charset="0"/>
                <a:cs typeface="Arial" pitchFamily="34" charset="0"/>
              </a:rPr>
              <a:t>Δολοφονίες(7%)</a:t>
            </a:r>
          </a:p>
          <a:p>
            <a:pPr>
              <a:lnSpc>
                <a:spcPct val="150000"/>
              </a:lnSpc>
            </a:pPr>
            <a:r>
              <a:rPr lang="el-GR" sz="1800" dirty="0" smtClean="0">
                <a:latin typeface="Arial" pitchFamily="34" charset="0"/>
                <a:cs typeface="Arial" pitchFamily="34" charset="0"/>
              </a:rPr>
              <a:t>Η σημαντική ελάττωση στις ανεπτυγμένες χώρες οφείλεται </a:t>
            </a:r>
            <a:r>
              <a:rPr lang="en-US" sz="1800" dirty="0" smtClean="0">
                <a:latin typeface="Arial" pitchFamily="34" charset="0"/>
                <a:cs typeface="Arial" pitchFamily="34" charset="0"/>
              </a:rPr>
              <a:t>:</a:t>
            </a:r>
            <a:endParaRPr lang="el-GR" sz="1800" dirty="0" smtClean="0">
              <a:latin typeface="Arial" pitchFamily="34" charset="0"/>
              <a:cs typeface="Arial" pitchFamily="34" charset="0"/>
            </a:endParaRPr>
          </a:p>
          <a:p>
            <a:pPr lvl="1">
              <a:lnSpc>
                <a:spcPct val="150000"/>
              </a:lnSpc>
            </a:pPr>
            <a:r>
              <a:rPr lang="el-GR" sz="1600" dirty="0" smtClean="0">
                <a:latin typeface="Arial" pitchFamily="34" charset="0"/>
                <a:cs typeface="Arial" pitchFamily="34" charset="0"/>
              </a:rPr>
              <a:t>Στη βελτίωση των συνθηκών υγιεινής και διαβίωσης</a:t>
            </a:r>
          </a:p>
          <a:p>
            <a:pPr lvl="1">
              <a:lnSpc>
                <a:spcPct val="150000"/>
              </a:lnSpc>
            </a:pPr>
            <a:r>
              <a:rPr lang="el-GR" sz="1600" dirty="0" smtClean="0">
                <a:latin typeface="Arial" pitchFamily="34" charset="0"/>
                <a:cs typeface="Arial" pitchFamily="34" charset="0"/>
              </a:rPr>
              <a:t>Στον εμβολιασμό για λοιμώδη νοσήματα</a:t>
            </a:r>
          </a:p>
          <a:p>
            <a:pPr lvl="1">
              <a:lnSpc>
                <a:spcPct val="150000"/>
              </a:lnSpc>
            </a:pPr>
            <a:r>
              <a:rPr lang="el-GR" sz="1600" dirty="0" smtClean="0">
                <a:latin typeface="Arial" pitchFamily="34" charset="0"/>
                <a:cs typeface="Arial" pitchFamily="34" charset="0"/>
              </a:rPr>
              <a:t>Στη  χρήση διαλυμάτων για από του στόματος ενυδάτωση(ελάττωση των θανάτων κατά 1,5 εκατομμύρια παιδιά το </a:t>
            </a:r>
            <a:r>
              <a:rPr lang="el-GR" sz="1600" dirty="0" smtClean="0">
                <a:latin typeface="Arial" pitchFamily="34" charset="0"/>
                <a:cs typeface="Arial" pitchFamily="34" charset="0"/>
              </a:rPr>
              <a:t>χρόνο)</a:t>
            </a:r>
            <a:endParaRPr lang="el-G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714356"/>
          </a:xfrm>
        </p:spPr>
        <p:txBody>
          <a:bodyPr>
            <a:normAutofit/>
          </a:bodyPr>
          <a:lstStyle/>
          <a:p>
            <a:pPr algn="ctr"/>
            <a:r>
              <a:rPr lang="el-GR" sz="3200" b="1" dirty="0" smtClean="0">
                <a:latin typeface="Arial" pitchFamily="34" charset="0"/>
                <a:cs typeface="Arial" pitchFamily="34" charset="0"/>
              </a:rPr>
              <a:t>Νοσηρότητα των παιδιών</a:t>
            </a:r>
            <a:endParaRPr lang="el-GR" sz="3200" b="1" dirty="0">
              <a:latin typeface="Arial" pitchFamily="34" charset="0"/>
              <a:cs typeface="Arial" pitchFamily="34" charset="0"/>
            </a:endParaRPr>
          </a:p>
        </p:txBody>
      </p:sp>
      <p:sp>
        <p:nvSpPr>
          <p:cNvPr id="3" name="2 - Θέση περιεχομένου"/>
          <p:cNvSpPr>
            <a:spLocks noGrp="1"/>
          </p:cNvSpPr>
          <p:nvPr>
            <p:ph idx="1"/>
          </p:nvPr>
        </p:nvSpPr>
        <p:spPr>
          <a:xfrm>
            <a:off x="1071538" y="857232"/>
            <a:ext cx="7862150" cy="6000768"/>
          </a:xfrm>
        </p:spPr>
        <p:txBody>
          <a:bodyPr>
            <a:normAutofit fontScale="70000" lnSpcReduction="20000"/>
          </a:bodyPr>
          <a:lstStyle/>
          <a:p>
            <a:pPr>
              <a:lnSpc>
                <a:spcPct val="160000"/>
              </a:lnSpc>
              <a:buNone/>
            </a:pPr>
            <a:r>
              <a:rPr lang="el-GR" sz="2000" dirty="0" smtClean="0">
                <a:latin typeface="Arial" pitchFamily="34" charset="0"/>
                <a:cs typeface="Arial" pitchFamily="34" charset="0"/>
              </a:rPr>
              <a:t>Στις ανεπτυγμένες χώρες τα κύρια αίτια νοσηρότητας είναι</a:t>
            </a:r>
            <a:r>
              <a:rPr lang="en-US" sz="2000" dirty="0" smtClean="0">
                <a:latin typeface="Arial" pitchFamily="34" charset="0"/>
                <a:cs typeface="Arial" pitchFamily="34" charset="0"/>
              </a:rPr>
              <a:t>;</a:t>
            </a:r>
            <a:endParaRPr lang="el-GR" sz="2000" dirty="0" smtClean="0">
              <a:latin typeface="Arial" pitchFamily="34" charset="0"/>
              <a:cs typeface="Arial" pitchFamily="34" charset="0"/>
            </a:endParaRPr>
          </a:p>
          <a:p>
            <a:pPr>
              <a:lnSpc>
                <a:spcPct val="160000"/>
              </a:lnSpc>
              <a:buFont typeface="Wingdings" pitchFamily="2" charset="2"/>
              <a:buChar char="Ø"/>
            </a:pPr>
            <a:r>
              <a:rPr lang="el-GR" sz="2000" dirty="0" smtClean="0">
                <a:latin typeface="Arial" pitchFamily="34" charset="0"/>
                <a:cs typeface="Arial" pitchFamily="34" charset="0"/>
              </a:rPr>
              <a:t>Χρόνια </a:t>
            </a:r>
            <a:r>
              <a:rPr lang="el-GR" sz="2000" dirty="0" err="1" smtClean="0">
                <a:latin typeface="Arial" pitchFamily="34" charset="0"/>
                <a:cs typeface="Arial" pitchFamily="34" charset="0"/>
              </a:rPr>
              <a:t>νοσήματαΙστις</a:t>
            </a:r>
            <a:r>
              <a:rPr lang="el-GR" sz="2000" dirty="0" smtClean="0">
                <a:latin typeface="Arial" pitchFamily="34" charset="0"/>
                <a:cs typeface="Arial" pitchFamily="34" charset="0"/>
              </a:rPr>
              <a:t> ΗΠΑ υπολογίζεται </a:t>
            </a:r>
            <a:r>
              <a:rPr lang="el-GR" sz="2000" dirty="0" err="1" smtClean="0">
                <a:latin typeface="Arial" pitchFamily="34" charset="0"/>
                <a:cs typeface="Arial" pitchFamily="34" charset="0"/>
              </a:rPr>
              <a:t>΄ποτι</a:t>
            </a:r>
            <a:r>
              <a:rPr lang="el-GR" sz="2000" dirty="0" smtClean="0">
                <a:latin typeface="Arial" pitchFamily="34" charset="0"/>
                <a:cs typeface="Arial" pitchFamily="34" charset="0"/>
              </a:rPr>
              <a:t> 1/5 οικογένειες έχει ένα </a:t>
            </a:r>
            <a:r>
              <a:rPr lang="el-GR" sz="2000" dirty="0" err="1" smtClean="0">
                <a:latin typeface="Arial" pitchFamily="34" charset="0"/>
                <a:cs typeface="Arial" pitchFamily="34" charset="0"/>
              </a:rPr>
              <a:t>παιδιί</a:t>
            </a:r>
            <a:r>
              <a:rPr lang="el-GR" sz="2000" dirty="0" smtClean="0">
                <a:latin typeface="Arial" pitchFamily="34" charset="0"/>
                <a:cs typeface="Arial" pitchFamily="34" charset="0"/>
              </a:rPr>
              <a:t> με ειδικές ανάγκες</a:t>
            </a:r>
          </a:p>
          <a:p>
            <a:pPr>
              <a:lnSpc>
                <a:spcPct val="160000"/>
              </a:lnSpc>
              <a:buFont typeface="Wingdings" pitchFamily="2" charset="2"/>
              <a:buChar char="Ø"/>
            </a:pPr>
            <a:r>
              <a:rPr lang="el-GR" sz="2000" dirty="0" smtClean="0">
                <a:latin typeface="Arial" pitchFamily="34" charset="0"/>
                <a:cs typeface="Arial" pitchFamily="34" charset="0"/>
              </a:rPr>
              <a:t>Το 255 των παιδιών είναι υπέρβαρα(</a:t>
            </a:r>
            <a:r>
              <a:rPr lang="el-GR" sz="2000" dirty="0" err="1" smtClean="0">
                <a:latin typeface="Arial" pitchFamily="34" charset="0"/>
                <a:cs typeface="Arial" pitchFamily="34" charset="0"/>
              </a:rPr>
              <a:t>τριπλασιαμός</a:t>
            </a:r>
            <a:r>
              <a:rPr lang="el-GR" sz="2000" dirty="0" smtClean="0">
                <a:latin typeface="Arial" pitchFamily="34" charset="0"/>
                <a:cs typeface="Arial" pitchFamily="34" charset="0"/>
              </a:rPr>
              <a:t> του ποσοστού τα </a:t>
            </a:r>
            <a:r>
              <a:rPr lang="el-GR" sz="2000" dirty="0" err="1" smtClean="0">
                <a:latin typeface="Arial" pitchFamily="34" charset="0"/>
                <a:cs typeface="Arial" pitchFamily="34" charset="0"/>
              </a:rPr>
              <a:t>τελυταία</a:t>
            </a:r>
            <a:r>
              <a:rPr lang="el-GR" sz="2000" dirty="0" smtClean="0">
                <a:latin typeface="Arial" pitchFamily="34" charset="0"/>
                <a:cs typeface="Arial" pitchFamily="34" charset="0"/>
              </a:rPr>
              <a:t> 25 χρόνια).Η χώρα μας έχει μια από τις υψηλότερες θέσεις στην Ευρώπη.</a:t>
            </a:r>
          </a:p>
          <a:p>
            <a:pPr>
              <a:lnSpc>
                <a:spcPct val="160000"/>
              </a:lnSpc>
              <a:buFont typeface="Wingdings" pitchFamily="2" charset="2"/>
              <a:buChar char="Ø"/>
            </a:pPr>
            <a:r>
              <a:rPr lang="el-GR" sz="2000" dirty="0" smtClean="0">
                <a:latin typeface="Arial" pitchFamily="34" charset="0"/>
                <a:cs typeface="Arial" pitchFamily="34" charset="0"/>
              </a:rPr>
              <a:t>Το χρόνια άσθμα αυξάνεται επίσης σε επίπτωση στις βιομηχανοποιημένες </a:t>
            </a:r>
            <a:r>
              <a:rPr lang="el-GR" sz="2000" dirty="0" err="1" smtClean="0">
                <a:latin typeface="Arial" pitchFamily="34" charset="0"/>
                <a:cs typeface="Arial" pitchFamily="34" charset="0"/>
              </a:rPr>
              <a:t>΄χωρες</a:t>
            </a:r>
            <a:r>
              <a:rPr lang="el-GR" sz="2000" dirty="0" smtClean="0">
                <a:latin typeface="Arial" pitchFamily="34" charset="0"/>
                <a:cs typeface="Arial" pitchFamily="34" charset="0"/>
              </a:rPr>
              <a:t> αλλά και στα κράτη μεσαίου και χαμηλού εισοδήματος</a:t>
            </a:r>
          </a:p>
          <a:p>
            <a:pPr>
              <a:lnSpc>
                <a:spcPct val="160000"/>
              </a:lnSpc>
              <a:buFont typeface="Wingdings" pitchFamily="2" charset="2"/>
              <a:buChar char="Ø"/>
            </a:pPr>
            <a:r>
              <a:rPr lang="el-GR" sz="2000" dirty="0" smtClean="0">
                <a:latin typeface="Arial" pitchFamily="34" charset="0"/>
                <a:cs typeface="Arial" pitchFamily="34" charset="0"/>
              </a:rPr>
              <a:t>Το σύνδρομο </a:t>
            </a:r>
            <a:r>
              <a:rPr lang="el-GR" sz="2000" dirty="0" err="1" smtClean="0">
                <a:latin typeface="Arial" pitchFamily="34" charset="0"/>
                <a:cs typeface="Arial" pitchFamily="34" charset="0"/>
              </a:rPr>
              <a:t>υπερκινητικότητας</a:t>
            </a:r>
            <a:r>
              <a:rPr lang="el-GR" sz="2000" dirty="0" smtClean="0">
                <a:latin typeface="Arial" pitchFamily="34" charset="0"/>
                <a:cs typeface="Arial" pitchFamily="34" charset="0"/>
              </a:rPr>
              <a:t>-διάσπασης της προσοχής αφορά σε ποσοστό&gt;10% των παιδιών σε πολλές χώρες όπως οι ΗΠΑ, </a:t>
            </a:r>
            <a:r>
              <a:rPr lang="el-GR" sz="2000" dirty="0" err="1" smtClean="0">
                <a:latin typeface="Arial" pitchFamily="34" charset="0"/>
                <a:cs typeface="Arial" pitchFamily="34" charset="0"/>
              </a:rPr>
              <a:t>Ν.Ζηλανδία</a:t>
            </a:r>
            <a:r>
              <a:rPr lang="el-GR" sz="2000" dirty="0" smtClean="0">
                <a:latin typeface="Arial" pitchFamily="34" charset="0"/>
                <a:cs typeface="Arial" pitchFamily="34" charset="0"/>
              </a:rPr>
              <a:t>, Αυστραλία, Ισπανία, Ιταλία, Κολομβία και Ηνωμένο Βασίλειο</a:t>
            </a:r>
          </a:p>
          <a:p>
            <a:pPr>
              <a:lnSpc>
                <a:spcPct val="160000"/>
              </a:lnSpc>
              <a:buFont typeface="Wingdings" pitchFamily="2" charset="2"/>
              <a:buChar char="Ø"/>
            </a:pPr>
            <a:r>
              <a:rPr lang="el-GR" sz="2000" dirty="0" smtClean="0">
                <a:latin typeface="Arial" pitchFamily="34" charset="0"/>
                <a:cs typeface="Arial" pitchFamily="34" charset="0"/>
              </a:rPr>
              <a:t>Ψυχοκινητική καθυστέρηση(1-3% των παιδιών –υψηλότερο ποσοστό στις κατώτερες κοινωνικοοικονομικές ομάδες-το 73% εξ αυτών με ήπια ψυχοκινητική καθυστέρηση0</a:t>
            </a:r>
          </a:p>
          <a:p>
            <a:pPr>
              <a:lnSpc>
                <a:spcPct val="160000"/>
              </a:lnSpc>
              <a:buFont typeface="Wingdings" pitchFamily="2" charset="2"/>
              <a:buChar char="Ø"/>
            </a:pPr>
            <a:r>
              <a:rPr lang="el-GR" sz="2000" dirty="0" smtClean="0">
                <a:latin typeface="Arial" pitchFamily="34" charset="0"/>
                <a:cs typeface="Arial" pitchFamily="34" charset="0"/>
              </a:rPr>
              <a:t>Το </a:t>
            </a:r>
            <a:r>
              <a:rPr lang="el-GR" sz="2000" dirty="0" err="1" smtClean="0">
                <a:latin typeface="Arial" pitchFamily="34" charset="0"/>
                <a:cs typeface="Arial" pitchFamily="34" charset="0"/>
              </a:rPr>
              <a:t>μετατραυματικό</a:t>
            </a:r>
            <a:r>
              <a:rPr lang="el-GR" sz="2000" dirty="0" smtClean="0">
                <a:latin typeface="Arial" pitchFamily="34" charset="0"/>
                <a:cs typeface="Arial" pitchFamily="34" charset="0"/>
              </a:rPr>
              <a:t> </a:t>
            </a:r>
            <a:r>
              <a:rPr lang="en-US" sz="2000" dirty="0" smtClean="0">
                <a:latin typeface="Arial" pitchFamily="34" charset="0"/>
                <a:cs typeface="Arial" pitchFamily="34" charset="0"/>
              </a:rPr>
              <a:t>stress</a:t>
            </a:r>
            <a:r>
              <a:rPr lang="el-GR" sz="2000" dirty="0" smtClean="0">
                <a:latin typeface="Arial" pitchFamily="34" charset="0"/>
                <a:cs typeface="Arial" pitchFamily="34" charset="0"/>
              </a:rPr>
              <a:t> ποικίλει σημαντικά σε επίπτωση στις διάφορες περιοχές της </a:t>
            </a:r>
            <a:r>
              <a:rPr lang="el-GR" sz="2000" dirty="0" err="1" smtClean="0">
                <a:latin typeface="Arial" pitchFamily="34" charset="0"/>
                <a:cs typeface="Arial" pitchFamily="34" charset="0"/>
              </a:rPr>
              <a:t>υφηλίθουαλλά</a:t>
            </a:r>
            <a:r>
              <a:rPr lang="el-GR" sz="2000" dirty="0" smtClean="0">
                <a:latin typeface="Arial" pitchFamily="34" charset="0"/>
                <a:cs typeface="Arial" pitchFamily="34" charset="0"/>
              </a:rPr>
              <a:t> η επίπτωσή σε παιδιά που έχουν εκτεθεί σε σοβαρό κίνδυνο είναι σημαντική(</a:t>
            </a:r>
            <a:r>
              <a:rPr lang="el-GR" sz="2000" dirty="0" err="1" smtClean="0">
                <a:latin typeface="Arial" pitchFamily="34" charset="0"/>
                <a:cs typeface="Arial" pitchFamily="34" charset="0"/>
              </a:rPr>
              <a:t>τσουνάμι,πόλεμος</a:t>
            </a:r>
            <a:r>
              <a:rPr lang="el-GR" sz="2000" dirty="0" smtClean="0">
                <a:latin typeface="Arial" pitchFamily="34" charset="0"/>
                <a:cs typeface="Arial" pitchFamily="34" charset="0"/>
              </a:rPr>
              <a:t> στο </a:t>
            </a:r>
            <a:r>
              <a:rPr lang="el-GR" sz="2000" dirty="0" err="1" smtClean="0">
                <a:latin typeface="Arial" pitchFamily="34" charset="0"/>
                <a:cs typeface="Arial" pitchFamily="34" charset="0"/>
              </a:rPr>
              <a:t>Ιρακ</a:t>
            </a:r>
            <a:r>
              <a:rPr lang="el-GR" sz="2000" dirty="0" smtClean="0">
                <a:latin typeface="Arial" pitchFamily="34" charset="0"/>
                <a:cs typeface="Arial" pitchFamily="34" charset="0"/>
              </a:rPr>
              <a:t> ,</a:t>
            </a:r>
            <a:r>
              <a:rPr lang="el-GR" sz="2000" dirty="0" smtClean="0">
                <a:latin typeface="Arial" pitchFamily="34" charset="0"/>
                <a:cs typeface="Arial" pitchFamily="34" charset="0"/>
              </a:rPr>
              <a:t>Αφγανισ</a:t>
            </a:r>
            <a:r>
              <a:rPr lang="el-GR" sz="2000" dirty="0" smtClean="0">
                <a:latin typeface="Arial" pitchFamily="34" charset="0"/>
                <a:cs typeface="Arial" pitchFamily="34" charset="0"/>
              </a:rPr>
              <a:t>τάν</a:t>
            </a:r>
            <a:r>
              <a:rPr lang="el-GR" dirty="0" smtClean="0"/>
              <a:t>.</a:t>
            </a:r>
            <a:endParaRPr lang="el-GR"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normAutofit fontScale="92500" lnSpcReduction="10000"/>
          </a:bodyPr>
          <a:lstStyle/>
          <a:p>
            <a:pPr>
              <a:lnSpc>
                <a:spcPct val="150000"/>
              </a:lnSpc>
            </a:pPr>
            <a:r>
              <a:rPr lang="el-GR" sz="1800" dirty="0" smtClean="0">
                <a:latin typeface="Arial" pitchFamily="34" charset="0"/>
                <a:cs typeface="Arial" pitchFamily="34" charset="0"/>
              </a:rPr>
              <a:t>Στις ημέρες μας η παιδιατρική στρέφεται στην πρόληψη Και αντιμετώπιση ασθενειών όπως είναι </a:t>
            </a:r>
          </a:p>
          <a:p>
            <a:pPr>
              <a:lnSpc>
                <a:spcPct val="150000"/>
              </a:lnSpc>
            </a:pPr>
            <a:r>
              <a:rPr lang="el-GR" sz="1800" dirty="0" smtClean="0">
                <a:latin typeface="Arial" pitchFamily="34" charset="0"/>
                <a:cs typeface="Arial" pitchFamily="34" charset="0"/>
              </a:rPr>
              <a:t>η λευχαιμία,</a:t>
            </a:r>
          </a:p>
          <a:p>
            <a:pPr>
              <a:lnSpc>
                <a:spcPct val="150000"/>
              </a:lnSpc>
            </a:pPr>
            <a:r>
              <a:rPr lang="el-GR" sz="1800" dirty="0" smtClean="0">
                <a:latin typeface="Arial" pitchFamily="34" charset="0"/>
                <a:cs typeface="Arial" pitchFamily="34" charset="0"/>
              </a:rPr>
              <a:t>η </a:t>
            </a:r>
            <a:r>
              <a:rPr lang="el-GR" sz="1800" dirty="0" err="1" smtClean="0">
                <a:latin typeface="Arial" pitchFamily="34" charset="0"/>
                <a:cs typeface="Arial" pitchFamily="34" charset="0"/>
              </a:rPr>
              <a:t>ινοκυστική</a:t>
            </a:r>
            <a:r>
              <a:rPr lang="el-GR" sz="1800" dirty="0" smtClean="0">
                <a:latin typeface="Arial" pitchFamily="34" charset="0"/>
                <a:cs typeface="Arial" pitchFamily="34" charset="0"/>
              </a:rPr>
              <a:t> νόσος, </a:t>
            </a:r>
          </a:p>
          <a:p>
            <a:pPr>
              <a:lnSpc>
                <a:spcPct val="150000"/>
              </a:lnSpc>
            </a:pPr>
            <a:r>
              <a:rPr lang="el-GR" sz="1800" dirty="0" smtClean="0">
                <a:latin typeface="Arial" pitchFamily="34" charset="0"/>
                <a:cs typeface="Arial" pitchFamily="34" charset="0"/>
              </a:rPr>
              <a:t>τα νοσήματα της νεογνικής ηλικίας, </a:t>
            </a:r>
          </a:p>
          <a:p>
            <a:pPr>
              <a:lnSpc>
                <a:spcPct val="150000"/>
              </a:lnSpc>
            </a:pPr>
            <a:r>
              <a:rPr lang="el-GR" sz="1800" dirty="0" smtClean="0">
                <a:latin typeface="Arial" pitchFamily="34" charset="0"/>
                <a:cs typeface="Arial" pitchFamily="34" charset="0"/>
              </a:rPr>
              <a:t>οι συγγενείς καρδιακές ανωμαλίες,</a:t>
            </a:r>
          </a:p>
          <a:p>
            <a:pPr>
              <a:lnSpc>
                <a:spcPct val="150000"/>
              </a:lnSpc>
            </a:pPr>
            <a:r>
              <a:rPr lang="el-GR" sz="1800" dirty="0" smtClean="0">
                <a:latin typeface="Arial" pitchFamily="34" charset="0"/>
                <a:cs typeface="Arial" pitchFamily="34" charset="0"/>
              </a:rPr>
              <a:t>ψυχοκινητική καθυστέρηση, </a:t>
            </a:r>
          </a:p>
          <a:p>
            <a:pPr>
              <a:lnSpc>
                <a:spcPct val="150000"/>
              </a:lnSpc>
            </a:pPr>
            <a:r>
              <a:rPr lang="el-GR" sz="1800" dirty="0" smtClean="0">
                <a:latin typeface="Arial" pitchFamily="34" charset="0"/>
                <a:cs typeface="Arial" pitchFamily="34" charset="0"/>
              </a:rPr>
              <a:t>γενετικές ανωμαλίες,</a:t>
            </a:r>
          </a:p>
          <a:p>
            <a:pPr>
              <a:lnSpc>
                <a:spcPct val="150000"/>
              </a:lnSpc>
            </a:pPr>
            <a:r>
              <a:rPr lang="el-GR" sz="1800" dirty="0" err="1" smtClean="0">
                <a:latin typeface="Arial" pitchFamily="34" charset="0"/>
                <a:cs typeface="Arial" pitchFamily="34" charset="0"/>
              </a:rPr>
              <a:t>αυτοάνοσα</a:t>
            </a:r>
            <a:r>
              <a:rPr lang="el-GR" sz="1800" dirty="0" smtClean="0">
                <a:latin typeface="Arial" pitchFamily="34" charset="0"/>
                <a:cs typeface="Arial" pitchFamily="34" charset="0"/>
              </a:rPr>
              <a:t> νοσήματα,</a:t>
            </a:r>
          </a:p>
          <a:p>
            <a:pPr>
              <a:lnSpc>
                <a:spcPct val="150000"/>
              </a:lnSpc>
            </a:pPr>
            <a:r>
              <a:rPr lang="el-GR" sz="1800" dirty="0" smtClean="0">
                <a:latin typeface="Arial" pitchFamily="34" charset="0"/>
                <a:cs typeface="Arial" pitchFamily="34" charset="0"/>
              </a:rPr>
              <a:t>νεφρολογικά νοσήματα,</a:t>
            </a:r>
          </a:p>
          <a:p>
            <a:pPr>
              <a:lnSpc>
                <a:spcPct val="150000"/>
              </a:lnSpc>
            </a:pPr>
            <a:r>
              <a:rPr lang="el-GR" sz="1800" dirty="0" smtClean="0">
                <a:latin typeface="Arial" pitchFamily="34" charset="0"/>
                <a:cs typeface="Arial" pitchFamily="34" charset="0"/>
              </a:rPr>
              <a:t>μεταβολικές και ενδοκρινικές διαταραχές</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357290" y="1447800"/>
            <a:ext cx="7576398" cy="4800600"/>
          </a:xfrm>
        </p:spPr>
        <p:txBody>
          <a:bodyPr>
            <a:normAutofit fontScale="92500"/>
          </a:bodyPr>
          <a:lstStyle/>
          <a:p>
            <a:pPr>
              <a:lnSpc>
                <a:spcPct val="150000"/>
              </a:lnSpc>
            </a:pPr>
            <a:r>
              <a:rPr lang="el-GR" sz="2000" dirty="0" smtClean="0">
                <a:latin typeface="Arial" pitchFamily="34" charset="0"/>
                <a:cs typeface="Arial" pitchFamily="34" charset="0"/>
              </a:rPr>
              <a:t>Παράλληλα αυξημένη προσοχή δίνεται στη </a:t>
            </a:r>
            <a:r>
              <a:rPr lang="el-GR" sz="2000" dirty="0" err="1" smtClean="0">
                <a:latin typeface="Arial" pitchFamily="34" charset="0"/>
                <a:cs typeface="Arial" pitchFamily="34" charset="0"/>
              </a:rPr>
              <a:t>συμπεριφεριολογική</a:t>
            </a:r>
            <a:r>
              <a:rPr lang="el-GR" sz="2000" dirty="0" smtClean="0">
                <a:latin typeface="Arial" pitchFamily="34" charset="0"/>
                <a:cs typeface="Arial" pitchFamily="34" charset="0"/>
              </a:rPr>
              <a:t> και κοινωνική διάσταση της υγείας του παιδιού που περιλαμβάνει από τον επαναπροσδιορισμό των πρακτικών ανατροφής ενός παιδιού μέχρι τη δημιουργία μεγάλων προγραμμάτων που σκοπό έχουν την πρόληψη και αντιμετώπιση της κακοποίησης και της παραμέλησης των βρεφών και παιδιών.</a:t>
            </a:r>
          </a:p>
          <a:p>
            <a:pPr>
              <a:lnSpc>
                <a:spcPct val="150000"/>
              </a:lnSpc>
            </a:pPr>
            <a:r>
              <a:rPr lang="el-GR" sz="2000" dirty="0" smtClean="0">
                <a:latin typeface="Arial" pitchFamily="34" charset="0"/>
                <a:cs typeface="Arial" pitchFamily="34" charset="0"/>
              </a:rPr>
              <a:t>Σχεδόν όλοι οι παιδίατροι στις ημέρες μας εστιάζουν την προσοχή τους στη φυσιολογική ανάπτυξη του παιδιού ,στην ανατροφή του και στην πρόληψη και αντιμετώπιση των ψυχοκοινωνικών διαταραχών</a:t>
            </a:r>
          </a:p>
          <a:p>
            <a:pPr>
              <a:lnSpc>
                <a:spcPct val="150000"/>
              </a:lnSpc>
            </a:pP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14414" y="2786058"/>
            <a:ext cx="7624786" cy="1571636"/>
          </a:xfrm>
        </p:spPr>
        <p:txBody>
          <a:bodyPr>
            <a:normAutofit/>
          </a:bodyPr>
          <a:lstStyle/>
          <a:p>
            <a:r>
              <a:rPr lang="el-GR" dirty="0" smtClean="0"/>
              <a:t>Γεννητικότητα-Υπογεννητικότητα</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82594"/>
          </a:xfrm>
        </p:spPr>
        <p:txBody>
          <a:bodyPr>
            <a:normAutofit fontScale="90000"/>
          </a:bodyPr>
          <a:lstStyle/>
          <a:p>
            <a:endParaRPr lang="el-GR" dirty="0"/>
          </a:p>
        </p:txBody>
      </p:sp>
      <p:sp>
        <p:nvSpPr>
          <p:cNvPr id="3" name="2 - Θέση περιεχομένου"/>
          <p:cNvSpPr>
            <a:spLocks noGrp="1"/>
          </p:cNvSpPr>
          <p:nvPr>
            <p:ph idx="1"/>
          </p:nvPr>
        </p:nvSpPr>
        <p:spPr>
          <a:xfrm>
            <a:off x="1071538" y="928670"/>
            <a:ext cx="7786742" cy="5643602"/>
          </a:xfrm>
        </p:spPr>
        <p:txBody>
          <a:bodyPr>
            <a:normAutofit/>
          </a:bodyPr>
          <a:lstStyle/>
          <a:p>
            <a:pPr>
              <a:lnSpc>
                <a:spcPct val="150000"/>
              </a:lnSpc>
            </a:pPr>
            <a:r>
              <a:rPr lang="el-GR" sz="1800" dirty="0" smtClean="0">
                <a:latin typeface="Arial" pitchFamily="34" charset="0"/>
                <a:cs typeface="Arial" pitchFamily="34" charset="0"/>
              </a:rPr>
              <a:t>Η παιδιατρική είναι η ειδικότητα της ιατρικής που ασχολείται με την υγεία των βρεφών ,παιδιών και εφήβων ,την αύξηση και την ανάπτυξη τους και τις ευόδωση των δυνατοτήτων τους ώστε να γίνουν φυσιολογικοί ενήλικες. Δεν επικεντρώνεται μόνο σε συγκεκριμένα οργανικά συστήματα και βιολογικές διεργασίες ,αλλά και στις επιρροές περιβαλλοντικές και κοινωνικές που συμβάλλουν κατά πολύ στη σωματική, συναισθηματική και πνευματική υγεία και κοινωνική ευμάρεια των παιδιών και των οικογενειών τους.</a:t>
            </a:r>
          </a:p>
          <a:p>
            <a:pPr>
              <a:lnSpc>
                <a:spcPct val="150000"/>
              </a:lnSpc>
            </a:pPr>
            <a:r>
              <a:rPr lang="el-GR" sz="1800" dirty="0" smtClean="0">
                <a:latin typeface="Arial" pitchFamily="34" charset="0"/>
                <a:cs typeface="Arial" pitchFamily="34" charset="0"/>
              </a:rPr>
              <a:t>Η παιδιατρική κατοχυρώθηκε ως ξεχωριστή ειδικότητα εδώ και περισσότερο από 1 αιώνα σαν αποτέλεσμα της διαπίστωσης ότι τα προβλήματα υγείας των παιδιών διαφέρουν από εκείνα των ενηλίκων και του γεγονότος ότι η απάντηση των παιδιών στη νόσο και στο </a:t>
            </a:r>
            <a:r>
              <a:rPr lang="en-US" sz="1800" dirty="0" smtClean="0">
                <a:latin typeface="Arial" pitchFamily="34" charset="0"/>
                <a:cs typeface="Arial" pitchFamily="34" charset="0"/>
              </a:rPr>
              <a:t>stress </a:t>
            </a:r>
            <a:r>
              <a:rPr lang="el-GR" sz="1800" dirty="0" smtClean="0">
                <a:latin typeface="Arial" pitchFamily="34" charset="0"/>
                <a:cs typeface="Arial" pitchFamily="34" charset="0"/>
              </a:rPr>
              <a:t>διαφέρει ανάλογα με την ηλικία του.</a:t>
            </a:r>
            <a:endParaRPr lang="el-G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Ορισμοί</a:t>
            </a:r>
            <a:endParaRPr lang="el-GR" dirty="0"/>
          </a:p>
        </p:txBody>
      </p:sp>
      <p:sp>
        <p:nvSpPr>
          <p:cNvPr id="3" name="2 - Θέση περιεχομένου"/>
          <p:cNvSpPr>
            <a:spLocks noGrp="1"/>
          </p:cNvSpPr>
          <p:nvPr>
            <p:ph idx="1"/>
          </p:nvPr>
        </p:nvSpPr>
        <p:spPr>
          <a:xfrm>
            <a:off x="1071538" y="1000108"/>
            <a:ext cx="7615262" cy="5857892"/>
          </a:xfrm>
        </p:spPr>
        <p:txBody>
          <a:bodyPr>
            <a:normAutofit fontScale="92500"/>
          </a:bodyPr>
          <a:lstStyle/>
          <a:p>
            <a:pPr>
              <a:lnSpc>
                <a:spcPct val="150000"/>
              </a:lnSpc>
            </a:pPr>
            <a:r>
              <a:rPr lang="el-GR" sz="2000" dirty="0" smtClean="0"/>
              <a:t>Γεννητικότητα </a:t>
            </a:r>
            <a:r>
              <a:rPr lang="el-GR" sz="2000" dirty="0" smtClean="0"/>
              <a:t>αν</a:t>
            </a:r>
            <a:r>
              <a:rPr lang="el-GR" sz="2000" dirty="0" smtClean="0"/>
              <a:t>ά</a:t>
            </a:r>
            <a:r>
              <a:rPr lang="el-GR" sz="2000" dirty="0" smtClean="0"/>
              <a:t> </a:t>
            </a:r>
            <a:r>
              <a:rPr lang="el-GR" sz="2000" dirty="0" smtClean="0"/>
              <a:t>ηλικία είναι ο αριθμός των γεννήσεων ανά άτομο μέσα σε μια συγκεκριμένη ηλικιακή ομάδα κατά τη διάρκεια ενός συγκεκριμένου χρονικού διαστήματος, </a:t>
            </a:r>
            <a:r>
              <a:rPr lang="el-GR" sz="2000" dirty="0" smtClean="0"/>
              <a:t>συν</a:t>
            </a:r>
            <a:r>
              <a:rPr lang="el-GR" sz="2000" dirty="0" smtClean="0"/>
              <a:t>ήθ</a:t>
            </a:r>
            <a:r>
              <a:rPr lang="el-GR" sz="2000" dirty="0" smtClean="0"/>
              <a:t>ως </a:t>
            </a:r>
            <a:r>
              <a:rPr lang="el-GR" sz="2000" dirty="0" smtClean="0"/>
              <a:t>1</a:t>
            </a:r>
            <a:r>
              <a:rPr lang="el-GR" sz="2000" dirty="0" smtClean="0"/>
              <a:t> </a:t>
            </a:r>
            <a:r>
              <a:rPr lang="el-GR" sz="2000" dirty="0" smtClean="0"/>
              <a:t>χρόνος.</a:t>
            </a:r>
          </a:p>
          <a:p>
            <a:pPr>
              <a:lnSpc>
                <a:spcPct val="150000"/>
              </a:lnSpc>
            </a:pPr>
            <a:r>
              <a:rPr lang="el-GR" sz="2000" dirty="0" smtClean="0"/>
              <a:t>Η ολική γεννητικότητα είναι το σύνολο όλων αυτών των κατά ηλικία δεικτών γονιμότητας ενός συγκεκριμένου χρόνου .</a:t>
            </a:r>
          </a:p>
          <a:p>
            <a:pPr>
              <a:lnSpc>
                <a:spcPct val="150000"/>
              </a:lnSpc>
            </a:pPr>
            <a:r>
              <a:rPr lang="el-GR" sz="2000" dirty="0" smtClean="0"/>
              <a:t>Η γεννητικότητα γενεάς είναι το σύνολο των κατά ηλικιακών ομάδων γονιμότητας οι οποίες αντιστοιχούν στη συγκεκριμένη γενεά.</a:t>
            </a:r>
          </a:p>
          <a:p>
            <a:pPr>
              <a:lnSpc>
                <a:spcPct val="150000"/>
              </a:lnSpc>
            </a:pPr>
            <a:r>
              <a:rPr lang="el-GR" sz="2000" dirty="0" smtClean="0"/>
              <a:t>Με τα υπάρχοντα δεδομένα και χωρίς να λαμβάνεται υπόψη η μετανάστευση προκειμένου να διατηρηθεί το μέγεθος ενός πληθυσμού θα πρέπει η ολική </a:t>
            </a:r>
            <a:r>
              <a:rPr lang="el-GR" sz="2000" dirty="0" smtClean="0"/>
              <a:t>γεννητικότητα να </a:t>
            </a:r>
            <a:r>
              <a:rPr lang="el-GR" sz="2000" dirty="0" smtClean="0"/>
              <a:t>είναι λίγο μικρότερη από 2,1 παιδιά </a:t>
            </a:r>
            <a:r>
              <a:rPr lang="el-GR" sz="2000" dirty="0" smtClean="0"/>
              <a:t>ανά </a:t>
            </a:r>
            <a:r>
              <a:rPr lang="el-GR" sz="2000" dirty="0" smtClean="0"/>
              <a:t>γυναίκα</a:t>
            </a:r>
            <a:r>
              <a:rPr lang="el-GR" sz="2000" dirty="0" smtClean="0"/>
              <a:t>.</a:t>
            </a:r>
            <a:endParaRPr lang="el-GR" sz="2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026" name="Picture 2"/>
          <p:cNvPicPr>
            <a:picLocks noGrp="1" noChangeAspect="1" noChangeArrowheads="1"/>
          </p:cNvPicPr>
          <p:nvPr>
            <p:ph idx="1"/>
          </p:nvPr>
        </p:nvPicPr>
        <p:blipFill>
          <a:blip r:embed="rId2"/>
          <a:srcRect/>
          <a:stretch>
            <a:fillRect/>
          </a:stretch>
        </p:blipFill>
        <p:spPr bwMode="auto">
          <a:xfrm>
            <a:off x="857224" y="1500174"/>
            <a:ext cx="8286776" cy="5072098"/>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rot="10800000" flipV="1">
            <a:off x="457200" y="0"/>
            <a:ext cx="8229600" cy="45719"/>
          </a:xfrm>
        </p:spPr>
        <p:txBody>
          <a:bodyPr>
            <a:normAutofit fontScale="90000"/>
          </a:bodyPr>
          <a:lstStyle/>
          <a:p>
            <a:endParaRPr lang="el-GR" dirty="0"/>
          </a:p>
        </p:txBody>
      </p:sp>
      <p:sp>
        <p:nvSpPr>
          <p:cNvPr id="3" name="2 - Θέση περιεχομένου"/>
          <p:cNvSpPr>
            <a:spLocks noGrp="1"/>
          </p:cNvSpPr>
          <p:nvPr>
            <p:ph idx="1"/>
          </p:nvPr>
        </p:nvSpPr>
        <p:spPr>
          <a:xfrm>
            <a:off x="1142976" y="0"/>
            <a:ext cx="8001024" cy="6858000"/>
          </a:xfrm>
        </p:spPr>
        <p:txBody>
          <a:bodyPr>
            <a:noAutofit/>
          </a:bodyPr>
          <a:lstStyle/>
          <a:p>
            <a:pPr>
              <a:lnSpc>
                <a:spcPct val="170000"/>
              </a:lnSpc>
            </a:pPr>
            <a:r>
              <a:rPr lang="el-GR" sz="1600" dirty="0" smtClean="0"/>
              <a:t>Στην Ευρώπη το 2005 η ολική γεννητικότητα κυμαινόταν</a:t>
            </a:r>
            <a:r>
              <a:rPr lang="en-US" sz="1600" dirty="0" smtClean="0"/>
              <a:t>;</a:t>
            </a:r>
            <a:endParaRPr lang="el-GR" sz="1600" dirty="0" smtClean="0"/>
          </a:p>
          <a:p>
            <a:pPr>
              <a:lnSpc>
                <a:spcPct val="170000"/>
              </a:lnSpc>
            </a:pPr>
            <a:r>
              <a:rPr lang="el-GR" sz="1600" dirty="0" smtClean="0"/>
              <a:t>1,31-1,5 σε 15 χώρες </a:t>
            </a:r>
          </a:p>
          <a:p>
            <a:pPr>
              <a:lnSpc>
                <a:spcPct val="170000"/>
              </a:lnSpc>
            </a:pPr>
            <a:r>
              <a:rPr lang="el-GR" sz="1600" dirty="0" smtClean="0"/>
              <a:t>&lt;1,3 σε 10 χώρες</a:t>
            </a:r>
            <a:endParaRPr lang="en-US" sz="1600" dirty="0" smtClean="0"/>
          </a:p>
          <a:p>
            <a:pPr>
              <a:lnSpc>
                <a:spcPct val="170000"/>
              </a:lnSpc>
            </a:pPr>
            <a:r>
              <a:rPr lang="el-GR" sz="1600" dirty="0" smtClean="0"/>
              <a:t>Το 2004  ο χαμηλότερος δείκτης αφορούσε την ανατολική </a:t>
            </a:r>
            <a:r>
              <a:rPr lang="el-GR" sz="1600" dirty="0" err="1" smtClean="0"/>
              <a:t>Ευρώπη,την</a:t>
            </a:r>
            <a:r>
              <a:rPr lang="el-GR" sz="1600" dirty="0" smtClean="0"/>
              <a:t> Ιταλία ,την Ελλάδα και την Ισπανία.</a:t>
            </a:r>
          </a:p>
          <a:p>
            <a:pPr>
              <a:lnSpc>
                <a:spcPct val="170000"/>
              </a:lnSpc>
            </a:pPr>
            <a:r>
              <a:rPr lang="el-GR" sz="1600" dirty="0" smtClean="0"/>
              <a:t>Οι υψηλότεροι δείκτες ήταν(&gt;2) ήταν στη </a:t>
            </a:r>
            <a:r>
              <a:rPr lang="el-GR" sz="1600" dirty="0" err="1" smtClean="0"/>
              <a:t>Δανία,Γ</a:t>
            </a:r>
            <a:r>
              <a:rPr lang="el-GR" sz="1600" dirty="0" smtClean="0"/>
              <a:t> </a:t>
            </a:r>
            <a:r>
              <a:rPr lang="el-GR" sz="1600" dirty="0" err="1" smtClean="0"/>
              <a:t>αλλία,Ιρλάνδία,Νορβηγία</a:t>
            </a:r>
            <a:r>
              <a:rPr lang="el-GR" sz="1600" dirty="0" smtClean="0"/>
              <a:t> και Τουρκία και οι χαμηλότεροι (&lt;1.54) την Νότια και Ανατολική Ευρώπη.</a:t>
            </a:r>
          </a:p>
          <a:p>
            <a:pPr>
              <a:lnSpc>
                <a:spcPct val="170000"/>
              </a:lnSpc>
            </a:pPr>
            <a:r>
              <a:rPr lang="el-GR" sz="1600" dirty="0" smtClean="0"/>
              <a:t>Πιο πρόσφατα εμφανίζεται μια αύξηση </a:t>
            </a:r>
            <a:r>
              <a:rPr lang="el-GR" sz="1600" dirty="0" err="1" smtClean="0"/>
              <a:t>σπό</a:t>
            </a:r>
            <a:r>
              <a:rPr lang="el-GR" sz="1600" dirty="0" smtClean="0"/>
              <a:t> το 1998 ως το 2008.</a:t>
            </a:r>
          </a:p>
          <a:p>
            <a:pPr>
              <a:lnSpc>
                <a:spcPct val="170000"/>
              </a:lnSpc>
            </a:pPr>
            <a:r>
              <a:rPr lang="el-GR" sz="1600" dirty="0"/>
              <a:t>Μ</a:t>
            </a:r>
            <a:r>
              <a:rPr lang="el-GR" sz="1600" dirty="0" smtClean="0"/>
              <a:t>ια τάση αύξηση του δείκτη ολικής γεννητικότητας(το 1998 ήταν 1,46 και το 2008 1,59).Μόνο 9 χώρες από τις 32 εξακολουθούν να έχουν χαμηλότερους δείκτες από το 2998 ανάμεσα στις οποίες είναι η </a:t>
            </a:r>
            <a:r>
              <a:rPr lang="el-GR" sz="1600" dirty="0" err="1" smtClean="0"/>
              <a:t>Γερμανία,η</a:t>
            </a:r>
            <a:r>
              <a:rPr lang="el-GR" sz="1600" dirty="0" smtClean="0"/>
              <a:t> </a:t>
            </a:r>
            <a:r>
              <a:rPr lang="el-GR" sz="1600" dirty="0" err="1" smtClean="0"/>
              <a:t>πολωνία</a:t>
            </a:r>
            <a:r>
              <a:rPr lang="el-GR" sz="1600" dirty="0" smtClean="0"/>
              <a:t> ,Η Πορτογαλία και η Σλοβακία..Την μεγαλύτερη αύξηση παρουσίασαν </a:t>
            </a:r>
            <a:r>
              <a:rPr lang="el-GR" sz="1600" dirty="0" smtClean="0"/>
              <a:t>χώ</a:t>
            </a:r>
            <a:r>
              <a:rPr lang="el-GR" sz="1600" dirty="0" smtClean="0"/>
              <a:t>ρες </a:t>
            </a:r>
            <a:r>
              <a:rPr lang="el-GR" sz="1600" dirty="0" smtClean="0"/>
              <a:t>που ξεκίνησαν με δείκτη γεννητικότητας το 1998 χαμηλότερο από το 1,3(όπως η </a:t>
            </a:r>
            <a:r>
              <a:rPr lang="el-GR" sz="1600" dirty="0" err="1" smtClean="0"/>
              <a:t>Βουλγαρία,η</a:t>
            </a:r>
            <a:r>
              <a:rPr lang="el-GR" sz="1600" dirty="0" smtClean="0"/>
              <a:t> Ισπανία ,η </a:t>
            </a:r>
            <a:r>
              <a:rPr lang="el-GR" sz="1600" dirty="0" smtClean="0"/>
              <a:t>Τσεχία0.Εξα</a:t>
            </a:r>
            <a:r>
              <a:rPr lang="el-GR" sz="1600" dirty="0" smtClean="0"/>
              <a:t>ί</a:t>
            </a:r>
            <a:r>
              <a:rPr lang="el-GR" sz="1600" dirty="0" smtClean="0"/>
              <a:t>ρεση </a:t>
            </a:r>
            <a:r>
              <a:rPr lang="el-GR" sz="1600" dirty="0" smtClean="0"/>
              <a:t>σε αυτό το φαινόμενο αποτελεί η Σουηδία που το 1998 είχε δείκτη 1,5 και το 2008 </a:t>
            </a:r>
            <a:r>
              <a:rPr lang="el-GR" sz="1600" dirty="0" smtClean="0"/>
              <a:t> 1,91.</a:t>
            </a:r>
            <a:endParaRPr lang="el-GR"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sz="3200" dirty="0" smtClean="0">
                <a:latin typeface="Arial" pitchFamily="34" charset="0"/>
                <a:cs typeface="Arial" pitchFamily="34" charset="0"/>
              </a:rPr>
              <a:t>Αίτια της υπογεννητικότητας</a:t>
            </a:r>
            <a:endParaRPr lang="el-GR" dirty="0"/>
          </a:p>
        </p:txBody>
      </p:sp>
      <p:sp>
        <p:nvSpPr>
          <p:cNvPr id="3" name="2 - Θέση περιεχομένου"/>
          <p:cNvSpPr>
            <a:spLocks noGrp="1"/>
          </p:cNvSpPr>
          <p:nvPr>
            <p:ph idx="1"/>
          </p:nvPr>
        </p:nvSpPr>
        <p:spPr>
          <a:xfrm>
            <a:off x="857224" y="1285860"/>
            <a:ext cx="7858180" cy="5572140"/>
          </a:xfrm>
        </p:spPr>
        <p:txBody>
          <a:bodyPr>
            <a:noAutofit/>
          </a:bodyPr>
          <a:lstStyle/>
          <a:p>
            <a:pPr>
              <a:lnSpc>
                <a:spcPct val="150000"/>
              </a:lnSpc>
            </a:pPr>
            <a:r>
              <a:rPr lang="el-GR" sz="2200" dirty="0" smtClean="0"/>
              <a:t>Η υπογεννητικότητα θα μπορούσε να εξηγηθεί</a:t>
            </a:r>
            <a:r>
              <a:rPr lang="en-US" sz="2200" dirty="0" smtClean="0"/>
              <a:t>;</a:t>
            </a:r>
            <a:r>
              <a:rPr lang="el-GR" sz="2200" dirty="0" smtClean="0"/>
              <a:t> </a:t>
            </a:r>
          </a:p>
          <a:p>
            <a:pPr>
              <a:lnSpc>
                <a:spcPct val="150000"/>
              </a:lnSpc>
            </a:pPr>
            <a:r>
              <a:rPr lang="el-GR" sz="2200" dirty="0" smtClean="0"/>
              <a:t>-Διαδοχικά φαινόμενα όπως η αλλαγή στη πρόσβαση στα μέσα αντισύλληψης και η νομιμοποίηση των εκτρώσεων(</a:t>
            </a:r>
            <a:r>
              <a:rPr lang="en-US" sz="2200" dirty="0" smtClean="0"/>
              <a:t>Atoh,2001)</a:t>
            </a:r>
          </a:p>
          <a:p>
            <a:pPr>
              <a:lnSpc>
                <a:spcPct val="150000"/>
              </a:lnSpc>
            </a:pPr>
            <a:r>
              <a:rPr lang="en-US" sz="2200" dirty="0" smtClean="0"/>
              <a:t>-O</a:t>
            </a:r>
            <a:r>
              <a:rPr lang="el-GR" sz="2200" dirty="0" err="1" smtClean="0"/>
              <a:t>ικονομικοί</a:t>
            </a:r>
            <a:r>
              <a:rPr lang="el-GR" sz="2200" dirty="0" smtClean="0"/>
              <a:t> παράγοντες που αφορούν στην εκπαίδευση, την απασχόληση και τη ζωή της οικογένειας(</a:t>
            </a:r>
            <a:r>
              <a:rPr lang="en-US" sz="2200" dirty="0" smtClean="0"/>
              <a:t>Gauthier,2007)</a:t>
            </a:r>
          </a:p>
          <a:p>
            <a:pPr>
              <a:lnSpc>
                <a:spcPct val="150000"/>
              </a:lnSpc>
            </a:pPr>
            <a:r>
              <a:rPr lang="el-GR" sz="2200" dirty="0" smtClean="0"/>
              <a:t>Αλλαγή στις συνήθειες και τις αξίες τόσο των ανδρών όσο και των γυναικών(</a:t>
            </a:r>
            <a:r>
              <a:rPr lang="en-US" sz="2200" dirty="0" smtClean="0"/>
              <a:t>Hakim,2010).</a:t>
            </a:r>
            <a:endParaRPr lang="el-GR" sz="2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14480" y="0"/>
            <a:ext cx="6972320" cy="1071546"/>
          </a:xfrm>
        </p:spPr>
        <p:txBody>
          <a:bodyPr>
            <a:normAutofit/>
          </a:bodyPr>
          <a:lstStyle/>
          <a:p>
            <a:pPr algn="ctr"/>
            <a:r>
              <a:rPr lang="el-GR" sz="2000" b="1" dirty="0" smtClean="0">
                <a:latin typeface="Arial" pitchFamily="34" charset="0"/>
                <a:cs typeface="Arial" pitchFamily="34" charset="0"/>
              </a:rPr>
              <a:t>Παράγοντες που επηρεάζουν την αναπαραγωγική ικανότητα </a:t>
            </a:r>
            <a:endParaRPr lang="el-GR" sz="2000" b="1" dirty="0">
              <a:latin typeface="Arial" pitchFamily="34" charset="0"/>
              <a:cs typeface="Arial" pitchFamily="34" charset="0"/>
            </a:endParaRPr>
          </a:p>
        </p:txBody>
      </p:sp>
      <p:sp>
        <p:nvSpPr>
          <p:cNvPr id="3" name="2 - Θέση περιεχομένου"/>
          <p:cNvSpPr>
            <a:spLocks noGrp="1"/>
          </p:cNvSpPr>
          <p:nvPr>
            <p:ph idx="1"/>
          </p:nvPr>
        </p:nvSpPr>
        <p:spPr>
          <a:xfrm>
            <a:off x="1071538" y="1000108"/>
            <a:ext cx="8072462" cy="5857892"/>
          </a:xfrm>
        </p:spPr>
        <p:txBody>
          <a:bodyPr>
            <a:normAutofit/>
          </a:bodyPr>
          <a:lstStyle/>
          <a:p>
            <a:pPr>
              <a:lnSpc>
                <a:spcPct val="150000"/>
              </a:lnSpc>
            </a:pPr>
            <a:r>
              <a:rPr lang="el-GR" sz="1800" dirty="0" smtClean="0"/>
              <a:t>Μέθοδοι αντισύλληψης</a:t>
            </a:r>
            <a:endParaRPr lang="en-US" sz="1800" dirty="0" smtClean="0"/>
          </a:p>
          <a:p>
            <a:pPr>
              <a:lnSpc>
                <a:spcPct val="150000"/>
              </a:lnSpc>
            </a:pPr>
            <a:r>
              <a:rPr lang="el-GR" sz="1800" dirty="0" smtClean="0"/>
              <a:t> </a:t>
            </a:r>
            <a:r>
              <a:rPr lang="en-US" sz="1800" dirty="0" smtClean="0"/>
              <a:t>H </a:t>
            </a:r>
            <a:r>
              <a:rPr lang="el-GR" sz="1800" dirty="0" smtClean="0"/>
              <a:t>διάδοση των μεθόδων αντισύλληψης δεν φαίνεται να είναι το αίτιο της υπογεννητικότητας για τις </a:t>
            </a:r>
            <a:r>
              <a:rPr lang="el-GR" sz="1800" dirty="0" smtClean="0"/>
              <a:t>ευρωπαϊκές </a:t>
            </a:r>
            <a:r>
              <a:rPr lang="el-GR" sz="1800" dirty="0" smtClean="0"/>
              <a:t>χώρες δεδομένου ότι αφενός είναι γνωστές από πολλές δεκαετίες και αφετέρου η χρήση τους εξαρτάται από τις πεποιθήσεις και τα δεδομένα της αγοράς αλλά δεν φαίνεται να επηρεάζουν το δείκτη γεννητικότητας όπως φαίνεται από τη σύγκριση της γεννητικότητας ανάμεσα σε χώρες με τελείως διαφορετική επίπτωση στη χρήση μεθόδων αντισύλληψης.(</a:t>
            </a:r>
            <a:r>
              <a:rPr lang="el-GR" sz="1800" dirty="0" err="1" smtClean="0"/>
              <a:t>Βρεταννία</a:t>
            </a:r>
            <a:r>
              <a:rPr lang="el-GR" sz="1800" dirty="0" smtClean="0"/>
              <a:t> και Γαλλία)</a:t>
            </a:r>
          </a:p>
          <a:p>
            <a:pPr>
              <a:lnSpc>
                <a:spcPct val="150000"/>
              </a:lnSpc>
            </a:pPr>
            <a:r>
              <a:rPr lang="el-GR" sz="1800" dirty="0" smtClean="0"/>
              <a:t>Γενικά δεν φαίνεται να τεκμηριώνεται ότι η υπογεννητικότητα που παρατηρείται μπορεί να οφείλεται σε ελάττωση της γονιμότητας από κάποιο λόγο(π.χ. η ελάττωση του αριθμού και της ποιότητας των ωαρίων των γυναικών όταν αποφασίζουν  να τεκνοποιήσουν σε προχωρημένη ηλικία).</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857232"/>
          </a:xfrm>
        </p:spPr>
        <p:txBody>
          <a:bodyPr>
            <a:normAutofit/>
          </a:bodyPr>
          <a:lstStyle/>
          <a:p>
            <a:pPr algn="ctr"/>
            <a:r>
              <a:rPr lang="el-GR" sz="3200" b="1" dirty="0" err="1" smtClean="0">
                <a:latin typeface="Arial" pitchFamily="34" charset="0"/>
                <a:cs typeface="Arial" pitchFamily="34" charset="0"/>
              </a:rPr>
              <a:t>Έπιλογές</a:t>
            </a:r>
            <a:r>
              <a:rPr lang="el-GR" sz="3200" b="1" dirty="0" smtClean="0">
                <a:latin typeface="Arial" pitchFamily="34" charset="0"/>
                <a:cs typeface="Arial" pitchFamily="34" charset="0"/>
              </a:rPr>
              <a:t> του τρόπου ζωής</a:t>
            </a:r>
            <a:endParaRPr lang="el-GR" sz="3200" b="1" dirty="0">
              <a:latin typeface="Arial" pitchFamily="34" charset="0"/>
              <a:cs typeface="Arial" pitchFamily="34" charset="0"/>
            </a:endParaRPr>
          </a:p>
        </p:txBody>
      </p:sp>
      <p:sp>
        <p:nvSpPr>
          <p:cNvPr id="3" name="2 - Θέση περιεχομένου"/>
          <p:cNvSpPr>
            <a:spLocks noGrp="1"/>
          </p:cNvSpPr>
          <p:nvPr>
            <p:ph idx="1"/>
          </p:nvPr>
        </p:nvSpPr>
        <p:spPr>
          <a:xfrm>
            <a:off x="1000100" y="1071522"/>
            <a:ext cx="8143900" cy="5786478"/>
          </a:xfrm>
        </p:spPr>
        <p:txBody>
          <a:bodyPr>
            <a:normAutofit/>
          </a:bodyPr>
          <a:lstStyle/>
          <a:p>
            <a:pPr>
              <a:lnSpc>
                <a:spcPct val="150000"/>
              </a:lnSpc>
            </a:pPr>
            <a:r>
              <a:rPr lang="el-GR" sz="1600" dirty="0" smtClean="0"/>
              <a:t>Και ο δείκτης </a:t>
            </a:r>
            <a:r>
              <a:rPr lang="el-GR" sz="1600" dirty="0" smtClean="0"/>
              <a:t>γεννητικότητας και </a:t>
            </a:r>
            <a:r>
              <a:rPr lang="el-GR" sz="1600" dirty="0" smtClean="0"/>
              <a:t>το ιδεατό μέγεθος της οικογένειας έχουν ελαττωθεί σε πολλές χώρες όπως και πολλά ζευγάρια αποφασίζουν να μην κάνουν παιδιά ή να κάνουν λιγότερα παιδιά.</a:t>
            </a:r>
          </a:p>
          <a:p>
            <a:pPr>
              <a:lnSpc>
                <a:spcPct val="150000"/>
              </a:lnSpc>
            </a:pPr>
            <a:r>
              <a:rPr lang="el-GR" sz="1600" dirty="0" err="1" smtClean="0"/>
              <a:t>Π.χ</a:t>
            </a:r>
            <a:r>
              <a:rPr lang="el-GR" sz="1600" dirty="0" smtClean="0"/>
              <a:t> Στην Αγγλία ο αριθμός των ζευγαριών που παρέμειναν χωρίς παιδιά διπλασιάστηκε στη γενιά 1940-1960</a:t>
            </a:r>
            <a:r>
              <a:rPr lang="en-US" sz="1600" dirty="0" smtClean="0"/>
              <a:t>:</a:t>
            </a:r>
            <a:r>
              <a:rPr lang="el-GR" sz="1600" dirty="0" smtClean="0"/>
              <a:t>110 γυναίκες που γεννήθηκε το 1940 απέμεινε χωρίς παιδιά ενώ 15 γυναίκες που γεννήθηκαν το 1960 απέμεινε χωρίς παιδιά.</a:t>
            </a:r>
          </a:p>
          <a:p>
            <a:pPr>
              <a:lnSpc>
                <a:spcPct val="150000"/>
              </a:lnSpc>
            </a:pPr>
            <a:r>
              <a:rPr lang="el-GR" sz="1600" dirty="0" smtClean="0"/>
              <a:t>Στις γενιές προ του 1950 ο κυριότερος λόγος για μη τεκνοποίηση ήταν ότι παρέμεναν ανύπαντρες ενώ για τις μετέπειτα γενεές πολλές γυναίκες παρέμεναν χωρίς παιδιά παρόλο που ήταν παντρεμένες</a:t>
            </a:r>
            <a:r>
              <a:rPr lang="el-GR" sz="1600" dirty="0" smtClean="0"/>
              <a:t>.</a:t>
            </a:r>
            <a:endParaRPr lang="el-GR" sz="16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62500" lnSpcReduction="20000"/>
          </a:bodyPr>
          <a:lstStyle/>
          <a:p>
            <a:pPr>
              <a:lnSpc>
                <a:spcPct val="150000"/>
              </a:lnSpc>
            </a:pPr>
            <a:r>
              <a:rPr lang="el-GR" dirty="0" smtClean="0"/>
              <a:t>Παράλληλα άλλαξε και το επιθυμητό μέγεθος οικογένειας από τους άνδρες</a:t>
            </a:r>
            <a:r>
              <a:rPr lang="en-US" dirty="0" smtClean="0"/>
              <a:t>:</a:t>
            </a:r>
            <a:r>
              <a:rPr lang="el-GR" dirty="0" smtClean="0"/>
              <a:t>το 1990 το 50% των αυστριακών ηλικίας  16-24 απαντούσε ότι είναι πολύ σημαντικό για ένα ζευγάρι να έχει παιδιά και αυτό το ποσοστό μειώθηκε στο 27% το 2000.</a:t>
            </a:r>
          </a:p>
          <a:p>
            <a:pPr>
              <a:lnSpc>
                <a:spcPct val="150000"/>
              </a:lnSpc>
            </a:pPr>
            <a:r>
              <a:rPr lang="el-GR" dirty="0" smtClean="0"/>
              <a:t>Στους άνδρες το υψηλότερο επίπεδο εκπαίδευσης ελαττώνει  την πιθανότητα να μείνουν χωρίς παιδιά σε αντίθεση με τις γυναίκες. Σε μια έρευνα στη Δανία που αφορούσε 2867 γυναίκες ηλικίας 40-79 ετών η υψηλή εκπαίδευση και σταδιοδρομία σχετίστηκε με αυξημένη πιθανότητα να είναι άτεκνες .Αυτή η πιθανότητα ελαττώνεται αν η τεκνοποίηση γίνει νωρίτερα.</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571480"/>
          </a:xfrm>
        </p:spPr>
        <p:txBody>
          <a:bodyPr>
            <a:normAutofit fontScale="90000"/>
          </a:bodyPr>
          <a:lstStyle/>
          <a:p>
            <a:endParaRPr lang="el-GR" dirty="0"/>
          </a:p>
        </p:txBody>
      </p:sp>
      <p:sp>
        <p:nvSpPr>
          <p:cNvPr id="3" name="2 - Θέση περιεχομένου"/>
          <p:cNvSpPr>
            <a:spLocks noGrp="1"/>
          </p:cNvSpPr>
          <p:nvPr>
            <p:ph idx="1"/>
          </p:nvPr>
        </p:nvSpPr>
        <p:spPr>
          <a:xfrm>
            <a:off x="1071538" y="857232"/>
            <a:ext cx="7862150" cy="6000768"/>
          </a:xfrm>
        </p:spPr>
        <p:txBody>
          <a:bodyPr>
            <a:normAutofit/>
          </a:bodyPr>
          <a:lstStyle/>
          <a:p>
            <a:pPr>
              <a:lnSpc>
                <a:spcPct val="150000"/>
              </a:lnSpc>
            </a:pPr>
            <a:r>
              <a:rPr lang="el-GR" sz="1800" dirty="0" smtClean="0">
                <a:latin typeface="Arial" pitchFamily="34" charset="0"/>
                <a:cs typeface="Arial" pitchFamily="34" charset="0"/>
              </a:rPr>
              <a:t>Ένας δεύτερος παράγοντας είναι ότι τα ζευγάρια πλέον επιθυμούν λιγότερα παιδιά.</a:t>
            </a:r>
          </a:p>
          <a:p>
            <a:pPr>
              <a:lnSpc>
                <a:spcPct val="150000"/>
              </a:lnSpc>
            </a:pPr>
            <a:r>
              <a:rPr lang="el-GR" sz="1800" dirty="0" smtClean="0">
                <a:latin typeface="Arial" pitchFamily="34" charset="0"/>
                <a:cs typeface="Arial" pitchFamily="34" charset="0"/>
              </a:rPr>
              <a:t>Π.χ. παρόλο που ο αριθμός των οικογενειών που έχουν 1 παιδί δεν έχει ελαττωθεί στην Αγγλία έχει ελαττωθεί κατά πολύ ο αριθμός των οικογενειών που έχουν 4 ή περισσότερα παιδιά.</a:t>
            </a:r>
          </a:p>
          <a:p>
            <a:pPr>
              <a:lnSpc>
                <a:spcPct val="150000"/>
              </a:lnSpc>
            </a:pPr>
            <a:r>
              <a:rPr lang="el-GR" sz="1800" dirty="0" smtClean="0">
                <a:latin typeface="Arial" pitchFamily="34" charset="0"/>
                <a:cs typeface="Arial" pitchFamily="34" charset="0"/>
              </a:rPr>
              <a:t>Γενικά το μέγεθος της οικογένειας καθορίζεται αρχικά από προσωπικές επιλογές που σχετίζονται με το μορφωτικό επίπεδο, το εισόδημα ,την πολιτική σταθερότητα ,την δυνατότητα ή μη του συνδυασμού εργασίας και ανατροφής παιδιών και με το κατά πόσο η γυναίκα βρίσκει τον κατάλληλο σύντροφο την κατάλληλη χρονική στιγμή από άποψη γονιμότητας.</a:t>
            </a:r>
          </a:p>
          <a:p>
            <a:pPr>
              <a:lnSpc>
                <a:spcPct val="150000"/>
              </a:lnSpc>
            </a:pPr>
            <a:r>
              <a:rPr lang="el-GR" sz="1800" dirty="0" smtClean="0">
                <a:latin typeface="Arial" pitchFamily="34" charset="0"/>
                <a:cs typeface="Arial" pitchFamily="34" charset="0"/>
              </a:rPr>
              <a:t>Παρόλα αυτά η πλειονότητα των ζευγαριών στη Ευρώπη επιθυμούν 2 παιδιά περισσότερο από κανένα ,1 ή περισσότερα από 2.</a:t>
            </a:r>
          </a:p>
          <a:p>
            <a:pPr>
              <a:lnSpc>
                <a:spcPct val="150000"/>
              </a:lnSpc>
              <a:buNone/>
            </a:pPr>
            <a:endParaRPr lang="el-G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1800" dirty="0" smtClean="0">
                <a:latin typeface="Arial" pitchFamily="34" charset="0"/>
                <a:cs typeface="Arial" pitchFamily="34" charset="0"/>
              </a:rPr>
              <a:t>Υπόθεση </a:t>
            </a:r>
            <a:r>
              <a:rPr lang="el-GR" sz="1800" dirty="0" smtClean="0">
                <a:latin typeface="Arial" pitchFamily="34" charset="0"/>
                <a:cs typeface="Arial" pitchFamily="34" charset="0"/>
              </a:rPr>
              <a:t>της παγίδας της υπογεννητικότητας</a:t>
            </a:r>
          </a:p>
          <a:p>
            <a:pPr>
              <a:lnSpc>
                <a:spcPct val="150000"/>
              </a:lnSpc>
            </a:pPr>
            <a:r>
              <a:rPr lang="el-GR" sz="1800" dirty="0" smtClean="0">
                <a:latin typeface="Arial" pitchFamily="34" charset="0"/>
                <a:cs typeface="Arial" pitchFamily="34" charset="0"/>
              </a:rPr>
              <a:t>Σύμφωνα με αυτή τη θεωρία σε χώρες που υπάρχει σοβαρή υπογεννητικότητα και οι περισσότερες οικογένειες είναι με 1 ή το πολύ 2 παιδιά για πολύ καιρό παρατηρείται μια ακόμα μεγαλύτερη τάση μείωσης των γεννήσεων λόγω της αρνητικής θέσης του πληθυσμού</a:t>
            </a:r>
            <a:r>
              <a:rPr lang="el-GR" sz="1800" dirty="0" smtClean="0">
                <a:latin typeface="Arial" pitchFamily="34" charset="0"/>
                <a:cs typeface="Arial" pitchFamily="34" charset="0"/>
              </a:rPr>
              <a:t>, της επιθυμίας </a:t>
            </a:r>
            <a:r>
              <a:rPr lang="el-GR" sz="1800" dirty="0" smtClean="0">
                <a:latin typeface="Arial" pitchFamily="34" charset="0"/>
                <a:cs typeface="Arial" pitchFamily="34" charset="0"/>
              </a:rPr>
              <a:t>των νεαρών ζευγαριών για μικρό μέγεθος οικογένειας αφού έτσι έχουν μάθει να ζουν και του χαμηλότερου εισοδήματος των νέων συγκριτικά με τους γονείς τους.</a:t>
            </a:r>
            <a:endParaRPr lang="el-G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714356"/>
          </a:xfrm>
        </p:spPr>
        <p:txBody>
          <a:bodyPr>
            <a:normAutofit/>
          </a:bodyPr>
          <a:lstStyle/>
          <a:p>
            <a:pPr algn="ctr"/>
            <a:r>
              <a:rPr lang="el-GR" sz="3200" b="1" dirty="0" smtClean="0">
                <a:latin typeface="Arial" pitchFamily="34" charset="0"/>
                <a:cs typeface="Arial" pitchFamily="34" charset="0"/>
              </a:rPr>
              <a:t>Καθυστέρηση απόκτησης 1</a:t>
            </a:r>
            <a:r>
              <a:rPr lang="el-GR" sz="3200" b="1" baseline="30000" dirty="0" smtClean="0">
                <a:latin typeface="Arial" pitchFamily="34" charset="0"/>
                <a:cs typeface="Arial" pitchFamily="34" charset="0"/>
              </a:rPr>
              <a:t>ου</a:t>
            </a:r>
            <a:r>
              <a:rPr lang="el-GR" sz="3200" b="1" dirty="0" smtClean="0">
                <a:latin typeface="Arial" pitchFamily="34" charset="0"/>
                <a:cs typeface="Arial" pitchFamily="34" charset="0"/>
              </a:rPr>
              <a:t> παιδιού</a:t>
            </a:r>
            <a:endParaRPr lang="el-GR" sz="3200" b="1" dirty="0">
              <a:latin typeface="Arial" pitchFamily="34" charset="0"/>
              <a:cs typeface="Arial" pitchFamily="34" charset="0"/>
            </a:endParaRPr>
          </a:p>
        </p:txBody>
      </p:sp>
      <p:sp>
        <p:nvSpPr>
          <p:cNvPr id="3" name="2 - Θέση περιεχομένου"/>
          <p:cNvSpPr>
            <a:spLocks noGrp="1"/>
          </p:cNvSpPr>
          <p:nvPr>
            <p:ph idx="1"/>
          </p:nvPr>
        </p:nvSpPr>
        <p:spPr>
          <a:xfrm>
            <a:off x="1000100" y="642918"/>
            <a:ext cx="7858180" cy="6215082"/>
          </a:xfrm>
        </p:spPr>
        <p:txBody>
          <a:bodyPr>
            <a:normAutofit/>
          </a:bodyPr>
          <a:lstStyle/>
          <a:p>
            <a:pPr>
              <a:lnSpc>
                <a:spcPct val="150000"/>
              </a:lnSpc>
            </a:pPr>
            <a:r>
              <a:rPr lang="el-GR" sz="1800" dirty="0" smtClean="0"/>
              <a:t>Αυτό σημαίνει ότι τα περισσότερα ζευγάρια φθάνουν στην ηλικία της εμμηνόπαυσης της γυναίκας χωρίς να έχουν ολοκληρώσει το επιθυμητό μέγεθος οικογένειας.</a:t>
            </a:r>
          </a:p>
          <a:p>
            <a:pPr>
              <a:lnSpc>
                <a:spcPct val="150000"/>
              </a:lnSpc>
            </a:pPr>
            <a:r>
              <a:rPr lang="el-GR" sz="1800" dirty="0" smtClean="0"/>
              <a:t>Το 2000 η ηλικία απόκτησης του 1</a:t>
            </a:r>
            <a:r>
              <a:rPr lang="el-GR" sz="1800" baseline="30000" dirty="0" smtClean="0"/>
              <a:t>ου</a:t>
            </a:r>
            <a:r>
              <a:rPr lang="el-GR" sz="1800" dirty="0" smtClean="0"/>
              <a:t> παιδιού ήταν 28-29 ετών ενώ στις αρχές του 70 η ηλικία 24-25 ετών. Ακόμα και στις ανατολικές χώρες όπου οι γυναίκες συνήθιζαν να τεκνοποιούν σε ακόμα μικρότερη ηλικία παρατηρείται παράταση της ηλικίας απόκτησης του 1</a:t>
            </a:r>
            <a:r>
              <a:rPr lang="el-GR" sz="1800" baseline="30000" dirty="0" smtClean="0"/>
              <a:t>ου</a:t>
            </a:r>
            <a:r>
              <a:rPr lang="el-GR" sz="1800" dirty="0" smtClean="0"/>
              <a:t> παιδιού.</a:t>
            </a:r>
          </a:p>
          <a:p>
            <a:pPr>
              <a:lnSpc>
                <a:spcPct val="150000"/>
              </a:lnSpc>
            </a:pPr>
            <a:r>
              <a:rPr lang="el-GR" sz="1800" dirty="0" smtClean="0"/>
              <a:t>Από τις αρχές του 1980 τα ζευγάρια παντρεύονταν και αποκτούσαν παιδιά σε μεγαλύτερη ηλικία εν μέρει λόγω των σπουδών και παράτασης της ηλικία που αυτές ολοκληρώνονταν.</a:t>
            </a:r>
          </a:p>
          <a:p>
            <a:pPr>
              <a:lnSpc>
                <a:spcPct val="150000"/>
              </a:lnSpc>
            </a:pPr>
            <a:r>
              <a:rPr lang="el-GR" sz="1800" dirty="0" smtClean="0"/>
              <a:t>Παρόλα αυτά  καθυστέρηση της τεκνοποίησης από μόνη της δεν αρκεί για να εξηγήσει την υπογεννητικότητα π.χ. στη Γαλλία όπου ο ολικός δείκτης γονιμότητας είναι 2,1 η μέση ηλικία τεκνοποίησης ‘είναι υψηλή.</a:t>
            </a:r>
          </a:p>
          <a:p>
            <a:pPr>
              <a:lnSpc>
                <a:spcPct val="150000"/>
              </a:lnSpc>
            </a:pPr>
            <a:endParaRPr lang="el-GR" sz="1800" dirty="0" smtClean="0"/>
          </a:p>
          <a:p>
            <a:pPr>
              <a:buNone/>
            </a:pP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1800" dirty="0" smtClean="0">
                <a:latin typeface="Arial" pitchFamily="34" charset="0"/>
                <a:cs typeface="Arial" pitchFamily="34" charset="0"/>
              </a:rPr>
              <a:t>Οι παιδίατροι είναι οι αντιπρόσωποι των παιδιών ανεξάρτητα από φυλή, θρησκεία, φύλο , εθνικότητα ή τοπικά, κρατικά και εθνικά σύνορα. Τα παιδιά δεν μπορούν να αντιπροσωπευθούν μόνα τους και να υπερασπίσουν τον εαυτό τους. Είναι από τους πιο ευάλωτους και μη προνομιούχους πληθυσμούς σε μια κοινωνία και έτσι οι ανάγκες τους χρήζουν ιδιαίτερης προσοχής.</a:t>
            </a:r>
          </a:p>
          <a:p>
            <a:pPr>
              <a:lnSpc>
                <a:spcPct val="150000"/>
              </a:lnSpc>
            </a:pPr>
            <a:r>
              <a:rPr lang="el-GR" sz="1800" dirty="0" smtClean="0">
                <a:latin typeface="Arial" pitchFamily="34" charset="0"/>
                <a:cs typeface="Arial" pitchFamily="34" charset="0"/>
              </a:rPr>
              <a:t>Η οικουμενική μορφή της παιδιατρικής είναι πιο πολύ επιτακτική στις ημέρες μας αφού τα όρια ανάμεσα σε ανεπτυγμένες ή βιομηχανικές χώρες και αναπτυσσόμενες ή χαμηλού εισοδήματος χώρες τείνουν να εξαλειφθούν λόγω της ασύμμετρης προόδου μέσα και ανάμεσα στις χώρες.</a:t>
            </a:r>
            <a:endParaRPr lang="el-G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45719"/>
          </a:xfrm>
        </p:spPr>
        <p:txBody>
          <a:bodyPr>
            <a:normAutofit fontScale="90000"/>
          </a:bodyPr>
          <a:lstStyle/>
          <a:p>
            <a:endParaRPr lang="el-GR" dirty="0"/>
          </a:p>
        </p:txBody>
      </p:sp>
      <p:sp>
        <p:nvSpPr>
          <p:cNvPr id="3" name="2 - Θέση περιεχομένου"/>
          <p:cNvSpPr>
            <a:spLocks noGrp="1"/>
          </p:cNvSpPr>
          <p:nvPr>
            <p:ph idx="1"/>
          </p:nvPr>
        </p:nvSpPr>
        <p:spPr>
          <a:xfrm>
            <a:off x="1000100" y="642918"/>
            <a:ext cx="7498080" cy="5891234"/>
          </a:xfrm>
        </p:spPr>
        <p:txBody>
          <a:bodyPr>
            <a:normAutofit fontScale="47500" lnSpcReduction="20000"/>
          </a:bodyPr>
          <a:lstStyle/>
          <a:p>
            <a:pPr>
              <a:lnSpc>
                <a:spcPct val="170000"/>
              </a:lnSpc>
              <a:buNone/>
            </a:pPr>
            <a:r>
              <a:rPr lang="el-GR" dirty="0" smtClean="0">
                <a:latin typeface="Arial" pitchFamily="34" charset="0"/>
                <a:cs typeface="Arial" pitchFamily="34" charset="0"/>
              </a:rPr>
              <a:t>Παράγοντες που σχετίζονται μεν την καθυστέρηση απόκτησης 1</a:t>
            </a:r>
            <a:r>
              <a:rPr lang="el-GR" baseline="30000" dirty="0" smtClean="0">
                <a:latin typeface="Arial" pitchFamily="34" charset="0"/>
                <a:cs typeface="Arial" pitchFamily="34" charset="0"/>
              </a:rPr>
              <a:t>ου</a:t>
            </a:r>
            <a:r>
              <a:rPr lang="el-GR" dirty="0" smtClean="0">
                <a:latin typeface="Arial" pitchFamily="34" charset="0"/>
                <a:cs typeface="Arial" pitchFamily="34" charset="0"/>
              </a:rPr>
              <a:t> παιδιού είναι</a:t>
            </a:r>
            <a:r>
              <a:rPr lang="en-US" dirty="0" smtClean="0">
                <a:latin typeface="Arial" pitchFamily="34" charset="0"/>
                <a:cs typeface="Arial" pitchFamily="34" charset="0"/>
              </a:rPr>
              <a:t>:</a:t>
            </a:r>
            <a:endParaRPr lang="el-GR" dirty="0" smtClean="0">
              <a:latin typeface="Arial" pitchFamily="34" charset="0"/>
              <a:cs typeface="Arial" pitchFamily="34" charset="0"/>
            </a:endParaRPr>
          </a:p>
          <a:p>
            <a:pPr lvl="1">
              <a:lnSpc>
                <a:spcPct val="170000"/>
              </a:lnSpc>
              <a:buClr>
                <a:srgbClr val="FF0000"/>
              </a:buClr>
              <a:buFont typeface="Wingdings" pitchFamily="2" charset="2"/>
              <a:buChar char="Ø"/>
            </a:pPr>
            <a:r>
              <a:rPr lang="el-GR" sz="3400" dirty="0" smtClean="0">
                <a:latin typeface="Arial" pitchFamily="34" charset="0"/>
                <a:cs typeface="Arial" pitchFamily="34" charset="0"/>
              </a:rPr>
              <a:t>Αστάθεια των σύγχρονων σχέσεων</a:t>
            </a:r>
          </a:p>
          <a:p>
            <a:pPr lvl="1">
              <a:lnSpc>
                <a:spcPct val="170000"/>
              </a:lnSpc>
              <a:buClr>
                <a:srgbClr val="FF0000"/>
              </a:buClr>
              <a:buFont typeface="Wingdings" pitchFamily="2" charset="2"/>
              <a:buChar char="Ø"/>
            </a:pPr>
            <a:r>
              <a:rPr lang="el-GR" sz="3400" dirty="0" smtClean="0">
                <a:latin typeface="Arial" pitchFamily="34" charset="0"/>
                <a:cs typeface="Arial" pitchFamily="34" charset="0"/>
              </a:rPr>
              <a:t>Ελάττωση του ιδεατού μεγέθους οικογένειας</a:t>
            </a:r>
          </a:p>
          <a:p>
            <a:pPr lvl="1">
              <a:lnSpc>
                <a:spcPct val="170000"/>
              </a:lnSpc>
              <a:buClr>
                <a:srgbClr val="FF0000"/>
              </a:buClr>
              <a:buFont typeface="Wingdings" pitchFamily="2" charset="2"/>
              <a:buChar char="Ø"/>
            </a:pPr>
            <a:r>
              <a:rPr lang="el-GR" sz="3400" dirty="0" smtClean="0">
                <a:latin typeface="Arial" pitchFamily="34" charset="0"/>
                <a:cs typeface="Arial" pitchFamily="34" charset="0"/>
              </a:rPr>
              <a:t>Η αύξηση της πυκνότητας του πληθυσμού</a:t>
            </a:r>
          </a:p>
          <a:p>
            <a:pPr lvl="1">
              <a:lnSpc>
                <a:spcPct val="170000"/>
              </a:lnSpc>
              <a:buClr>
                <a:srgbClr val="FF0000"/>
              </a:buClr>
              <a:buFont typeface="Wingdings" pitchFamily="2" charset="2"/>
              <a:buChar char="Ø"/>
            </a:pPr>
            <a:r>
              <a:rPr lang="el-GR" sz="3400" dirty="0" smtClean="0">
                <a:latin typeface="Arial" pitchFamily="34" charset="0"/>
                <a:cs typeface="Arial" pitchFamily="34" charset="0"/>
              </a:rPr>
              <a:t>Πίεση λόγω της παγκοσμιοποίησης της αγοράς εργασίας για αλλαγή τόπου διαμονής και εργασίας χωρίς να λαμβάνονται υπόψη οι οικογενειακές συνθήκες.</a:t>
            </a:r>
          </a:p>
          <a:p>
            <a:pPr>
              <a:lnSpc>
                <a:spcPct val="170000"/>
              </a:lnSpc>
            </a:pPr>
            <a:r>
              <a:rPr lang="el-GR" dirty="0" smtClean="0">
                <a:latin typeface="Arial" pitchFamily="34" charset="0"/>
                <a:cs typeface="Arial" pitchFamily="34" charset="0"/>
              </a:rPr>
              <a:t>Σε επίπεδο ατομικό οι παράγοντες φαίνεται να είναι </a:t>
            </a:r>
            <a:r>
              <a:rPr lang="el-GR" dirty="0" smtClean="0">
                <a:latin typeface="Arial" pitchFamily="34" charset="0"/>
                <a:cs typeface="Arial" pitchFamily="34" charset="0"/>
              </a:rPr>
              <a:t>διαφορετικοί</a:t>
            </a:r>
            <a:r>
              <a:rPr lang="en-US" dirty="0" smtClean="0">
                <a:latin typeface="Arial" pitchFamily="34" charset="0"/>
                <a:cs typeface="Arial" pitchFamily="34" charset="0"/>
              </a:rPr>
              <a:t>;</a:t>
            </a:r>
            <a:endParaRPr lang="el-GR" dirty="0" smtClean="0">
              <a:latin typeface="Arial" pitchFamily="34" charset="0"/>
              <a:cs typeface="Arial" pitchFamily="34" charset="0"/>
            </a:endParaRPr>
          </a:p>
          <a:p>
            <a:pPr>
              <a:lnSpc>
                <a:spcPct val="170000"/>
              </a:lnSpc>
            </a:pPr>
            <a:r>
              <a:rPr lang="el-GR" dirty="0" smtClean="0">
                <a:latin typeface="Arial" pitchFamily="34" charset="0"/>
                <a:cs typeface="Arial" pitchFamily="34" charset="0"/>
              </a:rPr>
              <a:t>Ανάμεσα στις γυναίκες ηλικίας 33 ετών που σχεδίαζαν να συλλάβουν και οι σύντροφοι τους ήταν στο ανώτερο εισοδηματικό τέταρτο το 74% ανέφεραν ότι καθυστερούν λόγω του συντρόφου τους</a:t>
            </a:r>
            <a:r>
              <a:rPr lang="el-GR" dirty="0" smtClean="0">
                <a:latin typeface="Arial" pitchFamily="34" charset="0"/>
                <a:cs typeface="Arial" pitchFamily="34" charset="0"/>
              </a:rPr>
              <a:t>, το </a:t>
            </a:r>
            <a:r>
              <a:rPr lang="el-GR" dirty="0" smtClean="0">
                <a:latin typeface="Arial" pitchFamily="34" charset="0"/>
                <a:cs typeface="Arial" pitchFamily="34" charset="0"/>
              </a:rPr>
              <a:t>52% είχε άλλες βλέψεις για τη ζωή τους και το 32% καθυστερούσε λόγω δουλειάς ή εκπαίδευσης..Σε άλλες μελέτες αναφέρονται και επιπρόσθετοι λόγοι όπως η αυξημένη εκπαίδευση, η αύξηση των εργαζόμενων γυναικών και η έλλειψη υποστηρικτικών δομών από την πολιτεία.</a:t>
            </a:r>
            <a:endParaRPr lang="el-G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214414" y="428604"/>
            <a:ext cx="7929586" cy="1143000"/>
          </a:xfrm>
        </p:spPr>
        <p:txBody>
          <a:bodyPr>
            <a:normAutofit/>
          </a:bodyPr>
          <a:lstStyle/>
          <a:p>
            <a:pPr algn="ctr"/>
            <a:r>
              <a:rPr lang="el-GR" sz="3200" b="1" dirty="0" smtClean="0">
                <a:latin typeface="Arial" pitchFamily="34" charset="0"/>
                <a:cs typeface="Arial" pitchFamily="34" charset="0"/>
              </a:rPr>
              <a:t>Μέτρα πρόληψης και αντιμετώπισης της υπογεννητικότητας</a:t>
            </a:r>
            <a:endParaRPr lang="el-GR" sz="3200" b="1" dirty="0">
              <a:latin typeface="Arial" pitchFamily="34" charset="0"/>
              <a:cs typeface="Arial" pitchFamily="34" charset="0"/>
            </a:endParaRPr>
          </a:p>
        </p:txBody>
      </p:sp>
      <p:sp>
        <p:nvSpPr>
          <p:cNvPr id="3" name="2 - Θέση περιεχομένου"/>
          <p:cNvSpPr>
            <a:spLocks noGrp="1"/>
          </p:cNvSpPr>
          <p:nvPr>
            <p:ph idx="1"/>
          </p:nvPr>
        </p:nvSpPr>
        <p:spPr/>
        <p:txBody>
          <a:bodyPr/>
          <a:lstStyle/>
          <a:p>
            <a:endParaRPr lang="el-GR" b="1" dirty="0" smtClean="0"/>
          </a:p>
          <a:p>
            <a:endParaRPr lang="el-GR" b="1" dirty="0" smtClean="0"/>
          </a:p>
          <a:p>
            <a:pPr>
              <a:buNone/>
            </a:pPr>
            <a:r>
              <a:rPr lang="el-GR" b="1" dirty="0" smtClean="0"/>
              <a:t>Οι πολιτικές που είναι </a:t>
            </a:r>
            <a:r>
              <a:rPr lang="el-GR" b="1" dirty="0" smtClean="0"/>
              <a:t>ευνοϊκές </a:t>
            </a:r>
            <a:r>
              <a:rPr lang="el-GR" b="1" dirty="0" smtClean="0"/>
              <a:t>για την οικογένεια θα μπορούσαν να αυξήσουν την γεννητικότητα</a:t>
            </a:r>
            <a:r>
              <a:rPr lang="en-US" b="1" dirty="0" smtClean="0"/>
              <a:t> ;</a:t>
            </a:r>
            <a:endParaRPr lang="el-GR" b="1"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439718"/>
          </a:xfrm>
        </p:spPr>
        <p:txBody>
          <a:bodyPr>
            <a:normAutofit fontScale="90000"/>
          </a:bodyPr>
          <a:lstStyle/>
          <a:p>
            <a:endParaRPr lang="el-GR" dirty="0"/>
          </a:p>
        </p:txBody>
      </p:sp>
      <p:sp>
        <p:nvSpPr>
          <p:cNvPr id="3" name="2 - Θέση περιεχομένου"/>
          <p:cNvSpPr>
            <a:spLocks noGrp="1"/>
          </p:cNvSpPr>
          <p:nvPr>
            <p:ph idx="1"/>
          </p:nvPr>
        </p:nvSpPr>
        <p:spPr>
          <a:xfrm>
            <a:off x="1435608" y="785794"/>
            <a:ext cx="7498080" cy="6072206"/>
          </a:xfrm>
        </p:spPr>
        <p:txBody>
          <a:bodyPr>
            <a:noAutofit/>
          </a:bodyPr>
          <a:lstStyle/>
          <a:p>
            <a:pPr>
              <a:lnSpc>
                <a:spcPct val="150000"/>
              </a:lnSpc>
              <a:buNone/>
            </a:pPr>
            <a:r>
              <a:rPr lang="el-GR" sz="1800" dirty="0" smtClean="0">
                <a:latin typeface="Arial" pitchFamily="34" charset="0"/>
                <a:cs typeface="Arial" pitchFamily="34" charset="0"/>
              </a:rPr>
              <a:t>Πολλά κράτη με αυξημένο ποσοστό εργαζόμενων γυναικών έχουν υιοθετήσει πολιτικές που αποκαθιστούν την ισορροπία ανάμεσα σε εργασία και οικογενειακή ζωή ,σε μια προσπάθεια αύξησης του δείκτη γεννητικότητας</a:t>
            </a:r>
          </a:p>
          <a:p>
            <a:pPr>
              <a:lnSpc>
                <a:spcPct val="150000"/>
              </a:lnSpc>
              <a:buNone/>
            </a:pPr>
            <a:r>
              <a:rPr lang="el-GR" sz="1800" dirty="0" smtClean="0">
                <a:latin typeface="Arial" pitchFamily="34" charset="0"/>
                <a:cs typeface="Arial" pitchFamily="34" charset="0"/>
              </a:rPr>
              <a:t>Οι δείκτες γεννητικότητας είναι υψηλότεροι στις ευρωπαϊκές χώρες του Βορρά όπου όμως περισσότερες γυναίκες εργάζονται έξω από το σπίτι τους συγκριτικά με τον αριθμό των γυναικών στις νότιες χώρες.</a:t>
            </a:r>
          </a:p>
          <a:p>
            <a:pPr>
              <a:lnSpc>
                <a:spcPct val="150000"/>
              </a:lnSpc>
              <a:buNone/>
            </a:pPr>
            <a:r>
              <a:rPr lang="el-GR" sz="1800" dirty="0" smtClean="0">
                <a:latin typeface="Arial" pitchFamily="34" charset="0"/>
                <a:cs typeface="Arial" pitchFamily="34" charset="0"/>
              </a:rPr>
              <a:t>Στις χώρες του νότου όμως</a:t>
            </a:r>
            <a:r>
              <a:rPr lang="en-US" sz="1800" dirty="0" smtClean="0">
                <a:latin typeface="Arial" pitchFamily="34" charset="0"/>
                <a:cs typeface="Arial" pitchFamily="34" charset="0"/>
              </a:rPr>
              <a:t>;</a:t>
            </a:r>
            <a:endParaRPr lang="el-GR" sz="1800" dirty="0" smtClean="0">
              <a:latin typeface="Arial" pitchFamily="34" charset="0"/>
              <a:cs typeface="Arial" pitchFamily="34" charset="0"/>
            </a:endParaRPr>
          </a:p>
          <a:p>
            <a:pPr>
              <a:lnSpc>
                <a:spcPct val="150000"/>
              </a:lnSpc>
              <a:buNone/>
            </a:pPr>
            <a:r>
              <a:rPr lang="el-GR" sz="1800" dirty="0" smtClean="0">
                <a:latin typeface="Arial" pitchFamily="34" charset="0"/>
                <a:cs typeface="Arial" pitchFamily="34" charset="0"/>
              </a:rPr>
              <a:t>-Τα επίπεδα της υποστήριξης για φύλαξη του παιδιού είναι χαμηλά</a:t>
            </a:r>
          </a:p>
          <a:p>
            <a:pPr>
              <a:lnSpc>
                <a:spcPct val="150000"/>
              </a:lnSpc>
              <a:buNone/>
            </a:pPr>
            <a:r>
              <a:rPr lang="el-GR" sz="1800" dirty="0" smtClean="0">
                <a:latin typeface="Arial" pitchFamily="34" charset="0"/>
                <a:cs typeface="Arial" pitchFamily="34" charset="0"/>
              </a:rPr>
              <a:t>-Υπάρχουν εμπόδια για </a:t>
            </a:r>
            <a:r>
              <a:rPr lang="en-US" sz="1800" dirty="0" smtClean="0">
                <a:latin typeface="Arial" pitchFamily="34" charset="0"/>
                <a:cs typeface="Arial" pitchFamily="34" charset="0"/>
              </a:rPr>
              <a:t>part time </a:t>
            </a:r>
            <a:r>
              <a:rPr lang="el-GR" sz="1800" dirty="0" smtClean="0">
                <a:latin typeface="Arial" pitchFamily="34" charset="0"/>
                <a:cs typeface="Arial" pitchFamily="34" charset="0"/>
              </a:rPr>
              <a:t>δουλειά.</a:t>
            </a:r>
          </a:p>
          <a:p>
            <a:pPr>
              <a:lnSpc>
                <a:spcPct val="150000"/>
              </a:lnSpc>
              <a:buNone/>
            </a:pPr>
            <a:r>
              <a:rPr lang="el-GR" sz="1800" dirty="0" smtClean="0">
                <a:latin typeface="Arial" pitchFamily="34" charset="0"/>
                <a:cs typeface="Arial" pitchFamily="34" charset="0"/>
              </a:rPr>
              <a:t>-Φτωχή υποστήριξη από το κράτος για τις οικογένειες και τους νεαρούς ενήλικες ,οι οποίοι αναγκάζονται να μείνουν στο πατρικό σπίτι.</a:t>
            </a:r>
            <a:endParaRPr lang="el-G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latin typeface="Arial" pitchFamily="34" charset="0"/>
                <a:cs typeface="Arial" pitchFamily="34" charset="0"/>
              </a:rPr>
              <a:t>Η υιοθέτηση υποστηρικτικών πολιτικών πριν από τη γέννηση του παιδιού, όπως π.χ. στη Γαλλία οι οποίες περιλαμβάνουν κοινωνικά κίνητρα για εγκυμοσύνη και ανατροφή παιδιού έχει βρεθεί ότι αυξάνουν τον αριθμό των γεννήσεων βραχυπρόθεσμα αλλά όχι μακροπρόθεσμα.</a:t>
            </a:r>
          </a:p>
          <a:p>
            <a:pPr>
              <a:lnSpc>
                <a:spcPct val="150000"/>
              </a:lnSpc>
            </a:pPr>
            <a:r>
              <a:rPr lang="el-GR" sz="2000" dirty="0" smtClean="0">
                <a:latin typeface="Arial" pitchFamily="34" charset="0"/>
                <a:cs typeface="Arial" pitchFamily="34" charset="0"/>
              </a:rPr>
              <a:t>Επίσης η υιοθέτηση ακραίων πολιτικών όπως η απαγόρευση των εκτρώσεων με νόμο όπως στη Ρουμανία μπορεί να έχει δυσμενείς συνέπειες για την υγεία(αύξηση του αριθμού των παράνομων εκτρώσεων)</a:t>
            </a:r>
            <a:endParaRPr lang="el-GR" sz="2000" dirty="0">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439718"/>
          </a:xfrm>
        </p:spPr>
        <p:txBody>
          <a:bodyPr>
            <a:normAutofit fontScale="90000"/>
          </a:bodyPr>
          <a:lstStyle/>
          <a:p>
            <a:endParaRPr lang="el-GR" dirty="0"/>
          </a:p>
        </p:txBody>
      </p:sp>
      <p:sp>
        <p:nvSpPr>
          <p:cNvPr id="3" name="2 - Θέση περιεχομένου"/>
          <p:cNvSpPr>
            <a:spLocks noGrp="1"/>
          </p:cNvSpPr>
          <p:nvPr>
            <p:ph idx="1"/>
          </p:nvPr>
        </p:nvSpPr>
        <p:spPr>
          <a:xfrm>
            <a:off x="1285852" y="928670"/>
            <a:ext cx="7498080" cy="5929330"/>
          </a:xfrm>
        </p:spPr>
        <p:txBody>
          <a:bodyPr>
            <a:normAutofit lnSpcReduction="10000"/>
          </a:bodyPr>
          <a:lstStyle/>
          <a:p>
            <a:pPr>
              <a:lnSpc>
                <a:spcPct val="150000"/>
              </a:lnSpc>
            </a:pPr>
            <a:r>
              <a:rPr lang="el-GR" sz="2000" dirty="0" smtClean="0">
                <a:latin typeface="Arial" pitchFamily="34" charset="0"/>
                <a:cs typeface="Arial" pitchFamily="34" charset="0"/>
              </a:rPr>
              <a:t>Ιδανικά μια οικονομική υποστηρικτική πολιτική θα πρέπει να περιλαμβάνει </a:t>
            </a:r>
          </a:p>
          <a:p>
            <a:pPr>
              <a:lnSpc>
                <a:spcPct val="150000"/>
              </a:lnSpc>
            </a:pPr>
            <a:r>
              <a:rPr lang="el-GR" sz="2000" dirty="0" smtClean="0">
                <a:latin typeface="Arial" pitchFamily="34" charset="0"/>
                <a:cs typeface="Arial" pitchFamily="34" charset="0"/>
              </a:rPr>
              <a:t>-ενίσχυση για τα έξοδα ανατροφής του </a:t>
            </a:r>
            <a:r>
              <a:rPr lang="el-GR" sz="2000" dirty="0" smtClean="0">
                <a:latin typeface="Arial" pitchFamily="34" charset="0"/>
                <a:cs typeface="Arial" pitchFamily="34" charset="0"/>
              </a:rPr>
              <a:t>παιδιού, για την </a:t>
            </a:r>
            <a:r>
              <a:rPr lang="el-GR" sz="2000" dirty="0" smtClean="0">
                <a:latin typeface="Arial" pitchFamily="34" charset="0"/>
                <a:cs typeface="Arial" pitchFamily="34" charset="0"/>
              </a:rPr>
              <a:t>Παρακολούθηση και διατήρηση της υγείας του και</a:t>
            </a:r>
          </a:p>
          <a:p>
            <a:pPr>
              <a:lnSpc>
                <a:spcPct val="150000"/>
              </a:lnSpc>
            </a:pPr>
            <a:r>
              <a:rPr lang="el-GR" sz="2000" dirty="0" smtClean="0">
                <a:latin typeface="Arial" pitchFamily="34" charset="0"/>
                <a:cs typeface="Arial" pitchFamily="34" charset="0"/>
              </a:rPr>
              <a:t>-υποστηρικτικά μέτρα για την ανάπτυξη και την ενίσχυση της απασχόλησης των γυναικών </a:t>
            </a:r>
          </a:p>
          <a:p>
            <a:pPr>
              <a:lnSpc>
                <a:spcPct val="150000"/>
              </a:lnSpc>
            </a:pPr>
            <a:r>
              <a:rPr lang="el-GR" sz="2000" dirty="0" smtClean="0">
                <a:latin typeface="Arial" pitchFamily="34" charset="0"/>
                <a:cs typeface="Arial" pitchFamily="34" charset="0"/>
              </a:rPr>
              <a:t>-υποστήριξη της ισότητας των 2 φύλων.</a:t>
            </a:r>
          </a:p>
          <a:p>
            <a:pPr>
              <a:lnSpc>
                <a:spcPct val="150000"/>
              </a:lnSpc>
            </a:pPr>
            <a:r>
              <a:rPr lang="el-GR" sz="2000" dirty="0" smtClean="0">
                <a:latin typeface="Arial" pitchFamily="34" charset="0"/>
                <a:cs typeface="Arial" pitchFamily="34" charset="0"/>
              </a:rPr>
              <a:t>Συχνά η αύξηση της γεννητικότητας δεν </a:t>
            </a:r>
            <a:r>
              <a:rPr lang="el-GR" sz="2000" dirty="0" smtClean="0">
                <a:latin typeface="Arial" pitchFamily="34" charset="0"/>
                <a:cs typeface="Arial" pitchFamily="34" charset="0"/>
              </a:rPr>
              <a:t>είναι </a:t>
            </a:r>
            <a:r>
              <a:rPr lang="el-GR" sz="2000" dirty="0" smtClean="0">
                <a:latin typeface="Arial" pitchFamily="34" charset="0"/>
                <a:cs typeface="Arial" pitchFamily="34" charset="0"/>
              </a:rPr>
              <a:t>ο πρωταρχικός στόχος τέτοιων μέτρων αλλά είναι έ</a:t>
            </a:r>
            <a:r>
              <a:rPr lang="el-GR" sz="2000" dirty="0" smtClean="0">
                <a:latin typeface="Arial" pitchFamily="34" charset="0"/>
                <a:cs typeface="Arial" pitchFamily="34" charset="0"/>
              </a:rPr>
              <a:t>να </a:t>
            </a:r>
            <a:r>
              <a:rPr lang="el-GR" sz="2000" dirty="0" smtClean="0">
                <a:latin typeface="Arial" pitchFamily="34" charset="0"/>
                <a:cs typeface="Arial" pitchFamily="34" charset="0"/>
              </a:rPr>
              <a:t>θετικό συνακόλουθο.</a:t>
            </a:r>
          </a:p>
          <a:p>
            <a:pPr>
              <a:lnSpc>
                <a:spcPct val="150000"/>
              </a:lnSpc>
            </a:pPr>
            <a:r>
              <a:rPr lang="el-GR" sz="2000" dirty="0" smtClean="0">
                <a:latin typeface="Arial" pitchFamily="34" charset="0"/>
                <a:cs typeface="Arial" pitchFamily="34" charset="0"/>
              </a:rPr>
              <a:t>Σε </a:t>
            </a:r>
            <a:r>
              <a:rPr lang="el-GR" sz="2000" dirty="0" smtClean="0">
                <a:latin typeface="Arial" pitchFamily="34" charset="0"/>
                <a:cs typeface="Arial" pitchFamily="34" charset="0"/>
              </a:rPr>
              <a:t>κάποιες ευρωπαϊκές </a:t>
            </a:r>
            <a:r>
              <a:rPr lang="el-GR" sz="2000" dirty="0" smtClean="0">
                <a:latin typeface="Arial" pitchFamily="34" charset="0"/>
                <a:cs typeface="Arial" pitchFamily="34" charset="0"/>
              </a:rPr>
              <a:t>χώρες όπου υιοθετήθηκαν τέτοια μέτρα όπως η Δανία και η Ισλανδία ελαττώθηκε η διαφορά ανάμεσα στην επιθυμητή και στην πραγματική γεννητικότητα.</a:t>
            </a:r>
            <a:endParaRPr lang="el-GR" sz="2000" dirty="0">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Αποτελεσματικότητα</a:t>
            </a:r>
            <a:endParaRPr lang="el-GR" dirty="0"/>
          </a:p>
        </p:txBody>
      </p:sp>
      <p:sp>
        <p:nvSpPr>
          <p:cNvPr id="3" name="2 - Θέση περιεχομένου"/>
          <p:cNvSpPr>
            <a:spLocks noGrp="1"/>
          </p:cNvSpPr>
          <p:nvPr>
            <p:ph idx="1"/>
          </p:nvPr>
        </p:nvSpPr>
        <p:spPr/>
        <p:txBody>
          <a:bodyPr>
            <a:normAutofit/>
          </a:bodyPr>
          <a:lstStyle/>
          <a:p>
            <a:pPr>
              <a:lnSpc>
                <a:spcPct val="150000"/>
              </a:lnSpc>
            </a:pPr>
            <a:r>
              <a:rPr lang="el-GR" sz="1800" dirty="0" smtClean="0">
                <a:latin typeface="Arial" pitchFamily="34" charset="0"/>
                <a:cs typeface="Arial" pitchFamily="34" charset="0"/>
              </a:rPr>
              <a:t>Η αποτελεσματικότητα κάθε πολιτικής που προσβλέπει άμεσα ή έμμεσα στην αύξηση της γεννητικότητας εξαρτάται από την επίδρασή της σε </a:t>
            </a:r>
            <a:r>
              <a:rPr lang="en-US" sz="1800" dirty="0" smtClean="0">
                <a:latin typeface="Arial" pitchFamily="34" charset="0"/>
                <a:cs typeface="Arial" pitchFamily="34" charset="0"/>
              </a:rPr>
              <a:t>:</a:t>
            </a:r>
            <a:endParaRPr lang="el-GR" sz="1800" dirty="0" smtClean="0">
              <a:latin typeface="Arial" pitchFamily="34" charset="0"/>
              <a:cs typeface="Arial" pitchFamily="34" charset="0"/>
            </a:endParaRPr>
          </a:p>
          <a:p>
            <a:pPr>
              <a:lnSpc>
                <a:spcPct val="150000"/>
              </a:lnSpc>
            </a:pPr>
            <a:r>
              <a:rPr lang="el-GR" sz="1800" dirty="0" smtClean="0">
                <a:latin typeface="Arial" pitchFamily="34" charset="0"/>
                <a:cs typeface="Arial" pitchFamily="34" charset="0"/>
              </a:rPr>
              <a:t>Ελάχιστο αριθμό γεννήσεων = συνολικός αριθμός γεννήσεων που αντιστοιχούν σ μια γενεά</a:t>
            </a:r>
          </a:p>
          <a:p>
            <a:pPr>
              <a:lnSpc>
                <a:spcPct val="150000"/>
              </a:lnSpc>
            </a:pPr>
            <a:r>
              <a:rPr lang="el-GR" sz="1800" dirty="0" smtClean="0">
                <a:latin typeface="Arial" pitchFamily="34" charset="0"/>
                <a:cs typeface="Arial" pitchFamily="34" charset="0"/>
              </a:rPr>
              <a:t>Τον ρυθμό των γεννήσεων = μέση ηλικία της γυναίκας όπου επιτυγχάνεται επιτυχής γέννηση παιδιού.</a:t>
            </a:r>
          </a:p>
          <a:p>
            <a:pPr>
              <a:lnSpc>
                <a:spcPct val="150000"/>
              </a:lnSpc>
            </a:pPr>
            <a:r>
              <a:rPr lang="el-GR" sz="1800" dirty="0" smtClean="0">
                <a:latin typeface="Arial" pitchFamily="34" charset="0"/>
                <a:cs typeface="Arial" pitchFamily="34" charset="0"/>
              </a:rPr>
              <a:t>Οι αλλαγές στο συνολικό αριθμό των γεννήσεων από κάθε γενεά αντικατοπτρίζουν τα μακροχρόνια αποτελέσματα μιας πολιτικής ενώ οι αλλαγές στο ρυθμό των γεννήσεων τα βραχυπρόθεσμα.</a:t>
            </a:r>
            <a:endParaRPr lang="el-GR" sz="1800" dirty="0">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1800" dirty="0" smtClean="0">
                <a:latin typeface="Arial" pitchFamily="34" charset="0"/>
                <a:cs typeface="Arial" pitchFamily="34" charset="0"/>
              </a:rPr>
              <a:t>Οι περισσότερες πολιτικές έχουν μεγαλύτερη επίδραση στο ρυθμό των </a:t>
            </a:r>
            <a:r>
              <a:rPr lang="el-GR" sz="1800" dirty="0" err="1" smtClean="0">
                <a:latin typeface="Arial" pitchFamily="34" charset="0"/>
                <a:cs typeface="Arial" pitchFamily="34" charset="0"/>
              </a:rPr>
              <a:t>γεννήσεων.π.χ</a:t>
            </a:r>
            <a:r>
              <a:rPr lang="el-GR" sz="1800" dirty="0" smtClean="0">
                <a:latin typeface="Arial" pitchFamily="34" charset="0"/>
                <a:cs typeface="Arial" pitchFamily="34" charset="0"/>
              </a:rPr>
              <a:t>. γη αύξηση των παροχών για τα παιδιά στην Αγγλία από τη μια αύξηση τον αριθμό των παιδιών που γεννά κάθε γυναίκα αλλά αύξησε και τον αριθμό γυναικών που τεκνοποιούν σε πολύ νεαρή ηλικία.</a:t>
            </a:r>
          </a:p>
          <a:p>
            <a:pPr>
              <a:lnSpc>
                <a:spcPct val="150000"/>
              </a:lnSpc>
            </a:pPr>
            <a:r>
              <a:rPr lang="el-GR" sz="1800" dirty="0" smtClean="0">
                <a:latin typeface="Arial" pitchFamily="34" charset="0"/>
                <a:cs typeface="Arial" pitchFamily="34" charset="0"/>
              </a:rPr>
              <a:t>Στη Σουηδία η χορήγηση του 80% των αποδοχών αν η απόκτηση του 2</a:t>
            </a:r>
            <a:r>
              <a:rPr lang="el-GR" sz="1800" baseline="30000" dirty="0" smtClean="0">
                <a:latin typeface="Arial" pitchFamily="34" charset="0"/>
                <a:cs typeface="Arial" pitchFamily="34" charset="0"/>
              </a:rPr>
              <a:t>ου</a:t>
            </a:r>
            <a:r>
              <a:rPr lang="el-GR" sz="1800" dirty="0" smtClean="0">
                <a:latin typeface="Arial" pitchFamily="34" charset="0"/>
                <a:cs typeface="Arial" pitchFamily="34" charset="0"/>
              </a:rPr>
              <a:t> παιδιού γίνει μέσα σε 24 μήνες από την απόκτηση του 1</a:t>
            </a:r>
            <a:r>
              <a:rPr lang="el-GR" sz="1800" baseline="30000" dirty="0" smtClean="0">
                <a:latin typeface="Arial" pitchFamily="34" charset="0"/>
                <a:cs typeface="Arial" pitchFamily="34" charset="0"/>
              </a:rPr>
              <a:t>ου</a:t>
            </a:r>
            <a:r>
              <a:rPr lang="el-GR" sz="1800" dirty="0" smtClean="0">
                <a:latin typeface="Arial" pitchFamily="34" charset="0"/>
                <a:cs typeface="Arial" pitchFamily="34" charset="0"/>
              </a:rPr>
              <a:t> είχε καλή ανταπόκριση σε όλα τα κοινωνικά  και μορφωτικά στρώματα.</a:t>
            </a:r>
            <a:endParaRPr lang="el-GR" sz="1800" dirty="0">
              <a:latin typeface="Arial" pitchFamily="34" charset="0"/>
              <a:cs typeface="Arial"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latin typeface="Arial" pitchFamily="34" charset="0"/>
                <a:cs typeface="Arial" pitchFamily="34" charset="0"/>
              </a:rPr>
              <a:t>Άλλα μέτρα που βοηθούν στον αρμονικό συνδυασμό εργασίας και οικογένειας είναι </a:t>
            </a:r>
            <a:r>
              <a:rPr lang="en-US" sz="2000" dirty="0" smtClean="0">
                <a:latin typeface="Arial" pitchFamily="34" charset="0"/>
                <a:cs typeface="Arial" pitchFamily="34" charset="0"/>
              </a:rPr>
              <a:t>:</a:t>
            </a:r>
          </a:p>
          <a:p>
            <a:pPr>
              <a:lnSpc>
                <a:spcPct val="150000"/>
              </a:lnSpc>
            </a:pPr>
            <a:r>
              <a:rPr lang="el-GR" sz="2000" dirty="0" smtClean="0">
                <a:latin typeface="Arial" pitchFamily="34" charset="0"/>
                <a:cs typeface="Arial" pitchFamily="34" charset="0"/>
              </a:rPr>
              <a:t>Δικαίωμα απουσίας από τη δουλειά</a:t>
            </a:r>
          </a:p>
          <a:p>
            <a:pPr>
              <a:lnSpc>
                <a:spcPct val="150000"/>
              </a:lnSpc>
            </a:pPr>
            <a:r>
              <a:rPr lang="el-GR" sz="2000" dirty="0" smtClean="0">
                <a:latin typeface="Arial" pitchFamily="34" charset="0"/>
                <a:cs typeface="Arial" pitchFamily="34" charset="0"/>
              </a:rPr>
              <a:t>Παροχή υπηρεσιών φύλαξης και ανατροφής των παιδιών</a:t>
            </a:r>
          </a:p>
          <a:p>
            <a:pPr>
              <a:lnSpc>
                <a:spcPct val="150000"/>
              </a:lnSpc>
            </a:pPr>
            <a:r>
              <a:rPr lang="el-GR" sz="2000" dirty="0" smtClean="0">
                <a:latin typeface="Arial" pitchFamily="34" charset="0"/>
                <a:cs typeface="Arial" pitchFamily="34" charset="0"/>
              </a:rPr>
              <a:t>Δυνατότητα </a:t>
            </a:r>
            <a:r>
              <a:rPr lang="en-US" sz="2000" dirty="0" smtClean="0">
                <a:latin typeface="Arial" pitchFamily="34" charset="0"/>
                <a:cs typeface="Arial" pitchFamily="34" charset="0"/>
              </a:rPr>
              <a:t>part-time </a:t>
            </a:r>
            <a:r>
              <a:rPr lang="el-GR" sz="2000" dirty="0" smtClean="0">
                <a:latin typeface="Arial" pitchFamily="34" charset="0"/>
                <a:cs typeface="Arial" pitchFamily="34" charset="0"/>
              </a:rPr>
              <a:t>εργασίας</a:t>
            </a:r>
          </a:p>
          <a:p>
            <a:pPr>
              <a:lnSpc>
                <a:spcPct val="150000"/>
              </a:lnSpc>
            </a:pPr>
            <a:r>
              <a:rPr lang="el-GR" sz="2000" dirty="0" smtClean="0">
                <a:latin typeface="Arial" pitchFamily="34" charset="0"/>
                <a:cs typeface="Arial" pitchFamily="34" charset="0"/>
              </a:rPr>
              <a:t>Η αποτελεσματικότητα αυτών των μέτρων είναι συζητήσιμη χωρίς να σημαίνει ότι δεν πρέπει να γίνεται κάθε δυνατή προσπάθεια υποστήριξης των οικογενειών ώστε να τεκνοποιήσουν και να μεγαλώσουν σωστά το παιδί τους.</a:t>
            </a:r>
            <a:endParaRPr lang="el-GR" sz="2000" dirty="0">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0"/>
            <a:ext cx="7504960" cy="1417638"/>
          </a:xfrm>
        </p:spPr>
        <p:txBody>
          <a:bodyPr>
            <a:normAutofit/>
          </a:bodyPr>
          <a:lstStyle/>
          <a:p>
            <a:pPr algn="ctr"/>
            <a:r>
              <a:rPr lang="el-GR" sz="1800" b="1" dirty="0" smtClean="0">
                <a:effectLst/>
                <a:latin typeface="Arial" pitchFamily="34" charset="0"/>
                <a:cs typeface="Arial" pitchFamily="34" charset="0"/>
              </a:rPr>
              <a:t>Υπολογιζόμενη επίδραση των πολιτικών για την οικογένεια στη γεννητικότητα</a:t>
            </a:r>
            <a:endParaRPr lang="el-GR" sz="1800" b="1" dirty="0">
              <a:effectLst/>
              <a:latin typeface="Arial" pitchFamily="34" charset="0"/>
              <a:cs typeface="Arial" pitchFamily="34" charset="0"/>
            </a:endParaRPr>
          </a:p>
        </p:txBody>
      </p:sp>
      <p:graphicFrame>
        <p:nvGraphicFramePr>
          <p:cNvPr id="4" name="3 - Θέση περιεχομένου"/>
          <p:cNvGraphicFramePr>
            <a:graphicFrameLocks noGrp="1"/>
          </p:cNvGraphicFramePr>
          <p:nvPr>
            <p:ph idx="1"/>
          </p:nvPr>
        </p:nvGraphicFramePr>
        <p:xfrm>
          <a:off x="285720" y="1000107"/>
          <a:ext cx="8858280" cy="5857893"/>
        </p:xfrm>
        <a:graphic>
          <a:graphicData uri="http://schemas.openxmlformats.org/drawingml/2006/table">
            <a:tbl>
              <a:tblPr firstRow="1" bandRow="1">
                <a:tableStyleId>{5C22544A-7EE6-4342-B048-85BDC9FD1C3A}</a:tableStyleId>
              </a:tblPr>
              <a:tblGrid>
                <a:gridCol w="2953406"/>
                <a:gridCol w="2952114"/>
                <a:gridCol w="2952760"/>
              </a:tblGrid>
              <a:tr h="319004">
                <a:tc>
                  <a:txBody>
                    <a:bodyPr/>
                    <a:lstStyle/>
                    <a:p>
                      <a:r>
                        <a:rPr lang="el-GR" sz="1400" b="1" dirty="0" smtClean="0">
                          <a:effectLst>
                            <a:outerShdw blurRad="38100" dist="38100" dir="2700000" algn="tl">
                              <a:srgbClr val="000000">
                                <a:alpha val="43137"/>
                              </a:srgbClr>
                            </a:outerShdw>
                          </a:effectLst>
                        </a:rPr>
                        <a:t>Παρέμβαση</a:t>
                      </a:r>
                      <a:endParaRPr lang="el-GR" sz="1400" b="1" dirty="0">
                        <a:effectLst>
                          <a:outerShdw blurRad="38100" dist="38100" dir="2700000" algn="tl">
                            <a:srgbClr val="000000">
                              <a:alpha val="43137"/>
                            </a:srgbClr>
                          </a:outerShdw>
                        </a:effectLst>
                      </a:endParaRPr>
                    </a:p>
                  </a:txBody>
                  <a:tcPr/>
                </a:tc>
                <a:tc>
                  <a:txBody>
                    <a:bodyPr/>
                    <a:lstStyle/>
                    <a:p>
                      <a:r>
                        <a:rPr lang="el-GR" sz="1400" b="1" dirty="0" smtClean="0">
                          <a:effectLst>
                            <a:outerShdw blurRad="38100" dist="38100" dir="2700000" algn="tl">
                              <a:srgbClr val="000000">
                                <a:alpha val="43137"/>
                              </a:srgbClr>
                            </a:outerShdw>
                          </a:effectLst>
                        </a:rPr>
                        <a:t>Μελέτη</a:t>
                      </a:r>
                      <a:endParaRPr lang="el-GR" sz="1400" b="1" dirty="0">
                        <a:effectLst>
                          <a:outerShdw blurRad="38100" dist="38100" dir="2700000" algn="tl">
                            <a:srgbClr val="000000">
                              <a:alpha val="43137"/>
                            </a:srgbClr>
                          </a:outerShdw>
                        </a:effectLst>
                      </a:endParaRPr>
                    </a:p>
                  </a:txBody>
                  <a:tcPr/>
                </a:tc>
                <a:tc>
                  <a:txBody>
                    <a:bodyPr/>
                    <a:lstStyle/>
                    <a:p>
                      <a:r>
                        <a:rPr lang="el-GR" sz="1400" b="1" dirty="0" smtClean="0">
                          <a:effectLst>
                            <a:outerShdw blurRad="38100" dist="38100" dir="2700000" algn="tl">
                              <a:srgbClr val="000000">
                                <a:alpha val="43137"/>
                              </a:srgbClr>
                            </a:outerShdw>
                          </a:effectLst>
                        </a:rPr>
                        <a:t>Αποτέλεσμα</a:t>
                      </a:r>
                      <a:endParaRPr lang="el-GR" sz="1400" b="1" dirty="0">
                        <a:effectLst>
                          <a:outerShdw blurRad="38100" dist="38100" dir="2700000" algn="tl">
                            <a:srgbClr val="000000">
                              <a:alpha val="43137"/>
                            </a:srgbClr>
                          </a:outerShdw>
                        </a:effectLst>
                      </a:endParaRPr>
                    </a:p>
                  </a:txBody>
                  <a:tcPr/>
                </a:tc>
              </a:tr>
              <a:tr h="1692163">
                <a:tc>
                  <a:txBody>
                    <a:bodyPr/>
                    <a:lstStyle/>
                    <a:p>
                      <a:r>
                        <a:rPr lang="el-GR" sz="1200" dirty="0" smtClean="0"/>
                        <a:t>Εισοδηματική</a:t>
                      </a:r>
                      <a:r>
                        <a:rPr lang="el-GR" sz="1200" baseline="0" dirty="0" smtClean="0"/>
                        <a:t> πολιτική(άμεση οικονομική ενίσχυση)</a:t>
                      </a:r>
                      <a:r>
                        <a:rPr lang="en-US" sz="1200" baseline="0" dirty="0" smtClean="0"/>
                        <a:t>:</a:t>
                      </a:r>
                      <a:endParaRPr lang="el-GR" sz="1200" baseline="0" dirty="0" smtClean="0"/>
                    </a:p>
                    <a:p>
                      <a:r>
                        <a:rPr lang="el-GR" sz="1200" baseline="0" dirty="0" smtClean="0"/>
                        <a:t>Καθαρή οικονομική υποστήριξη σε οικογένειες με παιδιά υπολογιζόμενη σαν τη διαφορά στο φόρο των ανύπαντρων ατόμων με μέσο εισόδημα και στο φόρο </a:t>
                      </a:r>
                      <a:r>
                        <a:rPr lang="el-GR" sz="1200" baseline="0" dirty="0" err="1" smtClean="0"/>
                        <a:t>μιάς</a:t>
                      </a:r>
                      <a:r>
                        <a:rPr lang="el-GR" sz="1200" baseline="0" dirty="0" smtClean="0"/>
                        <a:t> οικογένειας με παιδιά ηλικία 4 και 6 ετών ίδιου εισοδήματος</a:t>
                      </a:r>
                      <a:endParaRPr lang="el-GR" sz="1200" dirty="0"/>
                    </a:p>
                  </a:txBody>
                  <a:tcPr/>
                </a:tc>
                <a:tc>
                  <a:txBody>
                    <a:bodyPr/>
                    <a:lstStyle/>
                    <a:p>
                      <a:r>
                        <a:rPr lang="en-US" sz="1200" dirty="0" smtClean="0"/>
                        <a:t>Blanchet and </a:t>
                      </a:r>
                      <a:r>
                        <a:rPr lang="en-US" sz="1200" dirty="0" err="1" smtClean="0"/>
                        <a:t>Ekert</a:t>
                      </a:r>
                      <a:r>
                        <a:rPr lang="en-US" sz="1200" dirty="0" smtClean="0"/>
                        <a:t> –Jaffe(1994)</a:t>
                      </a:r>
                      <a:endParaRPr lang="el-GR" sz="1200" dirty="0"/>
                    </a:p>
                  </a:txBody>
                  <a:tcPr/>
                </a:tc>
                <a:tc>
                  <a:txBody>
                    <a:bodyPr/>
                    <a:lstStyle/>
                    <a:p>
                      <a:r>
                        <a:rPr lang="el-GR" sz="1200" dirty="0" smtClean="0"/>
                        <a:t>Η αύξηση αυτού του ποσού κατά 25% </a:t>
                      </a:r>
                      <a:r>
                        <a:rPr lang="el-GR" sz="1200" dirty="0" err="1" smtClean="0"/>
                        <a:t>οδήγηε</a:t>
                      </a:r>
                      <a:r>
                        <a:rPr lang="el-GR" sz="1200" dirty="0" smtClean="0"/>
                        <a:t> σε μακροπρόθεσμη αύξηση στη </a:t>
                      </a:r>
                      <a:r>
                        <a:rPr lang="el-GR" sz="1200" dirty="0" err="1" smtClean="0"/>
                        <a:t>γενηητικότητα</a:t>
                      </a:r>
                      <a:r>
                        <a:rPr lang="el-GR" sz="1200" dirty="0" smtClean="0"/>
                        <a:t> κατά 0,05 παιδιά/γυναίκα</a:t>
                      </a:r>
                      <a:endParaRPr lang="el-GR" sz="1200" dirty="0"/>
                    </a:p>
                  </a:txBody>
                  <a:tcPr/>
                </a:tc>
              </a:tr>
              <a:tr h="3445244">
                <a:tc>
                  <a:txBody>
                    <a:bodyPr/>
                    <a:lstStyle/>
                    <a:p>
                      <a:endParaRPr lang="el-GR" dirty="0"/>
                    </a:p>
                  </a:txBody>
                  <a:tcPr/>
                </a:tc>
                <a:tc>
                  <a:txBody>
                    <a:bodyPr/>
                    <a:lstStyle/>
                    <a:p>
                      <a:r>
                        <a:rPr lang="en-US" sz="1200" dirty="0" smtClean="0"/>
                        <a:t>Gauthier and Hatzius919970</a:t>
                      </a:r>
                      <a:endParaRPr lang="el-GR" sz="1200" dirty="0"/>
                    </a:p>
                  </a:txBody>
                  <a:tcPr/>
                </a:tc>
                <a:tc>
                  <a:txBody>
                    <a:bodyPr/>
                    <a:lstStyle/>
                    <a:p>
                      <a:r>
                        <a:rPr lang="el-GR" sz="1400" dirty="0" smtClean="0"/>
                        <a:t>Λόγοι για μικρή αποτελεσματικότητα του</a:t>
                      </a:r>
                      <a:r>
                        <a:rPr lang="el-GR" sz="1400" baseline="0" dirty="0" smtClean="0"/>
                        <a:t> μέτρου</a:t>
                      </a:r>
                      <a:r>
                        <a:rPr lang="en-US" sz="1400" baseline="0" dirty="0" smtClean="0"/>
                        <a:t>:</a:t>
                      </a:r>
                    </a:p>
                    <a:p>
                      <a:r>
                        <a:rPr lang="el-GR" sz="1400" baseline="0" dirty="0" smtClean="0"/>
                        <a:t>1.Η μεταφορά αυτού στου εισοδήματος στις οικογένειες ελάχιστα </a:t>
                      </a:r>
                      <a:r>
                        <a:rPr lang="el-GR" sz="1400" baseline="0" dirty="0" err="1" smtClean="0"/>
                        <a:t>επηρεάσε</a:t>
                      </a:r>
                      <a:r>
                        <a:rPr lang="el-GR" sz="1400" baseline="0" dirty="0" smtClean="0"/>
                        <a:t> το κόστος ανατροφής των παιδιών</a:t>
                      </a:r>
                    </a:p>
                    <a:p>
                      <a:r>
                        <a:rPr lang="el-GR" sz="1400" baseline="0" dirty="0" smtClean="0"/>
                        <a:t>2Η συμπληρωματικότητα ανάμεσα στην υποστήριξη σε </a:t>
                      </a:r>
                      <a:r>
                        <a:rPr lang="el-GR" sz="1400" baseline="0" dirty="0" err="1" smtClean="0"/>
                        <a:t>χρήμα,είδος</a:t>
                      </a:r>
                      <a:r>
                        <a:rPr lang="el-GR" sz="1400" baseline="0" dirty="0" smtClean="0"/>
                        <a:t> και χρόνο και η συνέχιση αυτής της πολιτικής </a:t>
                      </a:r>
                      <a:r>
                        <a:rPr lang="el-GR" sz="1400" baseline="0" dirty="0" err="1" smtClean="0"/>
                        <a:t>καθόλη</a:t>
                      </a:r>
                      <a:r>
                        <a:rPr lang="el-GR" sz="1400" baseline="0" dirty="0" smtClean="0"/>
                        <a:t> τη διάρκεια της παιδικής ηλικίας</a:t>
                      </a:r>
                    </a:p>
                    <a:p>
                      <a:r>
                        <a:rPr lang="el-GR" sz="1400" baseline="0" dirty="0" smtClean="0"/>
                        <a:t>3.Άλλοι παράγοντες που έχουν σημασία</a:t>
                      </a:r>
                      <a:r>
                        <a:rPr lang="en-US" sz="1400" baseline="0" dirty="0" smtClean="0"/>
                        <a:t>;</a:t>
                      </a:r>
                      <a:r>
                        <a:rPr lang="el-GR" sz="1400" baseline="0" dirty="0" smtClean="0"/>
                        <a:t>ισορροπία εργασίας –</a:t>
                      </a:r>
                      <a:r>
                        <a:rPr lang="el-GR" sz="1400" baseline="0" dirty="0" err="1" smtClean="0"/>
                        <a:t>οικογένειας,συνη΄θειες,σχέσεις</a:t>
                      </a:r>
                      <a:r>
                        <a:rPr lang="el-GR" sz="1400" baseline="0" dirty="0" smtClean="0"/>
                        <a:t> δύο  φύλων</a:t>
                      </a:r>
                      <a:endParaRPr lang="el-GR" sz="1400" dirty="0"/>
                    </a:p>
                  </a:txBody>
                  <a:tcPr/>
                </a:tc>
              </a:tr>
              <a:tr h="401482">
                <a:tc>
                  <a:txBody>
                    <a:bodyPr/>
                    <a:lstStyle/>
                    <a:p>
                      <a:endParaRPr lang="el-GR" dirty="0"/>
                    </a:p>
                  </a:txBody>
                  <a:tcPr/>
                </a:tc>
                <a:tc>
                  <a:txBody>
                    <a:bodyPr/>
                    <a:lstStyle/>
                    <a:p>
                      <a:endParaRPr lang="el-GR" dirty="0"/>
                    </a:p>
                  </a:txBody>
                  <a:tcPr/>
                </a:tc>
                <a:tc>
                  <a:txBody>
                    <a:bodyPr/>
                    <a:lstStyle/>
                    <a:p>
                      <a:endParaRPr lang="el-GR" dirty="0"/>
                    </a:p>
                  </a:txBody>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45719"/>
          </a:xfrm>
        </p:spPr>
        <p:txBody>
          <a:bodyPr>
            <a:normAutofit fontScale="90000"/>
          </a:bodyPr>
          <a:lstStyle/>
          <a:p>
            <a:endParaRPr lang="el-GR" dirty="0"/>
          </a:p>
        </p:txBody>
      </p:sp>
      <p:graphicFrame>
        <p:nvGraphicFramePr>
          <p:cNvPr id="4" name="3 - Θέση περιεχομένου"/>
          <p:cNvGraphicFramePr>
            <a:graphicFrameLocks noGrp="1"/>
          </p:cNvGraphicFramePr>
          <p:nvPr>
            <p:ph idx="1"/>
          </p:nvPr>
        </p:nvGraphicFramePr>
        <p:xfrm>
          <a:off x="285719" y="560060"/>
          <a:ext cx="8858280" cy="6145791"/>
        </p:xfrm>
        <a:graphic>
          <a:graphicData uri="http://schemas.openxmlformats.org/drawingml/2006/table">
            <a:tbl>
              <a:tblPr firstRow="1" bandRow="1">
                <a:tableStyleId>{5C22544A-7EE6-4342-B048-85BDC9FD1C3A}</a:tableStyleId>
              </a:tblPr>
              <a:tblGrid>
                <a:gridCol w="2952760"/>
                <a:gridCol w="2952760"/>
                <a:gridCol w="2952760"/>
              </a:tblGrid>
              <a:tr h="297172">
                <a:tc>
                  <a:txBody>
                    <a:bodyPr/>
                    <a:lstStyle/>
                    <a:p>
                      <a:r>
                        <a:rPr lang="el-GR" sz="1200" b="1" dirty="0" smtClean="0">
                          <a:effectLst/>
                          <a:latin typeface="Arial" pitchFamily="34" charset="0"/>
                          <a:cs typeface="Arial" pitchFamily="34" charset="0"/>
                        </a:rPr>
                        <a:t>Παρέμβαση</a:t>
                      </a:r>
                      <a:endParaRPr lang="el-GR" sz="1200" b="1" dirty="0">
                        <a:effectLst/>
                        <a:latin typeface="Arial" pitchFamily="34" charset="0"/>
                        <a:cs typeface="Arial"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200" b="1" dirty="0" smtClean="0">
                          <a:effectLst/>
                          <a:latin typeface="Arial" pitchFamily="34" charset="0"/>
                          <a:cs typeface="Arial" pitchFamily="34" charset="0"/>
                        </a:rPr>
                        <a:t>Μελέτη</a:t>
                      </a:r>
                    </a:p>
                    <a:p>
                      <a:endParaRPr lang="el-GR" sz="1200" b="1" dirty="0">
                        <a:effectLst/>
                        <a:latin typeface="Arial" pitchFamily="34" charset="0"/>
                        <a:cs typeface="Arial" pitchFamily="34" charset="0"/>
                      </a:endParaRPr>
                    </a:p>
                  </a:txBody>
                  <a:tcPr/>
                </a:tc>
                <a:tc>
                  <a:txBody>
                    <a:bodyPr/>
                    <a:lstStyle/>
                    <a:p>
                      <a:r>
                        <a:rPr lang="el-GR" sz="1200" b="1" dirty="0" smtClean="0">
                          <a:effectLst/>
                          <a:latin typeface="Arial" pitchFamily="34" charset="0"/>
                          <a:cs typeface="Arial" pitchFamily="34" charset="0"/>
                        </a:rPr>
                        <a:t>Αποτέλεσμα</a:t>
                      </a:r>
                      <a:endParaRPr lang="el-GR" sz="1200" b="1" dirty="0">
                        <a:effectLst/>
                        <a:latin typeface="Arial" pitchFamily="34" charset="0"/>
                        <a:cs typeface="Arial" pitchFamily="34" charset="0"/>
                      </a:endParaRPr>
                    </a:p>
                  </a:txBody>
                  <a:tcPr/>
                </a:tc>
              </a:tr>
              <a:tr h="840104">
                <a:tc>
                  <a:txBody>
                    <a:bodyPr/>
                    <a:lstStyle/>
                    <a:p>
                      <a:r>
                        <a:rPr lang="el-GR" sz="1200" dirty="0" smtClean="0"/>
                        <a:t>Πολιτικές που αφορούν την</a:t>
                      </a:r>
                      <a:r>
                        <a:rPr lang="el-GR" sz="1200" baseline="0" dirty="0" smtClean="0"/>
                        <a:t> εργασία</a:t>
                      </a:r>
                      <a:endParaRPr lang="el-GR" sz="1200" dirty="0"/>
                    </a:p>
                  </a:txBody>
                  <a:tcPr/>
                </a:tc>
                <a:tc>
                  <a:txBody>
                    <a:bodyPr/>
                    <a:lstStyle/>
                    <a:p>
                      <a:r>
                        <a:rPr lang="el-GR" sz="1200" dirty="0" smtClean="0"/>
                        <a:t>Μελέτες που δείχνουν πολύ </a:t>
                      </a:r>
                      <a:r>
                        <a:rPr lang="el-GR" sz="1200" dirty="0" err="1" smtClean="0"/>
                        <a:t>μικρέα</a:t>
                      </a:r>
                      <a:r>
                        <a:rPr lang="el-GR" sz="1200" dirty="0" smtClean="0"/>
                        <a:t> αλλαγές</a:t>
                      </a:r>
                      <a:endParaRPr lang="el-GR" sz="1200" dirty="0"/>
                    </a:p>
                  </a:txBody>
                  <a:tcPr/>
                </a:tc>
                <a:tc>
                  <a:txBody>
                    <a:bodyPr/>
                    <a:lstStyle/>
                    <a:p>
                      <a:r>
                        <a:rPr lang="el-GR" sz="1200" dirty="0" smtClean="0"/>
                        <a:t>Αύξηση</a:t>
                      </a:r>
                      <a:r>
                        <a:rPr lang="el-GR" sz="1200" baseline="0" dirty="0" smtClean="0"/>
                        <a:t> κατά μια εβδομάδα της άδειας </a:t>
                      </a:r>
                      <a:r>
                        <a:rPr lang="el-GR" sz="1200" baseline="0" dirty="0" smtClean="0"/>
                        <a:t>ανατροφής </a:t>
                      </a:r>
                      <a:r>
                        <a:rPr lang="el-GR" sz="1200" baseline="0" dirty="0" smtClean="0"/>
                        <a:t>θα αύξαινε την ολική γεννητικότητα κατά 0,3%</a:t>
                      </a:r>
                      <a:endParaRPr lang="el-GR" sz="1200" dirty="0"/>
                    </a:p>
                  </a:txBody>
                  <a:tcPr/>
                </a:tc>
              </a:tr>
              <a:tr h="1256419">
                <a:tc>
                  <a:txBody>
                    <a:bodyPr/>
                    <a:lstStyle/>
                    <a:p>
                      <a:endParaRPr lang="el-GR" sz="1200"/>
                    </a:p>
                  </a:txBody>
                  <a:tcPr/>
                </a:tc>
                <a:tc>
                  <a:txBody>
                    <a:bodyPr/>
                    <a:lstStyle/>
                    <a:p>
                      <a:r>
                        <a:rPr lang="en-US" sz="1200" dirty="0" smtClean="0"/>
                        <a:t>Castles(2003)</a:t>
                      </a:r>
                      <a:endParaRPr lang="el-GR" sz="1200" dirty="0"/>
                    </a:p>
                  </a:txBody>
                  <a:tcPr/>
                </a:tc>
                <a:tc>
                  <a:txBody>
                    <a:bodyPr/>
                    <a:lstStyle/>
                    <a:p>
                      <a:r>
                        <a:rPr lang="el-GR" sz="1200" dirty="0" smtClean="0"/>
                        <a:t>Αύξηση</a:t>
                      </a:r>
                      <a:r>
                        <a:rPr lang="el-GR" sz="1200" baseline="0" dirty="0" smtClean="0"/>
                        <a:t> κατά μια μονάδα του ποσοστού του επιδόματος που χορηγείται κατά την άδεια ανατροφής ή του καθαρού εισοδήματος των οικογενειών αυξάνει τον ολικό δείκτη γεννητικότητας κατά 0,9-1% αντίστοιχα</a:t>
                      </a:r>
                      <a:endParaRPr lang="el-GR" sz="1200" dirty="0"/>
                    </a:p>
                  </a:txBody>
                  <a:tcPr/>
                </a:tc>
              </a:tr>
              <a:tr h="849060">
                <a:tc>
                  <a:txBody>
                    <a:bodyPr/>
                    <a:lstStyle/>
                    <a:p>
                      <a:endParaRPr lang="el-GR" sz="1200"/>
                    </a:p>
                  </a:txBody>
                  <a:tcPr/>
                </a:tc>
                <a:tc>
                  <a:txBody>
                    <a:bodyPr/>
                    <a:lstStyle/>
                    <a:p>
                      <a:r>
                        <a:rPr lang="en-US" sz="1200" dirty="0" smtClean="0"/>
                        <a:t>Di </a:t>
                      </a:r>
                      <a:r>
                        <a:rPr lang="en-US" sz="1200" dirty="0" err="1" smtClean="0"/>
                        <a:t>Prete</a:t>
                      </a:r>
                      <a:r>
                        <a:rPr lang="en-US" sz="1200" dirty="0" smtClean="0"/>
                        <a:t> et al (2004)</a:t>
                      </a:r>
                      <a:endParaRPr lang="el-GR" sz="1200" dirty="0"/>
                    </a:p>
                  </a:txBody>
                  <a:tcPr/>
                </a:tc>
                <a:tc>
                  <a:txBody>
                    <a:bodyPr/>
                    <a:lstStyle/>
                    <a:p>
                      <a:r>
                        <a:rPr lang="en-US" sz="1200" dirty="0" smtClean="0"/>
                        <a:t>H </a:t>
                      </a:r>
                      <a:r>
                        <a:rPr lang="el-GR" sz="1200" dirty="0" smtClean="0"/>
                        <a:t>αρνητική</a:t>
                      </a:r>
                      <a:r>
                        <a:rPr lang="el-GR" sz="1200" baseline="0" dirty="0" smtClean="0"/>
                        <a:t> συσχέτιση που υπάρχει ανάμεσα στο μορφωτικό επίπεδο και στη ολοκλήρωση της γονιμότητας είναι ανθεκτική σε τέτοιες πολιτικές</a:t>
                      </a:r>
                      <a:endParaRPr lang="el-GR" sz="1200" dirty="0"/>
                    </a:p>
                  </a:txBody>
                  <a:tcPr/>
                </a:tc>
              </a:tr>
              <a:tr h="1252107">
                <a:tc>
                  <a:txBody>
                    <a:bodyPr/>
                    <a:lstStyle/>
                    <a:p>
                      <a:endParaRPr lang="el-GR" sz="1200"/>
                    </a:p>
                  </a:txBody>
                  <a:tcPr/>
                </a:tc>
                <a:tc>
                  <a:txBody>
                    <a:bodyPr/>
                    <a:lstStyle/>
                    <a:p>
                      <a:r>
                        <a:rPr lang="en-US" sz="1200" dirty="0" smtClean="0"/>
                        <a:t>Del </a:t>
                      </a:r>
                      <a:r>
                        <a:rPr lang="en-US" sz="1200" dirty="0" err="1" smtClean="0"/>
                        <a:t>Bocca</a:t>
                      </a:r>
                      <a:r>
                        <a:rPr lang="en-US" sz="1200" baseline="0" dirty="0" smtClean="0"/>
                        <a:t> et al(2007)</a:t>
                      </a:r>
                      <a:endParaRPr lang="el-GR" sz="1200" dirty="0"/>
                    </a:p>
                  </a:txBody>
                  <a:tcPr/>
                </a:tc>
                <a:tc>
                  <a:txBody>
                    <a:bodyPr/>
                    <a:lstStyle/>
                    <a:p>
                      <a:r>
                        <a:rPr lang="el-GR" sz="1200" dirty="0" smtClean="0"/>
                        <a:t>Λαμβάνοντας υπόψη την άδεια της μητέρας και άλλους παράγοντες άδεια ανατροφής που χορηγείται στον πατέρα σχετίζεται θετικά με την συνέχιση της τεκνοποίησης(</a:t>
                      </a:r>
                      <a:r>
                        <a:rPr lang="en-US" sz="1200" dirty="0" err="1" smtClean="0"/>
                        <a:t>Neyer</a:t>
                      </a:r>
                      <a:r>
                        <a:rPr lang="en-US" sz="1200" dirty="0" smtClean="0"/>
                        <a:t> and Anderson,2008;Duvander et al,2010)</a:t>
                      </a:r>
                      <a:endParaRPr lang="el-GR" sz="1200" dirty="0"/>
                    </a:p>
                  </a:txBody>
                  <a:tcPr/>
                </a:tc>
              </a:tr>
              <a:tr h="393621">
                <a:tc>
                  <a:txBody>
                    <a:bodyPr/>
                    <a:lstStyle/>
                    <a:p>
                      <a:r>
                        <a:rPr lang="el-GR" sz="1200" dirty="0" smtClean="0"/>
                        <a:t>Όλα</a:t>
                      </a:r>
                      <a:r>
                        <a:rPr lang="el-GR" sz="1200" baseline="0" dirty="0" smtClean="0"/>
                        <a:t> τα είδη  υποστηρικτικών μαζί</a:t>
                      </a:r>
                      <a:endParaRPr lang="el-GR" sz="1200" dirty="0"/>
                    </a:p>
                  </a:txBody>
                  <a:tcPr/>
                </a:tc>
                <a:tc>
                  <a:txBody>
                    <a:bodyPr/>
                    <a:lstStyle/>
                    <a:p>
                      <a:r>
                        <a:rPr lang="el-GR" sz="1200" dirty="0" smtClean="0"/>
                        <a:t>Μελέτες που έδειξαν </a:t>
                      </a:r>
                      <a:r>
                        <a:rPr lang="el-GR" sz="1200" dirty="0" err="1" smtClean="0"/>
                        <a:t>καμμιά</a:t>
                      </a:r>
                      <a:r>
                        <a:rPr lang="el-GR" sz="1200" dirty="0" smtClean="0"/>
                        <a:t> διαφορά</a:t>
                      </a:r>
                      <a:r>
                        <a:rPr lang="en-US" sz="1200" dirty="0" smtClean="0"/>
                        <a:t>:</a:t>
                      </a:r>
                      <a:r>
                        <a:rPr lang="el-GR" sz="1200" dirty="0" err="1" smtClean="0"/>
                        <a:t>Ηα</a:t>
                      </a:r>
                      <a:r>
                        <a:rPr lang="en-US" sz="1200" dirty="0" err="1" smtClean="0"/>
                        <a:t>nk</a:t>
                      </a:r>
                      <a:r>
                        <a:rPr lang="el-GR" sz="1200" dirty="0" smtClean="0"/>
                        <a:t> α</a:t>
                      </a:r>
                      <a:r>
                        <a:rPr lang="en-US" sz="1200" dirty="0" err="1" smtClean="0"/>
                        <a:t>nd</a:t>
                      </a:r>
                      <a:r>
                        <a:rPr lang="el-GR" sz="1200" dirty="0" smtClean="0"/>
                        <a:t> Κ</a:t>
                      </a:r>
                      <a:r>
                        <a:rPr lang="en-US" sz="1200" dirty="0" err="1" smtClean="0"/>
                        <a:t>reuenfed</a:t>
                      </a:r>
                      <a:r>
                        <a:rPr lang="el-GR" sz="1200" dirty="0" smtClean="0"/>
                        <a:t>(2002</a:t>
                      </a:r>
                      <a:r>
                        <a:rPr lang="el-GR" sz="1200" dirty="0" smtClean="0"/>
                        <a:t>)</a:t>
                      </a:r>
                    </a:p>
                    <a:p>
                      <a:r>
                        <a:rPr lang="el-GR" sz="1200" dirty="0" smtClean="0"/>
                        <a:t>Α</a:t>
                      </a:r>
                      <a:r>
                        <a:rPr lang="en-US" sz="1200" dirty="0" err="1" smtClean="0"/>
                        <a:t>nderson</a:t>
                      </a:r>
                      <a:r>
                        <a:rPr lang="en-US" sz="1200" baseline="0" dirty="0" smtClean="0"/>
                        <a:t> et al</a:t>
                      </a:r>
                      <a:r>
                        <a:rPr lang="el-GR" sz="1200" dirty="0" smtClean="0"/>
                        <a:t>(2004)(</a:t>
                      </a:r>
                      <a:r>
                        <a:rPr lang="en-US" sz="1200" dirty="0" smtClean="0"/>
                        <a:t>Sweden</a:t>
                      </a:r>
                      <a:r>
                        <a:rPr lang="el-GR" sz="1200" dirty="0" smtClean="0"/>
                        <a:t>)</a:t>
                      </a:r>
                      <a:endParaRPr lang="el-GR" sz="1200" dirty="0"/>
                    </a:p>
                  </a:txBody>
                  <a:tcPr/>
                </a:tc>
                <a:tc>
                  <a:txBody>
                    <a:bodyPr/>
                    <a:lstStyle/>
                    <a:p>
                      <a:endParaRPr lang="el-GR" sz="1200" dirty="0"/>
                    </a:p>
                  </a:txBody>
                  <a:tcPr/>
                </a:tc>
              </a:tr>
              <a:tr h="393621">
                <a:tc>
                  <a:txBody>
                    <a:bodyPr/>
                    <a:lstStyle/>
                    <a:p>
                      <a:endParaRPr lang="el-GR" sz="1200"/>
                    </a:p>
                  </a:txBody>
                  <a:tcPr/>
                </a:tc>
                <a:tc>
                  <a:txBody>
                    <a:bodyPr/>
                    <a:lstStyle/>
                    <a:p>
                      <a:r>
                        <a:rPr lang="el-GR" sz="1200" dirty="0" smtClean="0"/>
                        <a:t>Ε</a:t>
                      </a:r>
                      <a:r>
                        <a:rPr lang="en-US" sz="1200" dirty="0" err="1" smtClean="0"/>
                        <a:t>kert</a:t>
                      </a:r>
                      <a:r>
                        <a:rPr lang="el-GR" sz="1200" dirty="0" smtClean="0"/>
                        <a:t>-</a:t>
                      </a:r>
                      <a:r>
                        <a:rPr lang="en-US" sz="1200" dirty="0" smtClean="0"/>
                        <a:t>Jaffe</a:t>
                      </a:r>
                      <a:r>
                        <a:rPr lang="el-GR" sz="1200" dirty="0" smtClean="0"/>
                        <a:t> </a:t>
                      </a:r>
                      <a:r>
                        <a:rPr lang="en-US" sz="1200" dirty="0" smtClean="0"/>
                        <a:t>et</a:t>
                      </a:r>
                      <a:r>
                        <a:rPr lang="en-US" sz="1200" baseline="0" dirty="0" smtClean="0"/>
                        <a:t> al</a:t>
                      </a:r>
                      <a:r>
                        <a:rPr lang="el-GR" sz="1200" dirty="0" smtClean="0"/>
                        <a:t> </a:t>
                      </a:r>
                      <a:r>
                        <a:rPr lang="el-GR" sz="1200" dirty="0" smtClean="0"/>
                        <a:t>(2002)</a:t>
                      </a:r>
                      <a:endParaRPr lang="el-GR" sz="1200" dirty="0"/>
                    </a:p>
                  </a:txBody>
                  <a:tcPr/>
                </a:tc>
                <a:tc>
                  <a:txBody>
                    <a:bodyPr/>
                    <a:lstStyle/>
                    <a:p>
                      <a:r>
                        <a:rPr lang="el-GR" sz="1200" dirty="0" smtClean="0"/>
                        <a:t>Ελάττωσε</a:t>
                      </a:r>
                      <a:r>
                        <a:rPr lang="el-GR" sz="1200" baseline="0" dirty="0" smtClean="0"/>
                        <a:t> τη διαφορά στη γεννητικότητα  ανάμεσα στις κοινωνικές ομάδες</a:t>
                      </a:r>
                      <a:endParaRPr lang="el-GR" sz="1200" dirty="0"/>
                    </a:p>
                  </a:txBody>
                  <a:tcPr/>
                </a:tc>
              </a:tr>
              <a:tr h="393621">
                <a:tc>
                  <a:txBody>
                    <a:bodyPr/>
                    <a:lstStyle/>
                    <a:p>
                      <a:endParaRPr lang="el-GR" sz="1200"/>
                    </a:p>
                  </a:txBody>
                  <a:tcPr/>
                </a:tc>
                <a:tc>
                  <a:txBody>
                    <a:bodyPr/>
                    <a:lstStyle/>
                    <a:p>
                      <a:endParaRPr lang="el-GR" sz="1200"/>
                    </a:p>
                  </a:txBody>
                  <a:tcPr/>
                </a:tc>
                <a:tc>
                  <a:txBody>
                    <a:bodyPr/>
                    <a:lstStyle/>
                    <a:p>
                      <a:endParaRPr lang="el-GR" sz="1200" dirty="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latin typeface="Arial" pitchFamily="34" charset="0"/>
                <a:cs typeface="Arial" pitchFamily="34" charset="0"/>
              </a:rPr>
              <a:t>Παγκόσμια ο πληθυσμός των παιδιών αντιπροσωπεύει 1,8 δισεκατομμύρια(παιδιά ηλικίας &lt;15 ετών)(δηλαδή περίπου το 28% του συνολικού πληθυσμού της γης.</a:t>
            </a:r>
          </a:p>
          <a:p>
            <a:pPr>
              <a:lnSpc>
                <a:spcPct val="150000"/>
              </a:lnSpc>
              <a:buNone/>
            </a:pPr>
            <a:endParaRPr lang="el-GR" sz="2000" dirty="0" smtClean="0">
              <a:latin typeface="Arial" pitchFamily="34" charset="0"/>
              <a:cs typeface="Arial" pitchFamily="34" charset="0"/>
            </a:endParaRPr>
          </a:p>
          <a:p>
            <a:pPr>
              <a:lnSpc>
                <a:spcPct val="150000"/>
              </a:lnSpc>
            </a:pPr>
            <a:r>
              <a:rPr lang="el-GR" sz="2000" dirty="0" smtClean="0">
                <a:latin typeface="Arial" pitchFamily="34" charset="0"/>
                <a:cs typeface="Arial" pitchFamily="34" charset="0"/>
              </a:rPr>
              <a:t>Το 2003 υπολογίστηκαν παγκόσμια 133 .000.000 γεννήσεις από τις οποίες το 90%(120.000.000) αφορούσε στις αναπτυσσόμενες </a:t>
            </a:r>
            <a:r>
              <a:rPr lang="el-GR" sz="2000" dirty="0" err="1" smtClean="0">
                <a:latin typeface="Arial" pitchFamily="34" charset="0"/>
                <a:cs typeface="Arial" pitchFamily="34" charset="0"/>
              </a:rPr>
              <a:t>χώρες.Το</a:t>
            </a:r>
            <a:r>
              <a:rPr lang="el-GR" sz="2000" dirty="0" smtClean="0">
                <a:latin typeface="Arial" pitchFamily="34" charset="0"/>
                <a:cs typeface="Arial" pitchFamily="34" charset="0"/>
              </a:rPr>
              <a:t> 3% ήταν στις ΗΠΑ.</a:t>
            </a: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0"/>
            <a:ext cx="7498080" cy="857232"/>
          </a:xfrm>
        </p:spPr>
        <p:txBody>
          <a:bodyPr>
            <a:normAutofit/>
          </a:bodyPr>
          <a:lstStyle/>
          <a:p>
            <a:pPr algn="ctr"/>
            <a:r>
              <a:rPr lang="el-GR" sz="3200" b="1" dirty="0" smtClean="0">
                <a:latin typeface="Arial" pitchFamily="34" charset="0"/>
                <a:cs typeface="Arial" pitchFamily="34" charset="0"/>
              </a:rPr>
              <a:t>Υπογεννητικότητα στην Ελλάδα</a:t>
            </a:r>
            <a:endParaRPr lang="el-GR" sz="3200" b="1" dirty="0">
              <a:latin typeface="Arial" pitchFamily="34" charset="0"/>
              <a:cs typeface="Arial" pitchFamily="34" charset="0"/>
            </a:endParaRPr>
          </a:p>
        </p:txBody>
      </p:sp>
      <p:sp>
        <p:nvSpPr>
          <p:cNvPr id="3" name="2 - Θέση περιεχομένου"/>
          <p:cNvSpPr>
            <a:spLocks noGrp="1"/>
          </p:cNvSpPr>
          <p:nvPr>
            <p:ph idx="1"/>
          </p:nvPr>
        </p:nvSpPr>
        <p:spPr>
          <a:xfrm>
            <a:off x="642910" y="785794"/>
            <a:ext cx="8501090" cy="6072206"/>
          </a:xfrm>
        </p:spPr>
        <p:txBody>
          <a:bodyPr>
            <a:normAutofit fontScale="85000" lnSpcReduction="10000"/>
          </a:bodyPr>
          <a:lstStyle/>
          <a:p>
            <a:pPr>
              <a:lnSpc>
                <a:spcPct val="170000"/>
              </a:lnSpc>
            </a:pPr>
            <a:r>
              <a:rPr lang="el-GR" sz="1800" dirty="0" smtClean="0">
                <a:latin typeface="Arial" pitchFamily="34" charset="0"/>
                <a:cs typeface="Arial" pitchFamily="34" charset="0"/>
              </a:rPr>
              <a:t>Ο αδρός δείκτης γεννητικότητας στην Ελλάδα και οι γεννήσεις ακολουθούν παράλληλες σχεδόν πορείες.</a:t>
            </a:r>
          </a:p>
          <a:p>
            <a:pPr>
              <a:lnSpc>
                <a:spcPct val="170000"/>
              </a:lnSpc>
            </a:pPr>
            <a:r>
              <a:rPr lang="el-GR" sz="1800" dirty="0" smtClean="0">
                <a:latin typeface="Arial" pitchFamily="34" charset="0"/>
                <a:cs typeface="Arial" pitchFamily="34" charset="0"/>
              </a:rPr>
              <a:t>Τα πρώτα μεταπολεμικά χρόνια έχουν μια μικρή πτωτική πορεία και στη συνέχεια μειώνονται ταχύτατα τη δεύτερη περίοδο της μαζικής μετανάστευσης στο εξωτερικό(1966-19730 για να ανορθωθούν προσωρινά ελαφρώς την επόμενη πενταετία.</a:t>
            </a:r>
          </a:p>
          <a:p>
            <a:pPr>
              <a:lnSpc>
                <a:spcPct val="170000"/>
              </a:lnSpc>
            </a:pPr>
            <a:r>
              <a:rPr lang="el-GR" sz="1800" dirty="0" smtClean="0">
                <a:latin typeface="Arial" pitchFamily="34" charset="0"/>
                <a:cs typeface="Arial" pitchFamily="34" charset="0"/>
              </a:rPr>
              <a:t>Στη συνέχεια οι δείκτες αυτοί θα καταρρεύσουν το 1980-1990 για να σταθεροποιηθούν σε χαμηλά επίπεδα(100.000 γεννήσεις ετησίως, 10</a:t>
            </a:r>
            <a:r>
              <a:rPr lang="el-GR" sz="1800" dirty="0" smtClean="0">
                <a:latin typeface="Arial" pitchFamily="34" charset="0"/>
                <a:cs typeface="Arial" pitchFamily="34" charset="0"/>
              </a:rPr>
              <a:t>%) </a:t>
            </a:r>
            <a:r>
              <a:rPr lang="el-GR" sz="1800" dirty="0" smtClean="0">
                <a:latin typeface="Arial" pitchFamily="34" charset="0"/>
                <a:cs typeface="Arial" pitchFamily="34" charset="0"/>
              </a:rPr>
              <a:t>παρόλο που μια μικρή άνοδος σημειώνεται την τελευταία πενταετία.</a:t>
            </a:r>
          </a:p>
          <a:p>
            <a:pPr>
              <a:lnSpc>
                <a:spcPct val="170000"/>
              </a:lnSpc>
            </a:pPr>
            <a:r>
              <a:rPr lang="el-GR" sz="1800" dirty="0" smtClean="0">
                <a:latin typeface="Arial" pitchFamily="34" charset="0"/>
                <a:cs typeface="Arial" pitchFamily="34" charset="0"/>
              </a:rPr>
              <a:t>Ο συνθετικός δείκτης γεννητικότητας ο οποίος δεν επηρεάζεται όπως ο αδρός δείκτης από τη σύνθεση του πληθυσμού ανά φύλο και ηλικία έχει διαφορετική πορεία .Έτσι ο συνθετικός δείκτης συγκρατείται σε υψηλά επίπεδα μέχρι το 1980-1981(μέγιστη τιμή 2,421 παιδιά /1000 γυναίκες το 1967,ελάχιστη </a:t>
            </a:r>
            <a:r>
              <a:rPr lang="el-GR" sz="1800" dirty="0" smtClean="0">
                <a:latin typeface="Arial" pitchFamily="34" charset="0"/>
                <a:cs typeface="Arial" pitchFamily="34" charset="0"/>
              </a:rPr>
              <a:t>2.09</a:t>
            </a:r>
            <a:r>
              <a:rPr lang="en-US" sz="1800" dirty="0" smtClean="0">
                <a:latin typeface="Arial" pitchFamily="34" charset="0"/>
                <a:cs typeface="Arial" pitchFamily="34" charset="0"/>
              </a:rPr>
              <a:t>0 </a:t>
            </a:r>
            <a:r>
              <a:rPr lang="el-GR" sz="1800" dirty="0" smtClean="0">
                <a:latin typeface="Arial" pitchFamily="34" charset="0"/>
                <a:cs typeface="Arial" pitchFamily="34" charset="0"/>
              </a:rPr>
              <a:t>το </a:t>
            </a:r>
            <a:r>
              <a:rPr lang="el-GR" sz="1800" dirty="0" smtClean="0">
                <a:latin typeface="Arial" pitchFamily="34" charset="0"/>
                <a:cs typeface="Arial" pitchFamily="34" charset="0"/>
              </a:rPr>
              <a:t>1981) για να καταρρεύσει στη συνέχεια λαμβάνοντας τιμές κάτω από το όριο αναπαραγωγής φθάνοντας στα τέλη του 1990 στο χαμηλότερο σημείο του(1246 παιδιά/1000 γυναίκες.</a:t>
            </a:r>
            <a:endParaRPr lang="el-G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142976" y="857232"/>
            <a:ext cx="7790712" cy="6000768"/>
          </a:xfrm>
        </p:spPr>
        <p:txBody>
          <a:bodyPr>
            <a:normAutofit/>
          </a:bodyPr>
          <a:lstStyle/>
          <a:p>
            <a:pPr>
              <a:lnSpc>
                <a:spcPct val="150000"/>
              </a:lnSpc>
            </a:pPr>
            <a:r>
              <a:rPr lang="el-GR" sz="1800" dirty="0" smtClean="0">
                <a:latin typeface="Arial" pitchFamily="34" charset="0"/>
                <a:cs typeface="Arial" pitchFamily="34" charset="0"/>
              </a:rPr>
              <a:t>Βάσει </a:t>
            </a:r>
            <a:r>
              <a:rPr lang="el-GR" sz="1800" dirty="0" err="1" smtClean="0">
                <a:latin typeface="Arial" pitchFamily="34" charset="0"/>
                <a:cs typeface="Arial" pitchFamily="34" charset="0"/>
              </a:rPr>
              <a:t>διαγενεακών</a:t>
            </a:r>
            <a:r>
              <a:rPr lang="el-GR" sz="1800" dirty="0" smtClean="0">
                <a:latin typeface="Arial" pitchFamily="34" charset="0"/>
                <a:cs typeface="Arial" pitchFamily="34" charset="0"/>
              </a:rPr>
              <a:t> συγκρίσεων φαίνεται ότι η συρρίκνωση της αναπαραγωγής των Ελληνίδων είχε ήδη αρχίσει από τις αρχές του αιώνα μας και συνεχίζεται μέχρι σήμερα. Η τάση αυτή είχε σαν αποτέλεσμα τη μη αντικατάσταση ακόμα και των γενεών του μεσοπολέμου</a:t>
            </a:r>
          </a:p>
          <a:p>
            <a:pPr>
              <a:lnSpc>
                <a:spcPct val="150000"/>
              </a:lnSpc>
            </a:pPr>
            <a:r>
              <a:rPr lang="el-GR" sz="1800" dirty="0" smtClean="0">
                <a:latin typeface="Arial" pitchFamily="34" charset="0"/>
                <a:cs typeface="Arial" pitchFamily="34" charset="0"/>
              </a:rPr>
              <a:t>Κατ επέκταση εκείνο που διαφοροποιεί την πορεία της γονιμότητας στη χώρα μας σε σχέση με άλλες ευρωπαϊκές  χώρες δεν είναι μόνο η υστέρηση στο χρόνο που εκδηλώνεται η συρρίκνωση του πληθυσμού στις διαδοχικές γενεές αλλά και η μη αναστροφή των πτωτικών τάσεων της γονιμότητας στις γενεές 1915/1920 -1930/1935,αναστροφή που χαρακτηρίζει το σύνολο σχεδόν των χωρών της ηπείρου με εξαίρεση ορισμένες χώρες του ευρωπαϊκού νότου και της ανατολικής Ευρώπης οι οποίες δεν γνώρισαν το</a:t>
            </a:r>
            <a:r>
              <a:rPr lang="en-US" sz="1800" dirty="0" smtClean="0">
                <a:latin typeface="Arial" pitchFamily="34" charset="0"/>
                <a:cs typeface="Arial" pitchFamily="34" charset="0"/>
              </a:rPr>
              <a:t> </a:t>
            </a:r>
            <a:r>
              <a:rPr lang="el-GR" sz="1800" dirty="0" smtClean="0">
                <a:latin typeface="Arial" pitchFamily="34" charset="0"/>
                <a:cs typeface="Arial" pitchFamily="34" charset="0"/>
              </a:rPr>
              <a:t>μεταπολεμικό </a:t>
            </a:r>
            <a:r>
              <a:rPr lang="en-US" sz="1800" dirty="0" smtClean="0">
                <a:latin typeface="Arial" pitchFamily="34" charset="0"/>
                <a:cs typeface="Arial" pitchFamily="34" charset="0"/>
              </a:rPr>
              <a:t>baby boom.</a:t>
            </a:r>
          </a:p>
          <a:p>
            <a:pPr>
              <a:lnSpc>
                <a:spcPct val="150000"/>
              </a:lnSpc>
            </a:pP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latin typeface="Arial" pitchFamily="34" charset="0"/>
                <a:cs typeface="Arial" pitchFamily="34" charset="0"/>
              </a:rPr>
              <a:t>Οι γυναίκες που γεννήθηκαν στη χώρα μας από το 1930 -1960 περιορίζουν προοδευτικά τη γονιμότητα τους(κάνουν δηλαδή λιγότερα </a:t>
            </a:r>
            <a:r>
              <a:rPr lang="el-GR" sz="2000" dirty="0" smtClean="0">
                <a:latin typeface="Arial" pitchFamily="34" charset="0"/>
                <a:cs typeface="Arial" pitchFamily="34" charset="0"/>
              </a:rPr>
              <a:t>π</a:t>
            </a:r>
            <a:r>
              <a:rPr lang="el-GR" sz="2000" dirty="0" smtClean="0">
                <a:latin typeface="Arial" pitchFamily="34" charset="0"/>
                <a:cs typeface="Arial" pitchFamily="34" charset="0"/>
              </a:rPr>
              <a:t>α</a:t>
            </a:r>
            <a:r>
              <a:rPr lang="el-GR" sz="2000" dirty="0" smtClean="0">
                <a:latin typeface="Arial" pitchFamily="34" charset="0"/>
                <a:cs typeface="Arial" pitchFamily="34" charset="0"/>
              </a:rPr>
              <a:t>ιδιά </a:t>
            </a:r>
            <a:r>
              <a:rPr lang="el-GR" sz="2000" dirty="0" smtClean="0">
                <a:latin typeface="Arial" pitchFamily="34" charset="0"/>
                <a:cs typeface="Arial" pitchFamily="34" charset="0"/>
              </a:rPr>
              <a:t>αλλά τεκνοποιούν όλο και σε μικρότερη ηλικία.</a:t>
            </a:r>
          </a:p>
          <a:p>
            <a:pPr>
              <a:lnSpc>
                <a:spcPct val="150000"/>
              </a:lnSpc>
            </a:pPr>
            <a:r>
              <a:rPr lang="el-GR" sz="2000" dirty="0" smtClean="0">
                <a:latin typeface="Arial" pitchFamily="34" charset="0"/>
                <a:cs typeface="Arial" pitchFamily="34" charset="0"/>
              </a:rPr>
              <a:t>Οι πτωτικές τάσεις στην ηλικία της τεκνογονίας ανατρέπονται στη συνέχεια και τα νέα ζευγάρια τεκνοποιούν σε όλο και μεγαλύτερες ηλικίες συνεχίζοντας παράλληλα να περιορίζουν και τον αριθμό των παιδιών που επιθυμούν και φέρνουν στον κόσμο.</a:t>
            </a:r>
            <a:endParaRPr lang="el-GR" sz="2000" dirty="0">
              <a:latin typeface="Arial" pitchFamily="34" charset="0"/>
              <a:cs typeface="Arial"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45719"/>
          </a:xfrm>
        </p:spPr>
        <p:txBody>
          <a:bodyPr>
            <a:normAutofit fontScale="90000"/>
          </a:bodyPr>
          <a:lstStyle/>
          <a:p>
            <a:endParaRPr lang="el-GR" dirty="0"/>
          </a:p>
        </p:txBody>
      </p:sp>
      <p:sp>
        <p:nvSpPr>
          <p:cNvPr id="3" name="2 - Θέση περιεχομένου"/>
          <p:cNvSpPr>
            <a:spLocks noGrp="1"/>
          </p:cNvSpPr>
          <p:nvPr>
            <p:ph idx="1"/>
          </p:nvPr>
        </p:nvSpPr>
        <p:spPr>
          <a:xfrm>
            <a:off x="1435608" y="571480"/>
            <a:ext cx="7498080" cy="5676920"/>
          </a:xfrm>
        </p:spPr>
        <p:txBody>
          <a:bodyPr>
            <a:normAutofit fontScale="92500" lnSpcReduction="20000"/>
          </a:bodyPr>
          <a:lstStyle/>
          <a:p>
            <a:pPr>
              <a:lnSpc>
                <a:spcPct val="150000"/>
              </a:lnSpc>
            </a:pPr>
            <a:r>
              <a:rPr lang="el-GR" sz="1900" dirty="0" smtClean="0">
                <a:latin typeface="Arial" pitchFamily="34" charset="0"/>
                <a:cs typeface="Arial" pitchFamily="34" charset="0"/>
              </a:rPr>
              <a:t>Το μοντέλο με περιορισμένο αριθμό παιδιών τείνει να κυριαρχήσει στη χώρα μας</a:t>
            </a:r>
          </a:p>
          <a:p>
            <a:pPr>
              <a:lnSpc>
                <a:spcPct val="150000"/>
              </a:lnSpc>
            </a:pPr>
            <a:r>
              <a:rPr lang="el-GR" sz="1900" dirty="0" smtClean="0">
                <a:latin typeface="Arial" pitchFamily="34" charset="0"/>
                <a:cs typeface="Arial" pitchFamily="34" charset="0"/>
              </a:rPr>
              <a:t>Οι τάσεις και οι αντιλήψεις αλλάζουν προοδευτικά και τα νέα ζευγάρια( οι γυναίκες και οι άνδρες που γεννήθηκαν μετά το 1950-1960) τείνουν να υιοθετήσουν διαφορετικές </a:t>
            </a:r>
            <a:r>
              <a:rPr lang="el-GR" sz="1900" dirty="0" smtClean="0">
                <a:latin typeface="Arial" pitchFamily="34" charset="0"/>
                <a:cs typeface="Arial" pitchFamily="34" charset="0"/>
              </a:rPr>
              <a:t>συμπεριφορές </a:t>
            </a:r>
            <a:r>
              <a:rPr lang="el-GR" sz="1900" dirty="0" smtClean="0">
                <a:latin typeface="Arial" pitchFamily="34" charset="0"/>
                <a:cs typeface="Arial" pitchFamily="34" charset="0"/>
              </a:rPr>
              <a:t>από εκείνες των προηγούμενων γενεών.</a:t>
            </a:r>
          </a:p>
          <a:p>
            <a:pPr>
              <a:lnSpc>
                <a:spcPct val="150000"/>
              </a:lnSpc>
            </a:pPr>
            <a:r>
              <a:rPr lang="el-GR" sz="1900" dirty="0" smtClean="0">
                <a:latin typeface="Arial" pitchFamily="34" charset="0"/>
                <a:cs typeface="Arial" pitchFamily="34" charset="0"/>
              </a:rPr>
              <a:t>Τα καταναλωτικά πρότυπα δεν διαφέρουν σε τίποτα εκείνων των </a:t>
            </a:r>
            <a:r>
              <a:rPr lang="el-GR" sz="1900" dirty="0" err="1" smtClean="0">
                <a:latin typeface="Arial" pitchFamily="34" charset="0"/>
                <a:cs typeface="Arial" pitchFamily="34" charset="0"/>
              </a:rPr>
              <a:t>βοριοευρωπαικών</a:t>
            </a:r>
            <a:r>
              <a:rPr lang="el-GR" sz="1900" dirty="0" smtClean="0">
                <a:latin typeface="Arial" pitchFamily="34" charset="0"/>
                <a:cs typeface="Arial" pitchFamily="34" charset="0"/>
              </a:rPr>
              <a:t> χωρών</a:t>
            </a:r>
          </a:p>
          <a:p>
            <a:pPr>
              <a:lnSpc>
                <a:spcPct val="150000"/>
              </a:lnSpc>
            </a:pPr>
            <a:r>
              <a:rPr lang="el-GR" sz="1900" dirty="0" smtClean="0">
                <a:latin typeface="Arial" pitchFamily="34" charset="0"/>
                <a:cs typeface="Arial" pitchFamily="34" charset="0"/>
              </a:rPr>
              <a:t>Η επίδραση της εκκλησίας(πολύ πιο διακριτική στον τομέα αυτό σε σχέση με τον </a:t>
            </a:r>
            <a:r>
              <a:rPr lang="el-GR" sz="1900" dirty="0" smtClean="0">
                <a:latin typeface="Arial" pitchFamily="34" charset="0"/>
                <a:cs typeface="Arial" pitchFamily="34" charset="0"/>
              </a:rPr>
              <a:t>καθολικισμό) </a:t>
            </a:r>
            <a:r>
              <a:rPr lang="el-GR" sz="1900" dirty="0" smtClean="0">
                <a:latin typeface="Arial" pitchFamily="34" charset="0"/>
                <a:cs typeface="Arial" pitchFamily="34" charset="0"/>
              </a:rPr>
              <a:t>ατονεί και η επιρροή της προσκρούει στο κατώφλι της ιδιωτικής ζωής.</a:t>
            </a:r>
          </a:p>
          <a:p>
            <a:pPr>
              <a:lnSpc>
                <a:spcPct val="150000"/>
              </a:lnSpc>
            </a:pPr>
            <a:r>
              <a:rPr lang="el-GR" sz="1900" dirty="0" smtClean="0">
                <a:latin typeface="Arial" pitchFamily="34" charset="0"/>
                <a:cs typeface="Arial" pitchFamily="34" charset="0"/>
              </a:rPr>
              <a:t>Κατά συνέπεια και στη χώρα μας συρρέουν οι </a:t>
            </a:r>
            <a:r>
              <a:rPr lang="el-GR" sz="1900" dirty="0" err="1" smtClean="0">
                <a:latin typeface="Arial" pitchFamily="34" charset="0"/>
                <a:cs typeface="Arial" pitchFamily="34" charset="0"/>
              </a:rPr>
              <a:t>υλικοί,πολιτισμικοί</a:t>
            </a:r>
            <a:r>
              <a:rPr lang="el-GR" sz="1900" dirty="0" smtClean="0">
                <a:latin typeface="Arial" pitchFamily="34" charset="0"/>
                <a:cs typeface="Arial" pitchFamily="34" charset="0"/>
              </a:rPr>
              <a:t> και θεσμικοί όροι </a:t>
            </a:r>
            <a:r>
              <a:rPr lang="el-GR" sz="1900" dirty="0" smtClean="0">
                <a:latin typeface="Arial" pitchFamily="34" charset="0"/>
                <a:cs typeface="Arial" pitchFamily="34" charset="0"/>
              </a:rPr>
              <a:t>που </a:t>
            </a:r>
            <a:r>
              <a:rPr lang="el-GR" sz="1900" dirty="0" smtClean="0">
                <a:latin typeface="Arial" pitchFamily="34" charset="0"/>
                <a:cs typeface="Arial" pitchFamily="34" charset="0"/>
              </a:rPr>
              <a:t>επιτρέπουν την ανάδυση ενός κυρίαρχου προτύπου που διαχέεται ταχύτατα στην Ευρώπη.</a:t>
            </a:r>
          </a:p>
          <a:p>
            <a:pPr>
              <a:lnSpc>
                <a:spcPct val="150000"/>
              </a:lnSpc>
            </a:pPr>
            <a:endParaRPr lang="el-GR" sz="1900" dirty="0" smtClean="0">
              <a:latin typeface="Arial" pitchFamily="34" charset="0"/>
              <a:cs typeface="Arial" pitchFamily="34" charset="0"/>
            </a:endParaRPr>
          </a:p>
          <a:p>
            <a:endParaRPr lang="el-GR" sz="2600" dirty="0" smtClean="0">
              <a:latin typeface="Arial" pitchFamily="34" charset="0"/>
              <a:cs typeface="Arial" pitchFamily="34" charset="0"/>
            </a:endParaRPr>
          </a:p>
          <a:p>
            <a:endParaRPr lang="el-GR" dirty="0" smtClean="0"/>
          </a:p>
          <a:p>
            <a:endParaRPr lang="el-GR" dirty="0" smtClean="0"/>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Πόσο εφικτή είναι η αλλαγή</a:t>
            </a:r>
            <a:r>
              <a:rPr lang="en-US" dirty="0" smtClean="0"/>
              <a:t>;</a:t>
            </a:r>
            <a:endParaRPr lang="el-GR" dirty="0"/>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latin typeface="Arial" pitchFamily="34" charset="0"/>
                <a:cs typeface="Arial" pitchFamily="34" charset="0"/>
              </a:rPr>
              <a:t>Η όποια αλλαγή </a:t>
            </a:r>
            <a:r>
              <a:rPr lang="el-GR" sz="2000" dirty="0" err="1" smtClean="0">
                <a:latin typeface="Arial" pitchFamily="34" charset="0"/>
                <a:cs typeface="Arial" pitchFamily="34" charset="0"/>
              </a:rPr>
              <a:t>προυποθέτει</a:t>
            </a:r>
            <a:r>
              <a:rPr lang="el-GR" sz="2000" dirty="0" smtClean="0">
                <a:latin typeface="Arial" pitchFamily="34" charset="0"/>
                <a:cs typeface="Arial" pitchFamily="34" charset="0"/>
              </a:rPr>
              <a:t> την συνύπαρξη δύο συνθηκών</a:t>
            </a:r>
            <a:r>
              <a:rPr lang="en-US" sz="2000" dirty="0" smtClean="0">
                <a:latin typeface="Arial" pitchFamily="34" charset="0"/>
                <a:cs typeface="Arial" pitchFamily="34" charset="0"/>
              </a:rPr>
              <a:t>:</a:t>
            </a:r>
          </a:p>
          <a:p>
            <a:pPr>
              <a:lnSpc>
                <a:spcPct val="150000"/>
              </a:lnSpc>
            </a:pPr>
            <a:r>
              <a:rPr lang="el-GR" sz="2000" dirty="0" smtClean="0">
                <a:latin typeface="Arial" pitchFamily="34" charset="0"/>
                <a:cs typeface="Arial" pitchFamily="34" charset="0"/>
              </a:rPr>
              <a:t>Αλλαγή των κυρίαρχων αξιών και αντικατάστασή τους από αξίες που ευνοούν την τεκνογονία(δηλαδή την ύπαρξη οικογένειας με περισσότερα από 2 </a:t>
            </a:r>
            <a:r>
              <a:rPr lang="el-GR" sz="2000" dirty="0" smtClean="0">
                <a:latin typeface="Arial" pitchFamily="34" charset="0"/>
                <a:cs typeface="Arial" pitchFamily="34" charset="0"/>
              </a:rPr>
              <a:t>παιδιά)</a:t>
            </a:r>
            <a:endParaRPr lang="el-GR" sz="2000" dirty="0" smtClean="0">
              <a:latin typeface="Arial" pitchFamily="34" charset="0"/>
              <a:cs typeface="Arial" pitchFamily="34" charset="0"/>
            </a:endParaRPr>
          </a:p>
          <a:p>
            <a:pPr>
              <a:lnSpc>
                <a:spcPct val="150000"/>
              </a:lnSpc>
            </a:pPr>
            <a:r>
              <a:rPr lang="el-GR" sz="2000" dirty="0" smtClean="0">
                <a:latin typeface="Arial" pitchFamily="34" charset="0"/>
                <a:cs typeface="Arial" pitchFamily="34" charset="0"/>
              </a:rPr>
              <a:t>Ύπαρξη οικονομικών και κοινωνικών συνθηκών που να επιτρέπουν την υλοποίηση ενός τέτοιου επιθυμητού μοντέλου οικογένειας</a:t>
            </a:r>
            <a:endParaRPr lang="en-US" sz="2000" dirty="0" smtClean="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53966"/>
          </a:xfrm>
        </p:spPr>
        <p:txBody>
          <a:bodyPr>
            <a:normAutofit fontScale="90000"/>
          </a:bodyPr>
          <a:lstStyle/>
          <a:p>
            <a:endParaRPr lang="el-GR" dirty="0"/>
          </a:p>
        </p:txBody>
      </p:sp>
      <p:sp>
        <p:nvSpPr>
          <p:cNvPr id="3" name="2 - Θέση περιεχομένου"/>
          <p:cNvSpPr>
            <a:spLocks noGrp="1"/>
          </p:cNvSpPr>
          <p:nvPr>
            <p:ph idx="1"/>
          </p:nvPr>
        </p:nvSpPr>
        <p:spPr>
          <a:xfrm>
            <a:off x="857224" y="0"/>
            <a:ext cx="8286776" cy="6500834"/>
          </a:xfrm>
        </p:spPr>
        <p:txBody>
          <a:bodyPr>
            <a:noAutofit/>
          </a:bodyPr>
          <a:lstStyle/>
          <a:p>
            <a:pPr>
              <a:lnSpc>
                <a:spcPct val="150000"/>
              </a:lnSpc>
            </a:pPr>
            <a:r>
              <a:rPr lang="el-GR" sz="1600" dirty="0" smtClean="0">
                <a:latin typeface="Arial" pitchFamily="34" charset="0"/>
                <a:cs typeface="Arial" pitchFamily="34" charset="0"/>
              </a:rPr>
              <a:t>Τα προβλήματα υγείας των παιδιών διαφέρουν ευρέως ανάμεσα αλλά και μέσα στους πληθυσμούς των κρατών και εξαρτώνται από παράγοντες που συχνά σχετίζονται μεταξύ τους. Αυτοί οι παράγοντες είναι</a:t>
            </a:r>
            <a:r>
              <a:rPr lang="en-US" sz="1600" dirty="0" smtClean="0">
                <a:latin typeface="Arial" pitchFamily="34" charset="0"/>
                <a:cs typeface="Arial" pitchFamily="34" charset="0"/>
              </a:rPr>
              <a:t>:</a:t>
            </a:r>
            <a:endParaRPr lang="el-GR" sz="1600" dirty="0" smtClean="0">
              <a:latin typeface="Arial" pitchFamily="34" charset="0"/>
              <a:cs typeface="Arial" pitchFamily="34" charset="0"/>
            </a:endParaRPr>
          </a:p>
          <a:p>
            <a:pPr>
              <a:lnSpc>
                <a:spcPct val="150000"/>
              </a:lnSpc>
            </a:pPr>
            <a:r>
              <a:rPr lang="el-GR" sz="1600" dirty="0" smtClean="0">
                <a:latin typeface="Arial" pitchFamily="34" charset="0"/>
                <a:cs typeface="Arial" pitchFamily="34" charset="0"/>
              </a:rPr>
              <a:t>-Οικονομικές συνθήκες(οικονομικές ανισότητες)</a:t>
            </a:r>
          </a:p>
          <a:p>
            <a:pPr>
              <a:lnSpc>
                <a:spcPct val="150000"/>
              </a:lnSpc>
            </a:pPr>
            <a:r>
              <a:rPr lang="el-GR" sz="1600" dirty="0" smtClean="0">
                <a:latin typeface="Arial" pitchFamily="34" charset="0"/>
                <a:cs typeface="Arial" pitchFamily="34" charset="0"/>
              </a:rPr>
              <a:t>-Μορφωτικοί,  κοινωνικοί παράγοντες και παράγοντες που σχετίζονται με τα ήθη και τα έθιμα</a:t>
            </a:r>
          </a:p>
          <a:p>
            <a:pPr>
              <a:lnSpc>
                <a:spcPct val="150000"/>
              </a:lnSpc>
            </a:pPr>
            <a:r>
              <a:rPr lang="el-GR" sz="1600" dirty="0" smtClean="0">
                <a:latin typeface="Arial" pitchFamily="34" charset="0"/>
                <a:cs typeface="Arial" pitchFamily="34" charset="0"/>
              </a:rPr>
              <a:t>-Επίπτωση και οικολογία των λοιμογόνων παραγόντων και των ξενιστών τους</a:t>
            </a:r>
          </a:p>
          <a:p>
            <a:pPr>
              <a:lnSpc>
                <a:spcPct val="150000"/>
              </a:lnSpc>
            </a:pPr>
            <a:r>
              <a:rPr lang="el-GR" sz="1600" dirty="0" smtClean="0">
                <a:latin typeface="Arial" pitchFamily="34" charset="0"/>
                <a:cs typeface="Arial" pitchFamily="34" charset="0"/>
              </a:rPr>
              <a:t>-Το κλίμα και η γεωγραφία κάθε περιοχής</a:t>
            </a:r>
          </a:p>
          <a:p>
            <a:pPr>
              <a:lnSpc>
                <a:spcPct val="150000"/>
              </a:lnSpc>
            </a:pPr>
            <a:r>
              <a:rPr lang="el-GR" sz="1600" dirty="0" smtClean="0">
                <a:latin typeface="Arial" pitchFamily="34" charset="0"/>
                <a:cs typeface="Arial" pitchFamily="34" charset="0"/>
              </a:rPr>
              <a:t>-Αγροτική οικονομία και πρακτικές(διατροφικές πηγές)</a:t>
            </a:r>
          </a:p>
          <a:p>
            <a:pPr>
              <a:lnSpc>
                <a:spcPct val="150000"/>
              </a:lnSpc>
            </a:pPr>
            <a:r>
              <a:rPr lang="el-GR" sz="1600" dirty="0" smtClean="0">
                <a:latin typeface="Arial" pitchFamily="34" charset="0"/>
                <a:cs typeface="Arial" pitchFamily="34" charset="0"/>
              </a:rPr>
              <a:t>-Βαθμός βιομηχανοποίησης και αστικοποίησης</a:t>
            </a:r>
          </a:p>
          <a:p>
            <a:pPr>
              <a:lnSpc>
                <a:spcPct val="150000"/>
              </a:lnSpc>
            </a:pPr>
            <a:r>
              <a:rPr lang="el-GR" sz="1600" dirty="0" smtClean="0">
                <a:latin typeface="Arial" pitchFamily="34" charset="0"/>
                <a:cs typeface="Arial" pitchFamily="34" charset="0"/>
              </a:rPr>
              <a:t>-Γονιδιακή συχνότητα ορισμένων νοσημάτων</a:t>
            </a:r>
          </a:p>
          <a:p>
            <a:pPr>
              <a:lnSpc>
                <a:spcPct val="150000"/>
              </a:lnSpc>
            </a:pPr>
            <a:r>
              <a:rPr lang="el-GR" sz="1600" dirty="0" smtClean="0">
                <a:latin typeface="Arial" pitchFamily="34" charset="0"/>
                <a:cs typeface="Arial" pitchFamily="34" charset="0"/>
              </a:rPr>
              <a:t>-Κοινωνικές δομές και δομές υγείας  που υπάρχουν σε κάθε χώρα</a:t>
            </a:r>
          </a:p>
          <a:p>
            <a:pPr>
              <a:lnSpc>
                <a:spcPct val="150000"/>
              </a:lnSpc>
            </a:pPr>
            <a:r>
              <a:rPr lang="el-GR" sz="1600" dirty="0" smtClean="0">
                <a:latin typeface="Arial" pitchFamily="34" charset="0"/>
                <a:cs typeface="Arial" pitchFamily="34" charset="0"/>
              </a:rPr>
              <a:t>Το επίπεδο υγείας των παιδιών φαίνεται να σχετίζεται με το κατά κεφαλή εισόδημα μιας χώρας χωρίς αυτό όμως να είναι </a:t>
            </a:r>
            <a:r>
              <a:rPr lang="el-GR" sz="1600" dirty="0" err="1" smtClean="0">
                <a:latin typeface="Arial" pitchFamily="34" charset="0"/>
                <a:cs typeface="Arial" pitchFamily="34" charset="0"/>
              </a:rPr>
              <a:t>απόλυτο.π.χ</a:t>
            </a:r>
            <a:r>
              <a:rPr lang="el-GR" sz="1600" dirty="0" smtClean="0">
                <a:latin typeface="Arial" pitchFamily="34" charset="0"/>
                <a:cs typeface="Arial" pitchFamily="34" charset="0"/>
              </a:rPr>
              <a:t>. η Σιγκαπούρη έχει </a:t>
            </a:r>
            <a:r>
              <a:rPr lang="el-GR" sz="1600" dirty="0" smtClean="0">
                <a:latin typeface="Arial" pitchFamily="34" charset="0"/>
                <a:cs typeface="Arial" pitchFamily="34" charset="0"/>
              </a:rPr>
              <a:t>παγκόσμια </a:t>
            </a:r>
            <a:r>
              <a:rPr lang="el-GR" sz="1600" dirty="0" smtClean="0">
                <a:latin typeface="Arial" pitchFamily="34" charset="0"/>
                <a:cs typeface="Arial" pitchFamily="34" charset="0"/>
              </a:rPr>
              <a:t>την μικρότερη βρεφική και παιδική </a:t>
            </a:r>
            <a:r>
              <a:rPr lang="el-GR" sz="1600" dirty="0" smtClean="0">
                <a:latin typeface="Arial" pitchFamily="34" charset="0"/>
                <a:cs typeface="Arial" pitchFamily="34" charset="0"/>
              </a:rPr>
              <a:t>θνησιμότητα </a:t>
            </a:r>
            <a:r>
              <a:rPr lang="el-GR" sz="1600" dirty="0" smtClean="0">
                <a:latin typeface="Arial" pitchFamily="34" charset="0"/>
                <a:cs typeface="Arial" pitchFamily="34" charset="0"/>
              </a:rPr>
              <a:t>αλλά βρίσκεται στην 29</a:t>
            </a:r>
            <a:r>
              <a:rPr lang="el-GR" sz="1600" baseline="30000" dirty="0" smtClean="0">
                <a:latin typeface="Arial" pitchFamily="34" charset="0"/>
                <a:cs typeface="Arial" pitchFamily="34" charset="0"/>
              </a:rPr>
              <a:t>η</a:t>
            </a:r>
            <a:r>
              <a:rPr lang="el-GR" sz="1600" dirty="0" smtClean="0">
                <a:latin typeface="Arial" pitchFamily="34" charset="0"/>
                <a:cs typeface="Arial" pitchFamily="34" charset="0"/>
              </a:rPr>
              <a:t> θέση από </a:t>
            </a:r>
            <a:r>
              <a:rPr lang="el-GR" sz="1600" dirty="0" smtClean="0">
                <a:latin typeface="Arial" pitchFamily="34" charset="0"/>
                <a:cs typeface="Arial" pitchFamily="34" charset="0"/>
              </a:rPr>
              <a:t>ά</a:t>
            </a:r>
            <a:r>
              <a:rPr lang="el-GR" sz="1600" dirty="0" smtClean="0">
                <a:latin typeface="Arial" pitchFamily="34" charset="0"/>
                <a:cs typeface="Arial" pitchFamily="34" charset="0"/>
              </a:rPr>
              <a:t>ποψη </a:t>
            </a:r>
            <a:r>
              <a:rPr lang="el-GR" sz="1600" dirty="0" smtClean="0">
                <a:latin typeface="Arial" pitchFamily="34" charset="0"/>
                <a:cs typeface="Arial" pitchFamily="34" charset="0"/>
              </a:rPr>
              <a:t>κατά κεφαλήν εισοδήματος.</a:t>
            </a:r>
            <a:endParaRPr lang="el-GR"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latin typeface="Arial" pitchFamily="34" charset="0"/>
                <a:cs typeface="Arial" pitchFamily="34" charset="0"/>
              </a:rPr>
              <a:t>Επιπλέον με την παγκοσμιοποίηση και την ευρεία και εύκολη μετακίνηση των πληθυσμών τα προβλήματα υγείας δεν περιορίζονται αυστηρά στα σύνορα των κρατών αλλά μπορούν να εξαπλωθούν δυνητικά παντού π.χ. </a:t>
            </a:r>
            <a:r>
              <a:rPr lang="en-US" sz="2000" dirty="0" smtClean="0">
                <a:latin typeface="Arial" pitchFamily="34" charset="0"/>
                <a:cs typeface="Arial" pitchFamily="34" charset="0"/>
              </a:rPr>
              <a:t>SARS,HIV</a:t>
            </a:r>
            <a:r>
              <a:rPr lang="el-GR" sz="2000" dirty="0" smtClean="0">
                <a:latin typeface="Arial" pitchFamily="34" charset="0"/>
                <a:cs typeface="Arial" pitchFamily="34" charset="0"/>
              </a:rPr>
              <a:t> λοίμωξη, εξάπλωση και πανδημίες χολέρας και εγκεφαλίτιδας από τον ιό του Δυτικού Νείλου, πόλεμος και </a:t>
            </a:r>
            <a:r>
              <a:rPr lang="el-GR" sz="2000" dirty="0" err="1" smtClean="0">
                <a:latin typeface="Arial" pitchFamily="34" charset="0"/>
                <a:cs typeface="Arial" pitchFamily="34" charset="0"/>
              </a:rPr>
              <a:t>βιοτρομοκρατία</a:t>
            </a:r>
            <a:r>
              <a:rPr lang="el-GR" sz="2000" dirty="0" smtClean="0">
                <a:latin typeface="Arial" pitchFamily="34" charset="0"/>
                <a:cs typeface="Arial" pitchFamily="34" charset="0"/>
              </a:rPr>
              <a:t>).</a:t>
            </a: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1538" y="0"/>
            <a:ext cx="7615262" cy="857232"/>
          </a:xfrm>
        </p:spPr>
        <p:txBody>
          <a:bodyPr>
            <a:normAutofit/>
          </a:bodyPr>
          <a:lstStyle/>
          <a:p>
            <a:pPr algn="ctr"/>
            <a:r>
              <a:rPr lang="el-GR" b="1" dirty="0" smtClean="0"/>
              <a:t>Υγεία των βρεφών</a:t>
            </a:r>
            <a:endParaRPr lang="el-GR" b="1" dirty="0"/>
          </a:p>
        </p:txBody>
      </p:sp>
      <p:sp>
        <p:nvSpPr>
          <p:cNvPr id="3" name="2 - Θέση περιεχομένου"/>
          <p:cNvSpPr>
            <a:spLocks noGrp="1"/>
          </p:cNvSpPr>
          <p:nvPr>
            <p:ph idx="1"/>
          </p:nvPr>
        </p:nvSpPr>
        <p:spPr>
          <a:xfrm>
            <a:off x="1071538" y="928670"/>
            <a:ext cx="8072462" cy="5929330"/>
          </a:xfrm>
        </p:spPr>
        <p:txBody>
          <a:bodyPr>
            <a:normAutofit fontScale="85000" lnSpcReduction="10000"/>
          </a:bodyPr>
          <a:lstStyle/>
          <a:p>
            <a:pPr>
              <a:lnSpc>
                <a:spcPct val="150000"/>
              </a:lnSpc>
            </a:pPr>
            <a:r>
              <a:rPr lang="el-GR" sz="1800" dirty="0" smtClean="0">
                <a:latin typeface="Arial" pitchFamily="34" charset="0"/>
                <a:cs typeface="Arial" pitchFamily="34" charset="0"/>
              </a:rPr>
              <a:t>Τα προβλήματα υγείας που διαμορφώνουν τη νοσηρότητα και τη θνησιμότητα των βρεφών αλλάζει ανά τους αιώνες</a:t>
            </a:r>
            <a:r>
              <a:rPr lang="en-US" sz="1800" dirty="0" smtClean="0">
                <a:latin typeface="Arial" pitchFamily="34" charset="0"/>
                <a:cs typeface="Arial" pitchFamily="34" charset="0"/>
              </a:rPr>
              <a:t>;</a:t>
            </a:r>
            <a:endParaRPr lang="el-GR" sz="1800" dirty="0" smtClean="0">
              <a:latin typeface="Arial" pitchFamily="34" charset="0"/>
              <a:cs typeface="Arial" pitchFamily="34" charset="0"/>
            </a:endParaRPr>
          </a:p>
          <a:p>
            <a:pPr>
              <a:lnSpc>
                <a:spcPct val="150000"/>
              </a:lnSpc>
            </a:pPr>
            <a:r>
              <a:rPr lang="el-GR" sz="1800" dirty="0" smtClean="0">
                <a:latin typeface="Arial" pitchFamily="34" charset="0"/>
                <a:cs typeface="Arial" pitchFamily="34" charset="0"/>
              </a:rPr>
              <a:t>Το μεγαλύτερο ποσοστό της βρεφικής θνησιμότητας συμβαίνει τις πρώτες 28 ημέρες της ζωής και κυρίως τις πρώτες 7 ημέρες της ζωής (κυρίως την 1</a:t>
            </a:r>
            <a:r>
              <a:rPr lang="el-GR" sz="1800" baseline="30000" dirty="0" smtClean="0">
                <a:latin typeface="Arial" pitchFamily="34" charset="0"/>
                <a:cs typeface="Arial" pitchFamily="34" charset="0"/>
              </a:rPr>
              <a:t>η</a:t>
            </a:r>
            <a:r>
              <a:rPr lang="el-GR" sz="1800" dirty="0" smtClean="0">
                <a:latin typeface="Arial" pitchFamily="34" charset="0"/>
                <a:cs typeface="Arial" pitchFamily="34" charset="0"/>
              </a:rPr>
              <a:t> ημέρα ζωής)</a:t>
            </a:r>
          </a:p>
          <a:p>
            <a:pPr>
              <a:lnSpc>
                <a:spcPct val="150000"/>
              </a:lnSpc>
            </a:pPr>
            <a:r>
              <a:rPr lang="el-GR" sz="1800" dirty="0" smtClean="0">
                <a:latin typeface="Arial" pitchFamily="34" charset="0"/>
                <a:cs typeface="Arial" pitchFamily="34" charset="0"/>
              </a:rPr>
              <a:t>Στα τέλη του 19</a:t>
            </a:r>
            <a:r>
              <a:rPr lang="el-GR" sz="1800" baseline="30000" dirty="0" smtClean="0">
                <a:latin typeface="Arial" pitchFamily="34" charset="0"/>
                <a:cs typeface="Arial" pitchFamily="34" charset="0"/>
              </a:rPr>
              <a:t>ου</a:t>
            </a:r>
            <a:r>
              <a:rPr lang="el-GR" sz="1800" dirty="0" smtClean="0">
                <a:latin typeface="Arial" pitchFamily="34" charset="0"/>
                <a:cs typeface="Arial" pitchFamily="34" charset="0"/>
              </a:rPr>
              <a:t> αιώνα τα 200 από τα 1000 ζώντα βρέφη πέθαιναν κατά τη διάρκεια του 1</a:t>
            </a:r>
            <a:r>
              <a:rPr lang="el-GR" sz="1800" baseline="30000" dirty="0" smtClean="0">
                <a:latin typeface="Arial" pitchFamily="34" charset="0"/>
                <a:cs typeface="Arial" pitchFamily="34" charset="0"/>
              </a:rPr>
              <a:t>ου</a:t>
            </a:r>
            <a:r>
              <a:rPr lang="el-GR" sz="1800" dirty="0" smtClean="0">
                <a:latin typeface="Arial" pitchFamily="34" charset="0"/>
                <a:cs typeface="Arial" pitchFamily="34" charset="0"/>
              </a:rPr>
              <a:t> έτους της ζωής τους από νοσήματα όπως δυσεντερία, </a:t>
            </a:r>
            <a:r>
              <a:rPr lang="el-GR" sz="1800" dirty="0" err="1" smtClean="0">
                <a:latin typeface="Arial" pitchFamily="34" charset="0"/>
                <a:cs typeface="Arial" pitchFamily="34" charset="0"/>
              </a:rPr>
              <a:t>πνευμονία,διφθερίτιδα</a:t>
            </a:r>
            <a:r>
              <a:rPr lang="el-GR" sz="1800" dirty="0" smtClean="0">
                <a:latin typeface="Arial" pitchFamily="34" charset="0"/>
                <a:cs typeface="Arial" pitchFamily="34" charset="0"/>
              </a:rPr>
              <a:t> και </a:t>
            </a:r>
            <a:r>
              <a:rPr lang="el-GR" sz="1800" dirty="0" err="1" smtClean="0">
                <a:latin typeface="Arial" pitchFamily="34" charset="0"/>
                <a:cs typeface="Arial" pitchFamily="34" charset="0"/>
              </a:rPr>
              <a:t>κοκκύτη</a:t>
            </a:r>
            <a:r>
              <a:rPr lang="el-GR" sz="1800" dirty="0" smtClean="0">
                <a:latin typeface="Arial" pitchFamily="34" charset="0"/>
                <a:cs typeface="Arial" pitchFamily="34" charset="0"/>
              </a:rPr>
              <a:t>.</a:t>
            </a:r>
          </a:p>
          <a:p>
            <a:pPr>
              <a:lnSpc>
                <a:spcPct val="150000"/>
              </a:lnSpc>
            </a:pPr>
            <a:r>
              <a:rPr lang="el-GR" sz="1800" dirty="0" smtClean="0">
                <a:latin typeface="Arial" pitchFamily="34" charset="0"/>
                <a:cs typeface="Arial" pitchFamily="34" charset="0"/>
              </a:rPr>
              <a:t>Με την πρόοδο στην κατανόηση των διαφόρων νοσημάτων αλλά και με την υιοθέτηση μέτρων δημόσιας υγείας που έγιναν στο 2</a:t>
            </a:r>
            <a:r>
              <a:rPr lang="el-GR" sz="1800" baseline="30000" dirty="0" smtClean="0">
                <a:latin typeface="Arial" pitchFamily="34" charset="0"/>
                <a:cs typeface="Arial" pitchFamily="34" charset="0"/>
              </a:rPr>
              <a:t>ο</a:t>
            </a:r>
            <a:r>
              <a:rPr lang="el-GR" sz="1800" dirty="0" smtClean="0">
                <a:latin typeface="Arial" pitchFamily="34" charset="0"/>
                <a:cs typeface="Arial" pitchFamily="34" charset="0"/>
              </a:rPr>
              <a:t> μισό του περασμένου αιώνα η βρεφική θνησιμότητα έχει ελαττωθεί  στις περισσότερες ανεπτυγμένες </a:t>
            </a:r>
            <a:r>
              <a:rPr lang="el-GR" sz="1800" dirty="0" err="1" smtClean="0">
                <a:latin typeface="Arial" pitchFamily="34" charset="0"/>
                <a:cs typeface="Arial" pitchFamily="34" charset="0"/>
              </a:rPr>
              <a:t>χώρες.π.χ</a:t>
            </a:r>
            <a:r>
              <a:rPr lang="el-GR" sz="1800" dirty="0" smtClean="0">
                <a:latin typeface="Arial" pitchFamily="34" charset="0"/>
                <a:cs typeface="Arial" pitchFamily="34" charset="0"/>
              </a:rPr>
              <a:t>. στις ΗΠΑ η βρεφική θνησιμότητα το 1925 ήταν 75/1000 ζώντα βρέφη ενώ το 2001 ήταν 6,8/1000 ζώντα βρέφη με σταθερή βελτίωση του δείκτη από το 1958 και μετά.</a:t>
            </a:r>
          </a:p>
          <a:p>
            <a:pPr>
              <a:lnSpc>
                <a:spcPct val="150000"/>
              </a:lnSpc>
            </a:pPr>
            <a:r>
              <a:rPr lang="el-GR" sz="1800" dirty="0" smtClean="0">
                <a:latin typeface="Arial" pitchFamily="34" charset="0"/>
                <a:cs typeface="Arial" pitchFamily="34" charset="0"/>
              </a:rPr>
              <a:t>Ανάλογα δεδομένα ισχύουν και για τις άλλες ανεπτυγμένες χώρες έτσι ώστε κατά μέσο όρο η βρεφική θνησιμότητα σε αυτές να υπολογίζεται στο 2-4/1000 ζώντα βρέφη.</a:t>
            </a:r>
          </a:p>
          <a:p>
            <a:pPr>
              <a:lnSpc>
                <a:spcPct val="150000"/>
              </a:lnSpc>
            </a:pPr>
            <a:r>
              <a:rPr lang="el-GR" sz="1800" dirty="0" smtClean="0">
                <a:latin typeface="Arial" pitchFamily="34" charset="0"/>
                <a:cs typeface="Arial" pitchFamily="34" charset="0"/>
              </a:rPr>
              <a:t>Ο μέσος παγκόσμιος δείκτης βρεφικής θνησιμότητας το 2003 ήταν 52,8 θάνατοι/1000 γεννήσεις ζώντων.</a:t>
            </a:r>
            <a:endParaRPr lang="el-GR" sz="1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2500"/>
                            </p:stCondLst>
                            <p:childTnLst>
                              <p:par>
                                <p:cTn id="15" presetID="2" presetClass="entr" presetSubtype="8"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4500"/>
                            </p:stCondLst>
                            <p:childTnLst>
                              <p:par>
                                <p:cTn id="20" presetID="2" presetClass="entr" presetSubtype="8"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3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3" dur="3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7500"/>
                            </p:stCondLst>
                            <p:childTnLst>
                              <p:par>
                                <p:cTn id="25" presetID="2" presetClass="entr" presetSubtype="4"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3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3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229600" cy="857232"/>
          </a:xfrm>
        </p:spPr>
        <p:txBody>
          <a:bodyPr>
            <a:normAutofit/>
          </a:bodyPr>
          <a:lstStyle/>
          <a:p>
            <a:endParaRPr lang="el-GR" dirty="0"/>
          </a:p>
        </p:txBody>
      </p:sp>
      <p:sp>
        <p:nvSpPr>
          <p:cNvPr id="3" name="2 - Θέση περιεχομένου"/>
          <p:cNvSpPr>
            <a:spLocks noGrp="1"/>
          </p:cNvSpPr>
          <p:nvPr>
            <p:ph idx="1"/>
          </p:nvPr>
        </p:nvSpPr>
        <p:spPr>
          <a:xfrm>
            <a:off x="1000100" y="714356"/>
            <a:ext cx="8143900" cy="6143644"/>
          </a:xfrm>
        </p:spPr>
        <p:txBody>
          <a:bodyPr>
            <a:normAutofit fontScale="62500" lnSpcReduction="20000"/>
          </a:bodyPr>
          <a:lstStyle/>
          <a:p>
            <a:pPr>
              <a:lnSpc>
                <a:spcPct val="150000"/>
              </a:lnSpc>
            </a:pPr>
            <a:endParaRPr lang="el-GR" sz="1800" dirty="0" smtClean="0">
              <a:latin typeface="Arial" pitchFamily="34" charset="0"/>
              <a:cs typeface="Arial" pitchFamily="34" charset="0"/>
            </a:endParaRPr>
          </a:p>
          <a:p>
            <a:pPr>
              <a:lnSpc>
                <a:spcPct val="150000"/>
              </a:lnSpc>
            </a:pPr>
            <a:endParaRPr lang="el-GR" sz="1800" dirty="0" smtClean="0">
              <a:latin typeface="Arial" pitchFamily="34" charset="0"/>
              <a:cs typeface="Arial" pitchFamily="34" charset="0"/>
            </a:endParaRPr>
          </a:p>
          <a:p>
            <a:pPr>
              <a:lnSpc>
                <a:spcPct val="170000"/>
              </a:lnSpc>
            </a:pPr>
            <a:r>
              <a:rPr lang="el-GR" sz="2600" dirty="0" smtClean="0">
                <a:latin typeface="Arial" pitchFamily="34" charset="0"/>
                <a:cs typeface="Arial" pitchFamily="34" charset="0"/>
              </a:rPr>
              <a:t>Το επίπεδο της βρεφικής θνησιμότητας ποικίλει από χώρα σε χώρα και εξαρτάται από τη </a:t>
            </a:r>
            <a:r>
              <a:rPr lang="el-GR" sz="2600" dirty="0" smtClean="0">
                <a:latin typeface="Arial" pitchFamily="34" charset="0"/>
                <a:cs typeface="Arial" pitchFamily="34" charset="0"/>
              </a:rPr>
              <a:t>θρησκεία, το </a:t>
            </a:r>
            <a:r>
              <a:rPr lang="el-GR" sz="2600" dirty="0" smtClean="0">
                <a:latin typeface="Arial" pitchFamily="34" charset="0"/>
                <a:cs typeface="Arial" pitchFamily="34" charset="0"/>
              </a:rPr>
              <a:t>οικονομικό επίπεδο και τη βιομηχανική ανάπτυξη .</a:t>
            </a:r>
          </a:p>
          <a:p>
            <a:pPr>
              <a:lnSpc>
                <a:spcPct val="170000"/>
              </a:lnSpc>
            </a:pPr>
            <a:r>
              <a:rPr lang="el-GR" sz="2600" dirty="0" smtClean="0">
                <a:latin typeface="Arial" pitchFamily="34" charset="0"/>
                <a:cs typeface="Arial" pitchFamily="34" charset="0"/>
              </a:rPr>
              <a:t>Η θνησιμότητα των παιδιών(ηλικίας &lt; 5 ετών0 οφείλεται κυρίως σε θνησιμότητα κατά τον 1</a:t>
            </a:r>
            <a:r>
              <a:rPr lang="el-GR" sz="2600" baseline="30000" dirty="0" smtClean="0">
                <a:latin typeface="Arial" pitchFamily="34" charset="0"/>
                <a:cs typeface="Arial" pitchFamily="34" charset="0"/>
              </a:rPr>
              <a:t>ο</a:t>
            </a:r>
            <a:r>
              <a:rPr lang="el-GR" sz="2600" dirty="0" smtClean="0">
                <a:latin typeface="Arial" pitchFamily="34" charset="0"/>
                <a:cs typeface="Arial" pitchFamily="34" charset="0"/>
              </a:rPr>
              <a:t> χρόνο ζωής.</a:t>
            </a:r>
          </a:p>
          <a:p>
            <a:pPr>
              <a:lnSpc>
                <a:spcPct val="170000"/>
              </a:lnSpc>
            </a:pPr>
            <a:r>
              <a:rPr lang="el-GR" sz="2600" dirty="0" err="1" smtClean="0">
                <a:latin typeface="Arial" pitchFamily="34" charset="0"/>
                <a:cs typeface="Arial" pitchFamily="34" charset="0"/>
              </a:rPr>
              <a:t>Ετσι</a:t>
            </a:r>
            <a:r>
              <a:rPr lang="el-GR" sz="2600" dirty="0" smtClean="0">
                <a:latin typeface="Arial" pitchFamily="34" charset="0"/>
                <a:cs typeface="Arial" pitchFamily="34" charset="0"/>
              </a:rPr>
              <a:t> στις ανεπτυγμένες χώρες η βρεφική θνησιμότητα (κατά μέσο όρο 5/1000 ζώντα βρέφη) αντιπροσωπεύει ποσοστό.80% της θνησιμότητας για τις ηλικίες &lt; 5 ετών η οποία για τις χώρες αυτές υπολογίζεται ~ 6 θάνατοι παιδιών/1000 ζώντα βρέφη.</a:t>
            </a:r>
          </a:p>
          <a:p>
            <a:pPr>
              <a:lnSpc>
                <a:spcPct val="170000"/>
              </a:lnSpc>
            </a:pPr>
            <a:r>
              <a:rPr lang="el-GR" sz="2600" dirty="0" smtClean="0">
                <a:latin typeface="Arial" pitchFamily="34" charset="0"/>
                <a:cs typeface="Arial" pitchFamily="34" charset="0"/>
              </a:rPr>
              <a:t>Η σημαντική ελάττωση της βρεφικής θνησιμότητας ιδίως μετά το 1970 οφείλεται σε </a:t>
            </a:r>
            <a:r>
              <a:rPr lang="en-US" sz="2600" dirty="0" smtClean="0">
                <a:latin typeface="Arial" pitchFamily="34" charset="0"/>
                <a:cs typeface="Arial" pitchFamily="34" charset="0"/>
              </a:rPr>
              <a:t>:</a:t>
            </a:r>
            <a:endParaRPr lang="el-GR" sz="2600" dirty="0" smtClean="0">
              <a:latin typeface="Arial" pitchFamily="34" charset="0"/>
              <a:cs typeface="Arial" pitchFamily="34" charset="0"/>
            </a:endParaRPr>
          </a:p>
          <a:p>
            <a:pPr>
              <a:lnSpc>
                <a:spcPct val="170000"/>
              </a:lnSpc>
            </a:pPr>
            <a:r>
              <a:rPr lang="el-GR" sz="2600" dirty="0" smtClean="0">
                <a:latin typeface="Arial" pitchFamily="34" charset="0"/>
                <a:cs typeface="Arial" pitchFamily="34" charset="0"/>
              </a:rPr>
              <a:t>Ανάπτυξη μονάδων εντατική νοσηλείας νεογνών που βοηθούν την επιβίωση νεογνών που γεννιούνται πρόωρα με εξαιρετικά χαμηλό και πολύ χαμηλό βάρος για την ηλικία κύησης τις πρώτες ημέρες της ζωής. Αυτά τα παιδιά μπορεί να πεθάνουν  αργότερα κατά τη διάρκεια της βρεφική ηλικίας από νοσήματα απότοκα της νεογνικής περιόδου και επιπλοκών αυτής της περιόδου.</a:t>
            </a:r>
            <a:endParaRPr lang="el-GR" sz="2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pPr>
              <a:lnSpc>
                <a:spcPct val="150000"/>
              </a:lnSpc>
            </a:pPr>
            <a:r>
              <a:rPr lang="el-GR" sz="2000" dirty="0" smtClean="0">
                <a:latin typeface="Arial" pitchFamily="34" charset="0"/>
                <a:cs typeface="Arial" pitchFamily="34" charset="0"/>
              </a:rPr>
              <a:t>Το 2004 η βρεφική θνησιμότητα ήταν</a:t>
            </a:r>
            <a:r>
              <a:rPr lang="en-US" sz="2000" dirty="0" smtClean="0">
                <a:latin typeface="Arial" pitchFamily="34" charset="0"/>
                <a:cs typeface="Arial" pitchFamily="34" charset="0"/>
              </a:rPr>
              <a:t>:</a:t>
            </a:r>
            <a:endParaRPr lang="el-GR" sz="2000" dirty="0" smtClean="0">
              <a:latin typeface="Arial" pitchFamily="34" charset="0"/>
              <a:cs typeface="Arial" pitchFamily="34" charset="0"/>
            </a:endParaRPr>
          </a:p>
          <a:p>
            <a:pPr lvl="1">
              <a:lnSpc>
                <a:spcPct val="150000"/>
              </a:lnSpc>
              <a:buClr>
                <a:srgbClr val="FF0000"/>
              </a:buClr>
              <a:buFont typeface="Wingdings" pitchFamily="2" charset="2"/>
              <a:buChar char="Ø"/>
            </a:pPr>
            <a:r>
              <a:rPr lang="el-GR" sz="2000" dirty="0" smtClean="0">
                <a:latin typeface="Arial" pitchFamily="34" charset="0"/>
                <a:cs typeface="Arial" pitchFamily="34" charset="0"/>
              </a:rPr>
              <a:t>5/1000 στα βιομηχανοποιημένα κράτη</a:t>
            </a:r>
          </a:p>
          <a:p>
            <a:pPr lvl="1">
              <a:lnSpc>
                <a:spcPct val="150000"/>
              </a:lnSpc>
              <a:buClr>
                <a:srgbClr val="FF0000"/>
              </a:buClr>
              <a:buFont typeface="Wingdings" pitchFamily="2" charset="2"/>
              <a:buChar char="Ø"/>
            </a:pPr>
            <a:r>
              <a:rPr lang="el-GR" sz="2000" dirty="0" smtClean="0">
                <a:latin typeface="Arial" pitchFamily="34" charset="0"/>
                <a:cs typeface="Arial" pitchFamily="34" charset="0"/>
              </a:rPr>
              <a:t>59/1000 στις </a:t>
            </a:r>
            <a:r>
              <a:rPr lang="el-GR" sz="2000" dirty="0" err="1" smtClean="0">
                <a:latin typeface="Arial" pitchFamily="34" charset="0"/>
                <a:cs typeface="Arial" pitchFamily="34" charset="0"/>
              </a:rPr>
              <a:t>ααναπτυσσόμενες</a:t>
            </a:r>
            <a:r>
              <a:rPr lang="el-GR" sz="2000" dirty="0" smtClean="0">
                <a:latin typeface="Arial" pitchFamily="34" charset="0"/>
                <a:cs typeface="Arial" pitchFamily="34" charset="0"/>
              </a:rPr>
              <a:t> χώρες</a:t>
            </a:r>
          </a:p>
          <a:p>
            <a:pPr lvl="1">
              <a:lnSpc>
                <a:spcPct val="150000"/>
              </a:lnSpc>
              <a:buClr>
                <a:srgbClr val="FF0000"/>
              </a:buClr>
              <a:buFont typeface="Wingdings" pitchFamily="2" charset="2"/>
              <a:buChar char="Ø"/>
            </a:pPr>
            <a:r>
              <a:rPr lang="el-GR" sz="2000" dirty="0" smtClean="0">
                <a:latin typeface="Arial" pitchFamily="34" charset="0"/>
                <a:cs typeface="Arial" pitchFamily="34" charset="0"/>
              </a:rPr>
              <a:t>102/1000 στις χώρες της </a:t>
            </a:r>
            <a:r>
              <a:rPr lang="el-GR" sz="2000" dirty="0" err="1" smtClean="0">
                <a:latin typeface="Arial" pitchFamily="34" charset="0"/>
                <a:cs typeface="Arial" pitchFamily="34" charset="0"/>
              </a:rPr>
              <a:t>υποσαχάριας</a:t>
            </a:r>
            <a:r>
              <a:rPr lang="el-GR" sz="2000" dirty="0" smtClean="0">
                <a:latin typeface="Arial" pitchFamily="34" charset="0"/>
                <a:cs typeface="Arial" pitchFamily="34" charset="0"/>
              </a:rPr>
              <a:t> περιοχής της Αφρικής</a:t>
            </a:r>
          </a:p>
          <a:p>
            <a:pPr>
              <a:lnSpc>
                <a:spcPct val="150000"/>
              </a:lnSpc>
            </a:pPr>
            <a:r>
              <a:rPr lang="el-GR" sz="2000" dirty="0" smtClean="0">
                <a:latin typeface="Arial" pitchFamily="34" charset="0"/>
                <a:cs typeface="Arial" pitchFamily="34" charset="0"/>
              </a:rPr>
              <a:t>Η Φινλανδία έχει παγκόσμια τη χαμηλότερη βρεφική θνησιμότητα.(2/1000 γεννήσεις ζώντων)</a:t>
            </a:r>
            <a:endParaRPr lang="el-GR"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1739</TotalTime>
  <Words>3942</Words>
  <Application>Microsoft Office PowerPoint</Application>
  <PresentationFormat>Προβολή στην οθόνη (4:3)</PresentationFormat>
  <Paragraphs>241</Paragraphs>
  <Slides>44</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44</vt:i4>
      </vt:variant>
    </vt:vector>
  </HeadingPairs>
  <TitlesOfParts>
    <vt:vector size="45" baseType="lpstr">
      <vt:lpstr>Ηλιοστάσιο</vt:lpstr>
      <vt:lpstr>Εισαγωγή στην Παιδιατρική Υπογεννητικότητα </vt:lpstr>
      <vt:lpstr>Διαφάνεια 2</vt:lpstr>
      <vt:lpstr>Διαφάνεια 3</vt:lpstr>
      <vt:lpstr>Διαφάνεια 4</vt:lpstr>
      <vt:lpstr>Διαφάνεια 5</vt:lpstr>
      <vt:lpstr>Διαφάνεια 6</vt:lpstr>
      <vt:lpstr>Υγεία των βρεφών</vt:lpstr>
      <vt:lpstr>Διαφάνεια 8</vt:lpstr>
      <vt:lpstr>Διαφάνεια 9</vt:lpstr>
      <vt:lpstr>Αίτια βρεφικής θνησιμότητας </vt:lpstr>
      <vt:lpstr>Διαφάνεια 11</vt:lpstr>
      <vt:lpstr>Υγεία παιδιών ηλικίας &lt;5 ετών </vt:lpstr>
      <vt:lpstr>Διαφάνεια 13</vt:lpstr>
      <vt:lpstr>Αίτια παιδικής θνησιμότητας</vt:lpstr>
      <vt:lpstr>Διαφάνεια 15</vt:lpstr>
      <vt:lpstr>Νοσηρότητα των παιδιών</vt:lpstr>
      <vt:lpstr>Διαφάνεια 17</vt:lpstr>
      <vt:lpstr>Διαφάνεια 18</vt:lpstr>
      <vt:lpstr>Γεννητικότητα-Υπογεννητικότητα</vt:lpstr>
      <vt:lpstr>Ορισμοί</vt:lpstr>
      <vt:lpstr>Διαφάνεια 21</vt:lpstr>
      <vt:lpstr>Διαφάνεια 22</vt:lpstr>
      <vt:lpstr>Αίτια της υπογεννητικότητας</vt:lpstr>
      <vt:lpstr>Παράγοντες που επηρεάζουν την αναπαραγωγική ικανότητα </vt:lpstr>
      <vt:lpstr>Έπιλογές του τρόπου ζωής</vt:lpstr>
      <vt:lpstr>Διαφάνεια 26</vt:lpstr>
      <vt:lpstr>Διαφάνεια 27</vt:lpstr>
      <vt:lpstr>Διαφάνεια 28</vt:lpstr>
      <vt:lpstr>Καθυστέρηση απόκτησης 1ου παιδιού</vt:lpstr>
      <vt:lpstr>Διαφάνεια 30</vt:lpstr>
      <vt:lpstr>Μέτρα πρόληψης και αντιμετώπισης της υπογεννητικότητας</vt:lpstr>
      <vt:lpstr>Διαφάνεια 32</vt:lpstr>
      <vt:lpstr>Διαφάνεια 33</vt:lpstr>
      <vt:lpstr>Διαφάνεια 34</vt:lpstr>
      <vt:lpstr>Αποτελεσματικότητα</vt:lpstr>
      <vt:lpstr>Διαφάνεια 36</vt:lpstr>
      <vt:lpstr>Διαφάνεια 37</vt:lpstr>
      <vt:lpstr>Υπολογιζόμενη επίδραση των πολιτικών για την οικογένεια στη γεννητικότητα</vt:lpstr>
      <vt:lpstr>Διαφάνεια 39</vt:lpstr>
      <vt:lpstr>Υπογεννητικότητα στην Ελλάδα</vt:lpstr>
      <vt:lpstr>Διαφάνεια 41</vt:lpstr>
      <vt:lpstr>Διαφάνεια 42</vt:lpstr>
      <vt:lpstr>Διαφάνεια 43</vt:lpstr>
      <vt:lpstr>Πόσο εφικτή είναι η αλλαγή;</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Γονιμότητα -υπογονιμότητα</dc:title>
  <dc:creator>Domus</dc:creator>
  <cp:lastModifiedBy>Domus</cp:lastModifiedBy>
  <cp:revision>53</cp:revision>
  <dcterms:created xsi:type="dcterms:W3CDTF">2012-10-20T22:15:29Z</dcterms:created>
  <dcterms:modified xsi:type="dcterms:W3CDTF">2013-10-21T13:27:53Z</dcterms:modified>
</cp:coreProperties>
</file>