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6" r:id="rId6"/>
    <p:sldId id="287" r:id="rId7"/>
    <p:sldId id="28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28A7F-67D4-4BE7-AED1-0829B4F1E015}" type="datetimeFigureOut">
              <a:rPr lang="el-GR" smtClean="0"/>
              <a:pPr/>
              <a:t>10/11/2013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34DEE-1577-4CB9-8C2E-32232E5E153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Καρυότυπος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Προγεννητικός έλεγχος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Προγεννητική παρακολούθηση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Η γυναίκα που σκοπεύει να εγκυμονήσει καλό είναι να έχει επισκεφθεί γυναικολόγο και να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Έχει κάνει </a:t>
            </a:r>
            <a:r>
              <a:rPr lang="en-US" dirty="0" smtClean="0"/>
              <a:t>U/S</a:t>
            </a:r>
            <a:r>
              <a:rPr lang="el-GR" dirty="0" smtClean="0"/>
              <a:t> γεννητικών οργάνων</a:t>
            </a:r>
          </a:p>
          <a:p>
            <a:r>
              <a:rPr lang="en-US" dirty="0" smtClean="0"/>
              <a:t>PAP-</a:t>
            </a:r>
            <a:r>
              <a:rPr lang="el-GR" dirty="0" smtClean="0"/>
              <a:t>τεστ</a:t>
            </a:r>
            <a:endParaRPr lang="en-US" dirty="0" smtClean="0"/>
          </a:p>
          <a:p>
            <a:r>
              <a:rPr lang="el-GR" dirty="0" smtClean="0"/>
              <a:t>Γενική αίματος</a:t>
            </a:r>
          </a:p>
          <a:p>
            <a:r>
              <a:rPr lang="el-GR" dirty="0" smtClean="0"/>
              <a:t>Έλεγχο για συγγενείς λοιμώξεις </a:t>
            </a:r>
          </a:p>
          <a:p>
            <a:r>
              <a:rPr lang="el-GR" dirty="0" smtClean="0"/>
              <a:t>Από πολλούς συστήνεται η πρόσληψη </a:t>
            </a:r>
            <a:r>
              <a:rPr lang="el-GR" dirty="0" err="1" smtClean="0"/>
              <a:t>φυλλικού</a:t>
            </a:r>
            <a:r>
              <a:rPr lang="el-GR" dirty="0" smtClean="0"/>
              <a:t> οξέος ώστε να αποφευχθούν ανωμαλίες τύπου δισχιδούς ράχης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864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Η παρακολούθηση κατά τη διάρκεια της εγκυμοσύνης περιλαμβάνει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Μέτρηση αρτηριακής πίεσης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U/S </a:t>
            </a:r>
            <a:r>
              <a:rPr lang="el-GR" sz="2000" dirty="0" smtClean="0"/>
              <a:t>σε συγκεκριμένα χρονικά διαστήματα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Γενική αίματος, βιοχημικές εξετάσεις, </a:t>
            </a:r>
            <a:r>
              <a:rPr lang="el-GR" sz="2000" dirty="0" err="1" smtClean="0"/>
              <a:t>ηλεκτροφόρηση</a:t>
            </a:r>
            <a:r>
              <a:rPr lang="el-GR" sz="2000" dirty="0" smtClean="0"/>
              <a:t> </a:t>
            </a:r>
            <a:r>
              <a:rPr lang="en-US" sz="2000" dirty="0" err="1" smtClean="0"/>
              <a:t>Hb</a:t>
            </a:r>
            <a:r>
              <a:rPr lang="el-GR" sz="2000" dirty="0" smtClean="0"/>
              <a:t>, γενική ούρων, έλεγχο για συγγενείς λοιμώξεις (επανάληψη ανά τρίμηνο και πιο συχνά αν υπάρχει ένδειξη), γενική ούρων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Ειδικότερος έλεγχος ανάλογα με τις ενδείξεις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Καρδιοτοκογραφία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Βιοφυσικό </a:t>
            </a:r>
            <a:r>
              <a:rPr lang="en-US" sz="2000" dirty="0" err="1" smtClean="0"/>
              <a:t>profil</a:t>
            </a:r>
            <a:r>
              <a:rPr lang="el-GR" sz="2000" dirty="0" smtClean="0"/>
              <a:t> του εμβρύου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Διάγνωση εγκυμοσύνης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Προσδιορισμός β- </a:t>
            </a:r>
            <a:r>
              <a:rPr lang="en-US" dirty="0" err="1" smtClean="0"/>
              <a:t>hCG</a:t>
            </a:r>
            <a:r>
              <a:rPr lang="el-GR" dirty="0" smtClean="0"/>
              <a:t> στο αίμα</a:t>
            </a:r>
          </a:p>
          <a:p>
            <a:r>
              <a:rPr lang="el-GR" dirty="0" smtClean="0"/>
              <a:t>Προσδιορισμός β- </a:t>
            </a:r>
            <a:r>
              <a:rPr lang="en-US" dirty="0" err="1" smtClean="0"/>
              <a:t>hCG</a:t>
            </a:r>
            <a:r>
              <a:rPr lang="el-GR" dirty="0" smtClean="0"/>
              <a:t> στα ούρα</a:t>
            </a:r>
          </a:p>
          <a:p>
            <a:r>
              <a:rPr lang="en-US" dirty="0" smtClean="0"/>
              <a:t>U/S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l-GR" sz="2800" b="1" dirty="0" err="1" smtClean="0"/>
              <a:t>Υπερηχωγραφική</a:t>
            </a:r>
            <a:r>
              <a:rPr lang="el-GR" sz="2800" b="1" dirty="0" smtClean="0"/>
              <a:t> παρακολούθηση εγκυμοσύνης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6436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-</a:t>
            </a:r>
            <a:r>
              <a:rPr lang="el-GR" sz="2200" dirty="0" smtClean="0"/>
              <a:t>Η εγκυμοσύνη μπορεί να διαγνωσθεί </a:t>
            </a:r>
            <a:r>
              <a:rPr lang="el-GR" sz="2200" dirty="0" err="1" smtClean="0"/>
              <a:t>υπερηχωγραφικά</a:t>
            </a:r>
            <a:r>
              <a:rPr lang="el-GR" sz="2200" dirty="0" smtClean="0"/>
              <a:t> από την 5</a:t>
            </a:r>
            <a:r>
              <a:rPr lang="el-GR" sz="2200" baseline="30000" dirty="0" smtClean="0"/>
              <a:t>η</a:t>
            </a:r>
            <a:r>
              <a:rPr lang="el-GR" sz="2200" dirty="0" smtClean="0"/>
              <a:t> εβδομάδα μετά την τελευταία περίοδο ,ενώ με </a:t>
            </a:r>
            <a:r>
              <a:rPr lang="el-GR" sz="2200" dirty="0" err="1" smtClean="0"/>
              <a:t>διακολπικό</a:t>
            </a:r>
            <a:r>
              <a:rPr lang="el-GR" sz="2200" dirty="0" smtClean="0"/>
              <a:t> </a:t>
            </a:r>
            <a:r>
              <a:rPr lang="el-GR" sz="2200" dirty="0" err="1" smtClean="0"/>
              <a:t>υπερηχωγράφημα</a:t>
            </a:r>
            <a:r>
              <a:rPr lang="el-GR" sz="2200" dirty="0" smtClean="0"/>
              <a:t> νωρίτερα.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-Από την 6</a:t>
            </a:r>
            <a:r>
              <a:rPr lang="el-GR" sz="2200" baseline="30000" dirty="0" smtClean="0"/>
              <a:t>η</a:t>
            </a:r>
            <a:r>
              <a:rPr lang="el-GR" sz="2200" dirty="0" smtClean="0"/>
              <a:t> εβδομάδα ανιχνεύεται καρδιακή λειτουργία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-Ο συνδυασμός υπερήχων και τιμών β-</a:t>
            </a:r>
            <a:r>
              <a:rPr lang="en-US" sz="2200" dirty="0" err="1" smtClean="0"/>
              <a:t>hCG</a:t>
            </a:r>
            <a:r>
              <a:rPr lang="el-GR" sz="2200" dirty="0" smtClean="0"/>
              <a:t> στο αίμα είναι η κλασσική προσέγγιση για τη διάγνωση έκτοπης ή παλίνδρομης κύησης.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-Το </a:t>
            </a:r>
            <a:r>
              <a:rPr lang="el-GR" sz="2200" dirty="0" err="1" smtClean="0"/>
              <a:t>διακολπικό</a:t>
            </a:r>
            <a:r>
              <a:rPr lang="el-GR" sz="2200" dirty="0" smtClean="0"/>
              <a:t> υπερηχογράφημα είναι πιο χρήσιμο για τη πρώιμη ανίχνευση ανωμαλιών και </a:t>
            </a:r>
            <a:r>
              <a:rPr lang="el-GR" sz="2200" dirty="0" err="1" smtClean="0"/>
              <a:t>ανευπλοειδιών</a:t>
            </a:r>
            <a:r>
              <a:rPr lang="el-GR" sz="2200" dirty="0" smtClean="0"/>
              <a:t> καθώς και προδρομικού πλακούντα.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Το </a:t>
            </a:r>
            <a:r>
              <a:rPr lang="en-US" sz="2400" dirty="0" smtClean="0"/>
              <a:t>U/S</a:t>
            </a:r>
            <a:r>
              <a:rPr lang="el-GR" sz="2400" dirty="0" smtClean="0"/>
              <a:t> μπορεί να προσδιορίσει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-Την ηλικία κύησης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Την φυσιολογική ανάπτυξη του εμβρύου χρησιμοποιώντας τις εξής παραμέτρους</a:t>
            </a:r>
            <a:r>
              <a:rPr lang="en-US" sz="2400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-Crown-Rump length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-</a:t>
            </a:r>
            <a:r>
              <a:rPr lang="el-GR" sz="2400" dirty="0" err="1" smtClean="0"/>
              <a:t>Κεφαλομετρία</a:t>
            </a:r>
            <a:endParaRPr lang="el-GR" sz="2400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-Περίμετρος κοιλιάς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-Μήκος μηριαίου οστού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-Προσδιορισμός βάρους του εμβρύου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Crown-Rump length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Υπολογίζει την ηλικία κύησης με ακρίβεια 3-5 ημερών</a:t>
            </a:r>
          </a:p>
          <a:p>
            <a:r>
              <a:rPr lang="el-GR" b="1" u="sng" dirty="0" err="1" smtClean="0"/>
              <a:t>Κεφαλομετρία</a:t>
            </a:r>
            <a:r>
              <a:rPr lang="en-US" b="1" u="sng" dirty="0" smtClean="0"/>
              <a:t>:</a:t>
            </a:r>
            <a:endParaRPr lang="el-GR" b="1" u="sng" dirty="0" smtClean="0"/>
          </a:p>
          <a:p>
            <a:r>
              <a:rPr lang="el-GR" dirty="0" smtClean="0"/>
              <a:t>Χρησιμοποιείται από την αρχή του 2</a:t>
            </a:r>
            <a:r>
              <a:rPr lang="el-GR" baseline="30000" dirty="0" smtClean="0"/>
              <a:t>ου</a:t>
            </a:r>
            <a:r>
              <a:rPr lang="el-GR" dirty="0" smtClean="0"/>
              <a:t> τριμήνου(</a:t>
            </a:r>
            <a:r>
              <a:rPr lang="en-US" dirty="0" err="1" smtClean="0"/>
              <a:t>BPD:biparietal</a:t>
            </a:r>
            <a:r>
              <a:rPr lang="en-US" dirty="0" smtClean="0"/>
              <a:t> diameter) </a:t>
            </a:r>
            <a:r>
              <a:rPr lang="el-GR" dirty="0" smtClean="0"/>
              <a:t>για την εκτίμηση της ηλικίας κύησης</a:t>
            </a:r>
          </a:p>
          <a:p>
            <a:r>
              <a:rPr lang="el-GR" dirty="0" smtClean="0"/>
              <a:t>Η μέτρηση γίνεται στο επίπεδο των θαλάμων.</a:t>
            </a:r>
          </a:p>
          <a:p>
            <a:r>
              <a:rPr lang="el-GR" dirty="0" err="1" smtClean="0"/>
              <a:t>Μεχρι</a:t>
            </a:r>
            <a:r>
              <a:rPr lang="el-GR" dirty="0" smtClean="0"/>
              <a:t> την 34</a:t>
            </a:r>
            <a:r>
              <a:rPr lang="el-GR" baseline="30000" dirty="0" smtClean="0"/>
              <a:t>η</a:t>
            </a:r>
            <a:r>
              <a:rPr lang="el-GR" dirty="0" smtClean="0"/>
              <a:t> εβδομάδα η ακρίβειά της φθάνει τις +/- 10 </a:t>
            </a:r>
            <a:r>
              <a:rPr lang="el-GR" dirty="0" err="1" smtClean="0"/>
              <a:t>ημέρες.Μετά</a:t>
            </a:r>
            <a:r>
              <a:rPr lang="el-GR" dirty="0" smtClean="0"/>
              <a:t> ελαττώνεται στις 3 εβδομάδες.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579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b="1" dirty="0" smtClean="0"/>
              <a:t>Περίμετρος κοιλιάς</a:t>
            </a:r>
            <a:r>
              <a:rPr lang="en-US" sz="2000" b="1" dirty="0" smtClean="0"/>
              <a:t>:</a:t>
            </a:r>
            <a:endParaRPr lang="el-GR" sz="2000" b="1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Η περίμετρος κοιλιάς μετριέται στο επίπεδο του ήπατος χρησιμοποιώντας την πυλαία φλέβα και το στομάχι σαν οδηγά σημεία. Η ακρίβεια είναι +/- 3 εβδομάδες στο τέλος της κύησης.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Χρησιμοποιείται για τον προσδιορισμό του βάρους του εμβρύου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ακρίβειά της στον προσδιορισμό της ηλικίας κύησης εξαρτάται από την συμμετρική ή όχι αύξηση του εμβρύου.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Στα </a:t>
            </a:r>
            <a:r>
              <a:rPr lang="en-US" sz="2000" dirty="0" smtClean="0"/>
              <a:t>IUGR</a:t>
            </a:r>
            <a:r>
              <a:rPr lang="el-GR" sz="2000" dirty="0" smtClean="0"/>
              <a:t> παιδιά που υπολείπονται σε ανάπτυξη μπορεί ο προσδιορισμός της ηλικίας κύησης να είναι λάθος.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4293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b="1" dirty="0" smtClean="0"/>
              <a:t>Μήκος μηριαίου οστού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Επίσης χρησιμοποιείται για τον προσδιορισμό της ηλικίας κύησης(ακρίβεια +/- 3 εβδομάδες).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Μπορεί η ακρίβειά της μέτρησης να επηρεασθεί από καταστάσεις όπως το σύνδρομο </a:t>
            </a:r>
            <a:r>
              <a:rPr lang="en-US" sz="2000" dirty="0" smtClean="0"/>
              <a:t>Down</a:t>
            </a:r>
            <a:r>
              <a:rPr lang="el-GR" sz="2000" dirty="0" smtClean="0"/>
              <a:t>,σκελετικές </a:t>
            </a:r>
            <a:r>
              <a:rPr lang="el-GR" sz="2000" dirty="0" err="1" smtClean="0"/>
              <a:t>δυσπλασίες,σοβαρό</a:t>
            </a:r>
            <a:r>
              <a:rPr lang="el-GR" sz="2000" dirty="0" smtClean="0"/>
              <a:t> </a:t>
            </a:r>
            <a:r>
              <a:rPr lang="en-US" sz="2000" dirty="0" smtClean="0"/>
              <a:t>IUGR</a:t>
            </a:r>
            <a:r>
              <a:rPr lang="el-GR" sz="2000" dirty="0" smtClean="0"/>
              <a:t> ή </a:t>
            </a:r>
            <a:r>
              <a:rPr lang="el-GR" sz="2000" dirty="0" err="1" smtClean="0"/>
              <a:t>μακροσωμία</a:t>
            </a:r>
            <a:r>
              <a:rPr lang="el-GR" sz="20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b="1" dirty="0" smtClean="0"/>
              <a:t>Προσδιορισμός του βάρους του εμβρύου</a:t>
            </a:r>
            <a:r>
              <a:rPr lang="en-US" sz="2000" b="1" dirty="0" smtClean="0"/>
              <a:t>:</a:t>
            </a:r>
            <a:endParaRPr lang="el-GR" sz="2000" b="1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Γίνεται με αλγόριθμους που χρησιμοποιούν τις προηγούμενες και άλλες παραμέτρους.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Στην αρχή και στο τέλος της κύησης η ακρίβεια αυτή φθάνει το 15% του πραγματικού βάρους.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Ενδείξεις προγεννητικού </a:t>
            </a:r>
            <a:r>
              <a:rPr lang="en-US" dirty="0" smtClean="0"/>
              <a:t>U/S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1)</a:t>
            </a:r>
            <a:r>
              <a:rPr lang="el-GR" dirty="0" smtClean="0"/>
              <a:t>Ηλικία κύησης</a:t>
            </a:r>
          </a:p>
          <a:p>
            <a:r>
              <a:rPr lang="el-GR" dirty="0" smtClean="0"/>
              <a:t>-Μη ακριβείς ημερομηνίες</a:t>
            </a:r>
          </a:p>
          <a:p>
            <a:r>
              <a:rPr lang="el-GR" dirty="0" smtClean="0"/>
              <a:t>-Δυσαναλογία ανάμεσα στο μέγεθος της μήτρας/και στις ημερομηνίες</a:t>
            </a:r>
          </a:p>
          <a:p>
            <a:r>
              <a:rPr lang="el-GR" dirty="0" smtClean="0"/>
              <a:t>-Πιθανότητα το έμβρυο να είναι μεγαλύτερο για την ηλικία κύησης οπότε πρέπει να αποκλειστούν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Πολλαπλή κύηση</a:t>
            </a:r>
          </a:p>
          <a:p>
            <a:r>
              <a:rPr lang="el-GR" dirty="0" err="1" smtClean="0"/>
              <a:t>Πολυυδράμνιο</a:t>
            </a:r>
            <a:endParaRPr lang="el-GR" dirty="0" smtClean="0"/>
          </a:p>
          <a:p>
            <a:r>
              <a:rPr lang="el-GR" dirty="0" err="1" smtClean="0"/>
              <a:t>Μακροσωμία</a:t>
            </a:r>
            <a:endParaRPr lang="el-GR" dirty="0" smtClean="0"/>
          </a:p>
          <a:p>
            <a:r>
              <a:rPr lang="el-GR" dirty="0" smtClean="0"/>
              <a:t>Ανωμαλίες της μήτρας(ινώδης όγκος)</a:t>
            </a:r>
          </a:p>
          <a:p>
            <a:r>
              <a:rPr lang="el-GR" dirty="0" smtClean="0"/>
              <a:t>Μύλη κύηση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2)Θέση του εμβρύου και του πλακούντα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-Επιβεβαίωση κύησης</a:t>
            </a:r>
          </a:p>
          <a:p>
            <a:r>
              <a:rPr lang="el-GR" dirty="0" smtClean="0"/>
              <a:t>-Υποψία αποβολής</a:t>
            </a:r>
          </a:p>
          <a:p>
            <a:r>
              <a:rPr lang="el-GR" dirty="0" smtClean="0"/>
              <a:t>-Υποψία έκτοπης κύησης</a:t>
            </a:r>
          </a:p>
          <a:p>
            <a:r>
              <a:rPr lang="el-GR" dirty="0" smtClean="0"/>
              <a:t>-Πιθανός προδρομικός πλακούντας</a:t>
            </a:r>
          </a:p>
          <a:p>
            <a:r>
              <a:rPr lang="el-GR" dirty="0" smtClean="0"/>
              <a:t>-Πριν από την </a:t>
            </a:r>
            <a:r>
              <a:rPr lang="el-GR" dirty="0" err="1" smtClean="0"/>
              <a:t>αμνιοπαρακέντηση</a:t>
            </a:r>
            <a:endParaRPr lang="el-GR" dirty="0" smtClean="0"/>
          </a:p>
          <a:p>
            <a:r>
              <a:rPr lang="el-GR" dirty="0" smtClean="0"/>
              <a:t>Πριν από την εμβρυική μετάγγιση/χειρουργείο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3)Παρακολούθηση της ανατομίας του εμβρύου –αποκλεισμός συγγενών ανωμαλιών ιδίως αν υπάρχει</a:t>
            </a:r>
            <a:r>
              <a:rPr lang="en-US" dirty="0" smtClean="0"/>
              <a:t>:</a:t>
            </a:r>
          </a:p>
          <a:p>
            <a:r>
              <a:rPr lang="el-GR" dirty="0" smtClean="0"/>
              <a:t>-Ιστορικό εμβρύου με δυσμορφίες</a:t>
            </a:r>
          </a:p>
          <a:p>
            <a:r>
              <a:rPr lang="el-GR" dirty="0" smtClean="0"/>
              <a:t>-</a:t>
            </a:r>
            <a:r>
              <a:rPr lang="el-GR" dirty="0" err="1" smtClean="0"/>
              <a:t>Ήλικία</a:t>
            </a:r>
            <a:r>
              <a:rPr lang="el-GR" dirty="0" smtClean="0"/>
              <a:t> μητέρας&gt;35 ετών</a:t>
            </a:r>
          </a:p>
          <a:p>
            <a:r>
              <a:rPr lang="el-GR" dirty="0" smtClean="0"/>
              <a:t>-Σακχαρώδης διαβήτης κύησης</a:t>
            </a:r>
          </a:p>
          <a:p>
            <a:r>
              <a:rPr lang="el-GR" dirty="0" smtClean="0"/>
              <a:t>-</a:t>
            </a:r>
            <a:r>
              <a:rPr lang="el-GR" dirty="0" err="1" smtClean="0"/>
              <a:t>Πολυυδράμνιο</a:t>
            </a:r>
            <a:r>
              <a:rPr lang="el-GR" dirty="0" smtClean="0"/>
              <a:t>/</a:t>
            </a:r>
            <a:r>
              <a:rPr lang="el-GR" dirty="0" err="1" smtClean="0"/>
              <a:t>ολιγουδράμνιο</a:t>
            </a:r>
            <a:endParaRPr lang="el-GR" dirty="0" smtClean="0"/>
          </a:p>
          <a:p>
            <a:r>
              <a:rPr lang="el-GR" dirty="0" smtClean="0"/>
              <a:t>-Ανώμαλη προβολή</a:t>
            </a:r>
          </a:p>
          <a:p>
            <a:r>
              <a:rPr lang="el-GR" dirty="0" smtClean="0"/>
              <a:t>-Έκθεση σε </a:t>
            </a:r>
            <a:r>
              <a:rPr lang="el-GR" dirty="0" err="1" smtClean="0"/>
              <a:t>τερατογόνες</a:t>
            </a:r>
            <a:r>
              <a:rPr lang="el-GR" dirty="0" smtClean="0"/>
              <a:t> ουσίες</a:t>
            </a:r>
          </a:p>
          <a:p>
            <a:r>
              <a:rPr lang="el-GR" dirty="0" smtClean="0"/>
              <a:t>-Ύποπτοι δείκτες στον αιματολογικό ‘έλεγχο της μητέρας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Αυχενική διαφάνεια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Είναι η μέτρηση  με υπερήχους του πάχους της υποδόριας συσσώρευσης υγρού πίσω από τον εμβρυικό αυχένα κατά το 1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τρίμηνο της κύησης.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Ο όρος διαφάνεια χρησιμοποιείται ανεξάρτητα αν το υγρό βρίσκεται εντός διαφραγμάτων ή όχι και από το αν περιορίζεται στον αυχένα.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εμφάνιση </a:t>
            </a:r>
            <a:r>
              <a:rPr lang="el-GR" sz="2000" dirty="0" err="1" smtClean="0"/>
              <a:t>χρωμοσωμικών</a:t>
            </a:r>
            <a:r>
              <a:rPr lang="el-GR" sz="2000" dirty="0" smtClean="0"/>
              <a:t> ανωμαλιών σχετίζεται πιο πολύ με το πάχος παρά με τη μορφή της αυχενικής διαφάνειας.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ιδανική ηλικία κύησης για την μέτρηση της αυχενικής διαφάνειας είναι 11-13 εβδομάδων και 6 ημερών.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Το ελάχιστο </a:t>
            </a:r>
            <a:r>
              <a:rPr lang="el-GR" sz="2000" dirty="0" err="1" smtClean="0"/>
              <a:t>κεφαλουραίο</a:t>
            </a:r>
            <a:r>
              <a:rPr lang="el-GR" sz="2000" dirty="0" smtClean="0"/>
              <a:t> μήκος του εμβρύου θα πρέπει να είναι 46</a:t>
            </a:r>
            <a:r>
              <a:rPr lang="en-US" sz="2000" dirty="0" smtClean="0"/>
              <a:t>mm</a:t>
            </a:r>
            <a:r>
              <a:rPr lang="el-GR" sz="2000" dirty="0" smtClean="0"/>
              <a:t> και το μέγιστο 84</a:t>
            </a:r>
            <a:r>
              <a:rPr lang="en-US" sz="2000" dirty="0" smtClean="0"/>
              <a:t>mm(</a:t>
            </a:r>
            <a:r>
              <a:rPr lang="el-GR" sz="2000" dirty="0" smtClean="0"/>
              <a:t>επιτυχία λήψης της μέτρησης 98-100%)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Η μέτρηση μπορεί να γίνει και </a:t>
            </a:r>
            <a:r>
              <a:rPr lang="el-GR" sz="2800" dirty="0" err="1" smtClean="0"/>
              <a:t>διακοιλιακά</a:t>
            </a:r>
            <a:r>
              <a:rPr lang="el-GR" sz="2800" dirty="0" smtClean="0"/>
              <a:t> και </a:t>
            </a:r>
            <a:r>
              <a:rPr lang="el-GR" sz="2800" dirty="0" err="1" smtClean="0"/>
              <a:t>διακολπικά</a:t>
            </a:r>
            <a:endParaRPr lang="el-GR" sz="2800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Στην οθόνη πρέπει να περιλαμβάνονται μόνο η κεφαλή και το ανώτερο τμήμα του θώρακα του εμβρύου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Μεγάλη σημασία έχει η καλή οβελιαία λήψη του εμβρύου και προσοχή στη θέση της κεφαλής (υπερέκταση</a:t>
            </a:r>
            <a:r>
              <a:rPr lang="en-US" sz="2800" dirty="0" smtClean="0"/>
              <a:t>:</a:t>
            </a:r>
            <a:r>
              <a:rPr lang="el-GR" sz="2800" dirty="0" smtClean="0"/>
              <a:t>αύξηση κατά 0,6</a:t>
            </a:r>
            <a:r>
              <a:rPr lang="en-US" sz="2800" dirty="0" smtClean="0"/>
              <a:t>mm, </a:t>
            </a:r>
            <a:r>
              <a:rPr lang="el-GR" sz="2800" dirty="0" smtClean="0"/>
              <a:t>κάμψη</a:t>
            </a:r>
            <a:r>
              <a:rPr lang="en-US" sz="2800" dirty="0" smtClean="0"/>
              <a:t>:</a:t>
            </a:r>
            <a:r>
              <a:rPr lang="el-GR" sz="2800" dirty="0" smtClean="0"/>
              <a:t> ελάττωση κατά 0,4</a:t>
            </a:r>
            <a:r>
              <a:rPr lang="en-US" sz="2800" dirty="0" smtClean="0"/>
              <a:t>mm).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Στη δοκιμασία διαλογής ο κίνδυνος της κάθε ασθενούς για </a:t>
            </a:r>
            <a:r>
              <a:rPr lang="el-GR" sz="2400" dirty="0" err="1" smtClean="0"/>
              <a:t>χρωμοσωμικές</a:t>
            </a:r>
            <a:r>
              <a:rPr lang="el-GR" sz="2400" dirty="0" smtClean="0"/>
              <a:t> ανωμαλίες προκύπτει πολλαπλασιάζοντας τον βασικό κίνδυνο που προκύπτει από την ηλικία της μητέρας και την ηλικία κύησης ,με ένα λόγο πιθανότητας που εξαρτάται από τη διαφορά (σε </a:t>
            </a:r>
            <a:r>
              <a:rPr lang="en-US" sz="2400" dirty="0" smtClean="0"/>
              <a:t>mm</a:t>
            </a:r>
            <a:r>
              <a:rPr lang="el-GR" sz="2400" dirty="0" smtClean="0"/>
              <a:t>) της μέτρησης της αυχενικής διαφάνειας από το φυσιολογική τιμή για το ίδιο </a:t>
            </a:r>
            <a:r>
              <a:rPr lang="el-GR" sz="2400" dirty="0" err="1" smtClean="0"/>
              <a:t>κεφαλουραίο</a:t>
            </a:r>
            <a:r>
              <a:rPr lang="el-GR" sz="2400" dirty="0" smtClean="0"/>
              <a:t> μήκος.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Όσο μεγαλύτερο είναι το πάχος της αυχενικής διαφάνειας τόσο μεγαλύτερος είναι ο κίνδυνος για </a:t>
            </a:r>
            <a:r>
              <a:rPr lang="el-GR" sz="2400" dirty="0" err="1" smtClean="0"/>
              <a:t>χρωμοσωμικές</a:t>
            </a:r>
            <a:r>
              <a:rPr lang="el-GR" sz="2400" dirty="0" smtClean="0"/>
              <a:t> ανωμαλίες.</a:t>
            </a:r>
          </a:p>
          <a:p>
            <a:pPr>
              <a:lnSpc>
                <a:spcPct val="150000"/>
              </a:lnSpc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Ρινικό οστό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Κατά την </a:t>
            </a:r>
            <a:r>
              <a:rPr lang="en-US" dirty="0" smtClean="0"/>
              <a:t>U/S</a:t>
            </a:r>
            <a:r>
              <a:rPr lang="el-GR" dirty="0" smtClean="0"/>
              <a:t> εξέταση σε ηλικία κύησης 11-13 +6 ημέρες το ρινικό οστό δεν είναι ορατό στο 60-70% των εμβρύων με </a:t>
            </a:r>
            <a:r>
              <a:rPr lang="el-GR" dirty="0" err="1" smtClean="0"/>
              <a:t>τρισωμία</a:t>
            </a:r>
            <a:r>
              <a:rPr lang="el-GR" dirty="0" smtClean="0"/>
              <a:t> 21 , στο 50% των εμβρύων με </a:t>
            </a:r>
            <a:r>
              <a:rPr lang="el-GR" dirty="0" err="1" smtClean="0"/>
              <a:t>τρισωμία</a:t>
            </a:r>
            <a:r>
              <a:rPr lang="el-GR" dirty="0" smtClean="0"/>
              <a:t> 18 και στο 30% των εμβρύων με </a:t>
            </a:r>
            <a:r>
              <a:rPr lang="el-GR" dirty="0" err="1" smtClean="0"/>
              <a:t>τρισωμία</a:t>
            </a:r>
            <a:r>
              <a:rPr lang="el-GR" dirty="0" smtClean="0"/>
              <a:t> 13 και περίπου στο 2% των φυσιολογικών εμβρύων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Ανωμαλίες στην </a:t>
            </a:r>
            <a:r>
              <a:rPr lang="el-GR" dirty="0" err="1" smtClean="0"/>
              <a:t>κυματομορφή</a:t>
            </a:r>
            <a:r>
              <a:rPr lang="el-GR" dirty="0" smtClean="0"/>
              <a:t> στην ταχύτητα ροής στον φλεβώδη πόρο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Στο 80% των εμβρύων με </a:t>
            </a:r>
            <a:r>
              <a:rPr lang="el-GR" dirty="0" err="1" smtClean="0"/>
              <a:t>τρισωμία</a:t>
            </a:r>
            <a:r>
              <a:rPr lang="el-GR" dirty="0" smtClean="0"/>
              <a:t> 21 </a:t>
            </a:r>
          </a:p>
          <a:p>
            <a:r>
              <a:rPr lang="el-GR" dirty="0" smtClean="0"/>
              <a:t>Στο 5% των  </a:t>
            </a:r>
            <a:r>
              <a:rPr lang="el-GR" dirty="0" err="1" smtClean="0"/>
              <a:t>χρωμοσωμικά</a:t>
            </a:r>
            <a:r>
              <a:rPr lang="el-GR" dirty="0" smtClean="0"/>
              <a:t> υγιών εμβρύων</a:t>
            </a:r>
          </a:p>
          <a:p>
            <a:r>
              <a:rPr lang="el-GR" dirty="0" smtClean="0"/>
              <a:t>Επίσης η επίπτωση άλλων </a:t>
            </a:r>
            <a:r>
              <a:rPr lang="el-GR" dirty="0" err="1" smtClean="0"/>
              <a:t>υπερηχωγραφικών</a:t>
            </a:r>
            <a:r>
              <a:rPr lang="el-GR" dirty="0" smtClean="0"/>
              <a:t> δεικτών όπως ο </a:t>
            </a:r>
            <a:r>
              <a:rPr lang="el-GR" dirty="0" err="1" smtClean="0"/>
              <a:t>εξώμφαλος</a:t>
            </a:r>
            <a:r>
              <a:rPr lang="el-GR" dirty="0" smtClean="0"/>
              <a:t>, η </a:t>
            </a:r>
            <a:r>
              <a:rPr lang="el-GR" dirty="0" err="1" smtClean="0"/>
              <a:t>μεγακύστη</a:t>
            </a:r>
            <a:r>
              <a:rPr lang="el-GR" dirty="0" smtClean="0"/>
              <a:t> και η μονήρης ομφαλική αρτηρία είναι μεγαλύτερη στα έμβρυα με </a:t>
            </a:r>
            <a:r>
              <a:rPr lang="el-GR" dirty="0" err="1" smtClean="0"/>
              <a:t>τρισωμία</a:t>
            </a:r>
            <a:r>
              <a:rPr lang="el-GR" dirty="0" smtClean="0"/>
              <a:t> 21.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Όγκος του αμνιακού υγρού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Σημαντικό στοιχείο για την ανάπτυξη του εμβρύου.</a:t>
            </a:r>
          </a:p>
          <a:p>
            <a:r>
              <a:rPr lang="el-GR" dirty="0" smtClean="0"/>
              <a:t>Ελαττωμένο ‘η αυξημένο αμνιακό υγρό σχετίζεται με αυξημένη </a:t>
            </a:r>
            <a:r>
              <a:rPr lang="el-GR" dirty="0" err="1" smtClean="0"/>
              <a:t>περιγεννητική</a:t>
            </a:r>
            <a:r>
              <a:rPr lang="el-GR" dirty="0" smtClean="0"/>
              <a:t> νοσηρότητα και θάνατο.</a:t>
            </a:r>
          </a:p>
          <a:p>
            <a:r>
              <a:rPr lang="el-GR" dirty="0" smtClean="0"/>
              <a:t>Αυξάνεται μέχρι την 33</a:t>
            </a:r>
            <a:r>
              <a:rPr lang="el-GR" baseline="30000" dirty="0" smtClean="0"/>
              <a:t>η</a:t>
            </a:r>
            <a:r>
              <a:rPr lang="el-GR" dirty="0" smtClean="0"/>
              <a:t> εβδομάδα και μετά ελαττώνεται.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Αίτια </a:t>
            </a:r>
            <a:r>
              <a:rPr lang="el-GR" dirty="0" err="1" smtClean="0"/>
              <a:t>ολιγάμνιου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2800" dirty="0" err="1" smtClean="0"/>
              <a:t>Αγενεσία</a:t>
            </a:r>
            <a:r>
              <a:rPr lang="el-GR" sz="2800" dirty="0" smtClean="0"/>
              <a:t> νεφρών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Αποφρακτική </a:t>
            </a:r>
            <a:r>
              <a:rPr lang="el-GR" sz="2800" dirty="0" err="1" smtClean="0"/>
              <a:t>ουροπάθεια</a:t>
            </a:r>
            <a:endParaRPr lang="el-GR" sz="2800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Πνευμονική υποπλασία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Ρήξη μεμβρανών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Ενδομήτρια καθυστέρηση της αύξησης</a:t>
            </a:r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Μητροπλακουντιακή</a:t>
            </a:r>
            <a:r>
              <a:rPr lang="el-GR" sz="2800" dirty="0" smtClean="0"/>
              <a:t> ανεπάρκεια</a:t>
            </a:r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Παρατασική</a:t>
            </a:r>
            <a:r>
              <a:rPr lang="el-GR" sz="2800" dirty="0" smtClean="0"/>
              <a:t> κύηση(αν διαπιστωθεί σχετίζεται με αυξημένη πιθανότητα ασφυξίας)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Αίτια </a:t>
            </a:r>
            <a:r>
              <a:rPr lang="el-GR" dirty="0" err="1" smtClean="0"/>
              <a:t>πολυυδράμνιου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Ιδιοπαθές</a:t>
            </a:r>
            <a:r>
              <a:rPr lang="en-US" dirty="0" smtClean="0"/>
              <a:t>:</a:t>
            </a:r>
            <a:r>
              <a:rPr lang="el-GR" dirty="0" smtClean="0"/>
              <a:t>στα 2/3 των περιπτώσεων</a:t>
            </a:r>
          </a:p>
          <a:p>
            <a:r>
              <a:rPr lang="el-GR" dirty="0" smtClean="0"/>
              <a:t>Διαβήτης κύησης</a:t>
            </a:r>
          </a:p>
          <a:p>
            <a:r>
              <a:rPr lang="el-GR" dirty="0" smtClean="0"/>
              <a:t>Πολλαπλή </a:t>
            </a:r>
            <a:r>
              <a:rPr lang="el-GR" dirty="0" err="1" smtClean="0"/>
              <a:t>κύση</a:t>
            </a:r>
            <a:endParaRPr lang="el-GR" dirty="0" smtClean="0"/>
          </a:p>
          <a:p>
            <a:r>
              <a:rPr lang="el-GR" dirty="0" smtClean="0"/>
              <a:t>Εμβρυικές ανωμαλίες</a:t>
            </a:r>
          </a:p>
          <a:p>
            <a:r>
              <a:rPr lang="el-GR" dirty="0" smtClean="0"/>
              <a:t>Απόφραξη ανώτερου ΓΕΣ</a:t>
            </a:r>
          </a:p>
          <a:p>
            <a:r>
              <a:rPr lang="el-GR" dirty="0" smtClean="0"/>
              <a:t>Συγγενής </a:t>
            </a:r>
            <a:r>
              <a:rPr lang="el-GR" dirty="0" err="1" smtClean="0"/>
              <a:t>διαφραγματοκήλη</a:t>
            </a:r>
            <a:endParaRPr lang="el-GR" dirty="0" smtClean="0"/>
          </a:p>
          <a:p>
            <a:r>
              <a:rPr lang="el-GR" dirty="0" smtClean="0"/>
              <a:t>Ανεγκεφαλία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Δείκτες στον ορό της μητέρας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α-</a:t>
            </a:r>
            <a:r>
              <a:rPr lang="el-GR" sz="2800" dirty="0" err="1" smtClean="0"/>
              <a:t>φετοπρωτείνη</a:t>
            </a:r>
            <a:r>
              <a:rPr lang="en-US" sz="2800" dirty="0" smtClean="0"/>
              <a:t>:</a:t>
            </a:r>
            <a:r>
              <a:rPr lang="el-GR" sz="2800" dirty="0" smtClean="0"/>
              <a:t> 15</a:t>
            </a:r>
            <a:r>
              <a:rPr lang="el-GR" sz="2800" baseline="30000" dirty="0" smtClean="0"/>
              <a:t>η</a:t>
            </a:r>
            <a:r>
              <a:rPr lang="el-GR" sz="2800" dirty="0" smtClean="0"/>
              <a:t>-20</a:t>
            </a:r>
            <a:r>
              <a:rPr lang="el-GR" sz="2800" baseline="30000" dirty="0" smtClean="0"/>
              <a:t>η</a:t>
            </a:r>
            <a:r>
              <a:rPr lang="el-GR" sz="2800" dirty="0" smtClean="0"/>
              <a:t> εβδομάδα</a:t>
            </a:r>
            <a:r>
              <a:rPr lang="en-US" sz="2800" dirty="0" smtClean="0"/>
              <a:t>:</a:t>
            </a:r>
            <a:r>
              <a:rPr lang="el-GR" sz="2800" dirty="0" smtClean="0"/>
              <a:t>αυξημένα επίπεδα σχετίζονται με ύπαρξη </a:t>
            </a:r>
            <a:r>
              <a:rPr lang="el-GR" sz="2800" dirty="0" err="1" smtClean="0"/>
              <a:t>δυσραφισμού</a:t>
            </a:r>
            <a:r>
              <a:rPr lang="el-GR" sz="2800" dirty="0" smtClean="0"/>
              <a:t>(αυξημένα επίπεδα μπορούν να ανιχνεύσουν το 100% περιπτώσεων ανεγκεφαλίας,70-85% των περιπτώσεων δισχιδούς </a:t>
            </a:r>
            <a:r>
              <a:rPr lang="el-GR" sz="2800" dirty="0" err="1" smtClean="0"/>
              <a:t>ράχης,το</a:t>
            </a:r>
            <a:r>
              <a:rPr lang="el-GR" sz="2800" dirty="0" smtClean="0"/>
              <a:t> 70% των ανωμαλιών του οπίσθιου κοιλιακού τοιχώματος0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Ελαττωμένα επίπεδα</a:t>
            </a:r>
            <a:r>
              <a:rPr lang="en-US" sz="2800" dirty="0" smtClean="0"/>
              <a:t>:</a:t>
            </a:r>
            <a:r>
              <a:rPr lang="el-GR" sz="2800" dirty="0" smtClean="0"/>
              <a:t>σύνδρομο </a:t>
            </a:r>
            <a:r>
              <a:rPr lang="en-US" sz="2800" dirty="0" smtClean="0"/>
              <a:t>Down,</a:t>
            </a:r>
            <a:r>
              <a:rPr lang="el-GR" sz="2800" dirty="0" smtClean="0"/>
              <a:t> </a:t>
            </a:r>
            <a:r>
              <a:rPr lang="el-GR" sz="2800" dirty="0" err="1" smtClean="0"/>
              <a:t>τρισωμία</a:t>
            </a:r>
            <a:r>
              <a:rPr lang="el-GR" sz="2800" dirty="0" smtClean="0"/>
              <a:t> 18 και 13.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 smtClean="0"/>
              <a:t>Καρυότυπος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Γενετικές διαταραχές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Οι γενετικές διαταραχές υπάγονται σε 3 κατηγορίες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-</a:t>
            </a:r>
            <a:r>
              <a:rPr lang="el-GR" dirty="0" err="1" smtClean="0"/>
              <a:t>χρωμοσωμικές</a:t>
            </a:r>
            <a:r>
              <a:rPr lang="el-GR" dirty="0" smtClean="0"/>
              <a:t> ανωμαλίες</a:t>
            </a:r>
          </a:p>
          <a:p>
            <a:r>
              <a:rPr lang="el-GR" dirty="0" smtClean="0"/>
              <a:t>-Μονήρεις γονιδιακές διαταραχές</a:t>
            </a:r>
          </a:p>
          <a:p>
            <a:r>
              <a:rPr lang="el-GR" dirty="0" smtClean="0"/>
              <a:t>-</a:t>
            </a:r>
            <a:r>
              <a:rPr lang="el-GR" dirty="0" err="1" smtClean="0"/>
              <a:t>Πολυπαραγοντικές</a:t>
            </a:r>
            <a:r>
              <a:rPr lang="el-GR" dirty="0" smtClean="0"/>
              <a:t> διαταραχές σαν αποτέλεσμα αλληλεπίδρασης γενετικών και περιβαλλοντικών παραγόντων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Περίπου 1% των νεογνών έχει μια αναγνωρίσιμη </a:t>
            </a:r>
            <a:r>
              <a:rPr lang="el-GR" dirty="0" err="1" smtClean="0"/>
              <a:t>χρωμοσωμική</a:t>
            </a:r>
            <a:r>
              <a:rPr lang="el-GR" dirty="0" smtClean="0"/>
              <a:t> ανωμαλία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4293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Ελεύθερη </a:t>
            </a:r>
            <a:r>
              <a:rPr lang="el-GR" sz="2000" dirty="0" err="1" smtClean="0"/>
              <a:t>οιστριόλη</a:t>
            </a:r>
            <a:r>
              <a:rPr lang="en-US" sz="2000" dirty="0" smtClean="0"/>
              <a:t>:</a:t>
            </a:r>
            <a:r>
              <a:rPr lang="el-GR" sz="2000" dirty="0" smtClean="0"/>
              <a:t>Παράγεται από τα επινεφρίδια και το ήπαρ.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Ελαττωμένα επίπεδα σχετίζονται με αυξημένο κίνδυνο για σύνδρομο </a:t>
            </a:r>
            <a:r>
              <a:rPr lang="en-US" sz="2000" dirty="0" smtClean="0"/>
              <a:t>Down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Επίπεδα β-</a:t>
            </a:r>
            <a:r>
              <a:rPr lang="en-US" sz="2000" dirty="0" err="1" smtClean="0"/>
              <a:t>hCG</a:t>
            </a:r>
            <a:r>
              <a:rPr lang="en-US" sz="2000" dirty="0" smtClean="0"/>
              <a:t>:</a:t>
            </a:r>
            <a:r>
              <a:rPr lang="el-GR" sz="2000" dirty="0" smtClean="0"/>
              <a:t>Αυξημένα επίπεδα στο 2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τρίμηνο της κύησης σχετίζονται με αυξημένη πιθανότητα για σύνδρομο </a:t>
            </a:r>
            <a:r>
              <a:rPr lang="en-US" sz="2000" dirty="0" smtClean="0"/>
              <a:t>Down.(</a:t>
            </a:r>
            <a:r>
              <a:rPr lang="el-GR" sz="2000" dirty="0" smtClean="0"/>
              <a:t>Ευαισθησία 40%).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Στα περισσότερα κέντρα χρησιμοποιείται ο συνδυασμός αυτών των τριών εξετάσεων σε συνδυασμό με την ηλικία της μητέρας με αρκετά μεγάλη ευαισθησία ενώ σε άλλες </a:t>
            </a:r>
            <a:r>
              <a:rPr lang="el-GR" sz="2000" dirty="0" err="1" smtClean="0"/>
              <a:t>΄χωρες</a:t>
            </a:r>
            <a:r>
              <a:rPr lang="el-GR" sz="2000" dirty="0" smtClean="0"/>
              <a:t> χρησιμοποιούνται αυτές οι παράμετρο σε συνδυασμό με τα ευρήματα από την αυχενική διαφάνεια ανεξάρτητα από την ηλικία της μητέρας.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Ινιμπίνη</a:t>
            </a:r>
            <a:r>
              <a:rPr lang="en-US" sz="2000" dirty="0" smtClean="0"/>
              <a:t>:</a:t>
            </a:r>
            <a:r>
              <a:rPr lang="el-GR" sz="2000" dirty="0" smtClean="0"/>
              <a:t>Τέταρτη παράμετρος (παράγεται κυρίως από τον πλακούντα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PAPP-A: </a:t>
            </a:r>
            <a:r>
              <a:rPr lang="el-GR" sz="2000" dirty="0" err="1" smtClean="0"/>
              <a:t>Ομοδιμερές</a:t>
            </a:r>
            <a:r>
              <a:rPr lang="el-GR" sz="2000" dirty="0" smtClean="0"/>
              <a:t> από τον </a:t>
            </a:r>
            <a:r>
              <a:rPr lang="el-GR" sz="2000" dirty="0" err="1" smtClean="0"/>
              <a:t>πλακούντα.Στο</a:t>
            </a:r>
            <a:r>
              <a:rPr lang="el-GR" sz="2000" dirty="0" smtClean="0"/>
              <a:t> 1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τρίμηνο είναι ελαττωμένο στα παιδιά με σύνδρομο </a:t>
            </a:r>
            <a:r>
              <a:rPr lang="en-US" sz="2000" dirty="0" smtClean="0"/>
              <a:t>Down.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868346"/>
          </a:xfrm>
        </p:spPr>
        <p:txBody>
          <a:bodyPr>
            <a:noAutofit/>
          </a:bodyPr>
          <a:lstStyle/>
          <a:p>
            <a:r>
              <a:rPr lang="el-GR" sz="2800" b="1" dirty="0" smtClean="0"/>
              <a:t>Λόγοι αναφοράς σε γενετιστή και για πιθανή προγεννητική διάγνωση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285860"/>
            <a:ext cx="8401080" cy="55721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600" dirty="0" smtClean="0"/>
              <a:t>Ηλικία μητέρας&gt;35 ετών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Προηγούμενο έμβρυο ή παιδί με </a:t>
            </a:r>
            <a:r>
              <a:rPr lang="el-GR" sz="1600" dirty="0" err="1" smtClean="0"/>
              <a:t>χρωμοσωμική</a:t>
            </a:r>
            <a:r>
              <a:rPr lang="el-GR" sz="1600" dirty="0" smtClean="0"/>
              <a:t> ανωμαλία ή άλλο μείζον πρόβλημα κατά τη γέννηση.</a:t>
            </a:r>
          </a:p>
          <a:p>
            <a:pPr>
              <a:lnSpc>
                <a:spcPct val="150000"/>
              </a:lnSpc>
            </a:pPr>
            <a:r>
              <a:rPr lang="el-GR" sz="1600" dirty="0" err="1" smtClean="0"/>
              <a:t>Οικογενιακό</a:t>
            </a:r>
            <a:r>
              <a:rPr lang="el-GR" sz="1600" dirty="0" smtClean="0"/>
              <a:t> ιστορικό συγκεκριμένης γενετικής νόσου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Γονέας ο οποίος να είναι φορέας </a:t>
            </a:r>
            <a:r>
              <a:rPr lang="el-GR" sz="1600" dirty="0" err="1" smtClean="0"/>
              <a:t>χρωμοσωμικής</a:t>
            </a:r>
            <a:r>
              <a:rPr lang="el-GR" sz="1600" dirty="0" smtClean="0"/>
              <a:t> ανωμαλίας ή </a:t>
            </a:r>
            <a:r>
              <a:rPr lang="el-GR" sz="1600" dirty="0" err="1" smtClean="0"/>
              <a:t>διαμετάθεσης</a:t>
            </a:r>
            <a:endParaRPr lang="el-GR" sz="1600" dirty="0" smtClean="0"/>
          </a:p>
          <a:p>
            <a:pPr>
              <a:lnSpc>
                <a:spcPct val="150000"/>
              </a:lnSpc>
            </a:pPr>
            <a:r>
              <a:rPr lang="el-GR" sz="1600" dirty="0" smtClean="0"/>
              <a:t>Υψηλή ή χαμηλή τιμή α-</a:t>
            </a:r>
            <a:r>
              <a:rPr lang="el-GR" sz="1600" dirty="0" err="1" smtClean="0"/>
              <a:t>φετοπρωτείνης</a:t>
            </a:r>
            <a:r>
              <a:rPr lang="el-GR" sz="1600" dirty="0" smtClean="0"/>
              <a:t>  ορού ή παθολογικό </a:t>
            </a:r>
            <a:r>
              <a:rPr lang="en-US" sz="1600" dirty="0" smtClean="0"/>
              <a:t>triple screen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Νόσος της μητέρας που να σχετίζεται με </a:t>
            </a:r>
            <a:r>
              <a:rPr lang="el-GR" sz="1600" dirty="0" err="1" smtClean="0"/>
              <a:t>χρωμοσωμικές</a:t>
            </a:r>
            <a:r>
              <a:rPr lang="el-GR" sz="1600" dirty="0" smtClean="0"/>
              <a:t> ανωμαλίες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Γονείς φορείς γνωστοί συγκεκριμένης γενετικής διαταραχής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Έκθεση κατά τη διάρκεια της </a:t>
            </a:r>
            <a:r>
              <a:rPr lang="el-GR" sz="1600" dirty="0" err="1" smtClean="0"/>
              <a:t>κύησς</a:t>
            </a:r>
            <a:r>
              <a:rPr lang="el-GR" sz="1600" dirty="0" smtClean="0"/>
              <a:t> σε φάρμακα ,</a:t>
            </a:r>
            <a:r>
              <a:rPr lang="el-GR" sz="1600" dirty="0" err="1" smtClean="0"/>
              <a:t>ουσίες,λοιμώξεις</a:t>
            </a:r>
            <a:r>
              <a:rPr lang="el-GR" sz="1600" dirty="0" smtClean="0"/>
              <a:t> ή άλλους γνωστούς παράγοντες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Συγγένεια γονέων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Παθολογικά ευρήματα στο εμβρυικό </a:t>
            </a:r>
            <a:r>
              <a:rPr lang="el-GR" sz="1600" dirty="0" err="1" smtClean="0"/>
              <a:t>υπερηχοφράφημα</a:t>
            </a:r>
            <a:r>
              <a:rPr lang="el-GR" sz="1600" dirty="0" smtClean="0"/>
              <a:t> 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</a:t>
            </a:r>
            <a:r>
              <a:rPr lang="el-GR" dirty="0" err="1" smtClean="0"/>
              <a:t>μνιοπαρακέντηση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Είναι ευρέως αποδεκτή ως η </a:t>
            </a:r>
            <a:r>
              <a:rPr lang="en-US" sz="1800" dirty="0" smtClean="0"/>
              <a:t>standard </a:t>
            </a:r>
            <a:r>
              <a:rPr lang="el-GR" sz="1800" dirty="0" smtClean="0"/>
              <a:t>μέθοδος για τη διάγνωση </a:t>
            </a:r>
            <a:r>
              <a:rPr lang="el-GR" sz="1800" dirty="0" err="1" smtClean="0"/>
              <a:t>χρωμοσωμικών</a:t>
            </a:r>
            <a:r>
              <a:rPr lang="el-GR" sz="1800" dirty="0" smtClean="0"/>
              <a:t> ανωμαλιών, μεταβολικών νοσημάτων και ανωμαλιών που εντοπίζονται με ανάλυση </a:t>
            </a:r>
            <a:r>
              <a:rPr lang="en-US" sz="1800" dirty="0" smtClean="0"/>
              <a:t>DNA.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T</a:t>
            </a:r>
            <a:r>
              <a:rPr lang="el-GR" sz="1800" dirty="0" smtClean="0"/>
              <a:t>α κύτταρα που μελετώνται είναι κύτταρα που αποπίπτουν  από το έμβρυο και χρησιμοποιούνται για γενετική ανάλυση.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Γίνεται τη 16-18</a:t>
            </a:r>
            <a:r>
              <a:rPr lang="el-GR" sz="1800" baseline="30000" dirty="0" smtClean="0"/>
              <a:t>η</a:t>
            </a:r>
            <a:r>
              <a:rPr lang="el-GR" sz="1800" dirty="0" smtClean="0"/>
              <a:t> εβδομάδα της κύησης </a:t>
            </a:r>
            <a:r>
              <a:rPr lang="el-GR" sz="1800" dirty="0" err="1" smtClean="0"/>
              <a:t>υπο</a:t>
            </a:r>
            <a:r>
              <a:rPr lang="el-GR" sz="1800" dirty="0" smtClean="0"/>
              <a:t> </a:t>
            </a:r>
            <a:r>
              <a:rPr lang="en-US" sz="1800" dirty="0" smtClean="0"/>
              <a:t>U/S </a:t>
            </a:r>
            <a:r>
              <a:rPr lang="el-GR" sz="1800" dirty="0" smtClean="0"/>
              <a:t>καθοδήγηση(20-30</a:t>
            </a:r>
            <a:r>
              <a:rPr lang="en-US" sz="1800" dirty="0" smtClean="0"/>
              <a:t>ml </a:t>
            </a:r>
            <a:r>
              <a:rPr lang="el-GR" sz="1800" dirty="0" smtClean="0"/>
              <a:t>υγρό)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Γενετική ανάλυση ολοκληρώνεται σε </a:t>
            </a:r>
            <a:r>
              <a:rPr lang="en-US" sz="1800" dirty="0" smtClean="0"/>
              <a:t>:7-14 </a:t>
            </a:r>
            <a:r>
              <a:rPr lang="el-GR" sz="1800" dirty="0" smtClean="0"/>
              <a:t>ημέρες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Κίνδυνος αποβολής</a:t>
            </a:r>
            <a:r>
              <a:rPr lang="en-US" sz="1800" dirty="0" smtClean="0"/>
              <a:t>:</a:t>
            </a:r>
            <a:r>
              <a:rPr lang="el-GR" sz="1800" dirty="0" smtClean="0"/>
              <a:t>0,5-1%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Κίνδυνος </a:t>
            </a:r>
            <a:r>
              <a:rPr lang="el-GR" sz="1800" dirty="0" err="1" smtClean="0"/>
              <a:t>χοριοαμνιονίτιδας</a:t>
            </a:r>
            <a:r>
              <a:rPr lang="en-US" sz="1800" dirty="0" smtClean="0"/>
              <a:t>: &lt;</a:t>
            </a:r>
            <a:r>
              <a:rPr lang="el-GR" sz="1800" dirty="0" smtClean="0"/>
              <a:t>1</a:t>
            </a:r>
            <a:r>
              <a:rPr lang="en-US" sz="1800" dirty="0" smtClean="0"/>
              <a:t>:1000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M</a:t>
            </a:r>
            <a:r>
              <a:rPr lang="el-GR" sz="1800" dirty="0" err="1" smtClean="0"/>
              <a:t>ικρή</a:t>
            </a:r>
            <a:r>
              <a:rPr lang="el-GR" sz="1800" dirty="0" smtClean="0"/>
              <a:t> πιθανότητα τραυματισμού του εμβρύου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Το κυριότερο μειονέκτημά της είναι ότι γίνεται σε σχετικά προχωρημένη ηλικία κύησης 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Χρωμοσώματα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22 ζευγάρια </a:t>
            </a:r>
            <a:r>
              <a:rPr lang="el-GR" sz="2400" dirty="0" err="1" smtClean="0"/>
              <a:t>αυτοσωμικών</a:t>
            </a:r>
            <a:r>
              <a:rPr lang="el-GR" sz="2400" dirty="0" smtClean="0"/>
              <a:t> χρωμοσωμάτων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1 ζευγάρι χρωμοσωμάτων του φύλου(ΧΧ ή ΧΥ)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Καρυότυπος=Η</a:t>
            </a:r>
            <a:r>
              <a:rPr lang="el-GR" sz="2400" dirty="0" smtClean="0"/>
              <a:t> ανάλυση των χρωμοσωμάτων στο εργαστήριο όπου τοποθετούνται στα ζευγάρια τους με το βραχύ σκέλος προς τα επάνω.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Υπάρχει συγκεκριμένη ονοματολογία που επιτρέπει ένας </a:t>
            </a:r>
            <a:r>
              <a:rPr lang="el-GR" sz="2400" dirty="0" err="1" smtClean="0"/>
              <a:t>καρυότυπος</a:t>
            </a:r>
            <a:r>
              <a:rPr lang="el-GR" sz="2400" dirty="0" smtClean="0"/>
              <a:t> να περιγράφεται χωρίζοντας κάθε χρωμόσωμα σε </a:t>
            </a:r>
            <a:r>
              <a:rPr lang="el-GR" sz="2400" dirty="0" err="1" smtClean="0"/>
              <a:t>περιοχές,μπάντες</a:t>
            </a:r>
            <a:r>
              <a:rPr lang="el-GR" sz="2400" dirty="0" smtClean="0"/>
              <a:t> και </a:t>
            </a:r>
            <a:r>
              <a:rPr lang="el-GR" sz="2400" dirty="0" err="1" smtClean="0"/>
              <a:t>υπομπάντες</a:t>
            </a:r>
            <a:r>
              <a:rPr lang="el-GR" sz="2400" dirty="0" smtClean="0"/>
              <a:t>(</a:t>
            </a:r>
            <a:r>
              <a:rPr lang="en-US" sz="2400" dirty="0" smtClean="0"/>
              <a:t>ISCN 1995)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Χρωμοσωμικά</a:t>
            </a:r>
            <a:r>
              <a:rPr lang="el-GR" sz="2400" dirty="0" smtClean="0"/>
              <a:t> φυσιολογική γυναίκα</a:t>
            </a:r>
            <a:r>
              <a:rPr lang="en-US" sz="2400" dirty="0" smtClean="0"/>
              <a:t>:</a:t>
            </a:r>
            <a:r>
              <a:rPr lang="el-GR" sz="2400" dirty="0" smtClean="0"/>
              <a:t>46,ΧΧ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Χρωμοσωμικά</a:t>
            </a:r>
            <a:r>
              <a:rPr lang="el-GR" sz="2400" dirty="0" smtClean="0"/>
              <a:t> φυσιολογικός άνδρας</a:t>
            </a:r>
            <a:r>
              <a:rPr lang="en-US" sz="2400" dirty="0" smtClean="0"/>
              <a:t>:</a:t>
            </a:r>
            <a:r>
              <a:rPr lang="el-GR" sz="2400" dirty="0" smtClean="0"/>
              <a:t>46,ΧΥ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Χρωμοσώματα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22 ζευγάρια </a:t>
            </a:r>
            <a:r>
              <a:rPr lang="el-GR" sz="2400" dirty="0" err="1" smtClean="0"/>
              <a:t>αυτοσωμικών</a:t>
            </a:r>
            <a:r>
              <a:rPr lang="el-GR" sz="2400" dirty="0" smtClean="0"/>
              <a:t> χρωμοσωμάτων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1 ζευγάρι χρωμοσωμάτων του φύλου(ΧΧ ή ΧΥ)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Καρυότυπος=Η</a:t>
            </a:r>
            <a:r>
              <a:rPr lang="el-GR" sz="2400" dirty="0" smtClean="0"/>
              <a:t> ανάλυση των χρωμοσωμάτων στο εργαστήριο όπου τοποθετούνται στα ζευγάρια τους με το βραχύ σκέλος προς τα επάνω.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Υπάρχει συγκεκριμένη ονοματολογία που επιτρέπει ένας </a:t>
            </a:r>
            <a:r>
              <a:rPr lang="el-GR" sz="2400" dirty="0" err="1" smtClean="0"/>
              <a:t>καρυότυπος</a:t>
            </a:r>
            <a:r>
              <a:rPr lang="el-GR" sz="2400" dirty="0" smtClean="0"/>
              <a:t> να περιγράφεται χωρίζοντας κάθε χρωμόσωμα σε </a:t>
            </a:r>
            <a:r>
              <a:rPr lang="el-GR" sz="2400" dirty="0" err="1" smtClean="0"/>
              <a:t>περιοχές,μπάντες</a:t>
            </a:r>
            <a:r>
              <a:rPr lang="el-GR" sz="2400" dirty="0" smtClean="0"/>
              <a:t> και </a:t>
            </a:r>
            <a:r>
              <a:rPr lang="el-GR" sz="2400" dirty="0" err="1" smtClean="0"/>
              <a:t>υπομπάντες</a:t>
            </a:r>
            <a:r>
              <a:rPr lang="el-GR" sz="2400" dirty="0" smtClean="0"/>
              <a:t>(</a:t>
            </a:r>
            <a:r>
              <a:rPr lang="en-US" sz="2400" dirty="0" smtClean="0"/>
              <a:t>ISCN 1995)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Χρωμοσωμικά</a:t>
            </a:r>
            <a:r>
              <a:rPr lang="el-GR" sz="2400" dirty="0" smtClean="0"/>
              <a:t> φυσιολογική γυναίκα</a:t>
            </a:r>
            <a:r>
              <a:rPr lang="en-US" sz="2400" dirty="0" smtClean="0"/>
              <a:t>:</a:t>
            </a:r>
            <a:r>
              <a:rPr lang="el-GR" sz="2400" dirty="0" smtClean="0"/>
              <a:t>46,ΧΧ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Χρωμοσωμικά</a:t>
            </a:r>
            <a:r>
              <a:rPr lang="el-GR" sz="2400" dirty="0" smtClean="0"/>
              <a:t> φυσιολογικός άνδρας</a:t>
            </a:r>
            <a:r>
              <a:rPr lang="en-US" sz="2400" dirty="0" smtClean="0"/>
              <a:t>:</a:t>
            </a:r>
            <a:r>
              <a:rPr lang="el-GR" sz="2400" dirty="0" smtClean="0"/>
              <a:t>46,ΧΥ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karyotyp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7558" y="1600200"/>
            <a:ext cx="5048883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untitled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500174"/>
            <a:ext cx="5929354" cy="492922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250px-PLoSBiol3_5_Fig7ChromosomesAluFis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2071678"/>
            <a:ext cx="7572428" cy="321471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err="1" smtClean="0"/>
              <a:t>Ανευπλοειδία</a:t>
            </a:r>
            <a:r>
              <a:rPr lang="en-US" dirty="0" smtClean="0"/>
              <a:t>:</a:t>
            </a:r>
          </a:p>
          <a:p>
            <a:r>
              <a:rPr lang="el-GR" dirty="0" err="1" smtClean="0"/>
              <a:t>Μονοσωμία</a:t>
            </a:r>
            <a:r>
              <a:rPr lang="en-US" dirty="0" smtClean="0"/>
              <a:t>:</a:t>
            </a:r>
            <a:r>
              <a:rPr lang="el-GR" dirty="0" smtClean="0"/>
              <a:t>Σύνδρομο </a:t>
            </a:r>
            <a:r>
              <a:rPr lang="en-US" dirty="0" smtClean="0"/>
              <a:t>Turner(45,X0)</a:t>
            </a:r>
            <a:endParaRPr lang="el-GR" dirty="0" smtClean="0"/>
          </a:p>
          <a:p>
            <a:r>
              <a:rPr lang="el-GR" dirty="0" err="1" smtClean="0"/>
              <a:t>Τρισωμία</a:t>
            </a:r>
            <a:r>
              <a:rPr lang="en-US" dirty="0" smtClean="0"/>
              <a:t>: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l-GR" dirty="0" err="1" smtClean="0"/>
              <a:t>Αυτοσωμικών</a:t>
            </a:r>
            <a:r>
              <a:rPr lang="el-GR" dirty="0" smtClean="0"/>
              <a:t> χρωμοσωμάτων(21,18,13)</a:t>
            </a:r>
          </a:p>
          <a:p>
            <a:r>
              <a:rPr lang="el-GR" dirty="0"/>
              <a:t> </a:t>
            </a:r>
            <a:r>
              <a:rPr lang="el-GR" dirty="0" smtClean="0"/>
              <a:t>     Φυλετικών χρωμοσωμάτων</a:t>
            </a:r>
            <a:r>
              <a:rPr lang="en-US" dirty="0" smtClean="0"/>
              <a:t>:</a:t>
            </a:r>
            <a:r>
              <a:rPr lang="el-GR" dirty="0" smtClean="0"/>
              <a:t>Κ</a:t>
            </a:r>
            <a:r>
              <a:rPr lang="en-US" dirty="0" err="1" smtClean="0"/>
              <a:t>linefelter</a:t>
            </a:r>
            <a:r>
              <a:rPr lang="en-US" dirty="0" smtClean="0"/>
              <a:t> (47,XXY)</a:t>
            </a:r>
          </a:p>
          <a:p>
            <a:r>
              <a:rPr lang="el-GR" dirty="0" err="1" smtClean="0"/>
              <a:t>Μωσαικισμός</a:t>
            </a:r>
            <a:r>
              <a:rPr lang="en-US" dirty="0" smtClean="0"/>
              <a:t>:</a:t>
            </a:r>
            <a:r>
              <a:rPr lang="el-GR" dirty="0" smtClean="0"/>
              <a:t>Ανωμαλίες που προκύπτουν από την πρώτη μίτωση</a:t>
            </a:r>
          </a:p>
          <a:p>
            <a:r>
              <a:rPr lang="el-GR" dirty="0" smtClean="0"/>
              <a:t>Περισσότερες από μια κυτταρικές σειρές σε ένα άτομο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Δομικές ανωμαλίες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Αποτέλεσμα ανωμαλίας στη δομή του χρωμοσώματος που δεν αναπληρώνεται σωστά</a:t>
            </a:r>
          </a:p>
          <a:p>
            <a:r>
              <a:rPr lang="el-GR" dirty="0" smtClean="0"/>
              <a:t>Ισοζυγισμένες</a:t>
            </a:r>
          </a:p>
          <a:p>
            <a:r>
              <a:rPr lang="el-GR" dirty="0" smtClean="0"/>
              <a:t>Μη ισοζυγισμένες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err="1" smtClean="0"/>
              <a:t>Οικογενής</a:t>
            </a:r>
            <a:endParaRPr lang="el-GR" dirty="0" smtClean="0"/>
          </a:p>
          <a:p>
            <a:r>
              <a:rPr lang="en-US" dirty="0" smtClean="0"/>
              <a:t>De novo</a:t>
            </a:r>
            <a:endParaRPr lang="el-GR" dirty="0" smtClean="0"/>
          </a:p>
          <a:p>
            <a:pPr>
              <a:buNone/>
            </a:pPr>
            <a:endParaRPr lang="en-US" dirty="0" smtClean="0"/>
          </a:p>
          <a:p>
            <a:r>
              <a:rPr lang="el-GR" dirty="0" smtClean="0"/>
              <a:t>Μεταθέσεις</a:t>
            </a:r>
          </a:p>
          <a:p>
            <a:r>
              <a:rPr lang="el-GR" dirty="0" smtClean="0"/>
              <a:t>Διπλασιασμοί</a:t>
            </a:r>
          </a:p>
          <a:p>
            <a:r>
              <a:rPr lang="el-GR" dirty="0" smtClean="0"/>
              <a:t>Διαγραφή</a:t>
            </a:r>
          </a:p>
          <a:p>
            <a:r>
              <a:rPr lang="el-GR" dirty="0" smtClean="0"/>
              <a:t>Αναστροφή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1521</Words>
  <Application>Microsoft Office PowerPoint</Application>
  <PresentationFormat>Προβολή στην οθόνη (4:3)</PresentationFormat>
  <Paragraphs>181</Paragraphs>
  <Slides>33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4" baseType="lpstr">
      <vt:lpstr>Θέμα του Office</vt:lpstr>
      <vt:lpstr>Καρυότυπος Προγεννητικός έλεγχος</vt:lpstr>
      <vt:lpstr>Διαφάνεια 2</vt:lpstr>
      <vt:lpstr>Καρυότυπος Γενετικές διαταραχές </vt:lpstr>
      <vt:lpstr>Χρωμοσώματα</vt:lpstr>
      <vt:lpstr>Διαφάνεια 5</vt:lpstr>
      <vt:lpstr>Διαφάνεια 6</vt:lpstr>
      <vt:lpstr>Διαφάνεια 7</vt:lpstr>
      <vt:lpstr>Διαφάνεια 8</vt:lpstr>
      <vt:lpstr>Δομικές ανωμαλίες</vt:lpstr>
      <vt:lpstr>Προγεννητική παρακολούθηση</vt:lpstr>
      <vt:lpstr>Διαφάνεια 11</vt:lpstr>
      <vt:lpstr>Διάγνωση εγκυμοσύνης</vt:lpstr>
      <vt:lpstr>Υπερηχωγραφική παρακολούθηση εγκυμοσύνης</vt:lpstr>
      <vt:lpstr>Διαφάνεια 14</vt:lpstr>
      <vt:lpstr>Crown-Rump length</vt:lpstr>
      <vt:lpstr>Διαφάνεια 16</vt:lpstr>
      <vt:lpstr>Διαφάνεια 17</vt:lpstr>
      <vt:lpstr>Ενδείξεις προγεννητικού U/S</vt:lpstr>
      <vt:lpstr>Διαφάνεια 19</vt:lpstr>
      <vt:lpstr>Διαφάνεια 20</vt:lpstr>
      <vt:lpstr>Αυχενική διαφάνεια</vt:lpstr>
      <vt:lpstr>Διαφάνεια 22</vt:lpstr>
      <vt:lpstr>Διαφάνεια 23</vt:lpstr>
      <vt:lpstr>Ρινικό οστό</vt:lpstr>
      <vt:lpstr>Ανωμαλίες στην κυματομορφή στην ταχύτητα ροής στον φλεβώδη πόρο</vt:lpstr>
      <vt:lpstr>Όγκος του αμνιακού υγρού</vt:lpstr>
      <vt:lpstr>Αίτια ολιγάμνιου</vt:lpstr>
      <vt:lpstr>Αίτια πολυυδράμνιου</vt:lpstr>
      <vt:lpstr>Δείκτες στον ορό της μητέρας</vt:lpstr>
      <vt:lpstr>Διαφάνεια 30</vt:lpstr>
      <vt:lpstr>Λόγοι αναφοράς σε γενετιστή και για πιθανή προγεννητική διάγνωση</vt:lpstr>
      <vt:lpstr>Aμνιοπαρακέντηση</vt:lpstr>
      <vt:lpstr>Χρωμοσώματα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Καρυότυπος Προγεννητικός έλεγχος</dc:title>
  <dc:creator>Domus</dc:creator>
  <cp:lastModifiedBy>Domus</cp:lastModifiedBy>
  <cp:revision>3</cp:revision>
  <dcterms:created xsi:type="dcterms:W3CDTF">2013-03-05T20:10:31Z</dcterms:created>
  <dcterms:modified xsi:type="dcterms:W3CDTF">2013-11-10T14:10:31Z</dcterms:modified>
</cp:coreProperties>
</file>