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298" r:id="rId3"/>
    <p:sldId id="257" r:id="rId4"/>
    <p:sldId id="258" r:id="rId5"/>
    <p:sldId id="259" r:id="rId6"/>
    <p:sldId id="265" r:id="rId7"/>
    <p:sldId id="260" r:id="rId8"/>
    <p:sldId id="261" r:id="rId9"/>
    <p:sldId id="262" r:id="rId10"/>
    <p:sldId id="299" r:id="rId11"/>
    <p:sldId id="263" r:id="rId12"/>
    <p:sldId id="266" r:id="rId13"/>
    <p:sldId id="264" r:id="rId14"/>
    <p:sldId id="268" r:id="rId15"/>
    <p:sldId id="269" r:id="rId16"/>
    <p:sldId id="270" r:id="rId17"/>
    <p:sldId id="273" r:id="rId18"/>
    <p:sldId id="274" r:id="rId19"/>
    <p:sldId id="275" r:id="rId20"/>
    <p:sldId id="300" r:id="rId21"/>
    <p:sldId id="311" r:id="rId22"/>
    <p:sldId id="312" r:id="rId23"/>
    <p:sldId id="313" r:id="rId24"/>
    <p:sldId id="314" r:id="rId25"/>
    <p:sldId id="315" r:id="rId26"/>
    <p:sldId id="316" r:id="rId27"/>
    <p:sldId id="317" r:id="rId28"/>
    <p:sldId id="289" r:id="rId29"/>
    <p:sldId id="307" r:id="rId30"/>
    <p:sldId id="309" r:id="rId31"/>
    <p:sldId id="286" r:id="rId32"/>
    <p:sldId id="301" r:id="rId33"/>
    <p:sldId id="288" r:id="rId34"/>
    <p:sldId id="290" r:id="rId35"/>
    <p:sldId id="302" r:id="rId36"/>
    <p:sldId id="291" r:id="rId37"/>
    <p:sldId id="292" r:id="rId38"/>
    <p:sldId id="293" r:id="rId39"/>
    <p:sldId id="294" r:id="rId40"/>
    <p:sldId id="295" r:id="rId41"/>
    <p:sldId id="296" r:id="rId42"/>
    <p:sldId id="297" r:id="rId43"/>
    <p:sldId id="303" r:id="rId44"/>
    <p:sldId id="310" r:id="rId45"/>
    <p:sldId id="318" r:id="rId46"/>
    <p:sldId id="319" r:id="rId4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50" d="100"/>
          <a:sy n="50" d="100"/>
        </p:scale>
        <p:origin x="-1086"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BAE159-91CE-45C2-ACF4-B2D5BA6FB3F1}" type="datetimeFigureOut">
              <a:rPr lang="el-GR" smtClean="0"/>
              <a:pPr/>
              <a:t>10/12/2012</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95D270-0D59-41D7-B018-B0B1B589E1F6}"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895D270-0D59-41D7-B018-B0B1B589E1F6}" type="slidenum">
              <a:rPr lang="el-GR" smtClean="0"/>
              <a:pPr/>
              <a:t>46</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8B696651-D20C-4FFA-85D2-F5320E045A3B}" type="datetimeFigureOut">
              <a:rPr lang="el-GR" smtClean="0"/>
              <a:pPr/>
              <a:t>10/12/2012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276CBE5-F09C-4833-826D-2D1C39E0C03F}"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B696651-D20C-4FFA-85D2-F5320E045A3B}" type="datetimeFigureOut">
              <a:rPr lang="el-GR" smtClean="0"/>
              <a:pPr/>
              <a:t>10/12/2012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276CBE5-F09C-4833-826D-2D1C39E0C03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B696651-D20C-4FFA-85D2-F5320E045A3B}" type="datetimeFigureOut">
              <a:rPr lang="el-GR" smtClean="0"/>
              <a:pPr/>
              <a:t>10/12/2012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276CBE5-F09C-4833-826D-2D1C39E0C03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B696651-D20C-4FFA-85D2-F5320E045A3B}" type="datetimeFigureOut">
              <a:rPr lang="el-GR" smtClean="0"/>
              <a:pPr/>
              <a:t>10/12/2012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276CBE5-F09C-4833-826D-2D1C39E0C03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8B696651-D20C-4FFA-85D2-F5320E045A3B}" type="datetimeFigureOut">
              <a:rPr lang="el-GR" smtClean="0"/>
              <a:pPr/>
              <a:t>10/12/2012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276CBE5-F09C-4833-826D-2D1C39E0C03F}"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8B696651-D20C-4FFA-85D2-F5320E045A3B}" type="datetimeFigureOut">
              <a:rPr lang="el-GR" smtClean="0"/>
              <a:pPr/>
              <a:t>10/12/2012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276CBE5-F09C-4833-826D-2D1C39E0C03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8B696651-D20C-4FFA-85D2-F5320E045A3B}" type="datetimeFigureOut">
              <a:rPr lang="el-GR" smtClean="0"/>
              <a:pPr/>
              <a:t>10/12/2012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0276CBE5-F09C-4833-826D-2D1C39E0C03F}"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8B696651-D20C-4FFA-85D2-F5320E045A3B}" type="datetimeFigureOut">
              <a:rPr lang="el-GR" smtClean="0"/>
              <a:pPr/>
              <a:t>10/12/2012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0276CBE5-F09C-4833-826D-2D1C39E0C03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8B696651-D20C-4FFA-85D2-F5320E045A3B}" type="datetimeFigureOut">
              <a:rPr lang="el-GR" smtClean="0"/>
              <a:pPr/>
              <a:t>10/12/2012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0276CBE5-F09C-4833-826D-2D1C39E0C03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B696651-D20C-4FFA-85D2-F5320E045A3B}" type="datetimeFigureOut">
              <a:rPr lang="el-GR" smtClean="0"/>
              <a:pPr/>
              <a:t>10/12/2012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276CBE5-F09C-4833-826D-2D1C39E0C03F}"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B696651-D20C-4FFA-85D2-F5320E045A3B}" type="datetimeFigureOut">
              <a:rPr lang="el-GR" smtClean="0"/>
              <a:pPr/>
              <a:t>10/12/2012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276CBE5-F09C-4833-826D-2D1C39E0C03F}"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696651-D20C-4FFA-85D2-F5320E045A3B}" type="datetimeFigureOut">
              <a:rPr lang="el-GR" smtClean="0"/>
              <a:pPr/>
              <a:t>10/12/2012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76CBE5-F09C-4833-826D-2D1C39E0C03F}"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nejm.org/toc/nejm/364/18/"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en.wikipedia.org/wiki/New_England_Journal_of_Medicin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www.ncbi.nlm.nih.gov/pmc/articles/PMC3461967/" TargetMode="External"/><Relationship Id="rId4" Type="http://schemas.openxmlformats.org/officeDocument/2006/relationships/hyperlink" Target="http://humrep.oxfordjournals.org/cgi/reprint/20/2/328.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smtClean="0"/>
              <a:t>Μέθοδοι υποβοηθούμενης αναπαραγωγής</a:t>
            </a:r>
            <a:endParaRPr lang="el-GR" dirty="0"/>
          </a:p>
        </p:txBody>
      </p:sp>
      <p:sp>
        <p:nvSpPr>
          <p:cNvPr id="3" name="2 - Υπότιτλος"/>
          <p:cNvSpPr>
            <a:spLocks noGrp="1"/>
          </p:cNvSpPr>
          <p:nvPr>
            <p:ph type="subTitle" idx="1"/>
          </p:nvPr>
        </p:nvSpPr>
        <p:spPr/>
        <p:txBody>
          <a:bodyPr/>
          <a:lstStyle/>
          <a:p>
            <a:r>
              <a:rPr lang="el-GR" smtClean="0"/>
              <a:t>Τριανταφυλλίδου Αντιγόνη</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pPr>
              <a:lnSpc>
                <a:spcPct val="150000"/>
              </a:lnSpc>
            </a:pPr>
            <a:r>
              <a:rPr lang="el-GR" sz="2400" b="1" dirty="0" err="1" smtClean="0"/>
              <a:t>Αυτόλογη</a:t>
            </a:r>
            <a:r>
              <a:rPr lang="el-GR" sz="2400" b="1" dirty="0" smtClean="0"/>
              <a:t> ενδομήτρια </a:t>
            </a:r>
            <a:r>
              <a:rPr lang="el-GR" sz="2400" b="1" dirty="0" err="1" smtClean="0"/>
              <a:t>συνκαλλιέργεια</a:t>
            </a:r>
            <a:r>
              <a:rPr lang="en-US" sz="2400" dirty="0" smtClean="0"/>
              <a:t>:</a:t>
            </a:r>
            <a:r>
              <a:rPr lang="el-GR" sz="2400" dirty="0" smtClean="0"/>
              <a:t>χρησιμοποιείται όταν υπάρχουν προηγούμενες αποτυχίες .Με αυτή τη μέθοδο τα έμβρυα που έχουν δημιουργηθεί αφήνονται να μεγαλώσουν σε μια λεπτή στιβάδα κυττάρων από το ενδομήτριο της μήτρας που πρόκειται να εμφυτευθούν.</a:t>
            </a:r>
          </a:p>
          <a:p>
            <a:pPr>
              <a:lnSpc>
                <a:spcPct val="150000"/>
              </a:lnSpc>
              <a:buNone/>
            </a:pPr>
            <a:endParaRPr lang="el-GR" sz="2400" dirty="0" smtClean="0"/>
          </a:p>
          <a:p>
            <a:pPr>
              <a:lnSpc>
                <a:spcPct val="150000"/>
              </a:lnSpc>
            </a:pPr>
            <a:r>
              <a:rPr lang="en-US" sz="2400" b="1" dirty="0" smtClean="0"/>
              <a:t>ZIFT:</a:t>
            </a:r>
            <a:r>
              <a:rPr lang="el-GR" sz="2400" dirty="0" smtClean="0"/>
              <a:t>Τα έμβρυα που έχουν δημιουργηθεί </a:t>
            </a:r>
            <a:r>
              <a:rPr lang="en-US" sz="2400" dirty="0" smtClean="0"/>
              <a:t>in vitro  </a:t>
            </a:r>
            <a:r>
              <a:rPr lang="el-GR" sz="2400" dirty="0" smtClean="0"/>
              <a:t>μεταφέρονται στις σάλπιγγες της γυναίκας.</a:t>
            </a:r>
          </a:p>
          <a:p>
            <a:pPr>
              <a:lnSpc>
                <a:spcPct val="150000"/>
              </a:lnSpc>
            </a:pPr>
            <a:endParaRPr lang="el-GR" sz="2400" dirty="0" smtClean="0"/>
          </a:p>
          <a:p>
            <a:pPr>
              <a:lnSpc>
                <a:spcPct val="150000"/>
              </a:lnSpc>
            </a:pPr>
            <a:endParaRPr lang="el-G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Άλλη χρησιμότητα της υποβοηθούμενης αναπαραγωγής</a:t>
            </a:r>
            <a:endParaRPr lang="el-GR" dirty="0"/>
          </a:p>
        </p:txBody>
      </p:sp>
      <p:sp>
        <p:nvSpPr>
          <p:cNvPr id="3" name="2 - Θέση περιεχομένου"/>
          <p:cNvSpPr>
            <a:spLocks noGrp="1"/>
          </p:cNvSpPr>
          <p:nvPr>
            <p:ph idx="1"/>
          </p:nvPr>
        </p:nvSpPr>
        <p:spPr>
          <a:xfrm>
            <a:off x="457200" y="1600200"/>
            <a:ext cx="8229600" cy="4829196"/>
          </a:xfrm>
        </p:spPr>
        <p:txBody>
          <a:bodyPr>
            <a:normAutofit fontScale="92500"/>
          </a:bodyPr>
          <a:lstStyle/>
          <a:p>
            <a:pPr>
              <a:lnSpc>
                <a:spcPct val="150000"/>
              </a:lnSpc>
            </a:pPr>
            <a:r>
              <a:rPr lang="el-GR" sz="2400" dirty="0" err="1" smtClean="0"/>
              <a:t>Ενδοσαλπιγγική</a:t>
            </a:r>
            <a:r>
              <a:rPr lang="el-GR" sz="2400" dirty="0" smtClean="0"/>
              <a:t> έγχυση σπέρματος και ωαρίων στις </a:t>
            </a:r>
            <a:r>
              <a:rPr lang="el-GR" sz="2400" dirty="0" err="1" smtClean="0"/>
              <a:t>σάλπιγες</a:t>
            </a:r>
            <a:r>
              <a:rPr lang="el-GR" sz="2400" dirty="0" smtClean="0"/>
              <a:t> και γονιμοποίηση εκεί</a:t>
            </a:r>
          </a:p>
          <a:p>
            <a:pPr>
              <a:lnSpc>
                <a:spcPct val="150000"/>
              </a:lnSpc>
            </a:pPr>
            <a:r>
              <a:rPr lang="el-GR" sz="2400" dirty="0" smtClean="0"/>
              <a:t>Παρένθετη μητέρα</a:t>
            </a:r>
            <a:r>
              <a:rPr lang="en-US" sz="2400" dirty="0" smtClean="0"/>
              <a:t>:</a:t>
            </a:r>
            <a:r>
              <a:rPr lang="el-GR" sz="2400" dirty="0" smtClean="0"/>
              <a:t>όταν μια γυναίκα κυοφορεί ένα έμβρυο από ωάριο που είναι δικό της ή άλλης γυναίκας και σπέρμα άλλου για λογαριασμό άλλου ζευγαριού μετά από συμφωνία.</a:t>
            </a:r>
          </a:p>
          <a:p>
            <a:pPr>
              <a:lnSpc>
                <a:spcPct val="150000"/>
              </a:lnSpc>
            </a:pPr>
            <a:r>
              <a:rPr lang="el-GR" sz="2400" dirty="0" smtClean="0"/>
              <a:t>Λήψη σπέρματος από τους όρχεις μέσω μικροχειρουργικής επέμβασης</a:t>
            </a:r>
          </a:p>
          <a:p>
            <a:pPr>
              <a:lnSpc>
                <a:spcPct val="150000"/>
              </a:lnSpc>
            </a:pPr>
            <a:r>
              <a:rPr lang="el-GR" sz="2400" dirty="0" err="1" smtClean="0"/>
              <a:t>Κρυοσυντήρηση</a:t>
            </a:r>
            <a:r>
              <a:rPr lang="el-GR" sz="2400" dirty="0" smtClean="0"/>
              <a:t> σπέρματος ,ωαρίων και εμβρύων για χρήση αργότερα</a:t>
            </a:r>
            <a:endParaRPr lang="el-GR"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285720" y="1142984"/>
            <a:ext cx="8501122" cy="5715016"/>
          </a:xfrm>
        </p:spPr>
        <p:txBody>
          <a:bodyPr>
            <a:normAutofit fontScale="77500" lnSpcReduction="20000"/>
          </a:bodyPr>
          <a:lstStyle/>
          <a:p>
            <a:r>
              <a:rPr lang="el-GR" b="1" dirty="0" smtClean="0"/>
              <a:t>Αίτηση &amp; Άδεια Παρένθετης Μητέρας</a:t>
            </a:r>
            <a:r>
              <a:rPr lang="el-GR" dirty="0" smtClean="0"/>
              <a:t> </a:t>
            </a:r>
            <a:br>
              <a:rPr lang="el-GR" dirty="0" smtClean="0"/>
            </a:br>
            <a:r>
              <a:rPr lang="el-GR" i="1" dirty="0" smtClean="0"/>
              <a:t>Αριθμός Απόφασης 678/2755/671/2003 </a:t>
            </a:r>
            <a:endParaRPr lang="el-GR" dirty="0" smtClean="0"/>
          </a:p>
          <a:p>
            <a:pPr>
              <a:lnSpc>
                <a:spcPct val="120000"/>
              </a:lnSpc>
            </a:pPr>
            <a:r>
              <a:rPr lang="el-GR" sz="2900" dirty="0" smtClean="0"/>
              <a:t>Οι προϋποθέσεις για να χορηγηθεί η άδεια είναι καταρχήν η γυναίκα που επιθυμεί το παιδί να μην μπορεί να κυοφορήσει η ίδια, πλην όμως να βρίσκεται σε ηλικία φυσικής ικανότητας αναπαραγωγής, ενώ η γυναίκα που αναλαμβάνει να κυοφορήσει πρέπει να είναι, ενόψει της κατάστασης της υγείας της, κατάλληλη για κυοφορία. </a:t>
            </a:r>
            <a:br>
              <a:rPr lang="el-GR" sz="2900" dirty="0" smtClean="0"/>
            </a:br>
            <a:r>
              <a:rPr lang="el-GR" sz="2900" dirty="0" smtClean="0"/>
              <a:t/>
            </a:r>
            <a:br>
              <a:rPr lang="el-GR" sz="2900" dirty="0" smtClean="0"/>
            </a:br>
            <a:r>
              <a:rPr lang="el-GR" sz="2900" dirty="0" smtClean="0"/>
              <a:t>Στο δικαστήριο πρέπει να προσκομίζεται έγγραφη και χωρίς αντάλλαγμα συμφωνία μεταξύ των μερών, δηλαδή των προσώπων που επιθυμούν το παιδί και της </a:t>
            </a:r>
            <a:r>
              <a:rPr lang="el-GR" sz="2900" dirty="0" err="1" smtClean="0"/>
              <a:t>κυοφόρου</a:t>
            </a:r>
            <a:r>
              <a:rPr lang="el-GR" sz="2900" dirty="0" smtClean="0"/>
              <a:t> γυναίκας, καθώς και του συζύγου της τελευταίας αν αυτή είναι έγγαμη, με την οποία εκτός από την συμφωνία τους για την διενέργεια της πράξης, να δηλώνουν ότι τα γονιμοποιημένα ωάρια, που εμφυτεύονται στη μήτρα της </a:t>
            </a:r>
            <a:r>
              <a:rPr lang="el-GR" sz="2900" dirty="0" err="1" smtClean="0"/>
              <a:t>κυοφόρου</a:t>
            </a:r>
            <a:r>
              <a:rPr lang="el-GR" sz="2900" dirty="0" smtClean="0"/>
              <a:t>, δεν θα ανήκουν στην ίδια. </a:t>
            </a:r>
          </a:p>
          <a:p>
            <a:pPr>
              <a:lnSpc>
                <a:spcPct val="120000"/>
              </a:lnSpc>
            </a:pPr>
            <a:endParaRPr lang="el-GR" sz="2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Συχνότητα</a:t>
            </a:r>
            <a:endParaRPr lang="el-GR" dirty="0"/>
          </a:p>
        </p:txBody>
      </p:sp>
      <p:sp>
        <p:nvSpPr>
          <p:cNvPr id="3" name="2 - Θέση περιεχομένου"/>
          <p:cNvSpPr>
            <a:spLocks noGrp="1"/>
          </p:cNvSpPr>
          <p:nvPr>
            <p:ph idx="1"/>
          </p:nvPr>
        </p:nvSpPr>
        <p:spPr>
          <a:xfrm>
            <a:off x="457200" y="1214422"/>
            <a:ext cx="8229600" cy="5643578"/>
          </a:xfrm>
        </p:spPr>
        <p:txBody>
          <a:bodyPr>
            <a:noAutofit/>
          </a:bodyPr>
          <a:lstStyle/>
          <a:p>
            <a:pPr>
              <a:lnSpc>
                <a:spcPct val="170000"/>
              </a:lnSpc>
            </a:pPr>
            <a:r>
              <a:rPr lang="el-GR" sz="1600" dirty="0" smtClean="0"/>
              <a:t>Στις ΗΠΑ υπολογίζεται ότι η συχνότητα έχει διπλασιαστεί την τελευταία δεκαετία και ότι το 2006 έγιναν 144.000 προσπάθειες εξωσωματικής γονιμοποίησης μέσω των οποίων γεννήθηκαν 55.000 μωρά</a:t>
            </a:r>
          </a:p>
          <a:p>
            <a:pPr>
              <a:lnSpc>
                <a:spcPct val="170000"/>
              </a:lnSpc>
            </a:pPr>
            <a:r>
              <a:rPr lang="el-GR" sz="1600" dirty="0" smtClean="0"/>
              <a:t>Στην Αυστραλία υπολογίζεται ότι το 3,1% των μωρών που γεννιούνται στις ημέρες μας είναι αποτέλεσμα εξωσωματικής γονιμοποίησης.</a:t>
            </a:r>
          </a:p>
          <a:p>
            <a:pPr>
              <a:lnSpc>
                <a:spcPct val="170000"/>
              </a:lnSpc>
            </a:pPr>
            <a:r>
              <a:rPr lang="el-GR" sz="1600" dirty="0" smtClean="0"/>
              <a:t>Στην Ελλάδα μόνο 7.000 ζευγάρια το χρόνο από αυτά που αντιμετωπίζουν πρόβλημα </a:t>
            </a:r>
            <a:r>
              <a:rPr lang="el-GR" sz="1600" dirty="0" err="1" smtClean="0"/>
              <a:t>υπογονιμότητας</a:t>
            </a:r>
            <a:r>
              <a:rPr lang="el-GR" sz="1600" dirty="0" smtClean="0"/>
              <a:t>, καταφεύγουν στη χρήση μεθόδων εξωσωματικής γονιμοποίησης από τις οποίες γεννιούνται περίπου 5.000 μωρά ετησίως.</a:t>
            </a:r>
          </a:p>
          <a:p>
            <a:pPr>
              <a:lnSpc>
                <a:spcPct val="170000"/>
              </a:lnSpc>
            </a:pPr>
            <a:r>
              <a:rPr lang="el-GR" sz="1600" dirty="0" smtClean="0"/>
              <a:t>Στην Ελλάδα άλλωστε το 21,3% των γυναικών που υποβάλλονται σε εξωσωματική είναι 40-44 ετών και αποτελούν το μεγαλύτερο ποσοστό στην Ευρώπη ενώ κατέχουμε τη δεύτερη θέση για άνω των 45 με 3,6%.</a:t>
            </a:r>
            <a:br>
              <a:rPr lang="el-GR" sz="1600" dirty="0" smtClean="0"/>
            </a:br>
            <a:r>
              <a:rPr lang="el-GR" sz="1600" dirty="0" smtClean="0"/>
              <a:t>Γενικά, πάντως το ποσοστό επιτυχίας των εξωσωματικών στην Ελλάδα είναι αρκετά υψηλό ενώ το 32,1% των περιπτώσεων αποκτά δίδυμα, το δεύτερο μεγαλύτερο ποσοστό στην Ευρώπη. </a:t>
            </a:r>
            <a:br>
              <a:rPr lang="el-GR" sz="1600" dirty="0" smtClean="0"/>
            </a:br>
            <a:r>
              <a:rPr lang="el-GR" sz="1600" dirty="0" smtClean="0"/>
              <a:t/>
            </a:r>
            <a:br>
              <a:rPr lang="el-GR" sz="1600" dirty="0" smtClean="0"/>
            </a:br>
            <a:endParaRPr lang="el-GR"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714356"/>
          </a:xfrm>
        </p:spPr>
        <p:txBody>
          <a:bodyPr>
            <a:normAutofit/>
          </a:bodyPr>
          <a:lstStyle/>
          <a:p>
            <a:r>
              <a:rPr lang="el-GR" sz="3600" b="1" dirty="0" smtClean="0"/>
              <a:t>Χρησιμότητα</a:t>
            </a:r>
            <a:endParaRPr lang="el-GR" sz="3600" b="1" dirty="0"/>
          </a:p>
        </p:txBody>
      </p:sp>
      <p:sp>
        <p:nvSpPr>
          <p:cNvPr id="3" name="2 - Θέση περιεχομένου"/>
          <p:cNvSpPr>
            <a:spLocks noGrp="1"/>
          </p:cNvSpPr>
          <p:nvPr>
            <p:ph idx="1"/>
          </p:nvPr>
        </p:nvSpPr>
        <p:spPr>
          <a:xfrm>
            <a:off x="285720" y="714356"/>
            <a:ext cx="8643998" cy="6143644"/>
          </a:xfrm>
        </p:spPr>
        <p:txBody>
          <a:bodyPr>
            <a:noAutofit/>
          </a:bodyPr>
          <a:lstStyle/>
          <a:p>
            <a:pPr>
              <a:lnSpc>
                <a:spcPct val="150000"/>
              </a:lnSpc>
            </a:pPr>
            <a:r>
              <a:rPr lang="el-GR" sz="2400" dirty="0" smtClean="0"/>
              <a:t>Αντιμετώπιση προβλημάτων </a:t>
            </a:r>
            <a:r>
              <a:rPr lang="el-GR" sz="2400" dirty="0" err="1" smtClean="0"/>
              <a:t>υπογονιμότητας</a:t>
            </a:r>
            <a:r>
              <a:rPr lang="el-GR" sz="2400" dirty="0" smtClean="0"/>
              <a:t> </a:t>
            </a:r>
            <a:r>
              <a:rPr lang="el-GR" sz="2400" dirty="0" err="1" smtClean="0"/>
              <a:t>έιτε</a:t>
            </a:r>
            <a:r>
              <a:rPr lang="el-GR" sz="2400" dirty="0" smtClean="0"/>
              <a:t> μητρικής είτε πατρικής προέλευσης</a:t>
            </a:r>
          </a:p>
          <a:p>
            <a:pPr>
              <a:lnSpc>
                <a:spcPct val="150000"/>
              </a:lnSpc>
            </a:pPr>
            <a:r>
              <a:rPr lang="el-GR" sz="2400" dirty="0" smtClean="0"/>
              <a:t>Προγεννητικός έλεγχος για γενετικά μεταβιβαζόμενα νοσήματα(β-</a:t>
            </a:r>
            <a:r>
              <a:rPr lang="el-GR" sz="2400" dirty="0" err="1" smtClean="0"/>
              <a:t>μεσογειακ</a:t>
            </a:r>
            <a:r>
              <a:rPr lang="el-GR" sz="2400" dirty="0" smtClean="0"/>
              <a:t>ή αναιμία, σπάνια κληρονομικά νοσήματα στα οποία είναι δυνατή η προγεννητική διάγνωση)</a:t>
            </a:r>
          </a:p>
          <a:p>
            <a:pPr>
              <a:lnSpc>
                <a:spcPct val="150000"/>
              </a:lnSpc>
            </a:pPr>
            <a:r>
              <a:rPr lang="el-GR" sz="2400" dirty="0" smtClean="0"/>
              <a:t>Επιλογή του φύλου για αποφυγή κυήματος σε περιπτώσεις φυλοσύνδετων νοσημάτων </a:t>
            </a:r>
          </a:p>
          <a:p>
            <a:pPr>
              <a:lnSpc>
                <a:spcPct val="150000"/>
              </a:lnSpc>
            </a:pPr>
            <a:r>
              <a:rPr lang="el-GR" sz="2400" dirty="0" smtClean="0"/>
              <a:t>Προγεννητική  διάγνωση συμβατού δόση προκειμένου για τη θεραπεία με </a:t>
            </a:r>
            <a:r>
              <a:rPr lang="el-GR" sz="2400" dirty="0" err="1" smtClean="0"/>
              <a:t>ετερόλογη</a:t>
            </a:r>
            <a:r>
              <a:rPr lang="el-GR" sz="2400" dirty="0" smtClean="0"/>
              <a:t> μεταμόσχευση μυελού των οστών ή με μεταμόσχευση βλαστικών κυττάρων παιδιών με σπάνια νοσήματα του αιμοποιητικού ή ανοσοποιητικού συστήματος )χρόνια </a:t>
            </a:r>
            <a:r>
              <a:rPr lang="el-GR" sz="2400" dirty="0" err="1" smtClean="0"/>
              <a:t>κοκκιωματώδης</a:t>
            </a:r>
            <a:r>
              <a:rPr lang="el-GR" sz="2400" dirty="0" smtClean="0"/>
              <a:t> νόσος)</a:t>
            </a:r>
            <a:endParaRPr lang="el-GR"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54032"/>
          </a:xfrm>
        </p:spPr>
        <p:txBody>
          <a:bodyPr>
            <a:normAutofit/>
          </a:bodyPr>
          <a:lstStyle/>
          <a:p>
            <a:r>
              <a:rPr lang="el-GR" sz="3600" b="1" dirty="0" smtClean="0"/>
              <a:t>Κίνδυνοι</a:t>
            </a:r>
            <a:endParaRPr lang="el-GR" sz="3600" b="1" dirty="0"/>
          </a:p>
        </p:txBody>
      </p:sp>
      <p:sp>
        <p:nvSpPr>
          <p:cNvPr id="3" name="2 - Θέση περιεχομένου"/>
          <p:cNvSpPr>
            <a:spLocks noGrp="1"/>
          </p:cNvSpPr>
          <p:nvPr>
            <p:ph idx="1"/>
          </p:nvPr>
        </p:nvSpPr>
        <p:spPr>
          <a:xfrm>
            <a:off x="0" y="928670"/>
            <a:ext cx="9144000" cy="5929330"/>
          </a:xfrm>
        </p:spPr>
        <p:txBody>
          <a:bodyPr>
            <a:normAutofit/>
          </a:bodyPr>
          <a:lstStyle/>
          <a:p>
            <a:pPr>
              <a:lnSpc>
                <a:spcPct val="150000"/>
              </a:lnSpc>
            </a:pPr>
            <a:r>
              <a:rPr lang="el-GR" sz="1800" dirty="0" smtClean="0"/>
              <a:t>Τα περισσότερα παιδιά που γεννιούνται από εξωσωματική γονιμοποίηση δεν έχουν προβλήματα κατά τη γέννηση.(Από πρόσφατη έρευνα στις ΗΠΑ το 6,6% των παιδιών που γεννιούνται με </a:t>
            </a:r>
            <a:r>
              <a:rPr lang="en-US" sz="1800" dirty="0" smtClean="0"/>
              <a:t>IVF</a:t>
            </a:r>
            <a:r>
              <a:rPr lang="el-GR" sz="1800" dirty="0" smtClean="0"/>
              <a:t> έχουν προβλήματα κατά τη γέννηση συγκριτικά με 4,4% των παιδιών από φυσιολογική σύλληψη όταν γίνει ομαδοποίηση ανάλογα με την ηλικία της μητέρας.</a:t>
            </a:r>
          </a:p>
          <a:p>
            <a:pPr>
              <a:lnSpc>
                <a:spcPct val="150000"/>
              </a:lnSpc>
            </a:pPr>
            <a:r>
              <a:rPr lang="el-GR" sz="1800" dirty="0" smtClean="0"/>
              <a:t>Τα συχνότερα προβλήματα που αναφέρονται είναι</a:t>
            </a:r>
            <a:r>
              <a:rPr lang="en-US" sz="1800" dirty="0" smtClean="0"/>
              <a:t>:</a:t>
            </a:r>
            <a:endParaRPr lang="el-GR" sz="1800" dirty="0" smtClean="0"/>
          </a:p>
          <a:p>
            <a:pPr lvl="1">
              <a:lnSpc>
                <a:spcPct val="150000"/>
              </a:lnSpc>
            </a:pPr>
            <a:r>
              <a:rPr lang="el-GR" sz="1800" dirty="0" smtClean="0"/>
              <a:t>-Γενετικές διαταραχές λόγω πιθανής καταστροφής του </a:t>
            </a:r>
            <a:r>
              <a:rPr lang="en-US" sz="1800" dirty="0" smtClean="0"/>
              <a:t>DNA </a:t>
            </a:r>
            <a:r>
              <a:rPr lang="el-GR" sz="1800" dirty="0" smtClean="0"/>
              <a:t>στην εξωσωματική γονιμοποίηση και στην </a:t>
            </a:r>
            <a:r>
              <a:rPr lang="en-US" sz="1800" dirty="0" smtClean="0"/>
              <a:t>ICSI</a:t>
            </a:r>
            <a:endParaRPr lang="el-GR" sz="1800" dirty="0" smtClean="0"/>
          </a:p>
          <a:p>
            <a:pPr lvl="1">
              <a:lnSpc>
                <a:spcPct val="150000"/>
              </a:lnSpc>
            </a:pPr>
            <a:r>
              <a:rPr lang="el-GR" sz="1800" dirty="0" smtClean="0"/>
              <a:t>-Χαμηλό βάρος γέννησης συγκριτικά με τα παιδιά φυσιολογικής σύλληψης</a:t>
            </a:r>
          </a:p>
          <a:p>
            <a:pPr lvl="1">
              <a:lnSpc>
                <a:spcPct val="150000"/>
              </a:lnSpc>
            </a:pPr>
            <a:r>
              <a:rPr lang="el-GR" sz="1800" dirty="0" smtClean="0"/>
              <a:t>-</a:t>
            </a:r>
            <a:r>
              <a:rPr lang="el-GR" sz="1800" dirty="0" err="1" smtClean="0"/>
              <a:t>προωρότητα</a:t>
            </a:r>
            <a:r>
              <a:rPr lang="el-GR" sz="1800" dirty="0" smtClean="0"/>
              <a:t>.</a:t>
            </a:r>
          </a:p>
          <a:p>
            <a:pPr lvl="1">
              <a:lnSpc>
                <a:spcPct val="150000"/>
              </a:lnSpc>
            </a:pPr>
            <a:r>
              <a:rPr lang="el-GR" sz="1800" dirty="0" smtClean="0"/>
              <a:t>Εγκεφαλική παράλυση η οποία σχετίζεται στενά με την </a:t>
            </a:r>
            <a:r>
              <a:rPr lang="el-GR" sz="1800" dirty="0" err="1" smtClean="0"/>
              <a:t>προωρότητα</a:t>
            </a:r>
            <a:r>
              <a:rPr lang="el-GR" sz="1800" dirty="0" smtClean="0"/>
              <a:t> και το χαμηλό βάρος γέννησης.</a:t>
            </a:r>
          </a:p>
          <a:p>
            <a:pPr lvl="1">
              <a:lnSpc>
                <a:spcPct val="150000"/>
              </a:lnSpc>
            </a:pPr>
            <a:r>
              <a:rPr lang="el-GR" sz="1800" dirty="0" err="1" smtClean="0"/>
              <a:t>Πολύδυμη</a:t>
            </a:r>
            <a:r>
              <a:rPr lang="el-GR" sz="1800" dirty="0" smtClean="0"/>
              <a:t> κύηση ιδίως δίδυμη κύηση.</a:t>
            </a:r>
          </a:p>
          <a:p>
            <a:pPr lvl="1">
              <a:lnSpc>
                <a:spcPct val="150000"/>
              </a:lnSpc>
            </a:pPr>
            <a:r>
              <a:rPr lang="el-GR" sz="1800" dirty="0" smtClean="0"/>
              <a:t>Κατάθλιψη της μητέρας μετά τον τοκετό( μικρή ή καθόλου διαφορά)</a:t>
            </a:r>
            <a:endParaRPr lang="el-GR"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Λόγοι διακοπής της θεραπείας γονιμότητας</a:t>
            </a:r>
            <a:endParaRPr lang="el-GR" sz="3200" b="1" dirty="0"/>
          </a:p>
        </p:txBody>
      </p:sp>
      <p:sp>
        <p:nvSpPr>
          <p:cNvPr id="3" name="2 - Θέση περιεχομένου"/>
          <p:cNvSpPr>
            <a:spLocks noGrp="1"/>
          </p:cNvSpPr>
          <p:nvPr>
            <p:ph idx="1"/>
          </p:nvPr>
        </p:nvSpPr>
        <p:spPr>
          <a:xfrm>
            <a:off x="457200" y="1600200"/>
            <a:ext cx="8229600" cy="4972072"/>
          </a:xfrm>
        </p:spPr>
        <p:txBody>
          <a:bodyPr>
            <a:normAutofit lnSpcReduction="10000"/>
          </a:bodyPr>
          <a:lstStyle/>
          <a:p>
            <a:pPr>
              <a:lnSpc>
                <a:spcPct val="150000"/>
              </a:lnSpc>
            </a:pPr>
            <a:r>
              <a:rPr lang="el-GR" sz="2800" dirty="0" smtClean="0"/>
              <a:t>Αναβολή της θεραπείας για αργότερα(39%)</a:t>
            </a:r>
          </a:p>
          <a:p>
            <a:pPr>
              <a:lnSpc>
                <a:spcPct val="150000"/>
              </a:lnSpc>
            </a:pPr>
            <a:r>
              <a:rPr lang="el-GR" sz="2800" dirty="0" smtClean="0"/>
              <a:t>Φυσικοί και ψυχολογικοί λόγοι(19%)</a:t>
            </a:r>
          </a:p>
          <a:p>
            <a:pPr>
              <a:lnSpc>
                <a:spcPct val="150000"/>
              </a:lnSpc>
            </a:pPr>
            <a:r>
              <a:rPr lang="el-GR" sz="2800" dirty="0" smtClean="0"/>
              <a:t>Προσωπικοί λόγοι και προβλήματα στη σχέση του ζευγαριού (17%)</a:t>
            </a:r>
          </a:p>
          <a:p>
            <a:pPr>
              <a:lnSpc>
                <a:spcPct val="150000"/>
              </a:lnSpc>
            </a:pPr>
            <a:r>
              <a:rPr lang="el-GR" sz="2800" dirty="0" smtClean="0"/>
              <a:t>Απόρριψη της θεραπείας (13%)</a:t>
            </a:r>
          </a:p>
          <a:p>
            <a:pPr>
              <a:lnSpc>
                <a:spcPct val="150000"/>
              </a:lnSpc>
            </a:pPr>
            <a:r>
              <a:rPr lang="el-GR" sz="2800" dirty="0" smtClean="0"/>
              <a:t>Οργανωτικά προβλήματα </a:t>
            </a:r>
          </a:p>
          <a:p>
            <a:pPr>
              <a:lnSpc>
                <a:spcPct val="150000"/>
              </a:lnSpc>
            </a:pPr>
            <a:r>
              <a:rPr lang="el-GR" sz="2800" dirty="0" smtClean="0"/>
              <a:t>Προβλήματα στην κλινική όπου γίνεται η θεραπεία</a:t>
            </a:r>
            <a:endParaRPr lang="el-G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b="1" dirty="0" smtClean="0"/>
              <a:t>Υιοθεσία</a:t>
            </a:r>
            <a:endParaRPr lang="el-GR" b="1" dirty="0"/>
          </a:p>
        </p:txBody>
      </p:sp>
      <p:sp>
        <p:nvSpPr>
          <p:cNvPr id="3" name="2 - Υπότιτλος"/>
          <p:cNvSpPr>
            <a:spLocks noGrp="1"/>
          </p:cNvSpPr>
          <p:nvPr>
            <p:ph type="subTitle" idx="1"/>
          </p:nvPr>
        </p:nvSpPr>
        <p:spPr/>
        <p:txBody>
          <a:bodyPr/>
          <a:lstStyle/>
          <a:p>
            <a:endParaRPr 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600200"/>
            <a:ext cx="8229600" cy="4757758"/>
          </a:xfrm>
        </p:spPr>
        <p:txBody>
          <a:bodyPr>
            <a:normAutofit/>
          </a:bodyPr>
          <a:lstStyle/>
          <a:p>
            <a:pPr>
              <a:lnSpc>
                <a:spcPct val="150000"/>
              </a:lnSpc>
            </a:pPr>
            <a:r>
              <a:rPr lang="el-GR" sz="1800" dirty="0" smtClean="0"/>
              <a:t>Η υιοθεσία είναι μια νομική διαδικασία, η οποία δημιουργεί και στηρίζει τις συνθήκες για μια νέα και μόνιμη </a:t>
            </a:r>
            <a:r>
              <a:rPr lang="el-GR" sz="1800" dirty="0" err="1" smtClean="0"/>
              <a:t>γονεϊκή</a:t>
            </a:r>
            <a:r>
              <a:rPr lang="el-GR" sz="1800" dirty="0" smtClean="0"/>
              <a:t> σχέση, εκεί που δεν υπήρχε πριν.</a:t>
            </a:r>
          </a:p>
          <a:p>
            <a:pPr>
              <a:lnSpc>
                <a:spcPct val="150000"/>
              </a:lnSpc>
            </a:pPr>
            <a:r>
              <a:rPr lang="el-GR" sz="1800" dirty="0" smtClean="0"/>
              <a:t> Οι διαδικασίες αυτές, διαμορφώνονται ενώπιον του δικαστηρίου και ενός αρμόδιου δικαστή. Η υιοθεσία αποδίδει στους θετούς γονείς όλα τα δικαιώματα και τις υποχρεώσεις ενός νόμιμου γονέα και ταυτόχρονα παρέχει στο υιοθετούμενο παιδί όλα τα κοινωνικά, συναισθηματικά και νομικά δικαιώματα και τις υποχρεώσεις, ως ισότιμου μέλους της οικογένειας.  </a:t>
            </a:r>
          </a:p>
          <a:p>
            <a:pPr>
              <a:lnSpc>
                <a:spcPct val="150000"/>
              </a:lnSpc>
            </a:pPr>
            <a:r>
              <a:rPr lang="el-GR" sz="1800" dirty="0" smtClean="0"/>
              <a:t> Σε πολλές περιπτώσεις μάλιστα, η νομική ορολογία χρησιμοποιεί την έκφραση «σαν να ήταν φυσικό τέκνο», θέλοντας να περιγράψει τη βαρύτητα της νέας </a:t>
            </a:r>
            <a:r>
              <a:rPr lang="el-GR" sz="1800" dirty="0" err="1" smtClean="0"/>
              <a:t>γονεϊκής</a:t>
            </a:r>
            <a:r>
              <a:rPr lang="el-GR" sz="1800" dirty="0" smtClean="0"/>
              <a:t> σχέσης που δημιουργείται</a:t>
            </a:r>
            <a:endParaRPr lang="el-GR"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285728"/>
          </a:xfrm>
        </p:spPr>
        <p:txBody>
          <a:bodyPr>
            <a:normAutofit fontScale="90000"/>
          </a:bodyPr>
          <a:lstStyle/>
          <a:p>
            <a:endParaRPr lang="el-GR" dirty="0"/>
          </a:p>
        </p:txBody>
      </p:sp>
      <p:sp>
        <p:nvSpPr>
          <p:cNvPr id="3" name="2 - Θέση περιεχομένου"/>
          <p:cNvSpPr>
            <a:spLocks noGrp="1"/>
          </p:cNvSpPr>
          <p:nvPr>
            <p:ph idx="1"/>
          </p:nvPr>
        </p:nvSpPr>
        <p:spPr>
          <a:xfrm>
            <a:off x="285720" y="500042"/>
            <a:ext cx="8572560" cy="5626121"/>
          </a:xfrm>
        </p:spPr>
        <p:txBody>
          <a:bodyPr>
            <a:normAutofit fontScale="92500" lnSpcReduction="10000"/>
          </a:bodyPr>
          <a:lstStyle/>
          <a:p>
            <a:pPr>
              <a:lnSpc>
                <a:spcPct val="150000"/>
              </a:lnSpc>
            </a:pPr>
            <a:r>
              <a:rPr lang="el-GR" sz="2400" dirty="0" smtClean="0"/>
              <a:t>Προτού αναθέσει τα </a:t>
            </a:r>
            <a:r>
              <a:rPr lang="el-GR" sz="2400" dirty="0" err="1" smtClean="0"/>
              <a:t>γονεϊκά</a:t>
            </a:r>
            <a:r>
              <a:rPr lang="el-GR" sz="2400" dirty="0" smtClean="0"/>
              <a:t> δικαιώματα στους θετούς γονείς, το δικαστήριο εξετάζει αν οι βιολογικοί γονείς παραχωρούν με πλήρη γνώση και νομιμότητα τα γονικά τους δικαιώματα, ή αν αυτά έχουν αφαιρεθεί, με νομικές διαδικασίες. Αναλόγως των περιστάσεων και των  νόμων της κάθε χώρας, αυτές οι δύο διαδικασίες , δηλαδή η άρση των  δικαιωμάτων των βιολογικών γονέων και η ανάθεσή τους στους θετούς γονείς, μπορεί να γίνουν ταυτόχρονα ολοκληρώνοντας την πράξη της υιοθεσίας.</a:t>
            </a:r>
          </a:p>
          <a:p>
            <a:pPr>
              <a:lnSpc>
                <a:spcPct val="150000"/>
              </a:lnSpc>
            </a:pPr>
            <a:r>
              <a:rPr lang="el-GR" sz="2400" dirty="0" smtClean="0"/>
              <a:t>Κατά την ολοκλήρωση της υιοθεσίας το δικαστήριο εξετάζει όλα τα στοιχεία και τις διαθέσιμες πληροφορίες που αφορούν στο παιδί, στους βιολογικούς και στους θετούς γονείς.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nSpc>
                <a:spcPct val="150000"/>
              </a:lnSpc>
            </a:pPr>
            <a:r>
              <a:rPr lang="el-GR" sz="2400" dirty="0" smtClean="0"/>
              <a:t>Σύμφωνα με την ΠΟΥ το 10-12% του πληθυσμού της γης αντιμετωπίζουν πρόβλημα </a:t>
            </a:r>
            <a:r>
              <a:rPr lang="el-GR" sz="2400" dirty="0" err="1" smtClean="0"/>
              <a:t>υπογονιμότητας</a:t>
            </a:r>
            <a:r>
              <a:rPr lang="el-GR" sz="2400" dirty="0" smtClean="0"/>
              <a:t> (50-80 </a:t>
            </a:r>
            <a:r>
              <a:rPr lang="el-GR" sz="2400" dirty="0" err="1" smtClean="0"/>
              <a:t>εκατομ</a:t>
            </a:r>
            <a:r>
              <a:rPr lang="el-GR" sz="2400" dirty="0" smtClean="0"/>
              <a:t>. ζευγάρια) και στην Ελλάδα υπολογίζεται ότι αυτό το ποσοστό φθάνει το 15-20%.(300.000 ζευγάρια)</a:t>
            </a:r>
            <a:endParaRPr lang="el-GR"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285720" y="1071546"/>
            <a:ext cx="8858280" cy="5786454"/>
          </a:xfrm>
        </p:spPr>
        <p:txBody>
          <a:bodyPr>
            <a:normAutofit fontScale="55000" lnSpcReduction="20000"/>
          </a:bodyPr>
          <a:lstStyle/>
          <a:p>
            <a:r>
              <a:rPr lang="el-GR" dirty="0" smtClean="0"/>
              <a:t>Αυτές οι πληροφορίες συνήθως περιλαμβάνουν:</a:t>
            </a:r>
          </a:p>
          <a:p>
            <a:pPr lvl="1">
              <a:lnSpc>
                <a:spcPct val="170000"/>
              </a:lnSpc>
            </a:pPr>
            <a:r>
              <a:rPr lang="el-GR" sz="2600" dirty="0" smtClean="0"/>
              <a:t>την αξιολόγηση των υποψήφιων γονέων και την καταλληλότητά τους για το παιδί</a:t>
            </a:r>
          </a:p>
          <a:p>
            <a:pPr lvl="1">
              <a:lnSpc>
                <a:spcPct val="170000"/>
              </a:lnSpc>
            </a:pPr>
            <a:r>
              <a:rPr lang="el-GR" sz="2600" dirty="0" smtClean="0"/>
              <a:t>όλες τις αναφορές της προ- υιοθεσίας συμβουλευτικής και εκπαίδευσης, τόσο των βιολογικών όσο και των θετών γονέων</a:t>
            </a:r>
          </a:p>
          <a:p>
            <a:pPr lvl="1">
              <a:lnSpc>
                <a:spcPct val="170000"/>
              </a:lnSpc>
            </a:pPr>
            <a:r>
              <a:rPr lang="el-GR" sz="2600" dirty="0" smtClean="0"/>
              <a:t>τις αναφορές και συστάσεις των κοινωνικών λειτουργών που ασχολήθηκαν με την υπόθεση</a:t>
            </a:r>
          </a:p>
          <a:p>
            <a:pPr lvl="1">
              <a:lnSpc>
                <a:spcPct val="170000"/>
              </a:lnSpc>
            </a:pPr>
            <a:r>
              <a:rPr lang="el-GR" sz="2600" dirty="0" smtClean="0"/>
              <a:t>άλλες συμπληρωματικές αναφορές ( περιγραφές του οικογενειακού και φιλικού περιβάλλοντος των υποψήφιων θετών γονιών )</a:t>
            </a:r>
          </a:p>
          <a:p>
            <a:r>
              <a:rPr lang="el-GR" dirty="0" smtClean="0"/>
              <a:t>Στην ολοκλήρωση της διαδικασίας, εκτός του αρμόδιου δικαστή, συμμετέχουν:</a:t>
            </a:r>
          </a:p>
          <a:p>
            <a:pPr lvl="1">
              <a:lnSpc>
                <a:spcPct val="170000"/>
              </a:lnSpc>
            </a:pPr>
            <a:r>
              <a:rPr lang="el-GR" sz="2600" dirty="0" smtClean="0"/>
              <a:t>οι υποψήφιοι θετοί γονείς, και ο συνήγορός τους</a:t>
            </a:r>
          </a:p>
          <a:p>
            <a:pPr lvl="1">
              <a:lnSpc>
                <a:spcPct val="170000"/>
              </a:lnSpc>
            </a:pPr>
            <a:r>
              <a:rPr lang="el-GR" sz="2600" dirty="0" smtClean="0"/>
              <a:t>οι βιολογικοί γονείς, και ο συνήγορός τους ( στην περίπτωση που δεν είναι γνωστοί οι βιολογικοί γονείς, τότε παρίστανται εκπρόσωποι του Ιδρύματος, στο οποίο φιλοξενείται το παιδί )</a:t>
            </a:r>
          </a:p>
          <a:p>
            <a:pPr lvl="1">
              <a:lnSpc>
                <a:spcPct val="170000"/>
              </a:lnSpc>
            </a:pPr>
            <a:r>
              <a:rPr lang="el-GR" sz="2600" dirty="0" smtClean="0"/>
              <a:t>το παιδί</a:t>
            </a:r>
          </a:p>
          <a:p>
            <a:pPr lvl="1">
              <a:lnSpc>
                <a:spcPct val="170000"/>
              </a:lnSpc>
            </a:pPr>
            <a:r>
              <a:rPr lang="el-GR" sz="2600" dirty="0" smtClean="0"/>
              <a:t>ο συνήγορος και ο κοινωνικός λειτουργός του παιδιού</a:t>
            </a:r>
          </a:p>
          <a:p>
            <a:pPr lvl="1">
              <a:lnSpc>
                <a:spcPct val="170000"/>
              </a:lnSpc>
            </a:pPr>
            <a:r>
              <a:rPr lang="el-GR" sz="2600" dirty="0" smtClean="0"/>
              <a:t>ο κοινωνικός λειτουργός των θετών γονέων</a:t>
            </a:r>
          </a:p>
          <a:p>
            <a:pPr lvl="1">
              <a:lnSpc>
                <a:spcPct val="170000"/>
              </a:lnSpc>
            </a:pPr>
            <a:r>
              <a:rPr lang="el-GR" sz="2600" dirty="0" smtClean="0"/>
              <a:t>ο κοινωνικός λειτουργός των βιολογικών γονέων</a:t>
            </a:r>
          </a:p>
          <a:p>
            <a:pPr>
              <a:lnSpc>
                <a:spcPct val="170000"/>
              </a:lnSpc>
            </a:pPr>
            <a:endParaRPr lang="el-GR" sz="2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5122" name="Picture 2"/>
          <p:cNvPicPr>
            <a:picLocks noGrp="1" noChangeAspect="1" noChangeArrowheads="1"/>
          </p:cNvPicPr>
          <p:nvPr>
            <p:ph idx="1"/>
          </p:nvPr>
        </p:nvPicPr>
        <p:blipFill>
          <a:blip r:embed="rId2"/>
          <a:srcRect/>
          <a:stretch>
            <a:fillRect/>
          </a:stretch>
        </p:blipFill>
        <p:spPr bwMode="auto">
          <a:xfrm>
            <a:off x="714348" y="1967706"/>
            <a:ext cx="7339039" cy="4033062"/>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6146" name="Picture 2"/>
          <p:cNvPicPr>
            <a:picLocks noGrp="1" noChangeAspect="1" noChangeArrowheads="1"/>
          </p:cNvPicPr>
          <p:nvPr>
            <p:ph idx="1"/>
          </p:nvPr>
        </p:nvPicPr>
        <p:blipFill>
          <a:blip r:embed="rId2"/>
          <a:srcRect/>
          <a:stretch>
            <a:fillRect/>
          </a:stretch>
        </p:blipFill>
        <p:spPr bwMode="auto">
          <a:xfrm>
            <a:off x="523875" y="1891506"/>
            <a:ext cx="8096250" cy="3943350"/>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7170" name="Picture 2"/>
          <p:cNvPicPr>
            <a:picLocks noGrp="1" noChangeAspect="1" noChangeArrowheads="1"/>
          </p:cNvPicPr>
          <p:nvPr>
            <p:ph idx="1"/>
          </p:nvPr>
        </p:nvPicPr>
        <p:blipFill>
          <a:blip r:embed="rId2"/>
          <a:srcRect/>
          <a:stretch>
            <a:fillRect/>
          </a:stretch>
        </p:blipFill>
        <p:spPr bwMode="auto">
          <a:xfrm>
            <a:off x="-178406" y="1071546"/>
            <a:ext cx="9297705" cy="5786454"/>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8194" name="Picture 2"/>
          <p:cNvPicPr>
            <a:picLocks noGrp="1" noChangeAspect="1" noChangeArrowheads="1"/>
          </p:cNvPicPr>
          <p:nvPr>
            <p:ph idx="1"/>
          </p:nvPr>
        </p:nvPicPr>
        <p:blipFill>
          <a:blip r:embed="rId2"/>
          <a:srcRect/>
          <a:stretch>
            <a:fillRect/>
          </a:stretch>
        </p:blipFill>
        <p:spPr bwMode="auto">
          <a:xfrm>
            <a:off x="642910" y="1643050"/>
            <a:ext cx="7924829" cy="3643338"/>
          </a:xfrm>
          <a:prstGeom prst="rect">
            <a:avLst/>
          </a:prstGeom>
          <a:noFill/>
          <a:ln w="9525">
            <a:noFill/>
            <a:miter lim="800000"/>
            <a:headEnd/>
            <a:tailEnd/>
          </a:ln>
          <a:effectLst/>
        </p:spPr>
      </p:pic>
      <p:pic>
        <p:nvPicPr>
          <p:cNvPr id="8195" name="Picture 3"/>
          <p:cNvPicPr>
            <a:picLocks noChangeAspect="1" noChangeArrowheads="1"/>
          </p:cNvPicPr>
          <p:nvPr/>
        </p:nvPicPr>
        <p:blipFill>
          <a:blip r:embed="rId3"/>
          <a:srcRect/>
          <a:stretch>
            <a:fillRect/>
          </a:stretch>
        </p:blipFill>
        <p:spPr bwMode="auto">
          <a:xfrm>
            <a:off x="642910" y="5286388"/>
            <a:ext cx="7548570" cy="971555"/>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9218" name="Picture 2"/>
          <p:cNvPicPr>
            <a:picLocks noGrp="1" noChangeAspect="1" noChangeArrowheads="1"/>
          </p:cNvPicPr>
          <p:nvPr>
            <p:ph idx="1"/>
          </p:nvPr>
        </p:nvPicPr>
        <p:blipFill>
          <a:blip r:embed="rId2"/>
          <a:srcRect/>
          <a:stretch>
            <a:fillRect/>
          </a:stretch>
        </p:blipFill>
        <p:spPr bwMode="auto">
          <a:xfrm>
            <a:off x="500034" y="2058194"/>
            <a:ext cx="7929618" cy="4799806"/>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10242" name="Picture 2"/>
          <p:cNvPicPr>
            <a:picLocks noGrp="1" noChangeAspect="1" noChangeArrowheads="1"/>
          </p:cNvPicPr>
          <p:nvPr>
            <p:ph idx="1"/>
          </p:nvPr>
        </p:nvPicPr>
        <p:blipFill>
          <a:blip r:embed="rId2"/>
          <a:srcRect/>
          <a:stretch>
            <a:fillRect/>
          </a:stretch>
        </p:blipFill>
        <p:spPr bwMode="auto">
          <a:xfrm>
            <a:off x="500034" y="1000108"/>
            <a:ext cx="8286807" cy="5857892"/>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11266" name="Picture 2"/>
          <p:cNvPicPr>
            <a:picLocks noGrp="1" noChangeAspect="1" noChangeArrowheads="1"/>
          </p:cNvPicPr>
          <p:nvPr>
            <p:ph idx="1"/>
          </p:nvPr>
        </p:nvPicPr>
        <p:blipFill>
          <a:blip r:embed="rId2"/>
          <a:srcRect/>
          <a:stretch>
            <a:fillRect/>
          </a:stretch>
        </p:blipFill>
        <p:spPr bwMode="auto">
          <a:xfrm>
            <a:off x="642910" y="1643050"/>
            <a:ext cx="7643866" cy="4572032"/>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2130425"/>
            <a:ext cx="9144000" cy="1470025"/>
          </a:xfrm>
        </p:spPr>
        <p:txBody>
          <a:bodyPr/>
          <a:lstStyle/>
          <a:p>
            <a:r>
              <a:rPr lang="el-GR" b="1" dirty="0" smtClean="0"/>
              <a:t>Οικογενειακός προγραμματισμός</a:t>
            </a:r>
            <a:endParaRPr lang="el-GR" b="1" dirty="0"/>
          </a:p>
        </p:txBody>
      </p:sp>
      <p:sp>
        <p:nvSpPr>
          <p:cNvPr id="3" name="2 - Υπότιτλος"/>
          <p:cNvSpPr>
            <a:spLocks noGrp="1"/>
          </p:cNvSpPr>
          <p:nvPr>
            <p:ph type="subTitle" idx="1"/>
          </p:nvPr>
        </p:nvSpPr>
        <p:spPr/>
        <p:txBody>
          <a:bodyPr/>
          <a:lstStyle/>
          <a:p>
            <a:endParaRPr lang="el-G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1026" name="Picture 2"/>
          <p:cNvPicPr>
            <a:picLocks noGrp="1" noChangeAspect="1" noChangeArrowheads="1"/>
          </p:cNvPicPr>
          <p:nvPr>
            <p:ph idx="1"/>
          </p:nvPr>
        </p:nvPicPr>
        <p:blipFill>
          <a:blip r:embed="rId2"/>
          <a:srcRect/>
          <a:stretch>
            <a:fillRect/>
          </a:stretch>
        </p:blipFill>
        <p:spPr bwMode="auto">
          <a:xfrm>
            <a:off x="571472" y="1928803"/>
            <a:ext cx="7929618" cy="4572031"/>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Υποβοηθούμενη αναπαραγωγή</a:t>
            </a:r>
            <a:endParaRPr lang="el-GR" sz="3200" b="1" dirty="0"/>
          </a:p>
        </p:txBody>
      </p:sp>
      <p:sp>
        <p:nvSpPr>
          <p:cNvPr id="3" name="2 - Θέση περιεχομένου"/>
          <p:cNvSpPr>
            <a:spLocks noGrp="1"/>
          </p:cNvSpPr>
          <p:nvPr>
            <p:ph idx="1"/>
          </p:nvPr>
        </p:nvSpPr>
        <p:spPr>
          <a:xfrm>
            <a:off x="214282" y="1285860"/>
            <a:ext cx="8643998" cy="5572140"/>
          </a:xfrm>
        </p:spPr>
        <p:txBody>
          <a:bodyPr>
            <a:noAutofit/>
          </a:bodyPr>
          <a:lstStyle/>
          <a:p>
            <a:pPr>
              <a:lnSpc>
                <a:spcPct val="150000"/>
              </a:lnSpc>
              <a:buNone/>
            </a:pPr>
            <a:r>
              <a:rPr lang="el-GR" sz="2800" dirty="0" smtClean="0"/>
              <a:t>Αναφέρεται στις μεθόδους που χρησιμοποιούνται προκειμένου</a:t>
            </a:r>
            <a:r>
              <a:rPr lang="en-US" sz="2800" dirty="0" smtClean="0"/>
              <a:t>:</a:t>
            </a:r>
          </a:p>
          <a:p>
            <a:pPr>
              <a:lnSpc>
                <a:spcPct val="150000"/>
              </a:lnSpc>
              <a:buFont typeface="Wingdings" pitchFamily="2" charset="2"/>
              <a:buChar char="Ø"/>
            </a:pPr>
            <a:r>
              <a:rPr lang="el-GR" sz="2800" dirty="0" smtClean="0"/>
              <a:t> να επιτευχθεί κύηση με τεχνητά ή μερικώς τεχνητά μέσα.</a:t>
            </a:r>
            <a:endParaRPr lang="en-US" sz="2800" dirty="0" smtClean="0"/>
          </a:p>
          <a:p>
            <a:pPr>
              <a:lnSpc>
                <a:spcPct val="150000"/>
              </a:lnSpc>
              <a:buFont typeface="Wingdings" pitchFamily="2" charset="2"/>
              <a:buChar char="Ø"/>
            </a:pPr>
            <a:r>
              <a:rPr lang="el-GR" sz="2800" dirty="0" smtClean="0"/>
              <a:t>Να επιτευχθεί κύηση αλλά και προγεννητικός έλεγχος σε γόνιμα ζευγάρια με κληρονομικά νοσήματα</a:t>
            </a:r>
          </a:p>
          <a:p>
            <a:pPr>
              <a:lnSpc>
                <a:spcPct val="150000"/>
              </a:lnSpc>
              <a:buFont typeface="Wingdings" pitchFamily="2" charset="2"/>
              <a:buChar char="Ø"/>
            </a:pPr>
            <a:r>
              <a:rPr lang="el-GR" sz="2800" dirty="0" smtClean="0"/>
              <a:t>Να ελαττωθεί ο κίνδυνος μετάδοσης λοίμωξης όπως π.χ. </a:t>
            </a:r>
            <a:r>
              <a:rPr lang="en-US" sz="2800" dirty="0" smtClean="0"/>
              <a:t>AIDS</a:t>
            </a:r>
            <a:endParaRPr lang="el-G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2050" name="Picture 2"/>
          <p:cNvPicPr>
            <a:picLocks noGrp="1" noChangeAspect="1" noChangeArrowheads="1"/>
          </p:cNvPicPr>
          <p:nvPr>
            <p:ph idx="1"/>
          </p:nvPr>
        </p:nvPicPr>
        <p:blipFill>
          <a:blip r:embed="rId2"/>
          <a:srcRect/>
          <a:stretch>
            <a:fillRect/>
          </a:stretch>
        </p:blipFill>
        <p:spPr bwMode="auto">
          <a:xfrm>
            <a:off x="357158" y="1785927"/>
            <a:ext cx="8786842" cy="1571635"/>
          </a:xfrm>
          <a:prstGeom prst="rect">
            <a:avLst/>
          </a:prstGeom>
          <a:noFill/>
          <a:ln w="9525">
            <a:noFill/>
            <a:miter lim="800000"/>
            <a:headEnd/>
            <a:tailEnd/>
          </a:ln>
          <a:effectLst/>
        </p:spPr>
      </p:pic>
      <p:pic>
        <p:nvPicPr>
          <p:cNvPr id="3074" name="Picture 2"/>
          <p:cNvPicPr>
            <a:picLocks noChangeAspect="1" noChangeArrowheads="1"/>
          </p:cNvPicPr>
          <p:nvPr/>
        </p:nvPicPr>
        <p:blipFill>
          <a:blip r:embed="rId3"/>
          <a:srcRect/>
          <a:stretch>
            <a:fillRect/>
          </a:stretch>
        </p:blipFill>
        <p:spPr bwMode="auto">
          <a:xfrm>
            <a:off x="500034" y="3357562"/>
            <a:ext cx="8215370" cy="3500438"/>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Οικογενειακός προγραμματισμός</a:t>
            </a:r>
            <a:endParaRPr lang="el-GR" dirty="0"/>
          </a:p>
        </p:txBody>
      </p:sp>
      <p:sp>
        <p:nvSpPr>
          <p:cNvPr id="3" name="2 - Θέση περιεχομένου"/>
          <p:cNvSpPr>
            <a:spLocks noGrp="1"/>
          </p:cNvSpPr>
          <p:nvPr>
            <p:ph idx="1"/>
          </p:nvPr>
        </p:nvSpPr>
        <p:spPr>
          <a:xfrm>
            <a:off x="214282" y="1142984"/>
            <a:ext cx="8929718" cy="5214974"/>
          </a:xfrm>
        </p:spPr>
        <p:txBody>
          <a:bodyPr>
            <a:normAutofit fontScale="92500" lnSpcReduction="20000"/>
          </a:bodyPr>
          <a:lstStyle/>
          <a:p>
            <a:pPr>
              <a:lnSpc>
                <a:spcPct val="150000"/>
              </a:lnSpc>
              <a:buNone/>
            </a:pPr>
            <a:r>
              <a:rPr lang="el-GR" sz="2000" dirty="0" smtClean="0"/>
              <a:t>Στην έννοια του οικογενειακού προγραμματισμού περιλαμβάνονται</a:t>
            </a:r>
            <a:r>
              <a:rPr lang="en-US" sz="2000" dirty="0" smtClean="0"/>
              <a:t>:</a:t>
            </a:r>
            <a:endParaRPr lang="el-GR" sz="2000" dirty="0" smtClean="0"/>
          </a:p>
          <a:p>
            <a:pPr>
              <a:lnSpc>
                <a:spcPct val="150000"/>
              </a:lnSpc>
            </a:pPr>
            <a:r>
              <a:rPr lang="el-GR" sz="2000" dirty="0" smtClean="0"/>
              <a:t>Η σεξουαλική διαπαιδαγώγηση των παιδιών</a:t>
            </a:r>
          </a:p>
          <a:p>
            <a:pPr>
              <a:lnSpc>
                <a:spcPct val="150000"/>
              </a:lnSpc>
            </a:pPr>
            <a:r>
              <a:rPr lang="el-GR" sz="2000" dirty="0" smtClean="0"/>
              <a:t>Η βοήθεια προς τους γονείς για τη σεξουαλική διαπαιδαγώγηση των παιδιών τους</a:t>
            </a:r>
          </a:p>
          <a:p>
            <a:pPr>
              <a:lnSpc>
                <a:spcPct val="150000"/>
              </a:lnSpc>
            </a:pPr>
            <a:r>
              <a:rPr lang="el-GR" sz="2000" dirty="0" smtClean="0"/>
              <a:t>Η πρόληψη και αντιμετώπιση των σεξουαλικώς μεταδιδόμενων νοσημάτων</a:t>
            </a:r>
          </a:p>
          <a:p>
            <a:pPr>
              <a:lnSpc>
                <a:spcPct val="150000"/>
              </a:lnSpc>
            </a:pPr>
            <a:r>
              <a:rPr lang="el-GR" sz="2000" dirty="0" smtClean="0"/>
              <a:t>Συμβουλευτική για την περίοδο προ της σύλληψης</a:t>
            </a:r>
          </a:p>
          <a:p>
            <a:pPr>
              <a:lnSpc>
                <a:spcPct val="150000"/>
              </a:lnSpc>
            </a:pPr>
            <a:r>
              <a:rPr lang="el-GR" sz="2000" dirty="0" smtClean="0"/>
              <a:t>Αντιμετώπιση της </a:t>
            </a:r>
            <a:r>
              <a:rPr lang="el-GR" sz="2000" dirty="0" err="1" smtClean="0"/>
              <a:t>υπογονιμότητας</a:t>
            </a:r>
            <a:r>
              <a:rPr lang="el-GR" sz="2000" dirty="0" smtClean="0"/>
              <a:t> </a:t>
            </a:r>
          </a:p>
          <a:p>
            <a:pPr>
              <a:lnSpc>
                <a:spcPct val="150000"/>
              </a:lnSpc>
            </a:pPr>
            <a:r>
              <a:rPr lang="el-GR" sz="2000" dirty="0" smtClean="0"/>
              <a:t>Και κυρίως</a:t>
            </a:r>
          </a:p>
          <a:p>
            <a:pPr>
              <a:lnSpc>
                <a:spcPct val="150000"/>
              </a:lnSpc>
            </a:pPr>
            <a:r>
              <a:rPr lang="el-GR" sz="2000" dirty="0" smtClean="0"/>
              <a:t>Αφορά στον προγραμματισμό για το πότε κάποιος θα αποκτήσει παιδιά και τη χρήση των κατάλληλων αντισυλληπτικών μεθόδων προκειμένου να πραγματοποιήσει αυτά τα σχέδια.</a:t>
            </a:r>
          </a:p>
          <a:p>
            <a:pPr>
              <a:lnSpc>
                <a:spcPct val="150000"/>
              </a:lnSpc>
            </a:pPr>
            <a:r>
              <a:rPr lang="el-GR" sz="2000" dirty="0" smtClean="0"/>
              <a:t>Υπό την ευρύτερη έννοια θα μπορούσε να περιλαμβάνει την στείρωση καθώς και την έκτρωση.</a:t>
            </a:r>
            <a:endParaRPr lang="el-GR" sz="2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14422"/>
            <a:ext cx="8401080" cy="5357850"/>
          </a:xfrm>
        </p:spPr>
        <p:txBody>
          <a:bodyPr>
            <a:normAutofit lnSpcReduction="10000"/>
          </a:bodyPr>
          <a:lstStyle/>
          <a:p>
            <a:pPr>
              <a:lnSpc>
                <a:spcPct val="150000"/>
              </a:lnSpc>
            </a:pPr>
            <a:r>
              <a:rPr lang="el-GR" sz="2000" dirty="0" smtClean="0"/>
              <a:t>Αφορά κυρίως ζευγάρια που επιθυμούν να περιορίσουν τον αριθμό των παιδιών που θα γεννήσουν και /ή να ελέγξουν τη χρονική στιγμή κάθε εγκυμοσύνης.</a:t>
            </a:r>
          </a:p>
          <a:p>
            <a:pPr>
              <a:lnSpc>
                <a:spcPct val="150000"/>
              </a:lnSpc>
            </a:pPr>
            <a:r>
              <a:rPr lang="el-GR" sz="2000" dirty="0" smtClean="0"/>
              <a:t>Σύμφωνα με τον ΠΟΥ ο οικογενειακός προγραμματισμός δίνει τη δυνατότητα στα ζευγάρια να ανταποκρίνονται και να προγραμματίζουν τον επιθυμητό αριθμό παιδιών καθώς και το χρόνο που επιθυμούν να τεκνοποιήσουν.</a:t>
            </a:r>
          </a:p>
          <a:p>
            <a:pPr>
              <a:lnSpc>
                <a:spcPct val="150000"/>
              </a:lnSpc>
            </a:pPr>
            <a:r>
              <a:rPr lang="el-GR" sz="2000" dirty="0" smtClean="0"/>
              <a:t> Επιτυγχάνεται με τη χρήση των αντισυλληπτικών μεθόδων και την αντιμετώπιση των προβλημάτων </a:t>
            </a:r>
            <a:r>
              <a:rPr lang="el-GR" sz="2000" dirty="0" err="1" smtClean="0"/>
              <a:t>υπογονιμότητας</a:t>
            </a:r>
            <a:r>
              <a:rPr lang="el-GR" sz="2000" dirty="0" smtClean="0"/>
              <a:t> .Έτσι παρέχεται στη γυναίκα η δυνατότητα να προγραμματίζει τη γέννηση των παιδιών της γεγονός που έχει ευνοϊκή επίδραση τόσο στην υγεία της όσο και στην έκβαση κάθε εγκυμοσύνης.</a:t>
            </a:r>
          </a:p>
          <a:p>
            <a:pPr>
              <a:lnSpc>
                <a:spcPct val="150000"/>
              </a:lnSpc>
            </a:pPr>
            <a:endParaRPr lang="el-GR" sz="2000" dirty="0" smtClean="0"/>
          </a:p>
          <a:p>
            <a:pPr>
              <a:lnSpc>
                <a:spcPct val="150000"/>
              </a:lnSpc>
            </a:pPr>
            <a:endParaRPr lang="el-GR"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n-US" b="1" dirty="0" smtClean="0"/>
              <a:t>Family Planning as a Cost-Saving Preventive Health Service</a:t>
            </a:r>
          </a:p>
          <a:p>
            <a:r>
              <a:rPr lang="en-US" sz="2400" dirty="0" smtClean="0"/>
              <a:t>Kelly Cleland, M.P.A., M.P.H., Jeffrey F. </a:t>
            </a:r>
            <a:r>
              <a:rPr lang="en-US" sz="2400" dirty="0" err="1" smtClean="0"/>
              <a:t>Peipert</a:t>
            </a:r>
            <a:r>
              <a:rPr lang="en-US" sz="2400" dirty="0" smtClean="0"/>
              <a:t>, M.D., Ph.D., Carolyn </a:t>
            </a:r>
            <a:r>
              <a:rPr lang="en-US" sz="2400" dirty="0" err="1" smtClean="0"/>
              <a:t>Westhoff</a:t>
            </a:r>
            <a:r>
              <a:rPr lang="en-US" sz="2400" dirty="0" smtClean="0"/>
              <a:t>, M.D., Scott Spear, M.D., and James </a:t>
            </a:r>
            <a:r>
              <a:rPr lang="en-US" sz="2400" dirty="0" err="1" smtClean="0"/>
              <a:t>Trussell</a:t>
            </a:r>
            <a:r>
              <a:rPr lang="en-US" sz="2400" dirty="0" smtClean="0"/>
              <a:t>, Ph.D.</a:t>
            </a:r>
          </a:p>
          <a:p>
            <a:r>
              <a:rPr lang="en-US" sz="2400" dirty="0" smtClean="0"/>
              <a:t>N </a:t>
            </a:r>
            <a:r>
              <a:rPr lang="en-US" sz="2400" dirty="0" err="1" smtClean="0"/>
              <a:t>Engl</a:t>
            </a:r>
            <a:r>
              <a:rPr lang="en-US" sz="2400" dirty="0" smtClean="0"/>
              <a:t> J Med 2011; 364:e37</a:t>
            </a:r>
            <a:r>
              <a:rPr lang="en-US" sz="2400" dirty="0" smtClean="0">
                <a:hlinkClick r:id="rId2" action="ppaction://hlinkfile"/>
              </a:rPr>
              <a:t>May 5, 2011</a:t>
            </a:r>
            <a:r>
              <a:rPr lang="en-US" sz="2400" dirty="0" smtClean="0"/>
              <a:t>DOI: 10.1056/NEJMp1104373</a:t>
            </a:r>
          </a:p>
          <a:p>
            <a:endParaRPr lang="el-GR" sz="2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600200"/>
            <a:ext cx="8229600" cy="4972072"/>
          </a:xfrm>
        </p:spPr>
        <p:txBody>
          <a:bodyPr>
            <a:normAutofit lnSpcReduction="10000"/>
          </a:bodyPr>
          <a:lstStyle/>
          <a:p>
            <a:pPr>
              <a:lnSpc>
                <a:spcPct val="150000"/>
              </a:lnSpc>
            </a:pPr>
            <a:r>
              <a:rPr lang="el-GR" sz="2400" dirty="0" smtClean="0"/>
              <a:t>Περίπου οι μισές από τις εγκυμοσύνες που συμβαίνουν κάθε χρόνο στις ΗΠΑ είχαν ανεπιθύμητες  και μη αναμενόμενες </a:t>
            </a:r>
          </a:p>
          <a:p>
            <a:pPr>
              <a:lnSpc>
                <a:spcPct val="150000"/>
              </a:lnSpc>
            </a:pPr>
            <a:r>
              <a:rPr lang="el-GR" sz="2400" dirty="0" smtClean="0"/>
              <a:t>Το 2001 περίπου 3,1 εκατομμύριο εγκυμοσύνες αναφέρθηκαν ως ανεπιθύμητες ή εγκυμοσύνες που ήρθαν σε ακατάλληλο χρόνο.</a:t>
            </a:r>
          </a:p>
          <a:p>
            <a:pPr>
              <a:lnSpc>
                <a:spcPct val="150000"/>
              </a:lnSpc>
            </a:pPr>
            <a:r>
              <a:rPr lang="el-GR" sz="2400" dirty="0" smtClean="0"/>
              <a:t>Περίπου οι μισές από τις γυναίκες ηλικίας 45 ετών αναφέρουν ότι είχαν μια ανεπιθύμητη εγκυμοσύνη.</a:t>
            </a:r>
          </a:p>
          <a:p>
            <a:pPr>
              <a:lnSpc>
                <a:spcPct val="150000"/>
              </a:lnSpc>
            </a:pPr>
            <a:r>
              <a:rPr lang="el-GR" sz="2400" dirty="0" smtClean="0"/>
              <a:t>Αυτές οι εγκυμοσύνες έχουν συνέπειες για τις γυναίκες τις ίδιες, τα παιδιά τους και τις οικογένειές τους.</a:t>
            </a:r>
            <a:endParaRPr lang="el-GR"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nSpc>
                <a:spcPct val="150000"/>
              </a:lnSpc>
            </a:pPr>
            <a:r>
              <a:rPr lang="el-GR" sz="2400" dirty="0" smtClean="0"/>
              <a:t>Μεγαλύτερη πιθανότητα ανεπιθύμητης εγκυμοσύνης έχουν </a:t>
            </a:r>
            <a:r>
              <a:rPr lang="en-US" sz="2400" dirty="0" smtClean="0"/>
              <a:t>:</a:t>
            </a:r>
            <a:endParaRPr lang="el-GR" sz="2400" dirty="0" smtClean="0"/>
          </a:p>
          <a:p>
            <a:pPr>
              <a:lnSpc>
                <a:spcPct val="150000"/>
              </a:lnSpc>
            </a:pPr>
            <a:r>
              <a:rPr lang="el-GR" sz="2400" dirty="0" smtClean="0"/>
              <a:t>Γυναίκες ηλικίας 18-24 ετών</a:t>
            </a:r>
          </a:p>
          <a:p>
            <a:pPr>
              <a:lnSpc>
                <a:spcPct val="150000"/>
              </a:lnSpc>
            </a:pPr>
            <a:r>
              <a:rPr lang="el-GR" sz="2400" dirty="0" smtClean="0"/>
              <a:t>Γυναίκες που δεν ζουν μόνες τους αλλά συζούν</a:t>
            </a:r>
          </a:p>
          <a:p>
            <a:pPr>
              <a:lnSpc>
                <a:spcPct val="150000"/>
              </a:lnSpc>
            </a:pPr>
            <a:r>
              <a:rPr lang="el-GR" sz="2400" dirty="0" smtClean="0"/>
              <a:t>Γυναίκες που το εισόδημά τους είναι κάτω από τα όρια της φτώχειας</a:t>
            </a:r>
          </a:p>
          <a:p>
            <a:pPr>
              <a:lnSpc>
                <a:spcPct val="150000"/>
              </a:lnSpc>
            </a:pPr>
            <a:r>
              <a:rPr lang="el-GR" sz="2400" dirty="0" smtClean="0"/>
              <a:t>Γυναίκες που δεν έχουν ολοκληρώσει τη βασική υποχρεωτική εκπαίδευση</a:t>
            </a:r>
            <a:endParaRPr lang="el-GR"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011222"/>
          </a:xfrm>
        </p:spPr>
        <p:txBody>
          <a:bodyPr>
            <a:normAutofit/>
          </a:bodyPr>
          <a:lstStyle/>
          <a:p>
            <a:r>
              <a:rPr lang="el-GR" sz="3600" b="1" dirty="0" smtClean="0"/>
              <a:t>Ανεπιθύμητη εγκυμοσύνη</a:t>
            </a:r>
            <a:endParaRPr lang="el-GR" sz="3600" b="1" dirty="0"/>
          </a:p>
        </p:txBody>
      </p:sp>
      <p:sp>
        <p:nvSpPr>
          <p:cNvPr id="3" name="2 - Θέση περιεχομένου"/>
          <p:cNvSpPr>
            <a:spLocks noGrp="1"/>
          </p:cNvSpPr>
          <p:nvPr>
            <p:ph idx="1"/>
          </p:nvPr>
        </p:nvSpPr>
        <p:spPr>
          <a:xfrm>
            <a:off x="0" y="1071546"/>
            <a:ext cx="8858280" cy="5786454"/>
          </a:xfrm>
        </p:spPr>
        <p:txBody>
          <a:bodyPr>
            <a:normAutofit fontScale="92500" lnSpcReduction="20000"/>
          </a:bodyPr>
          <a:lstStyle/>
          <a:p>
            <a:pPr>
              <a:lnSpc>
                <a:spcPct val="150000"/>
              </a:lnSpc>
            </a:pPr>
            <a:r>
              <a:rPr lang="el-GR" sz="1600" dirty="0" smtClean="0"/>
              <a:t>Σε μια ανεπιθύμητη εγκυμοσύνη </a:t>
            </a:r>
          </a:p>
          <a:p>
            <a:pPr>
              <a:lnSpc>
                <a:spcPct val="150000"/>
              </a:lnSpc>
            </a:pPr>
            <a:r>
              <a:rPr lang="el-GR" sz="1600" dirty="0" smtClean="0"/>
              <a:t>η μητέρα έχει μεγαλύτερη πιθανότατα να επισκεφθεί γιατρό μετά το πρώτο τρίμηνο της κύησης ή να μην έχει καθόλου ιατρική παρακολούθηση.</a:t>
            </a:r>
          </a:p>
          <a:p>
            <a:pPr>
              <a:lnSpc>
                <a:spcPct val="150000"/>
              </a:lnSpc>
            </a:pPr>
            <a:r>
              <a:rPr lang="el-GR" sz="1600" dirty="0" err="1" smtClean="0"/>
              <a:t>ΈΧει</a:t>
            </a:r>
            <a:r>
              <a:rPr lang="el-GR" sz="1600" dirty="0" smtClean="0"/>
              <a:t> μεγαλύτερη πιθανότητα να εκθέτει το έμβρυο σε βλαπτικές ουσίες καπνίζοντας ή κάνοντας χρήση αλκοόλ.</a:t>
            </a:r>
          </a:p>
          <a:p>
            <a:pPr>
              <a:lnSpc>
                <a:spcPct val="150000"/>
              </a:lnSpc>
            </a:pPr>
            <a:r>
              <a:rPr lang="el-GR" sz="1600" dirty="0" smtClean="0"/>
              <a:t>Το νεογνό μιας ανεπιθύμητης εγκυμοσύνης έχει μεγαλύτερη πιθανότητα να γεννηθεί με βάρος γέννησης &lt;2.500 </a:t>
            </a:r>
            <a:r>
              <a:rPr lang="en-US" sz="1600" dirty="0" err="1" smtClean="0"/>
              <a:t>gr</a:t>
            </a:r>
            <a:r>
              <a:rPr lang="el-GR" sz="1600" dirty="0" smtClean="0"/>
              <a:t> </a:t>
            </a:r>
          </a:p>
          <a:p>
            <a:pPr>
              <a:lnSpc>
                <a:spcPct val="150000"/>
              </a:lnSpc>
            </a:pPr>
            <a:r>
              <a:rPr lang="el-GR" sz="1600" dirty="0" smtClean="0"/>
              <a:t>Ν α πεθάνει το πρώτο τρίμηνο της ζωής του </a:t>
            </a:r>
          </a:p>
          <a:p>
            <a:pPr>
              <a:lnSpc>
                <a:spcPct val="150000"/>
              </a:lnSpc>
            </a:pPr>
            <a:r>
              <a:rPr lang="el-GR" sz="1600" dirty="0" smtClean="0"/>
              <a:t>Ν α κακοποιηθεί</a:t>
            </a:r>
          </a:p>
          <a:p>
            <a:pPr>
              <a:lnSpc>
                <a:spcPct val="150000"/>
              </a:lnSpc>
            </a:pPr>
            <a:r>
              <a:rPr lang="el-GR" sz="1600" dirty="0" smtClean="0"/>
              <a:t>Να μην έχει την κατάλληλη φροντίδα για τη σωστή ανάπτυξή του</a:t>
            </a:r>
          </a:p>
          <a:p>
            <a:pPr>
              <a:lnSpc>
                <a:spcPct val="150000"/>
              </a:lnSpc>
            </a:pPr>
            <a:r>
              <a:rPr lang="el-GR" sz="1600" dirty="0" smtClean="0"/>
              <a:t>Η μητέρα έχει μεγαλύτερη πιθανότητα να </a:t>
            </a:r>
            <a:r>
              <a:rPr lang="el-GR" sz="1600" dirty="0" err="1" smtClean="0"/>
              <a:t>αυτοκακοποιείται</a:t>
            </a:r>
            <a:r>
              <a:rPr lang="el-GR" sz="1600" dirty="0" smtClean="0"/>
              <a:t> και να έχει προβλήματα με το σύντροφό της φθάνοντας στο χωρισμό.</a:t>
            </a:r>
          </a:p>
          <a:p>
            <a:pPr>
              <a:lnSpc>
                <a:spcPct val="150000"/>
              </a:lnSpc>
            </a:pPr>
            <a:r>
              <a:rPr lang="el-GR" sz="1600" dirty="0" smtClean="0"/>
              <a:t>Και οι δύο ,άντρας και γυναίκα, μπορεί να έχουν οικονομικά προβλήματα, προβλήματα με την εκπαίδευσή τους και δυσκολία στην επιτυχία των επαγγελματικών τους στόχων</a:t>
            </a:r>
          </a:p>
          <a:p>
            <a:pPr>
              <a:lnSpc>
                <a:spcPct val="150000"/>
              </a:lnSpc>
            </a:pPr>
            <a:r>
              <a:rPr lang="el-GR" sz="1600" dirty="0" smtClean="0"/>
              <a:t>Μια εγκυμοσύνη σε λάθος χρόνο έχει παρόμοιους κοινωνικούς κινδύνους και κινδύνους για την υγεία με μια ανεπιθύμητη εγκυμοσύνη παρόλο που στην πρώτη περίπτωση φαίνονται αυτοί οι κίνδυνοι να είναι </a:t>
            </a:r>
            <a:r>
              <a:rPr lang="el-GR" sz="1600" dirty="0" err="1" smtClean="0"/>
              <a:t>μκρότεροι</a:t>
            </a:r>
            <a:r>
              <a:rPr lang="el-GR" sz="1600" dirty="0" smtClean="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600200"/>
            <a:ext cx="8229600" cy="5043510"/>
          </a:xfrm>
        </p:spPr>
        <p:txBody>
          <a:bodyPr>
            <a:normAutofit/>
          </a:bodyPr>
          <a:lstStyle/>
          <a:p>
            <a:r>
              <a:rPr lang="el-GR" dirty="0" smtClean="0"/>
              <a:t>Προλαμβάνοντας μια ανεπιθύμητη εγκυμοσύνη μπορεί να σωθεί η ζωή της γυναίκας αφού προλαμβάνονται οι επιπλοκές της κύησης και της γέννησης.</a:t>
            </a:r>
          </a:p>
          <a:p>
            <a:r>
              <a:rPr lang="el-GR" dirty="0" smtClean="0"/>
              <a:t>Ο οικογενειακός προγραμματισμός και η εφαρμογή μέτρων αντισύλληψης είναι από τις πιο χρήσιμες υπηρεσίες δημόσιας υγείας και από τις υπηρεσίες που βοηθούν στην εξοικονόμηση χρημάτων.</a:t>
            </a: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pPr>
              <a:lnSpc>
                <a:spcPct val="150000"/>
              </a:lnSpc>
            </a:pPr>
            <a:r>
              <a:rPr lang="el-GR" dirty="0" smtClean="0"/>
              <a:t>Ένας από τους στόχους για Υγιείς ανθρώπους </a:t>
            </a:r>
            <a:endParaRPr lang="en-US" dirty="0" smtClean="0"/>
          </a:p>
          <a:p>
            <a:pPr>
              <a:lnSpc>
                <a:spcPct val="150000"/>
              </a:lnSpc>
              <a:buNone/>
            </a:pPr>
            <a:r>
              <a:rPr lang="el-GR" dirty="0" smtClean="0"/>
              <a:t>Το 2020 είναι να αυξηθούν κατά 10% οι επιθυμητές εγκυμοσύνες και να ελαττωθεί κατά 10% η εγκυμοσύνη μέσα στους πρώτους 18 μήνες από τη γέννηση του προηγούμενου παιδιού.</a:t>
            </a:r>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Η ανατροφή ενός παιδιού προϋποθέτει αποθέματα χρόνου, κοινωνικά, οικονομικά και κατάλληλο </a:t>
            </a:r>
            <a:r>
              <a:rPr lang="el-GR" dirty="0" err="1" smtClean="0"/>
              <a:t>περιβάλλον.Ο</a:t>
            </a:r>
            <a:r>
              <a:rPr lang="el-GR" dirty="0" smtClean="0"/>
              <a:t> σκοπός του οικογενειακού προγραμματισμού είναι να εξασφαλίσει ότι κάθε ζευγάρι, άντρας ή γυναίκα που επιθυμεί ένα παιδί διαθέτει αυτά τα αναγκαία αποθέματα για την ανατροφή του παιδιού.</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Μέθοδοι υποβοηθούμενης αναπαραγωγής</a:t>
            </a:r>
            <a:endParaRPr lang="el-GR" dirty="0"/>
          </a:p>
        </p:txBody>
      </p:sp>
      <p:sp>
        <p:nvSpPr>
          <p:cNvPr id="3" name="2 - Θέση περιεχομένου"/>
          <p:cNvSpPr>
            <a:spLocks noGrp="1"/>
          </p:cNvSpPr>
          <p:nvPr>
            <p:ph idx="1"/>
          </p:nvPr>
        </p:nvSpPr>
        <p:spPr/>
        <p:txBody>
          <a:bodyPr/>
          <a:lstStyle/>
          <a:p>
            <a:r>
              <a:rPr lang="el-GR" dirty="0" smtClean="0"/>
              <a:t>Ενδομήτρια έγχυση</a:t>
            </a:r>
          </a:p>
          <a:p>
            <a:r>
              <a:rPr lang="el-GR" dirty="0" smtClean="0"/>
              <a:t>Γονιμοποίηση </a:t>
            </a:r>
            <a:r>
              <a:rPr lang="en-US" dirty="0" smtClean="0"/>
              <a:t>in vitro</a:t>
            </a:r>
          </a:p>
          <a:p>
            <a:r>
              <a:rPr lang="el-GR" dirty="0" err="1" smtClean="0"/>
              <a:t>Ενδοκυτοπλασματική</a:t>
            </a:r>
            <a:r>
              <a:rPr lang="el-GR" dirty="0" smtClean="0"/>
              <a:t> ένεση σπέρματος</a:t>
            </a:r>
            <a:r>
              <a:rPr lang="en-US" dirty="0" smtClean="0"/>
              <a:t>(ICSI)</a:t>
            </a:r>
          </a:p>
          <a:p>
            <a:r>
              <a:rPr lang="el-GR" dirty="0" err="1" smtClean="0"/>
              <a:t>Κρυοσυντήρηση</a:t>
            </a:r>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357166"/>
          </a:xfrm>
        </p:spPr>
        <p:txBody>
          <a:bodyPr>
            <a:normAutofit fontScale="90000"/>
          </a:bodyPr>
          <a:lstStyle/>
          <a:p>
            <a:endParaRPr lang="el-GR" dirty="0"/>
          </a:p>
        </p:txBody>
      </p:sp>
      <p:sp>
        <p:nvSpPr>
          <p:cNvPr id="3" name="2 - Θέση περιεχομένου"/>
          <p:cNvSpPr>
            <a:spLocks noGrp="1"/>
          </p:cNvSpPr>
          <p:nvPr>
            <p:ph idx="1"/>
          </p:nvPr>
        </p:nvSpPr>
        <p:spPr>
          <a:xfrm>
            <a:off x="457200" y="500042"/>
            <a:ext cx="8472518" cy="6357958"/>
          </a:xfrm>
        </p:spPr>
        <p:txBody>
          <a:bodyPr>
            <a:normAutofit fontScale="77500" lnSpcReduction="20000"/>
          </a:bodyPr>
          <a:lstStyle/>
          <a:p>
            <a:pPr>
              <a:buNone/>
            </a:pPr>
            <a:endParaRPr lang="el-GR" dirty="0" smtClean="0"/>
          </a:p>
          <a:p>
            <a:pPr>
              <a:lnSpc>
                <a:spcPct val="160000"/>
              </a:lnSpc>
            </a:pPr>
            <a:r>
              <a:rPr lang="el-GR" sz="2100" dirty="0" smtClean="0"/>
              <a:t>Η εγκυμοσύνη μετά την ηλικία των 18 ετών βελτιώνει την υγεία της μητέρας αλλά έχει </a:t>
            </a:r>
            <a:r>
              <a:rPr lang="el-GR" sz="2100" dirty="0" err="1" smtClean="0"/>
              <a:t>ευνοικές</a:t>
            </a:r>
            <a:r>
              <a:rPr lang="el-GR" sz="2100" dirty="0" smtClean="0"/>
              <a:t> συνέπειες για την υγεία του παιδιού.</a:t>
            </a:r>
          </a:p>
          <a:p>
            <a:pPr>
              <a:lnSpc>
                <a:spcPct val="160000"/>
              </a:lnSpc>
            </a:pPr>
            <a:r>
              <a:rPr lang="el-GR" sz="2100" dirty="0" smtClean="0"/>
              <a:t>Η γέννηση δεύτερου παιδιού είναι προτιμότερο να γίνεται2 χρόνια μετά την γέννηση του 1</a:t>
            </a:r>
            <a:r>
              <a:rPr lang="el-GR" sz="2100" baseline="30000" dirty="0" smtClean="0"/>
              <a:t>ου</a:t>
            </a:r>
            <a:r>
              <a:rPr lang="el-GR" sz="2100" dirty="0" smtClean="0"/>
              <a:t> παιδιού αλλά όχι περισσότερο από 5 χρόνια μετά.</a:t>
            </a:r>
          </a:p>
          <a:p>
            <a:pPr>
              <a:lnSpc>
                <a:spcPct val="160000"/>
              </a:lnSpc>
            </a:pPr>
            <a:r>
              <a:rPr lang="el-GR" sz="2100" dirty="0" smtClean="0"/>
              <a:t>Μετά από μια αποβολή ή μια έκτρωση είναι καλύτερα να αναβληθεί η προσπάθεια εγκυμοσύνης για 6 μήνες.</a:t>
            </a:r>
          </a:p>
          <a:p>
            <a:pPr>
              <a:lnSpc>
                <a:spcPct val="160000"/>
              </a:lnSpc>
            </a:pPr>
            <a:r>
              <a:rPr lang="el-GR" sz="2100" dirty="0" smtClean="0"/>
              <a:t>Οι γυναίκες μετά την ηλικία ων 35 ετών πρέπει να γνωρίζουν τους κινδύνους που μπορεί να έχει μια εγκυμοσύνη σε αυτή την ηλικία.</a:t>
            </a:r>
          </a:p>
          <a:p>
            <a:pPr>
              <a:lnSpc>
                <a:spcPct val="160000"/>
              </a:lnSpc>
            </a:pPr>
            <a:r>
              <a:rPr lang="el-GR" sz="2100" dirty="0" smtClean="0"/>
              <a:t>Οι γυναίκες που τεκνοποιούν σε μεγάλη ηλικία έχουν μεγαλύτερο κίνδυνο να γεννήσουν παιδιά με αυτισμό και με σύνδρομο </a:t>
            </a:r>
            <a:r>
              <a:rPr lang="en-US" sz="2100" dirty="0" smtClean="0"/>
              <a:t>Down.</a:t>
            </a:r>
            <a:endParaRPr lang="el-GR" sz="2100" dirty="0" smtClean="0"/>
          </a:p>
          <a:p>
            <a:pPr>
              <a:lnSpc>
                <a:spcPct val="160000"/>
              </a:lnSpc>
            </a:pPr>
            <a:r>
              <a:rPr lang="el-GR" sz="2100" dirty="0" smtClean="0"/>
              <a:t>Αυξάνει επίσης η πιθανότητα </a:t>
            </a:r>
            <a:r>
              <a:rPr lang="el-GR" sz="2100" dirty="0" err="1" smtClean="0"/>
              <a:t>πολύδυμης</a:t>
            </a:r>
            <a:r>
              <a:rPr lang="el-GR" sz="2100" dirty="0" smtClean="0"/>
              <a:t> κύησης  η οποία αυξάνει τους κινδύνους για την υγεία της μητέρας κατά το τέλος της κύησης.</a:t>
            </a:r>
          </a:p>
          <a:p>
            <a:pPr>
              <a:lnSpc>
                <a:spcPct val="160000"/>
              </a:lnSpc>
            </a:pPr>
            <a:r>
              <a:rPr lang="el-GR" sz="2100" dirty="0" smtClean="0"/>
              <a:t>Έχουν αυξημένο κίνδυνο να εμφανίσουν σακχαρώδη διαβήτη κύησης</a:t>
            </a:r>
          </a:p>
          <a:p>
            <a:pPr>
              <a:lnSpc>
                <a:spcPct val="160000"/>
              </a:lnSpc>
            </a:pPr>
            <a:r>
              <a:rPr lang="el-GR" sz="2100" dirty="0" smtClean="0"/>
              <a:t>Να γεννήσουν με καισαρική τομή</a:t>
            </a:r>
          </a:p>
          <a:p>
            <a:pPr>
              <a:lnSpc>
                <a:spcPct val="160000"/>
              </a:lnSpc>
            </a:pPr>
            <a:r>
              <a:rPr lang="el-GR" sz="2100" dirty="0" smtClean="0"/>
              <a:t>Να υπάρξουν δυσκολίες για φυσιολογικό τοκετό</a:t>
            </a:r>
          </a:p>
          <a:p>
            <a:pPr>
              <a:lnSpc>
                <a:spcPct val="160000"/>
              </a:lnSpc>
            </a:pPr>
            <a:r>
              <a:rPr lang="el-GR" sz="2100" dirty="0" smtClean="0"/>
              <a:t>Αυξάνεται ο κίνδυνος για παράταση του τοκετού ,θέτοντας σε κίνδυνο το μωρό</a:t>
            </a:r>
            <a:endParaRPr lang="el-GR" sz="21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Αντισυλληπτικές μέθοδοι</a:t>
            </a:r>
            <a:endParaRPr lang="el-GR" dirty="0"/>
          </a:p>
        </p:txBody>
      </p:sp>
      <p:sp>
        <p:nvSpPr>
          <p:cNvPr id="3" name="2 - Θέση περιεχομένου"/>
          <p:cNvSpPr>
            <a:spLocks noGrp="1"/>
          </p:cNvSpPr>
          <p:nvPr>
            <p:ph idx="1"/>
          </p:nvPr>
        </p:nvSpPr>
        <p:spPr>
          <a:xfrm>
            <a:off x="457200" y="1285860"/>
            <a:ext cx="8401080" cy="5572140"/>
          </a:xfrm>
        </p:spPr>
        <p:txBody>
          <a:bodyPr>
            <a:normAutofit/>
          </a:bodyPr>
          <a:lstStyle/>
          <a:p>
            <a:pPr>
              <a:lnSpc>
                <a:spcPct val="150000"/>
              </a:lnSpc>
            </a:pPr>
            <a:r>
              <a:rPr lang="el-GR" sz="2000" dirty="0" smtClean="0"/>
              <a:t>Καμιά δεν είναι απολύτως αποτελεσματική αλλά η καθεμιά είναι πιο αποτελεσματική από την χρήση καμιάς αντισυλληπτικής μεθόδου</a:t>
            </a:r>
          </a:p>
          <a:p>
            <a:pPr>
              <a:lnSpc>
                <a:spcPct val="150000"/>
              </a:lnSpc>
            </a:pPr>
            <a:r>
              <a:rPr lang="el-GR" sz="2000" dirty="0" smtClean="0"/>
              <a:t>Οι λιγότερο αποτελεσματικές</a:t>
            </a:r>
            <a:r>
              <a:rPr lang="en-US" sz="2000" dirty="0" smtClean="0"/>
              <a:t>:</a:t>
            </a:r>
            <a:r>
              <a:rPr lang="el-GR" sz="2000" dirty="0" smtClean="0"/>
              <a:t>απόσυρση και χρήση ημερολόγιου με τις πιθανές γόνιμες ημέρες</a:t>
            </a:r>
          </a:p>
          <a:p>
            <a:pPr>
              <a:lnSpc>
                <a:spcPct val="150000"/>
              </a:lnSpc>
            </a:pPr>
            <a:r>
              <a:rPr lang="el-GR" sz="2000" dirty="0" smtClean="0"/>
              <a:t>Μέθοδοι με μακρύ χρόνο δράσης</a:t>
            </a:r>
            <a:r>
              <a:rPr lang="en-US" sz="2000" dirty="0" smtClean="0"/>
              <a:t>;</a:t>
            </a:r>
            <a:r>
              <a:rPr lang="el-GR" sz="2000" dirty="0" smtClean="0"/>
              <a:t>Ενδομήτριο σπείραμα και εμφύτευμα</a:t>
            </a:r>
          </a:p>
          <a:p>
            <a:pPr>
              <a:lnSpc>
                <a:spcPct val="150000"/>
              </a:lnSpc>
            </a:pPr>
            <a:r>
              <a:rPr lang="el-GR" sz="2000" dirty="0" smtClean="0"/>
              <a:t>Χρήση αντισυλληπτικού χαπιού</a:t>
            </a:r>
          </a:p>
          <a:p>
            <a:pPr>
              <a:lnSpc>
                <a:spcPct val="150000"/>
              </a:lnSpc>
            </a:pPr>
            <a:r>
              <a:rPr lang="el-GR" sz="2000" dirty="0" smtClean="0"/>
              <a:t>Χρήση προφυλακτικού το οποίο μπορεί να χρησιμοποιείται και μαζί με τις άλλες αντισυλληπτικές μεθόδους για τη αποφυγή μετάδοσης σεξουαλικώς μεταδιδόμενων νοσημάτων.</a:t>
            </a:r>
          </a:p>
          <a:p>
            <a:pPr>
              <a:lnSpc>
                <a:spcPct val="150000"/>
              </a:lnSpc>
            </a:pPr>
            <a:r>
              <a:rPr lang="el-GR" sz="2000" dirty="0" smtClean="0"/>
              <a:t>Απολίνωση των σαλπίγγων και </a:t>
            </a:r>
            <a:r>
              <a:rPr lang="el-GR" sz="2000" dirty="0" err="1" smtClean="0"/>
              <a:t>βαζεκτομή</a:t>
            </a:r>
            <a:r>
              <a:rPr lang="el-GR" sz="2000" dirty="0" smtClean="0"/>
              <a:t>.</a:t>
            </a:r>
          </a:p>
          <a:p>
            <a:pPr>
              <a:lnSpc>
                <a:spcPct val="150000"/>
              </a:lnSpc>
            </a:pPr>
            <a:endParaRPr lang="el-GR" sz="20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pPr>
              <a:lnSpc>
                <a:spcPct val="150000"/>
              </a:lnSpc>
            </a:pPr>
            <a:r>
              <a:rPr lang="el-GR" sz="2800" dirty="0" smtClean="0"/>
              <a:t>Τα προγράμματα οικογενειακού προγραμματισμού ποικίλουν από χώρα σε χώρα και εξαρτώνται και από τα προβλήματα γονιμότητας ,κοινωνικά και πληθυσμιακά που υφίστανται σε κάθε περιοχή. π.χ. Η Κίνα συνέστησε την αποφυγή  γέννησης 2</a:t>
            </a:r>
            <a:r>
              <a:rPr lang="el-GR" sz="2800" baseline="30000" dirty="0" smtClean="0"/>
              <a:t>ου</a:t>
            </a:r>
            <a:r>
              <a:rPr lang="el-GR" sz="2800" dirty="0" smtClean="0"/>
              <a:t> παιδιού στις οικογένειες μετά το 1979 βλέποντας τη ραγδαία αύξηση του πληθυσμού της.</a:t>
            </a:r>
            <a:endParaRPr lang="el-GR" sz="28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274638"/>
            <a:ext cx="9144000" cy="1143000"/>
          </a:xfrm>
        </p:spPr>
        <p:txBody>
          <a:bodyPr>
            <a:normAutofit/>
          </a:bodyPr>
          <a:lstStyle/>
          <a:p>
            <a:r>
              <a:rPr lang="el-GR" sz="2400" b="1" dirty="0" smtClean="0"/>
              <a:t>Λόγοι μη χρήσης των υπηρεσιών </a:t>
            </a:r>
            <a:r>
              <a:rPr lang="el-GR" sz="2400" b="1" dirty="0" err="1" smtClean="0"/>
              <a:t>οικογενιακού</a:t>
            </a:r>
            <a:r>
              <a:rPr lang="el-GR" sz="2400" b="1" dirty="0" smtClean="0"/>
              <a:t> προγραμματισμού</a:t>
            </a:r>
            <a:endParaRPr lang="el-GR" sz="2400" b="1" dirty="0"/>
          </a:p>
        </p:txBody>
      </p:sp>
      <p:sp>
        <p:nvSpPr>
          <p:cNvPr id="3" name="2 - Θέση περιεχομένου"/>
          <p:cNvSpPr>
            <a:spLocks noGrp="1"/>
          </p:cNvSpPr>
          <p:nvPr>
            <p:ph idx="1"/>
          </p:nvPr>
        </p:nvSpPr>
        <p:spPr>
          <a:xfrm>
            <a:off x="457200" y="1214422"/>
            <a:ext cx="8329642" cy="5357850"/>
          </a:xfrm>
        </p:spPr>
        <p:txBody>
          <a:bodyPr>
            <a:normAutofit fontScale="92500"/>
          </a:bodyPr>
          <a:lstStyle/>
          <a:p>
            <a:pPr>
              <a:lnSpc>
                <a:spcPct val="150000"/>
              </a:lnSpc>
            </a:pPr>
            <a:r>
              <a:rPr lang="el-GR" sz="2000" dirty="0" smtClean="0"/>
              <a:t>Κόστος των υπηρεσιών</a:t>
            </a:r>
          </a:p>
          <a:p>
            <a:pPr>
              <a:lnSpc>
                <a:spcPct val="150000"/>
              </a:lnSpc>
            </a:pPr>
            <a:r>
              <a:rPr lang="el-GR" sz="2000" dirty="0" smtClean="0"/>
              <a:t>Μικρή προσβασιμότητα αυτών των υπηρεσιών στις υπηρεσίες υγείας που αφορούν στο ευρύ κοινό</a:t>
            </a:r>
          </a:p>
          <a:p>
            <a:pPr>
              <a:lnSpc>
                <a:spcPct val="150000"/>
              </a:lnSpc>
            </a:pPr>
            <a:r>
              <a:rPr lang="el-GR" sz="2000" dirty="0" smtClean="0"/>
              <a:t>Μη κάλυψη ή περιορισμένη κάλυψη από τα ασφαλιστικά ταμεία</a:t>
            </a:r>
          </a:p>
          <a:p>
            <a:pPr>
              <a:lnSpc>
                <a:spcPct val="150000"/>
              </a:lnSpc>
            </a:pPr>
            <a:r>
              <a:rPr lang="el-GR" sz="2000" dirty="0" smtClean="0"/>
              <a:t>Ώρες λειτουργίας και τοποθεσία αυτών των υπηρεσιών που δεν εξυπηρετούν τους πολίτες</a:t>
            </a:r>
          </a:p>
          <a:p>
            <a:pPr>
              <a:lnSpc>
                <a:spcPct val="150000"/>
              </a:lnSpc>
            </a:pPr>
            <a:r>
              <a:rPr lang="el-GR" sz="2000" dirty="0" smtClean="0"/>
              <a:t>Έλλειψη ενημέρωσης των πολιτών ότι υφίστανται τέτοιες υπηρεσίας υγείας ιδίως των πολιτών που δεν είναι εύκολο να βρεθούν και να ενημερωθούν</a:t>
            </a:r>
          </a:p>
          <a:p>
            <a:pPr>
              <a:lnSpc>
                <a:spcPct val="150000"/>
              </a:lnSpc>
            </a:pPr>
            <a:r>
              <a:rPr lang="el-GR" sz="2000" dirty="0" smtClean="0"/>
              <a:t>Ανεπαρκείς υπηρεσίες για τον ανδρικό πληθυσμό</a:t>
            </a:r>
          </a:p>
          <a:p>
            <a:pPr>
              <a:lnSpc>
                <a:spcPct val="150000"/>
              </a:lnSpc>
            </a:pPr>
            <a:r>
              <a:rPr lang="el-GR" sz="2000" dirty="0" smtClean="0"/>
              <a:t>Έλλειψη υπηρεσιών οικογενειακού προγραμματισμού που να είναι φιλικές στους νέους</a:t>
            </a:r>
          </a:p>
          <a:p>
            <a:endParaRPr lang="el-GR" dirty="0" smtClean="0"/>
          </a:p>
          <a:p>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39784"/>
          </a:xfrm>
        </p:spPr>
        <p:txBody>
          <a:bodyPr>
            <a:normAutofit/>
          </a:bodyPr>
          <a:lstStyle/>
          <a:p>
            <a:r>
              <a:rPr lang="el-GR" sz="2400" b="1" dirty="0" smtClean="0"/>
              <a:t>Υπηρεσίες οικογενειακού προγραμματισμού στην Ελλάδα</a:t>
            </a:r>
            <a:endParaRPr lang="el-GR" sz="2400" b="1" dirty="0"/>
          </a:p>
        </p:txBody>
      </p:sp>
      <p:sp>
        <p:nvSpPr>
          <p:cNvPr id="3" name="2 - Θέση περιεχομένου"/>
          <p:cNvSpPr>
            <a:spLocks noGrp="1"/>
          </p:cNvSpPr>
          <p:nvPr>
            <p:ph idx="1"/>
          </p:nvPr>
        </p:nvSpPr>
        <p:spPr/>
        <p:txBody>
          <a:bodyPr/>
          <a:lstStyle/>
          <a:p>
            <a:endParaRPr lang="el-GR" dirty="0"/>
          </a:p>
        </p:txBody>
      </p:sp>
      <p:pic>
        <p:nvPicPr>
          <p:cNvPr id="4098" name="Picture 2"/>
          <p:cNvPicPr>
            <a:picLocks noChangeAspect="1" noChangeArrowheads="1"/>
          </p:cNvPicPr>
          <p:nvPr/>
        </p:nvPicPr>
        <p:blipFill>
          <a:blip r:embed="rId2"/>
          <a:srcRect/>
          <a:stretch>
            <a:fillRect/>
          </a:stretch>
        </p:blipFill>
        <p:spPr bwMode="auto">
          <a:xfrm>
            <a:off x="857192" y="1428736"/>
            <a:ext cx="8286808" cy="5214950"/>
          </a:xfrm>
          <a:prstGeom prst="rect">
            <a:avLst/>
          </a:prstGeom>
          <a:noFill/>
          <a:ln w="9525">
            <a:noFill/>
            <a:miter lim="800000"/>
            <a:headEnd/>
            <a:tailEnd/>
          </a:ln>
          <a:effec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12290" name="Picture 2"/>
          <p:cNvPicPr>
            <a:picLocks noGrp="1" noChangeAspect="1" noChangeArrowheads="1"/>
          </p:cNvPicPr>
          <p:nvPr>
            <p:ph idx="1"/>
          </p:nvPr>
        </p:nvPicPr>
        <p:blipFill>
          <a:blip r:embed="rId2"/>
          <a:srcRect/>
          <a:stretch>
            <a:fillRect/>
          </a:stretch>
        </p:blipFill>
        <p:spPr bwMode="auto">
          <a:xfrm>
            <a:off x="714348" y="1071546"/>
            <a:ext cx="8001056" cy="5786454"/>
          </a:xfrm>
          <a:prstGeom prst="rect">
            <a:avLst/>
          </a:prstGeom>
          <a:noFill/>
          <a:ln w="9525">
            <a:noFill/>
            <a:miter lim="800000"/>
            <a:headEnd/>
            <a:tailEnd/>
          </a:ln>
          <a:effec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600200"/>
            <a:ext cx="8229600" cy="4900634"/>
          </a:xfrm>
        </p:spPr>
        <p:txBody>
          <a:bodyPr>
            <a:normAutofit fontScale="77500" lnSpcReduction="20000"/>
          </a:bodyPr>
          <a:lstStyle/>
          <a:p>
            <a:r>
              <a:rPr lang="en-US" dirty="0" err="1" smtClean="0"/>
              <a:t>Illmensee</a:t>
            </a:r>
            <a:r>
              <a:rPr lang="en-US" dirty="0" smtClean="0"/>
              <a:t> K, </a:t>
            </a:r>
            <a:r>
              <a:rPr lang="en-US" dirty="0" err="1" smtClean="0"/>
              <a:t>Levanduski</a:t>
            </a:r>
            <a:r>
              <a:rPr lang="en-US" dirty="0" smtClean="0"/>
              <a:t> M, </a:t>
            </a:r>
            <a:r>
              <a:rPr lang="en-US" dirty="0" err="1" smtClean="0"/>
              <a:t>Vidali</a:t>
            </a:r>
            <a:r>
              <a:rPr lang="en-US" dirty="0" smtClean="0"/>
              <a:t> A, </a:t>
            </a:r>
            <a:r>
              <a:rPr lang="en-US" dirty="0" err="1" smtClean="0"/>
              <a:t>Husami</a:t>
            </a:r>
            <a:r>
              <a:rPr lang="en-US" dirty="0" smtClean="0"/>
              <a:t> N, Goudas VT (February 2009). "Human embryo twinning with applications in reproductive medicine". </a:t>
            </a:r>
            <a:r>
              <a:rPr lang="en-US" i="1" dirty="0" err="1" smtClean="0"/>
              <a:t>Fertil</a:t>
            </a:r>
            <a:r>
              <a:rPr lang="en-US" i="1" dirty="0" smtClean="0"/>
              <a:t>. </a:t>
            </a:r>
            <a:r>
              <a:rPr lang="en-US" i="1" dirty="0" err="1" smtClean="0"/>
              <a:t>Steril</a:t>
            </a:r>
            <a:r>
              <a:rPr lang="en-US" i="1" dirty="0" smtClean="0"/>
              <a:t>.</a:t>
            </a:r>
            <a:r>
              <a:rPr lang="en-US" dirty="0" smtClean="0"/>
              <a:t> </a:t>
            </a:r>
            <a:r>
              <a:rPr lang="en-US" b="1" dirty="0" smtClean="0"/>
              <a:t>93</a:t>
            </a:r>
            <a:r>
              <a:rPr lang="en-US" dirty="0" smtClean="0"/>
              <a:t> (2): 423–7. </a:t>
            </a:r>
            <a:endParaRPr lang="el-GR" dirty="0" smtClean="0"/>
          </a:p>
          <a:p>
            <a:r>
              <a:rPr lang="el-GR" dirty="0" smtClean="0"/>
              <a:t>2.</a:t>
            </a:r>
            <a:r>
              <a:rPr lang="en-US" dirty="0" smtClean="0"/>
              <a:t>Van </a:t>
            </a:r>
            <a:r>
              <a:rPr lang="en-US" dirty="0" err="1" smtClean="0"/>
              <a:t>Voorhis</a:t>
            </a:r>
            <a:r>
              <a:rPr lang="en-US" dirty="0" smtClean="0"/>
              <a:t> BJ (2007). "Clinical practice. In vitro fertilization". </a:t>
            </a:r>
            <a:r>
              <a:rPr lang="en-US" dirty="0" smtClean="0">
                <a:hlinkClick r:id="rId3" tooltip="New England Journal of Medicine"/>
              </a:rPr>
              <a:t>N </a:t>
            </a:r>
            <a:r>
              <a:rPr lang="en-US" dirty="0" err="1" smtClean="0">
                <a:hlinkClick r:id="rId3" tooltip="New England Journal of Medicine"/>
              </a:rPr>
              <a:t>Engl</a:t>
            </a:r>
            <a:r>
              <a:rPr lang="en-US" dirty="0" smtClean="0">
                <a:hlinkClick r:id="rId3" tooltip="New England Journal of Medicine"/>
              </a:rPr>
              <a:t> J Med</a:t>
            </a:r>
            <a:r>
              <a:rPr lang="en-US" dirty="0" smtClean="0"/>
              <a:t> </a:t>
            </a:r>
            <a:r>
              <a:rPr lang="en-US" b="1" dirty="0" smtClean="0"/>
              <a:t>356</a:t>
            </a:r>
            <a:r>
              <a:rPr lang="en-US" dirty="0" smtClean="0"/>
              <a:t> (4): 379–86. </a:t>
            </a:r>
            <a:endParaRPr lang="el-GR" dirty="0" smtClean="0"/>
          </a:p>
          <a:p>
            <a:r>
              <a:rPr lang="el-GR" dirty="0" smtClean="0"/>
              <a:t>3.</a:t>
            </a:r>
            <a:r>
              <a:rPr lang="en-US" dirty="0" smtClean="0"/>
              <a:t> Hansen M, Bower C, Milne E, de Klerk N, </a:t>
            </a:r>
            <a:r>
              <a:rPr lang="en-US" dirty="0" err="1" smtClean="0"/>
              <a:t>Kurinczuk</a:t>
            </a:r>
            <a:r>
              <a:rPr lang="en-US" dirty="0" smtClean="0"/>
              <a:t> JJ (2005). </a:t>
            </a:r>
            <a:r>
              <a:rPr lang="en-US" dirty="0" smtClean="0">
                <a:hlinkClick r:id="rId4"/>
              </a:rPr>
              <a:t>"Assisted reproductive technologies and the risk of birth defects—a systematic review"</a:t>
            </a:r>
            <a:r>
              <a:rPr lang="en-US" dirty="0" smtClean="0"/>
              <a:t>. </a:t>
            </a:r>
            <a:r>
              <a:rPr lang="en-US" i="1" dirty="0" smtClean="0"/>
              <a:t>Hum </a:t>
            </a:r>
            <a:r>
              <a:rPr lang="en-US" i="1" dirty="0" err="1" smtClean="0"/>
              <a:t>Reprod</a:t>
            </a:r>
            <a:r>
              <a:rPr lang="en-US" dirty="0" smtClean="0"/>
              <a:t> </a:t>
            </a:r>
            <a:r>
              <a:rPr lang="en-US" b="1" dirty="0" smtClean="0"/>
              <a:t>20</a:t>
            </a:r>
            <a:r>
              <a:rPr lang="en-US" dirty="0" smtClean="0"/>
              <a:t> (2): 328–38.</a:t>
            </a:r>
            <a:endParaRPr lang="el-GR" dirty="0" smtClean="0"/>
          </a:p>
          <a:p>
            <a:r>
              <a:rPr lang="el-GR" dirty="0" smtClean="0"/>
              <a:t>4.</a:t>
            </a:r>
            <a:r>
              <a:rPr lang="en-US" dirty="0" smtClean="0"/>
              <a:t>  </a:t>
            </a:r>
            <a:r>
              <a:rPr lang="en-US" dirty="0" err="1" smtClean="0"/>
              <a:t>Gameiro</a:t>
            </a:r>
            <a:r>
              <a:rPr lang="en-US" dirty="0" smtClean="0"/>
              <a:t>, S.; </a:t>
            </a:r>
            <a:r>
              <a:rPr lang="en-US" dirty="0" err="1" smtClean="0"/>
              <a:t>Boivin</a:t>
            </a:r>
            <a:r>
              <a:rPr lang="en-US" dirty="0" smtClean="0"/>
              <a:t>, J.; </a:t>
            </a:r>
            <a:r>
              <a:rPr lang="en-US" dirty="0" err="1" smtClean="0"/>
              <a:t>Peronace</a:t>
            </a:r>
            <a:r>
              <a:rPr lang="en-US" dirty="0" smtClean="0"/>
              <a:t>, L.; </a:t>
            </a:r>
            <a:r>
              <a:rPr lang="en-US" dirty="0" err="1" smtClean="0"/>
              <a:t>Verhaak</a:t>
            </a:r>
            <a:r>
              <a:rPr lang="en-US" dirty="0" smtClean="0"/>
              <a:t>, C. M. (2012). </a:t>
            </a:r>
            <a:r>
              <a:rPr lang="en-US" dirty="0" smtClean="0">
                <a:hlinkClick r:id="rId5"/>
              </a:rPr>
              <a:t>"Why do patients discontinue fertility treatment? A systematic review of reasons and predictors of discontinuation in fertility treatment"</a:t>
            </a:r>
            <a:r>
              <a:rPr lang="en-US" dirty="0" smtClean="0"/>
              <a:t>. </a:t>
            </a:r>
            <a:r>
              <a:rPr lang="en-US" i="1" dirty="0" smtClean="0"/>
              <a:t>Human Reproduction Update</a:t>
            </a:r>
            <a:r>
              <a:rPr lang="en-US" dirty="0" smtClean="0"/>
              <a:t> </a:t>
            </a:r>
            <a:r>
              <a:rPr lang="en-US" b="1" dirty="0" smtClean="0"/>
              <a:t>18</a:t>
            </a:r>
            <a:r>
              <a:rPr lang="en-US" dirty="0" smtClean="0"/>
              <a:t> (6): 652–669</a:t>
            </a:r>
            <a:r>
              <a:rPr lang="en-US" smtClean="0"/>
              <a:t>. </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xfrm>
            <a:off x="457200" y="1600200"/>
            <a:ext cx="8229600" cy="5257800"/>
          </a:xfrm>
        </p:spPr>
        <p:txBody>
          <a:bodyPr>
            <a:normAutofit/>
          </a:bodyPr>
          <a:lstStyle/>
          <a:p>
            <a:pPr>
              <a:lnSpc>
                <a:spcPct val="150000"/>
              </a:lnSpc>
            </a:pPr>
            <a:r>
              <a:rPr lang="el-GR" sz="2000" dirty="0" smtClean="0"/>
              <a:t>Σύμφωνα με το </a:t>
            </a:r>
            <a:r>
              <a:rPr lang="en-US" sz="2000" dirty="0" smtClean="0"/>
              <a:t>CDC</a:t>
            </a:r>
            <a:r>
              <a:rPr lang="el-GR" sz="2000" dirty="0" smtClean="0"/>
              <a:t> ως τον όρο υποβοηθούμενη αναπαραγωγή περιλαμβάνονται όλες οι θεραπείες γονιμότητας στις οποίες γίνονται χειρισμοί σε σπέρμα και ωάρια μαζί. Περιλαμβάνει δηλαδή τεχνικές στις οποίες λαμβάνονται ωάρια από τις ωοθήκες με χειρουργικό τρόπο, ενώνονται με το σπέρμα στο εργαστήριο και στη συνέχεις τοποθετούνται στη μήτρα ή δίνονται σε μια άλλη γυναίκα.</a:t>
            </a:r>
          </a:p>
          <a:p>
            <a:pPr>
              <a:lnSpc>
                <a:spcPct val="150000"/>
              </a:lnSpc>
            </a:pPr>
            <a:r>
              <a:rPr lang="el-GR" sz="2000" dirty="0" smtClean="0"/>
              <a:t>Δεν περιλαμβάνει τεχνικές όπου χρησιμοποιείται μόνο σπέρμα όπως π.χ. στην ενδομήτρια έγχυση σπέρματος ή τη χρήση φαρμάκων για τη διέγερση ωοθηκών για τη παραγωγή ωαρίων χωρίς να λαμβάνονται αυτά με κάποιο τρόπο στη συνέχεια.</a:t>
            </a:r>
            <a:endParaRPr lang="el-G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47500" lnSpcReduction="20000"/>
          </a:bodyPr>
          <a:lstStyle/>
          <a:p>
            <a:r>
              <a:rPr lang="el-GR" i="1" dirty="0" smtClean="0"/>
              <a:t>ΝΟΜΟΣ ΥΠ' ΑΡΙΘ. 3089 (ΦΕΚ Α 327/23-12-2002)</a:t>
            </a:r>
            <a:r>
              <a:rPr lang="el-GR" dirty="0" smtClean="0"/>
              <a:t> </a:t>
            </a:r>
          </a:p>
          <a:p>
            <a:r>
              <a:rPr lang="el-GR" i="1" dirty="0" smtClean="0"/>
              <a:t>Ο ΠΡΟΕΔΡΟΣ TΗΣ ΕΛΛΗΝΙΚΗΣ ΔΗΜΟΚΡΑΤΙΑΣ</a:t>
            </a:r>
            <a:br>
              <a:rPr lang="el-GR" i="1" dirty="0" smtClean="0"/>
            </a:br>
            <a:r>
              <a:rPr lang="el-GR" i="1" dirty="0" smtClean="0"/>
              <a:t>Εκδίδομε τον ακόλουθο νόμο που ψήφισε η Βουλή:</a:t>
            </a:r>
            <a:br>
              <a:rPr lang="el-GR" i="1" dirty="0" smtClean="0"/>
            </a:br>
            <a:r>
              <a:rPr lang="el-GR" i="1" dirty="0" smtClean="0"/>
              <a:t/>
            </a:r>
            <a:br>
              <a:rPr lang="el-GR" i="1" dirty="0" smtClean="0"/>
            </a:br>
            <a:r>
              <a:rPr lang="el-GR" b="1" i="1" dirty="0" err="1" smtClean="0"/>
              <a:t>Αρθρο</a:t>
            </a:r>
            <a:r>
              <a:rPr lang="el-GR" b="1" i="1" dirty="0" smtClean="0"/>
              <a:t> πρώτο</a:t>
            </a:r>
            <a:r>
              <a:rPr lang="el-GR" i="1" dirty="0" smtClean="0"/>
              <a:t/>
            </a:r>
            <a:br>
              <a:rPr lang="el-GR" i="1" dirty="0" smtClean="0"/>
            </a:br>
            <a:r>
              <a:rPr lang="el-GR" i="1" dirty="0" smtClean="0"/>
              <a:t>Στη θέση των ήδη καταργημένων με το άρθρο 17του Ν. 1329/1983 άρθρων 1455 - 1460 του Αστικού Κώδικα τίθεται νέο κεφάλαιο όγδοο με το ακόλουθο περιεχόμενο:</a:t>
            </a:r>
            <a:br>
              <a:rPr lang="el-GR" i="1" dirty="0" smtClean="0"/>
            </a:br>
            <a:r>
              <a:rPr lang="el-GR" i="1" dirty="0" smtClean="0"/>
              <a:t/>
            </a:r>
            <a:br>
              <a:rPr lang="el-GR" i="1" dirty="0" smtClean="0"/>
            </a:br>
            <a:r>
              <a:rPr lang="el-GR" i="1" dirty="0" smtClean="0"/>
              <a:t>"ΚΕΦΑΛΑΙΟ ΟΓΔΟΟ"</a:t>
            </a:r>
            <a:br>
              <a:rPr lang="el-GR" i="1" dirty="0" smtClean="0"/>
            </a:br>
            <a:r>
              <a:rPr lang="el-GR" i="1" dirty="0" smtClean="0"/>
              <a:t>ΙΑΤΡΙΚΗ ΥΠΟΒΟΗΘΗΣΗ ΣΤΗΝ ΑΝΘΡΩΠΙΝΗ ΑΝΑΠΑΡΑΓΩΓΗ</a:t>
            </a:r>
            <a:br>
              <a:rPr lang="el-GR" i="1" dirty="0" smtClean="0"/>
            </a:br>
            <a:r>
              <a:rPr lang="el-GR" i="1" dirty="0" smtClean="0"/>
              <a:t/>
            </a:r>
            <a:br>
              <a:rPr lang="el-GR" i="1" dirty="0" smtClean="0"/>
            </a:br>
            <a:r>
              <a:rPr lang="el-GR" b="1" i="1" dirty="0" err="1" smtClean="0"/>
              <a:t>Αρθρο</a:t>
            </a:r>
            <a:r>
              <a:rPr lang="el-GR" b="1" i="1" dirty="0" smtClean="0"/>
              <a:t> 1455</a:t>
            </a:r>
            <a:r>
              <a:rPr lang="el-GR" i="1" dirty="0" smtClean="0"/>
              <a:t/>
            </a:r>
            <a:br>
              <a:rPr lang="el-GR" i="1" dirty="0" smtClean="0"/>
            </a:br>
            <a:r>
              <a:rPr lang="el-GR" i="1" dirty="0" smtClean="0"/>
              <a:t>Η ιατρική υποβοήθηση στην ανθρώπινη αναπαραγωγή (τεχνητή γονιμοποίηση) επιτρέπεται μόνο για να αντιμετωπίζεται η αδυναμία απόκτησης τέκνων με φυσικό τρόπο ή για να αποφεύγεται η μετάδοση στο τέκνο σοβαρής ασθένειας. Η υποβοήθηση αυτή επιτρέπεται μέχρι την ηλικία φυσικής ικανότητας αναπαραγωγής του υποβοηθούμενου προσώπου. Η ανθρώπινη αναπαραγωγή με τη μέθοδο της κλωνοποίησης απαγορεύεται. Επιλογή του φύλου του τέκνου δεν είναι επιτρεπτή, εκτός αν πρόκειται να αποφευχθεί σοβαρή κληρονομική νόσος που συνδέεται με το φύλο.</a:t>
            </a:r>
            <a:endParaRPr lang="el-GR" dirty="0" smtClean="0"/>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Τί περιλαμβάνει</a:t>
            </a:r>
            <a:endParaRPr lang="el-GR" dirty="0"/>
          </a:p>
        </p:txBody>
      </p:sp>
      <p:sp>
        <p:nvSpPr>
          <p:cNvPr id="3" name="2 - Θέση περιεχομένου"/>
          <p:cNvSpPr>
            <a:spLocks noGrp="1"/>
          </p:cNvSpPr>
          <p:nvPr>
            <p:ph idx="1"/>
          </p:nvPr>
        </p:nvSpPr>
        <p:spPr/>
        <p:txBody>
          <a:bodyPr/>
          <a:lstStyle/>
          <a:p>
            <a:r>
              <a:rPr lang="el-GR" dirty="0" smtClean="0"/>
              <a:t>Τα φάρμακα για την αύξηση της γονιμότητας</a:t>
            </a:r>
          </a:p>
          <a:p>
            <a:r>
              <a:rPr lang="el-GR" dirty="0" smtClean="0"/>
              <a:t>Τεχνικές </a:t>
            </a:r>
            <a:r>
              <a:rPr lang="en-US" dirty="0" smtClean="0"/>
              <a:t>in vitro </a:t>
            </a:r>
            <a:r>
              <a:rPr lang="el-GR" dirty="0" smtClean="0"/>
              <a:t>γονιμοποίησης</a:t>
            </a:r>
            <a:r>
              <a:rPr lang="en-US" dirty="0" smtClean="0"/>
              <a:t>(OCR, AZH, ICSI, ZIFT).</a:t>
            </a:r>
            <a:r>
              <a:rPr lang="el-GR" dirty="0" smtClean="0"/>
              <a:t> </a:t>
            </a:r>
          </a:p>
          <a:p>
            <a:r>
              <a:rPr lang="el-GR" dirty="0" smtClean="0"/>
              <a:t>Τεχνικές που δεν είναι απαραίτητα γονιμοποίηση </a:t>
            </a:r>
            <a:r>
              <a:rPr lang="en-US" dirty="0" smtClean="0"/>
              <a:t>in vitro.(PGD, GIFT, SSR)</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Φάρμακα</a:t>
            </a:r>
            <a:endParaRPr lang="el-GR" dirty="0"/>
          </a:p>
        </p:txBody>
      </p:sp>
      <p:sp>
        <p:nvSpPr>
          <p:cNvPr id="3" name="2 - Θέση περιεχομένου"/>
          <p:cNvSpPr>
            <a:spLocks noGrp="1"/>
          </p:cNvSpPr>
          <p:nvPr>
            <p:ph idx="1"/>
          </p:nvPr>
        </p:nvSpPr>
        <p:spPr/>
        <p:txBody>
          <a:bodyPr>
            <a:normAutofit/>
          </a:bodyPr>
          <a:lstStyle/>
          <a:p>
            <a:pPr>
              <a:lnSpc>
                <a:spcPct val="150000"/>
              </a:lnSpc>
            </a:pPr>
            <a:r>
              <a:rPr lang="el-GR" sz="2800" dirty="0" smtClean="0"/>
              <a:t>Τα φάρμακα που χορηγούνται χρησιμεύουν για τη διέγερση των ωοθηκών και την ωρίμανση των ωοθυλακίων</a:t>
            </a:r>
          </a:p>
          <a:p>
            <a:pPr>
              <a:lnSpc>
                <a:spcPct val="150000"/>
              </a:lnSpc>
              <a:buNone/>
            </a:pPr>
            <a:r>
              <a:rPr lang="el-GR" sz="2800" dirty="0" smtClean="0"/>
              <a:t>Αυτά που χρησιμοποιούνται πιο συχνά είναι</a:t>
            </a:r>
          </a:p>
          <a:p>
            <a:pPr>
              <a:lnSpc>
                <a:spcPct val="150000"/>
              </a:lnSpc>
            </a:pPr>
            <a:r>
              <a:rPr lang="el-GR" sz="2800" dirty="0" smtClean="0"/>
              <a:t>Οι </a:t>
            </a:r>
            <a:r>
              <a:rPr lang="el-GR" sz="2800" dirty="0" err="1" smtClean="0"/>
              <a:t>γοναδοτροφίνες</a:t>
            </a:r>
            <a:r>
              <a:rPr lang="el-GR" sz="2800" dirty="0" smtClean="0"/>
              <a:t> και η </a:t>
            </a:r>
            <a:r>
              <a:rPr lang="el-GR" sz="2800" dirty="0" err="1" smtClean="0"/>
              <a:t>εκλυτική</a:t>
            </a:r>
            <a:r>
              <a:rPr lang="el-GR" sz="2800" dirty="0" smtClean="0"/>
              <a:t> ορμόνη των </a:t>
            </a:r>
            <a:r>
              <a:rPr lang="el-GR" sz="2800" dirty="0" err="1" smtClean="0"/>
              <a:t>γοναδοτροπινών</a:t>
            </a:r>
            <a:endParaRPr lang="el-G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Εξωσωματική γονιμοποίηση</a:t>
            </a:r>
            <a:endParaRPr lang="el-GR" dirty="0"/>
          </a:p>
        </p:txBody>
      </p:sp>
      <p:sp>
        <p:nvSpPr>
          <p:cNvPr id="3" name="2 - Θέση περιεχομένου"/>
          <p:cNvSpPr>
            <a:spLocks noGrp="1"/>
          </p:cNvSpPr>
          <p:nvPr>
            <p:ph idx="1"/>
          </p:nvPr>
        </p:nvSpPr>
        <p:spPr>
          <a:xfrm>
            <a:off x="285720" y="1142984"/>
            <a:ext cx="8572560" cy="5500726"/>
          </a:xfrm>
        </p:spPr>
        <p:txBody>
          <a:bodyPr>
            <a:normAutofit fontScale="92500"/>
          </a:bodyPr>
          <a:lstStyle/>
          <a:p>
            <a:pPr>
              <a:lnSpc>
                <a:spcPct val="150000"/>
              </a:lnSpc>
            </a:pPr>
            <a:r>
              <a:rPr lang="en-US" sz="2200" b="1" dirty="0" smtClean="0"/>
              <a:t>OCR</a:t>
            </a:r>
            <a:r>
              <a:rPr lang="en-US" sz="2200" dirty="0" smtClean="0"/>
              <a:t>:</a:t>
            </a:r>
            <a:r>
              <a:rPr lang="el-GR" sz="2200" dirty="0" smtClean="0"/>
              <a:t>Μια λεπτή βελόνα εισέρχεται κάτω από την </a:t>
            </a:r>
            <a:r>
              <a:rPr lang="el-GR" sz="2200" dirty="0" err="1" smtClean="0"/>
              <a:t>υπερηχογραφική</a:t>
            </a:r>
            <a:r>
              <a:rPr lang="el-GR" sz="2200" dirty="0" smtClean="0"/>
              <a:t> καθοδήγηση μέσω του κόλπου και αναρροφά το περιεχόμενο του ωοθυλακίου.</a:t>
            </a:r>
          </a:p>
          <a:p>
            <a:pPr>
              <a:lnSpc>
                <a:spcPct val="150000"/>
              </a:lnSpc>
              <a:buNone/>
            </a:pPr>
            <a:endParaRPr lang="el-GR" sz="2200" dirty="0" smtClean="0"/>
          </a:p>
          <a:p>
            <a:pPr>
              <a:lnSpc>
                <a:spcPct val="150000"/>
              </a:lnSpc>
            </a:pPr>
            <a:r>
              <a:rPr lang="en-US" sz="2200" b="1" dirty="0" smtClean="0"/>
              <a:t>ICSI</a:t>
            </a:r>
            <a:r>
              <a:rPr lang="en-US" sz="2200" dirty="0" smtClean="0"/>
              <a:t>:</a:t>
            </a:r>
            <a:r>
              <a:rPr lang="el-GR" sz="2200" dirty="0" smtClean="0"/>
              <a:t> συνήθως γίνεται στις περιπτώσεις όπου το σπέρμα παρουσιάζει πρόβλημα .Με αυτή τη μέθοδο με μια </a:t>
            </a:r>
            <a:r>
              <a:rPr lang="el-GR" sz="2200" dirty="0" err="1" smtClean="0"/>
              <a:t>μικροβελόνα</a:t>
            </a:r>
            <a:r>
              <a:rPr lang="el-GR" sz="2200" dirty="0" smtClean="0"/>
              <a:t> ένα σπερματοζωάριο </a:t>
            </a:r>
            <a:r>
              <a:rPr lang="el-GR" sz="2200" dirty="0" err="1" smtClean="0"/>
              <a:t>ενίεται</a:t>
            </a:r>
            <a:r>
              <a:rPr lang="el-GR" sz="2200" dirty="0" smtClean="0"/>
              <a:t> στον πυρήνα του ωοκυττάρου</a:t>
            </a:r>
          </a:p>
          <a:p>
            <a:pPr>
              <a:lnSpc>
                <a:spcPct val="150000"/>
              </a:lnSpc>
              <a:buNone/>
            </a:pPr>
            <a:endParaRPr lang="en-US" sz="2200" dirty="0" smtClean="0"/>
          </a:p>
          <a:p>
            <a:pPr>
              <a:lnSpc>
                <a:spcPct val="150000"/>
              </a:lnSpc>
            </a:pPr>
            <a:r>
              <a:rPr lang="en-US" sz="2200" b="1" dirty="0" smtClean="0"/>
              <a:t>AZH</a:t>
            </a:r>
            <a:r>
              <a:rPr lang="en-US" sz="2200" dirty="0"/>
              <a:t> </a:t>
            </a:r>
            <a:r>
              <a:rPr lang="en-US" sz="2200" dirty="0" smtClean="0"/>
              <a:t>:</a:t>
            </a:r>
            <a:r>
              <a:rPr lang="el-GR" sz="2200" dirty="0" smtClean="0"/>
              <a:t>Γίνεται λίγο πριν τη μεταφορά του εμβρύου στη μήτρα. Δημιουργείται ένα μικρό άνοιγμα στην εξωτερική στιβάδα του  εμβρύου έτσι ώστε να διευκολυνθεί η εμφύτευση και προσκόλλησή του στη μήτρα.</a:t>
            </a:r>
          </a:p>
          <a:p>
            <a:pPr>
              <a:lnSpc>
                <a:spcPct val="150000"/>
              </a:lnSpc>
            </a:pPr>
            <a:endParaRPr lang="el-GR" sz="2200"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2031</TotalTime>
  <Words>2185</Words>
  <Application>Microsoft Office PowerPoint</Application>
  <PresentationFormat>Προβολή στην οθόνη (4:3)</PresentationFormat>
  <Paragraphs>160</Paragraphs>
  <Slides>46</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46</vt:i4>
      </vt:variant>
    </vt:vector>
  </HeadingPairs>
  <TitlesOfParts>
    <vt:vector size="47" baseType="lpstr">
      <vt:lpstr>Θέμα του Office</vt:lpstr>
      <vt:lpstr>Μέθοδοι υποβοηθούμενης αναπαραγωγής</vt:lpstr>
      <vt:lpstr>Διαφάνεια 2</vt:lpstr>
      <vt:lpstr>Υποβοηθούμενη αναπαραγωγή</vt:lpstr>
      <vt:lpstr>Μέθοδοι υποβοηθούμενης αναπαραγωγής</vt:lpstr>
      <vt:lpstr>Διαφάνεια 5</vt:lpstr>
      <vt:lpstr>Διαφάνεια 6</vt:lpstr>
      <vt:lpstr>Τί περιλαμβάνει</vt:lpstr>
      <vt:lpstr>Φάρμακα</vt:lpstr>
      <vt:lpstr>Εξωσωματική γονιμοποίηση</vt:lpstr>
      <vt:lpstr>Διαφάνεια 10</vt:lpstr>
      <vt:lpstr>Άλλη χρησιμότητα της υποβοηθούμενης αναπαραγωγής</vt:lpstr>
      <vt:lpstr>Διαφάνεια 12</vt:lpstr>
      <vt:lpstr>Συχνότητα</vt:lpstr>
      <vt:lpstr>Χρησιμότητα</vt:lpstr>
      <vt:lpstr>Κίνδυνοι</vt:lpstr>
      <vt:lpstr>Λόγοι διακοπής της θεραπείας γονιμότητας</vt:lpstr>
      <vt:lpstr>Υιοθεσία</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Οικογενειακός προγραμματισμός</vt:lpstr>
      <vt:lpstr>Διαφάνεια 29</vt:lpstr>
      <vt:lpstr>Διαφάνεια 30</vt:lpstr>
      <vt:lpstr>Οικογενειακός προγραμματισμός</vt:lpstr>
      <vt:lpstr>Διαφάνεια 32</vt:lpstr>
      <vt:lpstr>Διαφάνεια 33</vt:lpstr>
      <vt:lpstr>Διαφάνεια 34</vt:lpstr>
      <vt:lpstr>Διαφάνεια 35</vt:lpstr>
      <vt:lpstr>Ανεπιθύμητη εγκυμοσύνη</vt:lpstr>
      <vt:lpstr>Διαφάνεια 37</vt:lpstr>
      <vt:lpstr>Διαφάνεια 38</vt:lpstr>
      <vt:lpstr>Διαφάνεια 39</vt:lpstr>
      <vt:lpstr>Διαφάνεια 40</vt:lpstr>
      <vt:lpstr>Αντισυλληπτικές μέθοδοι</vt:lpstr>
      <vt:lpstr>Διαφάνεια 42</vt:lpstr>
      <vt:lpstr>Λόγοι μη χρήσης των υπηρεσιών οικογενιακού προγραμματισμού</vt:lpstr>
      <vt:lpstr>Υπηρεσίες οικογενειακού προγραμματισμού στην Ελλάδα</vt:lpstr>
      <vt:lpstr>Διαφάνεια 45</vt:lpstr>
      <vt:lpstr>Διαφάνεια 46</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Μέθοδοι υποβοηθούμενες αναπαραγωγής</dc:title>
  <dc:creator>Domus</dc:creator>
  <cp:lastModifiedBy>Domus</cp:lastModifiedBy>
  <cp:revision>43</cp:revision>
  <dcterms:created xsi:type="dcterms:W3CDTF">2012-10-24T20:16:32Z</dcterms:created>
  <dcterms:modified xsi:type="dcterms:W3CDTF">2012-12-09T23:25:00Z</dcterms:modified>
</cp:coreProperties>
</file>