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58" r:id="rId5"/>
    <p:sldId id="259" r:id="rId6"/>
    <p:sldId id="260" r:id="rId7"/>
    <p:sldId id="261" r:id="rId8"/>
    <p:sldId id="262" r:id="rId9"/>
    <p:sldId id="263" r:id="rId10"/>
    <p:sldId id="280" r:id="rId11"/>
    <p:sldId id="264" r:id="rId12"/>
    <p:sldId id="265" r:id="rId13"/>
    <p:sldId id="286" r:id="rId14"/>
    <p:sldId id="266" r:id="rId15"/>
    <p:sldId id="267" r:id="rId16"/>
    <p:sldId id="268" r:id="rId17"/>
    <p:sldId id="269" r:id="rId18"/>
    <p:sldId id="282" r:id="rId19"/>
    <p:sldId id="284" r:id="rId20"/>
    <p:sldId id="285" r:id="rId21"/>
    <p:sldId id="270" r:id="rId22"/>
    <p:sldId id="281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87" autoAdjust="0"/>
  </p:normalViewPr>
  <p:slideViewPr>
    <p:cSldViewPr>
      <p:cViewPr varScale="1">
        <p:scale>
          <a:sx n="42" d="100"/>
          <a:sy n="42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FC0D0-DD5C-4B05-859F-1927A30A38FA}" type="datetimeFigureOut">
              <a:rPr lang="el-GR" smtClean="0"/>
              <a:pPr/>
              <a:t>27/5/2013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6745C-F3B9-4B4E-8F10-BEAB14B65D5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Μητρικός θηλασμός</a:t>
            </a:r>
            <a:br>
              <a:rPr lang="el-GR" dirty="0" smtClean="0"/>
            </a:br>
            <a:r>
              <a:rPr lang="el-GR" dirty="0" smtClean="0"/>
              <a:t>Διατροφή </a:t>
            </a:r>
            <a:r>
              <a:rPr lang="el-GR" dirty="0" err="1" smtClean="0"/>
              <a:t>νεογεννήτου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Τριανταφυλλίδου Αντιγόνη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2594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Πρόληψη νοσημάτων κατά τη διάρκεια του θηλασμού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Η συχνότητα νοσηλείας και </a:t>
            </a:r>
            <a:r>
              <a:rPr lang="el-GR" sz="2000" dirty="0" smtClean="0"/>
              <a:t>νοσηρότητας κατά </a:t>
            </a:r>
            <a:r>
              <a:rPr lang="el-GR" sz="2000" dirty="0" smtClean="0"/>
              <a:t>τη </a:t>
            </a:r>
            <a:r>
              <a:rPr lang="el-GR" sz="2000" dirty="0" smtClean="0"/>
              <a:t>διάρκεια  </a:t>
            </a:r>
            <a:r>
              <a:rPr lang="el-GR" sz="2000" dirty="0" smtClean="0"/>
              <a:t>του 1</a:t>
            </a:r>
            <a:r>
              <a:rPr lang="el-GR" sz="2000" baseline="30000" dirty="0" smtClean="0"/>
              <a:t>ου</a:t>
            </a:r>
            <a:r>
              <a:rPr lang="el-GR" sz="2000" dirty="0" smtClean="0"/>
              <a:t> χρόνου ζωής είναι επίσης χαμηλότερη στα </a:t>
            </a:r>
            <a:r>
              <a:rPr lang="el-GR" sz="2000" dirty="0" smtClean="0"/>
              <a:t>βρέφη </a:t>
            </a:r>
            <a:r>
              <a:rPr lang="el-GR" sz="2000" dirty="0" smtClean="0"/>
              <a:t>που θηλάζουν.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Σε πρόσφατη έρευνα από 42 χώρες έχει και αφορούσε το 90% όλων των θανάτων στην παιδική ηλικία διαπιστώθηκε ότι ο μητρικός θηλασμός ήταν η παράμετρος ου σχετιζόταν με την μεγαλύτερη ελάττωση στη θνησιμότητα.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παιδιά που θηλάζουν συγκριτικά με τα παρουσιάζουν λιγότερο συχνά </a:t>
            </a:r>
            <a:r>
              <a:rPr lang="el-GR" sz="2000" dirty="0" smtClean="0"/>
              <a:t> </a:t>
            </a:r>
            <a:r>
              <a:rPr lang="el-GR" sz="2000" dirty="0" err="1" smtClean="0"/>
              <a:t>γαστρεντερίτιδα,νοσήματα</a:t>
            </a:r>
            <a:r>
              <a:rPr lang="el-GR" sz="2000" dirty="0" smtClean="0"/>
              <a:t> </a:t>
            </a:r>
            <a:r>
              <a:rPr lang="el-GR" sz="2000" dirty="0" smtClean="0"/>
              <a:t>του κατώτερου αναπνευστικού </a:t>
            </a:r>
            <a:r>
              <a:rPr lang="el-GR" sz="2000" dirty="0" smtClean="0"/>
              <a:t>συστήματος, οξεία </a:t>
            </a:r>
            <a:r>
              <a:rPr lang="el-GR" sz="2000" dirty="0" smtClean="0"/>
              <a:t>και υποτροπιάζουσα </a:t>
            </a:r>
            <a:r>
              <a:rPr lang="el-GR" sz="2000" dirty="0" smtClean="0"/>
              <a:t> </a:t>
            </a:r>
            <a:r>
              <a:rPr lang="el-GR" sz="2000" dirty="0" smtClean="0"/>
              <a:t>μέση </a:t>
            </a:r>
            <a:r>
              <a:rPr lang="el-GR" sz="2000" dirty="0" smtClean="0"/>
              <a:t>ωτίτιδα </a:t>
            </a:r>
            <a:r>
              <a:rPr lang="el-GR" sz="2000" dirty="0" smtClean="0"/>
              <a:t>και ουρολοιμώξεις.</a:t>
            </a:r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6834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Μακροπρόθεσμα οφέλη του μητρικού θηλασμού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Ο μητρικός θηλασμός ελαττώνει την επίπτωση των οξέων νοσημάτων στα </a:t>
            </a:r>
            <a:r>
              <a:rPr lang="el-GR" sz="2400" dirty="0" smtClean="0"/>
              <a:t>θηλάζοντα </a:t>
            </a:r>
            <a:r>
              <a:rPr lang="el-GR" sz="2400" dirty="0" smtClean="0"/>
              <a:t>βρέφη ακόμα και μετά τη διακοπή του δηλαδή η προστατευτική δράση του μητρικού γάλακτος διαρκεί και αργότερα.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Αυτή η προστατευτική δράση του μητρικού γάλακτος και μετά τη διακοπή του μητρικού θηλασμού φαίνεται να σχετίζεται με τη διάρκεια του μητρικού θηλασμού.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Ο μητρικός θηλασμός επίσης προστατεύει από 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Παχυσαρκία( Η δράση σχετίζεται με τη διάρκεια του μητρικού θηλασμού)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Καρκίνο(Λέμφωμα και λευχαιμία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Εμφάνιση καρδιαγγειακής νόσου στην ενήλικη ζωή(Ελαττώνει την επίπτωση των </a:t>
            </a:r>
            <a:r>
              <a:rPr lang="el-GR" sz="1800" dirty="0" err="1" smtClean="0"/>
              <a:t>προδιαθεσικών</a:t>
            </a:r>
            <a:r>
              <a:rPr lang="el-GR" sz="1800" dirty="0" smtClean="0"/>
              <a:t> παραγόντων στης καρδιαγγειακής νόσου </a:t>
            </a:r>
            <a:r>
              <a:rPr lang="el-GR" sz="1800" dirty="0" smtClean="0"/>
              <a:t>δηλαδή </a:t>
            </a:r>
            <a:r>
              <a:rPr lang="el-GR" sz="1800" dirty="0" smtClean="0"/>
              <a:t>την </a:t>
            </a:r>
            <a:r>
              <a:rPr lang="el-GR" sz="1800" dirty="0" err="1" smtClean="0"/>
              <a:t>δυσλιπιδαιμία</a:t>
            </a:r>
            <a:r>
              <a:rPr lang="el-GR" sz="1800" dirty="0" smtClean="0"/>
              <a:t>, παχυσαρκία και αύξηση της </a:t>
            </a:r>
            <a:r>
              <a:rPr lang="en-US" sz="1800" dirty="0" smtClean="0"/>
              <a:t>CRP</a:t>
            </a:r>
            <a:r>
              <a:rPr lang="el-GR" sz="1800" dirty="0" smtClean="0"/>
              <a:t>)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Προστασία από εμφάνιση αλλεργιών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Προστασία από εμφάνιση σακχαρώδους διαβήτη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Καλύτερη ψυχοκινητική εξέλιξη στα </a:t>
            </a:r>
            <a:r>
              <a:rPr lang="el-GR" sz="1800" dirty="0" smtClean="0"/>
              <a:t>θηλάζοντα </a:t>
            </a:r>
            <a:r>
              <a:rPr lang="el-GR" sz="1800" dirty="0" smtClean="0"/>
              <a:t>βρέφη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Επίδραση στην όραση-προστασία από εμφάνιση  </a:t>
            </a:r>
            <a:r>
              <a:rPr lang="el-GR" sz="1800" dirty="0" err="1" smtClean="0"/>
              <a:t>αμφιβληστροειδοπάθειας</a:t>
            </a:r>
            <a:r>
              <a:rPr lang="el-GR" sz="1800" dirty="0" smtClean="0"/>
              <a:t> της </a:t>
            </a:r>
            <a:r>
              <a:rPr lang="el-GR" sz="1800" dirty="0" err="1" smtClean="0"/>
              <a:t>προωρότητας</a:t>
            </a:r>
            <a:r>
              <a:rPr lang="el-GR" sz="1800" dirty="0" smtClean="0"/>
              <a:t> στα πρόωρα που θηλάζουν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Ελάττωση του </a:t>
            </a:r>
            <a:r>
              <a:rPr lang="en-US" sz="1800" dirty="0" smtClean="0"/>
              <a:t>stress </a:t>
            </a:r>
            <a:r>
              <a:rPr lang="el-GR" sz="1800" dirty="0" smtClean="0"/>
              <a:t>στα θηλάζοντα βρέφη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Σε  όλα τα θηλάζοντα βρέφη χορηγούμε 400</a:t>
            </a:r>
            <a:r>
              <a:rPr lang="en-US" dirty="0" smtClean="0"/>
              <a:t> IU</a:t>
            </a:r>
            <a:r>
              <a:rPr lang="el-GR" dirty="0" smtClean="0"/>
              <a:t> βιταμίνης </a:t>
            </a:r>
            <a:r>
              <a:rPr lang="en-US" dirty="0" smtClean="0"/>
              <a:t>D </a:t>
            </a:r>
            <a:r>
              <a:rPr lang="el-GR" smtClean="0"/>
              <a:t>ημερησίως.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Αντενδείξεις μητρικού θηλασμού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/>
          </a:bodyPr>
          <a:lstStyle/>
          <a:p>
            <a:r>
              <a:rPr lang="el-GR" b="1" dirty="0" smtClean="0"/>
              <a:t>Αίτια από τη μητέρα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sz="2200" dirty="0" smtClean="0"/>
              <a:t>Χρόνια νοσήματα(κακοήθειες</a:t>
            </a:r>
            <a:r>
              <a:rPr lang="el-GR" sz="2200" dirty="0" smtClean="0"/>
              <a:t>, βαριά </a:t>
            </a:r>
            <a:r>
              <a:rPr lang="el-GR" sz="2200" dirty="0" smtClean="0"/>
              <a:t>κυκλοφορική</a:t>
            </a:r>
            <a:r>
              <a:rPr lang="el-GR" sz="2200" dirty="0" smtClean="0"/>
              <a:t>, αναπνευστική, νεφρική </a:t>
            </a:r>
            <a:r>
              <a:rPr lang="el-GR" sz="2200" dirty="0" smtClean="0"/>
              <a:t>ανεπάρκεια)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Λήψη ο</a:t>
            </a:r>
            <a:r>
              <a:rPr lang="el-GR" sz="2200" dirty="0" smtClean="0"/>
              <a:t>ρισμένων </a:t>
            </a:r>
            <a:r>
              <a:rPr lang="el-GR" sz="2200" dirty="0" smtClean="0"/>
              <a:t>φαρμάκων από τη </a:t>
            </a:r>
            <a:r>
              <a:rPr lang="el-GR" sz="2200" dirty="0" smtClean="0"/>
              <a:t>μητέρα (</a:t>
            </a:r>
            <a:r>
              <a:rPr lang="el-GR" sz="2200" dirty="0" err="1" smtClean="0"/>
              <a:t>αντονεοπλασματικά</a:t>
            </a:r>
            <a:r>
              <a:rPr lang="el-GR" sz="2200" dirty="0" smtClean="0"/>
              <a:t>, </a:t>
            </a:r>
            <a:r>
              <a:rPr lang="el-GR" sz="2200" dirty="0" err="1" smtClean="0"/>
              <a:t>λίθιο</a:t>
            </a:r>
            <a:r>
              <a:rPr lang="el-GR" sz="2200" dirty="0" smtClean="0"/>
              <a:t>, </a:t>
            </a:r>
            <a:r>
              <a:rPr lang="el-GR" sz="2200" dirty="0" err="1" smtClean="0"/>
              <a:t>φαινυλοβουταζόνη,αλκαλοειδή</a:t>
            </a:r>
            <a:r>
              <a:rPr lang="el-GR" sz="2200" dirty="0" smtClean="0"/>
              <a:t> </a:t>
            </a:r>
            <a:r>
              <a:rPr lang="el-GR" sz="2200" dirty="0" smtClean="0"/>
              <a:t>της </a:t>
            </a:r>
            <a:r>
              <a:rPr lang="el-GR" sz="2200" dirty="0" err="1" smtClean="0"/>
              <a:t>εργοταμίνης</a:t>
            </a:r>
            <a:r>
              <a:rPr lang="el-GR" sz="2200" dirty="0" smtClean="0"/>
              <a:t>, </a:t>
            </a:r>
            <a:r>
              <a:rPr lang="el-GR" sz="2200" dirty="0" err="1" smtClean="0"/>
              <a:t>αντιυπερτασικά</a:t>
            </a:r>
            <a:r>
              <a:rPr lang="el-GR" sz="2200" dirty="0" smtClean="0"/>
              <a:t>)</a:t>
            </a:r>
            <a:endParaRPr lang="el-GR" sz="2200" dirty="0" smtClean="0"/>
          </a:p>
          <a:p>
            <a:pPr>
              <a:lnSpc>
                <a:spcPct val="150000"/>
              </a:lnSpc>
            </a:pPr>
            <a:r>
              <a:rPr lang="el-GR" sz="2200" dirty="0" smtClean="0"/>
              <a:t>Λοιμώξεις(φυματίωση της μητέρας με θετικά πτύελα-</a:t>
            </a:r>
            <a:r>
              <a:rPr lang="el-GR" sz="2200" dirty="0" err="1" smtClean="0"/>
              <a:t>Νόσηση</a:t>
            </a:r>
            <a:r>
              <a:rPr lang="el-GR" sz="2200" dirty="0" smtClean="0"/>
              <a:t> ή </a:t>
            </a:r>
            <a:r>
              <a:rPr lang="el-GR" sz="2200" dirty="0" smtClean="0"/>
              <a:t>φορεία </a:t>
            </a:r>
            <a:r>
              <a:rPr lang="en-US" sz="2200" dirty="0" smtClean="0"/>
              <a:t>HIV</a:t>
            </a:r>
            <a:r>
              <a:rPr lang="el-GR" sz="2200" dirty="0" smtClean="0"/>
              <a:t> –</a:t>
            </a:r>
            <a:r>
              <a:rPr lang="el-GR" sz="2200" dirty="0" smtClean="0"/>
              <a:t>ηπατίτιδα Β-δερματική </a:t>
            </a:r>
            <a:r>
              <a:rPr lang="el-GR" sz="2200" dirty="0" smtClean="0"/>
              <a:t>βλάβη στο μαστό από </a:t>
            </a:r>
            <a:r>
              <a:rPr lang="el-GR" sz="2200" dirty="0" err="1" smtClean="0"/>
              <a:t>ερπητοιό</a:t>
            </a:r>
            <a:r>
              <a:rPr lang="el-GR" sz="2200" dirty="0" smtClean="0"/>
              <a:t>-μηνιγγίτιδα </a:t>
            </a:r>
            <a:r>
              <a:rPr lang="el-GR" sz="2200" dirty="0" smtClean="0"/>
              <a:t>ή σηψαιμία της μητέρας)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Προβλήματα </a:t>
            </a:r>
            <a:r>
              <a:rPr lang="el-GR" sz="2200" dirty="0" smtClean="0"/>
              <a:t>από το μαστό(ανωμαλίες θηλής-ραγάδα θηλής)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Αίτια από το βρέφος</a:t>
            </a:r>
            <a:r>
              <a:rPr lang="en-US" b="1" dirty="0" smtClean="0"/>
              <a:t>:</a:t>
            </a:r>
            <a:endParaRPr lang="el-GR" b="1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Σοβαρή </a:t>
            </a:r>
            <a:r>
              <a:rPr lang="el-GR" sz="2800" dirty="0" err="1" smtClean="0"/>
              <a:t>προωρότητα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Συγγενείς ανωμαλίες όπως </a:t>
            </a:r>
            <a:r>
              <a:rPr lang="el-GR" sz="2800" dirty="0" err="1" smtClean="0"/>
              <a:t>λαγώχειλος,λυκόστομα</a:t>
            </a:r>
            <a:r>
              <a:rPr lang="el-GR" sz="28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Βαριές κακώσεις ή βλάβες του ΚΝΣ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Γ</a:t>
            </a:r>
            <a:r>
              <a:rPr lang="el-GR" sz="2800" dirty="0" err="1" smtClean="0"/>
              <a:t>αλακτοζαιμία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Τροποιημένο</a:t>
            </a:r>
            <a:r>
              <a:rPr lang="el-GR" sz="3200" b="1" dirty="0" smtClean="0"/>
              <a:t> γάλα αγελάδας(</a:t>
            </a:r>
            <a:r>
              <a:rPr lang="en-US" sz="3200" b="1" dirty="0" smtClean="0"/>
              <a:t>infant </a:t>
            </a:r>
            <a:r>
              <a:rPr lang="en-US" sz="3200" b="1" dirty="0" err="1" smtClean="0"/>
              <a:t>fomula</a:t>
            </a:r>
            <a:r>
              <a:rPr lang="en-US" sz="3200" b="1" dirty="0" smtClean="0"/>
              <a:t>)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686800" cy="600076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1800" dirty="0" smtClean="0"/>
              <a:t>O</a:t>
            </a:r>
            <a:r>
              <a:rPr lang="el-GR" sz="1800" dirty="0" smtClean="0"/>
              <a:t>ι αλλαγές που έχουν γίνει περιλαμβάνουν</a:t>
            </a:r>
            <a:r>
              <a:rPr lang="en-US" sz="1800" dirty="0" smtClean="0"/>
              <a:t>: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Ποσοτική </a:t>
            </a:r>
            <a:r>
              <a:rPr lang="el-GR" sz="1800" dirty="0" smtClean="0"/>
              <a:t>και ποιοτική τροποποίηση του λευκώματος του αγελαδινού </a:t>
            </a:r>
            <a:r>
              <a:rPr lang="el-GR" sz="1800" dirty="0" smtClean="0"/>
              <a:t>γάλακτος(Ελάττωση </a:t>
            </a:r>
            <a:r>
              <a:rPr lang="el-GR" sz="1800" dirty="0" smtClean="0"/>
              <a:t>στης ολικής περιεκτικότητας σε </a:t>
            </a:r>
            <a:r>
              <a:rPr lang="el-GR" sz="1800" dirty="0" smtClean="0"/>
              <a:t>πρωτεΐνη </a:t>
            </a:r>
            <a:r>
              <a:rPr lang="el-GR" sz="1800" dirty="0" smtClean="0"/>
              <a:t>ώστε να είναι 1,5</a:t>
            </a:r>
            <a:r>
              <a:rPr lang="en-US" sz="1800" dirty="0" err="1" smtClean="0"/>
              <a:t>gr</a:t>
            </a:r>
            <a:r>
              <a:rPr lang="en-US" sz="1800" dirty="0" smtClean="0"/>
              <a:t>/dl</a:t>
            </a:r>
            <a:r>
              <a:rPr lang="el-GR" sz="1800" dirty="0" smtClean="0"/>
              <a:t> και ελάττωση της σχέσης </a:t>
            </a:r>
            <a:r>
              <a:rPr lang="el-GR" sz="1800" dirty="0" smtClean="0"/>
              <a:t>καζεΐνης /πρωτεΐνες </a:t>
            </a:r>
            <a:r>
              <a:rPr lang="el-GR" sz="1800" dirty="0" smtClean="0"/>
              <a:t>ορού γάλακτος)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Προσθήκη αμινοξέων ‘όπως </a:t>
            </a:r>
            <a:r>
              <a:rPr lang="el-GR" sz="1800" dirty="0" err="1" smtClean="0"/>
              <a:t>μεθειονίνη</a:t>
            </a:r>
            <a:r>
              <a:rPr lang="el-GR" sz="1800" dirty="0" smtClean="0"/>
              <a:t>, </a:t>
            </a:r>
            <a:r>
              <a:rPr lang="el-GR" sz="1800" dirty="0" err="1" smtClean="0"/>
              <a:t>ταυρίνη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Προσθήκη </a:t>
            </a:r>
            <a:r>
              <a:rPr lang="el-GR" sz="1800" dirty="0" err="1" smtClean="0"/>
              <a:t>νουκλεοτιδίων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Προσθήκη υδατανθράκων και κυρίως λακτόζης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Ποιοτική τροποποίηση του λίπους(ελάττωσης των κεκορεσμένων λιπαρών οξέων και αύξηση των </a:t>
            </a:r>
            <a:r>
              <a:rPr lang="el-GR" sz="1800" dirty="0" err="1" smtClean="0"/>
              <a:t>πολυακόρεστων</a:t>
            </a:r>
            <a:r>
              <a:rPr lang="el-GR" sz="1800" dirty="0" smtClean="0"/>
              <a:t> λιπαρών οξέων μακράς αλύσου(</a:t>
            </a:r>
            <a:r>
              <a:rPr lang="el-GR" sz="1800" dirty="0" err="1" smtClean="0"/>
              <a:t>λινολεικό</a:t>
            </a:r>
            <a:r>
              <a:rPr lang="el-GR" sz="1800" dirty="0" smtClean="0"/>
              <a:t> και </a:t>
            </a:r>
            <a:r>
              <a:rPr lang="el-GR" sz="1800" dirty="0" err="1" smtClean="0"/>
              <a:t>λινολενικό</a:t>
            </a:r>
            <a:r>
              <a:rPr lang="el-GR" sz="1800" dirty="0" smtClean="0"/>
              <a:t>).Επίσης αύξηση των λιπαρών οξέων μέσης αλύσου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Προσθήκη βιταμινών ώστε με τη σωστή πρόσληψη να καλύπτονται οι </a:t>
            </a:r>
            <a:r>
              <a:rPr lang="el-GR" sz="1800" dirty="0" err="1" smtClean="0"/>
              <a:t>ναάγκες</a:t>
            </a:r>
            <a:r>
              <a:rPr lang="el-GR" sz="1800" dirty="0" smtClean="0"/>
              <a:t> </a:t>
            </a:r>
            <a:r>
              <a:rPr lang="el-GR" sz="1800" dirty="0" smtClean="0"/>
              <a:t>των βρεφών σε αυτές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Προσθήκη σιδήρου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Αφαίρεση νατρίου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Οδηγίες για τη </a:t>
            </a:r>
            <a:r>
              <a:rPr lang="el-GR" sz="3200" b="1" dirty="0" smtClean="0"/>
              <a:t>σίτιση </a:t>
            </a:r>
            <a:r>
              <a:rPr lang="el-GR" sz="3200" b="1" dirty="0" smtClean="0"/>
              <a:t>του βρέφους με </a:t>
            </a:r>
            <a:r>
              <a:rPr lang="en-US" sz="3200" b="1" dirty="0" err="1" smtClean="0"/>
              <a:t>biberon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60007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sz="1800" dirty="0" smtClean="0"/>
              <a:t>Καλή πλύση των μπουκαλιών και των θηλών με νερό και </a:t>
            </a:r>
            <a:r>
              <a:rPr lang="el-GR" sz="1800" dirty="0" err="1" smtClean="0"/>
              <a:t>σαπούνι.Α</a:t>
            </a:r>
            <a:r>
              <a:rPr lang="el-GR" sz="1800" dirty="0" smtClean="0"/>
              <a:t> </a:t>
            </a:r>
            <a:r>
              <a:rPr lang="el-GR" sz="1800" dirty="0" err="1" smtClean="0"/>
              <a:t>ποστείρωσή</a:t>
            </a:r>
            <a:r>
              <a:rPr lang="el-GR" sz="1800" dirty="0" smtClean="0"/>
              <a:t> </a:t>
            </a:r>
            <a:r>
              <a:rPr lang="el-GR" sz="1800" dirty="0" smtClean="0"/>
              <a:t>τους μέχρι τον 4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μήνα.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Παρασκευή του γάλακτος με χλιαρό νερό</a:t>
            </a:r>
            <a:r>
              <a:rPr lang="el-GR" sz="1800" dirty="0" smtClean="0"/>
              <a:t>. Μέχρι </a:t>
            </a:r>
            <a:r>
              <a:rPr lang="el-GR" sz="1800" dirty="0" smtClean="0"/>
              <a:t>τον 4</a:t>
            </a:r>
            <a:r>
              <a:rPr lang="el-GR" sz="1800" baseline="30000" dirty="0" smtClean="0"/>
              <a:t>ο</a:t>
            </a:r>
            <a:r>
              <a:rPr lang="el-GR" sz="1800" dirty="0" smtClean="0"/>
              <a:t> μήνα το γάλα πρέπει να βράζεται για τουλάχιστον 5 λεπτά</a:t>
            </a:r>
            <a:r>
              <a:rPr lang="el-GR" sz="1800" dirty="0" smtClean="0"/>
              <a:t>. Δεν </a:t>
            </a:r>
            <a:r>
              <a:rPr lang="el-GR" sz="1800" dirty="0" smtClean="0"/>
              <a:t>προστίθεται ποτέ το νερό καυτό γιατί καταστρέφονται οι </a:t>
            </a:r>
            <a:r>
              <a:rPr lang="el-GR" sz="1800" dirty="0" err="1" smtClean="0"/>
              <a:t>υδατοδιαλυτές</a:t>
            </a:r>
            <a:r>
              <a:rPr lang="el-GR" sz="1800" dirty="0" smtClean="0"/>
              <a:t> βιταμίνες.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Προσθήκη της σκόνης του γάλακτος στη σωστή αναλογία(1 κοφτή μεζούρα στα 30</a:t>
            </a:r>
            <a:r>
              <a:rPr lang="en-US" sz="1800" dirty="0" smtClean="0"/>
              <a:t>ml</a:t>
            </a:r>
            <a:r>
              <a:rPr lang="el-GR" sz="1800" dirty="0" smtClean="0"/>
              <a:t> νερού συνήθως </a:t>
            </a:r>
            <a:r>
              <a:rPr lang="el-GR" sz="1800" dirty="0" smtClean="0"/>
              <a:t> </a:t>
            </a:r>
            <a:r>
              <a:rPr lang="el-GR" sz="1800" dirty="0" smtClean="0"/>
              <a:t>ή </a:t>
            </a:r>
            <a:r>
              <a:rPr lang="el-GR" sz="1800" dirty="0" err="1" smtClean="0"/>
              <a:t>λλοιώς</a:t>
            </a:r>
            <a:r>
              <a:rPr lang="el-GR" sz="1800" dirty="0" smtClean="0"/>
              <a:t> </a:t>
            </a:r>
            <a:r>
              <a:rPr lang="el-GR" sz="1800" dirty="0" smtClean="0"/>
              <a:t>να ακολουθούνται αυστηρά οι οδηγίες στο κουτί).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 </a:t>
            </a:r>
            <a:r>
              <a:rPr lang="el-GR" sz="1800" dirty="0" smtClean="0"/>
              <a:t>έτοιμο </a:t>
            </a:r>
            <a:r>
              <a:rPr lang="el-GR" sz="1800" dirty="0" smtClean="0"/>
              <a:t>γάλα στο </a:t>
            </a:r>
            <a:r>
              <a:rPr lang="el-GR" sz="1800" dirty="0" err="1" smtClean="0"/>
              <a:t>μπουκάλο</a:t>
            </a:r>
            <a:r>
              <a:rPr lang="el-GR" sz="1800" dirty="0" err="1" smtClean="0"/>
              <a:t>ι</a:t>
            </a:r>
            <a:r>
              <a:rPr lang="el-GR" sz="1800" dirty="0" err="1" smtClean="0"/>
              <a:t>μπορεί</a:t>
            </a:r>
            <a:r>
              <a:rPr lang="el-GR" sz="1800" dirty="0" smtClean="0"/>
              <a:t> </a:t>
            </a:r>
            <a:r>
              <a:rPr lang="el-GR" sz="1800" dirty="0" smtClean="0"/>
              <a:t>να διατηρείται χωρίς να ανοιχτεί ξανά στο ψυγείο </a:t>
            </a:r>
            <a:r>
              <a:rPr lang="el-GR" sz="1800" dirty="0" smtClean="0"/>
              <a:t>μέχρι </a:t>
            </a:r>
            <a:r>
              <a:rPr lang="el-GR" sz="1800" dirty="0" smtClean="0"/>
              <a:t>24 </a:t>
            </a:r>
            <a:r>
              <a:rPr lang="el-GR" sz="1800" dirty="0" smtClean="0"/>
              <a:t>ώρες. Πριν </a:t>
            </a:r>
            <a:r>
              <a:rPr lang="el-GR" sz="1800" dirty="0" smtClean="0"/>
              <a:t>από τη </a:t>
            </a:r>
            <a:r>
              <a:rPr lang="el-GR" sz="1800" dirty="0" smtClean="0"/>
              <a:t>χορ</a:t>
            </a:r>
            <a:r>
              <a:rPr lang="el-GR" sz="1800" dirty="0" smtClean="0"/>
              <a:t>ή</a:t>
            </a:r>
            <a:r>
              <a:rPr lang="el-GR" sz="1800" dirty="0" smtClean="0"/>
              <a:t>γηση </a:t>
            </a:r>
            <a:r>
              <a:rPr lang="el-GR" sz="1800" dirty="0" smtClean="0"/>
              <a:t>στο βρέφος ζεσταίνεται σε </a:t>
            </a:r>
            <a:r>
              <a:rPr lang="el-GR" sz="1800" dirty="0" err="1" smtClean="0"/>
              <a:t>μπαιν</a:t>
            </a:r>
            <a:r>
              <a:rPr lang="el-GR" sz="1800" dirty="0" smtClean="0"/>
              <a:t> </a:t>
            </a:r>
            <a:r>
              <a:rPr lang="el-GR" sz="1800" dirty="0" err="1" smtClean="0"/>
              <a:t>μαρί</a:t>
            </a:r>
            <a:r>
              <a:rPr lang="el-GR" sz="1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Τα </a:t>
            </a:r>
            <a:r>
              <a:rPr lang="el-GR" sz="1800" dirty="0" smtClean="0"/>
              <a:t>υπολείμματα </a:t>
            </a:r>
            <a:r>
              <a:rPr lang="el-GR" sz="1800" dirty="0" smtClean="0"/>
              <a:t>πρέπει να </a:t>
            </a:r>
            <a:r>
              <a:rPr lang="el-GR" sz="1800" dirty="0" err="1" smtClean="0"/>
              <a:t>απορρί</a:t>
            </a:r>
            <a:r>
              <a:rPr lang="el-GR" sz="1800" dirty="0" smtClean="0"/>
              <a:t>[</a:t>
            </a:r>
            <a:r>
              <a:rPr lang="el-GR" sz="1800" dirty="0" err="1" smtClean="0"/>
              <a:t>πτονται</a:t>
            </a:r>
            <a:r>
              <a:rPr lang="el-GR" sz="1800" dirty="0" smtClean="0"/>
              <a:t> </a:t>
            </a:r>
            <a:r>
              <a:rPr lang="el-GR" sz="1800" dirty="0" smtClean="0"/>
              <a:t>και να μην χρησιμοποιούνται.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Να γίνεται έλεγχος της ροής της θηλής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Συχνή αντικατάσταση των θηλών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 βρέφος δεν πρέπει να σιτίζεται </a:t>
            </a:r>
            <a:r>
              <a:rPr lang="el-GR" sz="1800" dirty="0" smtClean="0"/>
              <a:t>τελείως </a:t>
            </a:r>
            <a:r>
              <a:rPr lang="el-GR" sz="1800" dirty="0" smtClean="0"/>
              <a:t>ξαπλωμένο(κίνδυνος εμφάνισης ΟΜΩ)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Το </a:t>
            </a:r>
            <a:r>
              <a:rPr lang="el-GR" sz="1800" dirty="0" smtClean="0"/>
              <a:t>γάλα </a:t>
            </a:r>
            <a:r>
              <a:rPr lang="el-GR" sz="1800" dirty="0" smtClean="0"/>
              <a:t>στο μπουκάλι κατά </a:t>
            </a:r>
            <a:r>
              <a:rPr lang="el-GR" sz="1800" dirty="0" smtClean="0"/>
              <a:t> τη </a:t>
            </a:r>
            <a:r>
              <a:rPr lang="el-GR" sz="1800" dirty="0" smtClean="0"/>
              <a:t>διάρκεια της </a:t>
            </a:r>
            <a:r>
              <a:rPr lang="el-GR" sz="1800" dirty="0" smtClean="0"/>
              <a:t>σίτισης </a:t>
            </a:r>
            <a:r>
              <a:rPr lang="el-GR" sz="1800" dirty="0" smtClean="0"/>
              <a:t>πρέπει να καλύπτει όλη τη θηλή για αποφυγή κατάποσης αέρα.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Σίτιση πρόωρου νεογνού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61436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Τα πρόωρα νεογνά έχουν μεγαλύτερες διατροφικές ανάγκες συγκριτικά με τα </a:t>
            </a:r>
            <a:r>
              <a:rPr lang="el-GR" sz="2000" dirty="0" err="1" smtClean="0"/>
              <a:t>τελειόμηνα</a:t>
            </a:r>
            <a:r>
              <a:rPr lang="el-GR" sz="2000" dirty="0" smtClean="0"/>
              <a:t>  προκειμένου να έχουν φυσιολογική αύξηση στη νεογνική περίοδο .Οι λόγοι </a:t>
            </a:r>
            <a:r>
              <a:rPr lang="el-GR" sz="2000" dirty="0" err="1" smtClean="0"/>
              <a:t>γι΄</a:t>
            </a:r>
            <a:r>
              <a:rPr lang="en-US" sz="2000" dirty="0" smtClean="0"/>
              <a:t> </a:t>
            </a:r>
            <a:r>
              <a:rPr lang="el-GR" sz="2000" dirty="0" smtClean="0"/>
              <a:t>α</a:t>
            </a:r>
            <a:r>
              <a:rPr lang="el-GR" sz="2000" dirty="0" smtClean="0"/>
              <a:t>υτό είναι</a:t>
            </a:r>
            <a:r>
              <a:rPr lang="en-US" sz="20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νεογνά που γεννιούνται στην αρχή του τελευταίου τριμήνου παρουσιάζουν υπολειπόμενη αύξηση λόγω της μειωμένης θρέψης κατά την ενδομήτρια ζωή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Ιατρικά προβλήματα κατά τη νεογνική περίοδο όπως υπόταση, </a:t>
            </a:r>
            <a:r>
              <a:rPr lang="el-GR" sz="2000" dirty="0" err="1" smtClean="0"/>
              <a:t>υποξία</a:t>
            </a:r>
            <a:r>
              <a:rPr lang="el-GR" sz="2000" dirty="0" smtClean="0"/>
              <a:t>, οξέωση, λοίμωξη, και εγχειρήσεις αυξάνουν τις ενεργειακές ανάγκες και κατά συνέπεια τις διατροφικές ανάγκες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Εμπόδια στη φυσιολογική αύξηση είναι η φυσιολογική ανωριμότητα του πεπτικού συστήματος του πρόωρου στην οποία συμπεριλαμβάνεται η ελαττωμένη κινητικότητα του πεπτικού  γαστρεντερικού συστήματος και η ελαττωμένη  δραστικότητα των πεπτικών ενζύμων και θεραπείες όπως τα </a:t>
            </a:r>
            <a:r>
              <a:rPr lang="el-GR" sz="2000" dirty="0" err="1" smtClean="0"/>
              <a:t>κορτικοστεροειδή</a:t>
            </a:r>
            <a:endParaRPr lang="en-US" sz="2000" dirty="0" smtClean="0"/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Για την σίτιση του πρόωρου νεογνού χρησιμοποιείται το μητρικό γάλα εμπλουτισμένο με ενισχυτές ή αν αυτό δεν είναι δυνατό το γάλα ειδικό για πρόωρα(μεγαλύτερη περιεκτικότητα σε </a:t>
            </a:r>
            <a:r>
              <a:rPr lang="el-GR" dirty="0" err="1" smtClean="0"/>
              <a:t>λίπος,πρωτείνες</a:t>
            </a:r>
            <a:r>
              <a:rPr lang="el-GR" dirty="0" smtClean="0"/>
              <a:t> και υδατάνθρακες)</a:t>
            </a:r>
          </a:p>
          <a:p>
            <a:r>
              <a:rPr lang="el-GR" dirty="0" smtClean="0"/>
              <a:t>Ανάγκες σε </a:t>
            </a:r>
            <a:r>
              <a:rPr lang="el-GR" dirty="0" err="1" smtClean="0"/>
              <a:t>πρωτείνη</a:t>
            </a:r>
            <a:r>
              <a:rPr lang="en-US" dirty="0" smtClean="0"/>
              <a:t>:</a:t>
            </a:r>
            <a:r>
              <a:rPr lang="el-GR" dirty="0" smtClean="0"/>
              <a:t>3,5-4</a:t>
            </a:r>
            <a:r>
              <a:rPr lang="en-US" dirty="0" smtClean="0"/>
              <a:t>g/kg/</a:t>
            </a:r>
            <a:r>
              <a:rPr lang="el-GR" dirty="0" smtClean="0"/>
              <a:t>ημέρα</a:t>
            </a:r>
            <a:endParaRPr lang="en-US" dirty="0" smtClean="0"/>
          </a:p>
          <a:p>
            <a:r>
              <a:rPr lang="el-GR" dirty="0" smtClean="0"/>
              <a:t>Θερμίδες</a:t>
            </a:r>
            <a:r>
              <a:rPr lang="en-US" dirty="0" smtClean="0"/>
              <a:t>;</a:t>
            </a:r>
            <a:r>
              <a:rPr lang="el-GR" dirty="0" smtClean="0"/>
              <a:t>120</a:t>
            </a:r>
            <a:r>
              <a:rPr lang="en-US" dirty="0" smtClean="0"/>
              <a:t>kcal/kg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/>
              <a:t>Μητρικός θηλασμός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Το μητρικό γάλα συστήνεται ως η αποκλειστική διατροφική πηγή για το βρέφος μέχρι την ηλικία των 5 μηνών και στη συνέχεια καλό είναι να συνεχίζεται και μετά την προσθήκη των στερεών τροφών.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Το οφέλη του μητρικού γάλακτος είναι άμεσα και μακροπρόθεσμα για το παιδί.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Προσθήκη στερεών τροφών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smtClean="0"/>
              <a:t>Η εισαγωγή στερεών τροφών στο διαιτολόγιο γίνεται από τον 5</a:t>
            </a:r>
            <a:r>
              <a:rPr lang="el-GR" baseline="30000" dirty="0" smtClean="0"/>
              <a:t>ο</a:t>
            </a:r>
            <a:r>
              <a:rPr lang="el-GR" dirty="0" smtClean="0"/>
              <a:t> μήνα της ζωής.</a:t>
            </a:r>
          </a:p>
          <a:p>
            <a:r>
              <a:rPr lang="el-GR" dirty="0" smtClean="0"/>
              <a:t>Κατά την  ηλικία αυτή το βρέφος μπορεί να στηρίζει καλά το κεφάλι ,κάθεται υποβασταζόμενο σε μαξιλάρια, εκτελεί μασητικές κινήσεις ,καταπίνει </a:t>
            </a:r>
            <a:r>
              <a:rPr lang="el-GR" dirty="0" err="1" smtClean="0"/>
              <a:t>τρο΄φές</a:t>
            </a:r>
            <a:r>
              <a:rPr lang="el-GR" dirty="0" smtClean="0"/>
              <a:t> που δεν </a:t>
            </a:r>
            <a:r>
              <a:rPr lang="el-GR" dirty="0" err="1" smtClean="0"/>
              <a:t>έιναι</a:t>
            </a:r>
            <a:r>
              <a:rPr lang="el-GR" dirty="0" smtClean="0"/>
              <a:t> </a:t>
            </a:r>
            <a:r>
              <a:rPr lang="el-GR" dirty="0" err="1" smtClean="0"/>
              <a:t>υδαρείς,ξεχωρίζει</a:t>
            </a:r>
            <a:r>
              <a:rPr lang="el-GR" dirty="0" smtClean="0"/>
              <a:t> γεύσεις και επιθυμεί ή αποστρέφεται γεύσεις.</a:t>
            </a:r>
          </a:p>
          <a:p>
            <a:r>
              <a:rPr lang="el-GR" dirty="0" smtClean="0"/>
              <a:t>Οι τροφές που προστίθενται σταδιακά είναι 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Τα δημητριακά</a:t>
            </a:r>
          </a:p>
          <a:p>
            <a:r>
              <a:rPr lang="el-GR" dirty="0" smtClean="0"/>
              <a:t>Τα φρούτα</a:t>
            </a:r>
          </a:p>
          <a:p>
            <a:r>
              <a:rPr lang="el-GR" dirty="0" smtClean="0"/>
              <a:t>Τα λαχανικά</a:t>
            </a:r>
          </a:p>
          <a:p>
            <a:r>
              <a:rPr lang="el-GR" dirty="0" smtClean="0"/>
              <a:t>Το κρέας</a:t>
            </a:r>
          </a:p>
          <a:p>
            <a:r>
              <a:rPr lang="el-GR" dirty="0" smtClean="0"/>
              <a:t>Το αυγό </a:t>
            </a:r>
          </a:p>
          <a:p>
            <a:r>
              <a:rPr lang="el-GR" dirty="0" smtClean="0"/>
              <a:t>Το Ψάρι</a:t>
            </a:r>
          </a:p>
          <a:p>
            <a:r>
              <a:rPr lang="el-GR" dirty="0" smtClean="0"/>
              <a:t>Η προσθήκη κάθε καινούργιας τροφής καλό είναι να απέχει από την άλλη κατά μια </a:t>
            </a:r>
            <a:r>
              <a:rPr lang="el-GR" dirty="0" err="1" smtClean="0"/>
              <a:t>εβδομάδα,’ώστε</a:t>
            </a:r>
            <a:r>
              <a:rPr lang="el-GR" dirty="0" smtClean="0"/>
              <a:t> να είναι δυνατό να </a:t>
            </a:r>
            <a:r>
              <a:rPr lang="el-GR" dirty="0" err="1" smtClean="0"/>
              <a:t>ελέγχθει</a:t>
            </a:r>
            <a:r>
              <a:rPr lang="el-GR" dirty="0" smtClean="0"/>
              <a:t> τυχόν αλλεργία του βρέφους σε κάποια τροφή.</a:t>
            </a:r>
          </a:p>
          <a:p>
            <a:r>
              <a:rPr lang="el-GR" dirty="0" smtClean="0"/>
              <a:t>Επίσης με την έναρξη των στερεών τροφών αρχίζει και η χορήγηση νερού.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Διατροφή μετά το 1</a:t>
            </a:r>
            <a:r>
              <a:rPr lang="el-GR" baseline="30000" dirty="0" smtClean="0"/>
              <a:t>ο</a:t>
            </a:r>
            <a:r>
              <a:rPr lang="el-GR" dirty="0" smtClean="0"/>
              <a:t> χρόνο ζωής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Είναι μια μεταβατική περίοδος όπου το παιδί μαθαίνει σιγά –σιγά να τρώει μη πολτοποιημένες τροφές και εντάσσεται στο διαιτολόγιο της οικογένειας</a:t>
            </a:r>
          </a:p>
          <a:p>
            <a:r>
              <a:rPr lang="el-GR" dirty="0" smtClean="0"/>
              <a:t>Κανονικά σε </a:t>
            </a:r>
            <a:r>
              <a:rPr lang="el-GR" dirty="0" err="1" smtClean="0"/>
              <a:t>ηλικάι</a:t>
            </a:r>
            <a:r>
              <a:rPr lang="el-GR" dirty="0" smtClean="0"/>
              <a:t> 18 μηνών το νήπιο πρέπει να μπορεί να τρώει μικρές ποσότητες φαγητού κρατώντας </a:t>
            </a:r>
            <a:r>
              <a:rPr lang="el-GR" dirty="0" err="1" smtClean="0"/>
              <a:t>πηρούνι</a:t>
            </a:r>
            <a:r>
              <a:rPr lang="el-GR" dirty="0" smtClean="0"/>
              <a:t> ή κουτάλι.</a:t>
            </a:r>
          </a:p>
          <a:p>
            <a:r>
              <a:rPr lang="el-GR" dirty="0" smtClean="0"/>
              <a:t>Μετά το 2</a:t>
            </a:r>
            <a:r>
              <a:rPr lang="el-GR" baseline="30000" dirty="0" smtClean="0"/>
              <a:t>ο</a:t>
            </a:r>
            <a:r>
              <a:rPr lang="el-GR" dirty="0" smtClean="0"/>
              <a:t> χρόνο ζωής το διαιτολόγιο του νηπίου πρέπει να είναι πλήρες και ποικίλο ώστε να εξασφαλίζεται ο φυσιολογικός ρυθμός αύξησης.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Το καθημερινό διαιτολόγιο πρέπει να περιλαμβάνει τροφές από τις 4 κύριες ομάδες που είναι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ομάδα</a:t>
            </a:r>
            <a:r>
              <a:rPr lang="en-US" dirty="0" smtClean="0"/>
              <a:t>:</a:t>
            </a:r>
            <a:r>
              <a:rPr lang="el-GR" dirty="0" smtClean="0"/>
              <a:t>Κρέας, </a:t>
            </a:r>
            <a:r>
              <a:rPr lang="el-GR" dirty="0" err="1" smtClean="0"/>
              <a:t>ωάρι</a:t>
            </a:r>
            <a:r>
              <a:rPr lang="el-GR" dirty="0" smtClean="0"/>
              <a:t> ,</a:t>
            </a:r>
            <a:r>
              <a:rPr lang="el-GR" dirty="0" err="1" smtClean="0"/>
              <a:t>κοτόπουλο,αυγό</a:t>
            </a:r>
            <a:r>
              <a:rPr lang="el-GR" dirty="0" smtClean="0"/>
              <a:t>, όσπρια</a:t>
            </a:r>
          </a:p>
          <a:p>
            <a:r>
              <a:rPr lang="el-GR" dirty="0" smtClean="0"/>
              <a:t>2</a:t>
            </a:r>
            <a:r>
              <a:rPr lang="el-GR" baseline="30000" dirty="0" smtClean="0"/>
              <a:t>η</a:t>
            </a:r>
            <a:r>
              <a:rPr lang="el-GR" dirty="0" smtClean="0"/>
              <a:t> ομάδα</a:t>
            </a:r>
            <a:r>
              <a:rPr lang="en-US" dirty="0" smtClean="0"/>
              <a:t>:</a:t>
            </a:r>
            <a:r>
              <a:rPr lang="el-GR" dirty="0" smtClean="0"/>
              <a:t>γάλα, γαλακτοκομικά </a:t>
            </a:r>
            <a:r>
              <a:rPr lang="el-GR" dirty="0" err="1" smtClean="0"/>
              <a:t>προιόντα</a:t>
            </a:r>
            <a:endParaRPr lang="el-GR" dirty="0" smtClean="0"/>
          </a:p>
          <a:p>
            <a:r>
              <a:rPr lang="el-GR" dirty="0" smtClean="0"/>
              <a:t>3</a:t>
            </a:r>
            <a:r>
              <a:rPr lang="el-GR" baseline="30000" dirty="0" smtClean="0"/>
              <a:t>η</a:t>
            </a:r>
            <a:r>
              <a:rPr lang="el-GR" dirty="0" smtClean="0"/>
              <a:t> ομάδα</a:t>
            </a:r>
            <a:r>
              <a:rPr lang="en-US" dirty="0" smtClean="0"/>
              <a:t>:</a:t>
            </a:r>
            <a:r>
              <a:rPr lang="el-GR" dirty="0" smtClean="0"/>
              <a:t>ψωμί, </a:t>
            </a:r>
            <a:r>
              <a:rPr lang="el-GR" dirty="0" err="1" smtClean="0"/>
              <a:t>ζυμαρικά,ρύζι,και</a:t>
            </a:r>
            <a:r>
              <a:rPr lang="el-GR" dirty="0" smtClean="0"/>
              <a:t> άλλα δημητριακά</a:t>
            </a:r>
          </a:p>
          <a:p>
            <a:r>
              <a:rPr lang="el-GR" dirty="0" smtClean="0"/>
              <a:t>4</a:t>
            </a:r>
            <a:r>
              <a:rPr lang="el-GR" baseline="30000" dirty="0" smtClean="0"/>
              <a:t>η</a:t>
            </a:r>
            <a:r>
              <a:rPr lang="el-GR" dirty="0" smtClean="0"/>
              <a:t> ομάδα</a:t>
            </a:r>
            <a:r>
              <a:rPr lang="en-US" dirty="0" smtClean="0"/>
              <a:t>:</a:t>
            </a:r>
            <a:r>
              <a:rPr lang="el-GR" dirty="0" smtClean="0"/>
              <a:t>φρούτα και λαχανικά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Θερμιδικές ανάγκες (</a:t>
                      </a:r>
                      <a:r>
                        <a:rPr lang="en-US" dirty="0" smtClean="0"/>
                        <a:t>kcal/</a:t>
                      </a:r>
                      <a:r>
                        <a:rPr lang="en-US" dirty="0" err="1" smtClean="0"/>
                        <a:t>kgr</a:t>
                      </a:r>
                      <a:r>
                        <a:rPr lang="en-US" dirty="0" smtClean="0"/>
                        <a:t>/</a:t>
                      </a:r>
                      <a:r>
                        <a:rPr lang="el-GR" dirty="0" smtClean="0"/>
                        <a:t>ημέρα)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Ανάγκες σε </a:t>
                      </a:r>
                      <a:r>
                        <a:rPr lang="el-GR" dirty="0" err="1" smtClean="0"/>
                        <a:t>πρωτείνη</a:t>
                      </a:r>
                      <a:r>
                        <a:rPr lang="el-GR" dirty="0" smtClean="0"/>
                        <a:t>(</a:t>
                      </a:r>
                      <a:r>
                        <a:rPr lang="en-US" dirty="0" err="1" smtClean="0"/>
                        <a:t>gr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kgr</a:t>
                      </a:r>
                      <a:r>
                        <a:rPr lang="en-US" dirty="0" smtClean="0"/>
                        <a:t>/</a:t>
                      </a:r>
                      <a:r>
                        <a:rPr lang="el-GR" dirty="0" smtClean="0"/>
                        <a:t>ημέρα)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Βρέφη</a:t>
                      </a:r>
                      <a:r>
                        <a:rPr lang="el-GR" baseline="0" dirty="0" smtClean="0"/>
                        <a:t> 0-6 μηνών</a:t>
                      </a:r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2,2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             7-12 μηνών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105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Παιδιά 1-3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100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1,8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               4-6 ετών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85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mtClean="0"/>
                        <a:t>1,5</a:t>
                      </a:r>
                      <a:endParaRPr lang="el-G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Οι τροφές της 1</a:t>
            </a:r>
            <a:r>
              <a:rPr lang="el-GR" baseline="30000" dirty="0" smtClean="0"/>
              <a:t>ης</a:t>
            </a:r>
            <a:r>
              <a:rPr lang="el-GR" dirty="0" smtClean="0"/>
              <a:t> ομάδας είναι η κύρια πηγή </a:t>
            </a:r>
            <a:r>
              <a:rPr lang="el-GR" dirty="0" err="1" smtClean="0"/>
              <a:t>πρωτεινών</a:t>
            </a:r>
            <a:r>
              <a:rPr lang="el-GR" dirty="0" smtClean="0"/>
              <a:t> και αμινοξέων και </a:t>
            </a:r>
            <a:r>
              <a:rPr lang="el-GR" dirty="0" err="1" smtClean="0"/>
              <a:t>ε΄πιναι</a:t>
            </a:r>
            <a:r>
              <a:rPr lang="el-GR" dirty="0" smtClean="0"/>
              <a:t> </a:t>
            </a:r>
            <a:r>
              <a:rPr lang="el-GR" dirty="0" err="1" smtClean="0"/>
              <a:t>απαραίθτητες</a:t>
            </a:r>
            <a:r>
              <a:rPr lang="el-GR" dirty="0" smtClean="0"/>
              <a:t> για τη σωστή ανάπτυξη και διάπλαση του </a:t>
            </a:r>
            <a:r>
              <a:rPr lang="el-GR" dirty="0" err="1" smtClean="0"/>
              <a:t>παιδιού.Τα</a:t>
            </a:r>
            <a:r>
              <a:rPr lang="el-GR" dirty="0" smtClean="0"/>
              <a:t> αμινοξέα χρησιμοποιούνται για τη σύνθεση </a:t>
            </a:r>
            <a:r>
              <a:rPr lang="el-GR" dirty="0" err="1" smtClean="0"/>
              <a:t>πρωτεινών</a:t>
            </a:r>
            <a:r>
              <a:rPr lang="el-GR" dirty="0" smtClean="0"/>
              <a:t> του οργανισμού(ιστοί, </a:t>
            </a:r>
            <a:r>
              <a:rPr lang="el-GR" dirty="0" err="1" smtClean="0"/>
              <a:t>ένζυμα,ορμόνες,αντισώματα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Οι </a:t>
            </a:r>
            <a:r>
              <a:rPr lang="el-GR" dirty="0" err="1" smtClean="0"/>
              <a:t>πρωτείνες</a:t>
            </a:r>
            <a:r>
              <a:rPr lang="el-GR" dirty="0" smtClean="0"/>
              <a:t> των ζωικών τροφών πλεονεκτούν έναντι των </a:t>
            </a:r>
            <a:r>
              <a:rPr lang="el-GR" dirty="0" err="1" smtClean="0"/>
              <a:t>πρωτεινών</a:t>
            </a:r>
            <a:r>
              <a:rPr lang="el-GR" dirty="0" smtClean="0"/>
              <a:t> των φυτικών τροφών γιατί</a:t>
            </a:r>
            <a:r>
              <a:rPr lang="en-US" dirty="0" smtClean="0"/>
              <a:t>:</a:t>
            </a:r>
            <a:r>
              <a:rPr lang="el-GR" dirty="0" smtClean="0"/>
              <a:t>είναι πλουσιότερες στα </a:t>
            </a:r>
            <a:r>
              <a:rPr lang="el-GR" dirty="0" err="1" smtClean="0"/>
              <a:t>παπαραίτητα</a:t>
            </a:r>
            <a:r>
              <a:rPr lang="el-GR" dirty="0" smtClean="0"/>
              <a:t> αμινοξέα και γιατί </a:t>
            </a:r>
            <a:r>
              <a:rPr lang="el-GR" dirty="0" err="1" smtClean="0"/>
              <a:t>πέπτονται</a:t>
            </a:r>
            <a:r>
              <a:rPr lang="el-GR" dirty="0" smtClean="0"/>
              <a:t> πιο εύκολα και </a:t>
            </a:r>
            <a:r>
              <a:rPr lang="el-GR" dirty="0" err="1" smtClean="0"/>
              <a:t>απορρο΄φώνται</a:t>
            </a:r>
            <a:r>
              <a:rPr lang="el-GR" dirty="0" smtClean="0"/>
              <a:t> σε μεγαλύτερο ποσοστό.</a:t>
            </a:r>
          </a:p>
          <a:p>
            <a:r>
              <a:rPr lang="el-GR" dirty="0" smtClean="0"/>
              <a:t>Οι τροφές της πομάδας αυτής αποτελούν και την κύρια πηγή ορισμένων ιχνοστοιχείων όπως σιδήρου και </a:t>
            </a:r>
            <a:r>
              <a:rPr lang="el-GR" dirty="0" err="1" smtClean="0"/>
              <a:t>ψυδαργύρου</a:t>
            </a:r>
            <a:r>
              <a:rPr lang="el-GR" dirty="0" smtClean="0"/>
              <a:t>..Στις ζωικές τροφές ο σίδηρος βρίσκεται κατά 40% με τη μορφή της </a:t>
            </a:r>
            <a:r>
              <a:rPr lang="el-GR" dirty="0" err="1" smtClean="0"/>
              <a:t>αίμης</a:t>
            </a:r>
            <a:r>
              <a:rPr lang="el-GR" dirty="0" smtClean="0"/>
              <a:t> ο οποίος απορροφάται σε </a:t>
            </a:r>
            <a:r>
              <a:rPr lang="el-GR" dirty="0" err="1" smtClean="0"/>
              <a:t>μεγάσλο</a:t>
            </a:r>
            <a:r>
              <a:rPr lang="el-GR" dirty="0" smtClean="0"/>
              <a:t> ποσοστό και δεν επηρεάζεται από </a:t>
            </a:r>
            <a:r>
              <a:rPr lang="el-GR" dirty="0" err="1" smtClean="0"/>
              <a:t>τηνλοιπή</a:t>
            </a:r>
            <a:r>
              <a:rPr lang="el-GR" dirty="0" smtClean="0"/>
              <a:t> σύνθεση του γεύματος.</a:t>
            </a:r>
          </a:p>
          <a:p>
            <a:r>
              <a:rPr lang="el-GR" dirty="0" smtClean="0"/>
              <a:t>Αντίθετα ο σίδηρος των φυτικών τροφών και ο σίδηρος των ζωικών τροφών που δεν βρίσκεται με τη μορφή της </a:t>
            </a:r>
            <a:r>
              <a:rPr lang="el-GR" dirty="0" err="1" smtClean="0"/>
              <a:t>αίμης</a:t>
            </a:r>
            <a:r>
              <a:rPr lang="el-GR" dirty="0" smtClean="0"/>
              <a:t> απορροφάται σε μικρό ποσοστό και επηρεάζεται από τη λοιπή σύνθεση του γεύματος.</a:t>
            </a:r>
          </a:p>
          <a:p>
            <a:r>
              <a:rPr lang="el-GR" dirty="0" smtClean="0"/>
              <a:t>Επίσης οι τροφές της 1</a:t>
            </a:r>
            <a:r>
              <a:rPr lang="el-GR" baseline="30000" dirty="0" smtClean="0"/>
              <a:t>ης</a:t>
            </a:r>
            <a:r>
              <a:rPr lang="el-GR" dirty="0" smtClean="0"/>
              <a:t> ομάδας είναι πλούσιες σε </a:t>
            </a:r>
            <a:r>
              <a:rPr lang="el-GR" dirty="0" err="1" smtClean="0"/>
              <a:t>βιατμίνες</a:t>
            </a:r>
            <a:r>
              <a:rPr lang="el-GR" dirty="0" smtClean="0"/>
              <a:t> Α,</a:t>
            </a:r>
            <a:r>
              <a:rPr lang="en-US" dirty="0" smtClean="0"/>
              <a:t>D,</a:t>
            </a:r>
            <a:r>
              <a:rPr lang="el-GR" dirty="0" err="1" smtClean="0"/>
              <a:t>θειαμίνη,ριβοφλαβίνη</a:t>
            </a:r>
            <a:r>
              <a:rPr lang="el-GR" dirty="0" smtClean="0"/>
              <a:t> και Β12.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Οι τροφές της 2</a:t>
            </a:r>
            <a:r>
              <a:rPr lang="el-GR" baseline="30000" dirty="0" smtClean="0"/>
              <a:t>ης</a:t>
            </a:r>
            <a:r>
              <a:rPr lang="el-GR" dirty="0" smtClean="0"/>
              <a:t> ομάδας είναι απαραίτητες γιατί πρακτικά αποτελούν τη μοναδική πηγή </a:t>
            </a:r>
            <a:r>
              <a:rPr lang="el-GR" dirty="0" err="1" smtClean="0"/>
              <a:t>απορροφήσιμου</a:t>
            </a:r>
            <a:r>
              <a:rPr lang="el-GR" dirty="0" smtClean="0"/>
              <a:t> ασβεστίου..Ημερήσιο διαιτολόγιο που περιλαμβάνει </a:t>
            </a:r>
            <a:r>
              <a:rPr lang="en-US" dirty="0" smtClean="0"/>
              <a:t>Ca</a:t>
            </a:r>
            <a:r>
              <a:rPr lang="el-GR" dirty="0" smtClean="0"/>
              <a:t> λιγότερο από 300</a:t>
            </a:r>
            <a:r>
              <a:rPr lang="en-US" dirty="0" smtClean="0"/>
              <a:t>mg</a:t>
            </a:r>
            <a:r>
              <a:rPr lang="el-GR" dirty="0" smtClean="0"/>
              <a:t> χαρακτηρίζεται ως </a:t>
            </a:r>
            <a:r>
              <a:rPr lang="el-GR" dirty="0" err="1" smtClean="0"/>
              <a:t>οστεοπενικό.Οι</a:t>
            </a:r>
            <a:r>
              <a:rPr lang="el-GR" dirty="0" smtClean="0"/>
              <a:t> ημερήσιες ανάγκες των παιδιών σε </a:t>
            </a:r>
            <a:r>
              <a:rPr lang="en-US" dirty="0" smtClean="0"/>
              <a:t>Ca</a:t>
            </a:r>
            <a:r>
              <a:rPr lang="el-GR" dirty="0" smtClean="0"/>
              <a:t> φτάνουν τα 800</a:t>
            </a:r>
            <a:r>
              <a:rPr lang="en-US" dirty="0" smtClean="0"/>
              <a:t>mg</a:t>
            </a:r>
            <a:r>
              <a:rPr lang="el-GR" dirty="0" smtClean="0"/>
              <a:t> και καλύπτονται με 700</a:t>
            </a:r>
            <a:r>
              <a:rPr lang="en-US" dirty="0" smtClean="0"/>
              <a:t>ml</a:t>
            </a:r>
            <a:r>
              <a:rPr lang="el-GR" dirty="0" smtClean="0"/>
              <a:t> γάλακτος ή </a:t>
            </a:r>
            <a:r>
              <a:rPr lang="el-GR" dirty="0" err="1" smtClean="0"/>
              <a:t>περ΄που</a:t>
            </a:r>
            <a:r>
              <a:rPr lang="el-GR" dirty="0" smtClean="0"/>
              <a:t> 100</a:t>
            </a:r>
            <a:r>
              <a:rPr lang="en-US" dirty="0" smtClean="0"/>
              <a:t>mgr</a:t>
            </a:r>
            <a:r>
              <a:rPr lang="el-GR" dirty="0" smtClean="0"/>
              <a:t> σκληρού τυριού(</a:t>
            </a:r>
            <a:r>
              <a:rPr lang="el-GR" dirty="0" err="1" smtClean="0"/>
              <a:t>γραβιέρα,κασέρι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Οι τροφές αυτής της κατηγοράς επίσης περιέχουν σημαντική ποσότητα </a:t>
            </a:r>
            <a:r>
              <a:rPr lang="el-GR" dirty="0" err="1" smtClean="0"/>
              <a:t>πρωτείνης</a:t>
            </a:r>
            <a:r>
              <a:rPr lang="el-GR" dirty="0" smtClean="0"/>
              <a:t> υψηλής βιολογικής αξίας αι λίπους.</a:t>
            </a:r>
          </a:p>
          <a:p>
            <a:r>
              <a:rPr lang="el-GR" dirty="0" smtClean="0"/>
              <a:t>Γάλα κατάλληλο για τα παιδιά </a:t>
            </a:r>
            <a:r>
              <a:rPr lang="el-GR" dirty="0" err="1" smtClean="0"/>
              <a:t>μηπιακής,προσχολικής</a:t>
            </a:r>
            <a:r>
              <a:rPr lang="el-GR" dirty="0" smtClean="0"/>
              <a:t> και σχολικής ηλικίας είναι το πλήρες αγελαδινό.</a:t>
            </a:r>
          </a:p>
          <a:p>
            <a:r>
              <a:rPr lang="el-GR" dirty="0" smtClean="0"/>
              <a:t>Σε </a:t>
            </a:r>
            <a:r>
              <a:rPr lang="el-GR" dirty="0" err="1" smtClean="0"/>
              <a:t>παιοδιά</a:t>
            </a:r>
            <a:r>
              <a:rPr lang="el-GR" dirty="0" smtClean="0"/>
              <a:t>  μικρότερα των 2 ετών δεν πρέπει να χορηγούνται τα </a:t>
            </a:r>
            <a:r>
              <a:rPr lang="el-GR" dirty="0" err="1" smtClean="0"/>
              <a:t>μερικώνς</a:t>
            </a:r>
            <a:r>
              <a:rPr lang="el-GR" dirty="0" smtClean="0"/>
              <a:t> </a:t>
            </a:r>
            <a:r>
              <a:rPr lang="el-GR" dirty="0" err="1" smtClean="0"/>
              <a:t>αποβουτηρομένα</a:t>
            </a:r>
            <a:r>
              <a:rPr lang="el-GR" dirty="0" smtClean="0"/>
              <a:t> γάλατα.</a:t>
            </a:r>
          </a:p>
          <a:p>
            <a:r>
              <a:rPr lang="el-GR" dirty="0" smtClean="0"/>
              <a:t>Τα πλήρως </a:t>
            </a:r>
            <a:r>
              <a:rPr lang="el-GR" dirty="0" err="1" smtClean="0"/>
              <a:t>αποβουτηρωμένα</a:t>
            </a:r>
            <a:r>
              <a:rPr lang="el-GR" dirty="0" smtClean="0"/>
              <a:t> γάλατα δεν πρέπει να δίδονται σε παιδιά ηλικίας &lt;5 ετών.</a:t>
            </a:r>
          </a:p>
          <a:p>
            <a:r>
              <a:rPr lang="el-GR" dirty="0" smtClean="0"/>
              <a:t>Οι τροφές των 2 πρώτων ομάδων με </a:t>
            </a:r>
            <a:r>
              <a:rPr lang="el-GR" dirty="0" err="1" smtClean="0"/>
              <a:t>εξάιρεση</a:t>
            </a:r>
            <a:r>
              <a:rPr lang="el-GR" dirty="0" smtClean="0"/>
              <a:t> τα όσπρια αποτελούν κα σημαντική πηγή λίπους.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Το λίπος </a:t>
            </a:r>
            <a:r>
              <a:rPr lang="el-GR" dirty="0" err="1" smtClean="0"/>
              <a:t>παοτελεί</a:t>
            </a:r>
            <a:r>
              <a:rPr lang="el-GR" dirty="0" smtClean="0"/>
              <a:t> συμπυκνωμένη μορφή ενέργειας και μέσο για τη πρόσληψη και απορρόφηση των λιποδιαλυτών βιταμινών.</a:t>
            </a:r>
          </a:p>
          <a:p>
            <a:r>
              <a:rPr lang="el-GR" dirty="0" smtClean="0"/>
              <a:t>Μετά τη </a:t>
            </a:r>
            <a:r>
              <a:rPr lang="el-GR" dirty="0" err="1" smtClean="0"/>
              <a:t>συμπλ’ήρωση</a:t>
            </a:r>
            <a:r>
              <a:rPr lang="el-GR" dirty="0" smtClean="0"/>
              <a:t> του 2</a:t>
            </a:r>
            <a:r>
              <a:rPr lang="el-GR" baseline="30000" dirty="0" smtClean="0"/>
              <a:t>ου</a:t>
            </a:r>
            <a:r>
              <a:rPr lang="el-GR" dirty="0" smtClean="0"/>
              <a:t> έτους της ζωής</a:t>
            </a:r>
            <a:r>
              <a:rPr lang="en-US" dirty="0" smtClean="0"/>
              <a:t>: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 err="1" smtClean="0"/>
              <a:t>λ’ίπος</a:t>
            </a:r>
            <a:r>
              <a:rPr lang="el-GR" dirty="0" smtClean="0"/>
              <a:t> πρέπει να καλύπτει μέχρι το 30% της θερμιδικής αξίας της διατροφής</a:t>
            </a:r>
          </a:p>
          <a:p>
            <a:r>
              <a:rPr lang="el-GR" dirty="0" smtClean="0"/>
              <a:t>Τα </a:t>
            </a:r>
            <a:r>
              <a:rPr lang="el-GR" dirty="0" err="1" smtClean="0"/>
              <a:t>κεκερεσμένεα</a:t>
            </a:r>
            <a:r>
              <a:rPr lang="el-GR" dirty="0" smtClean="0"/>
              <a:t> λιπαρά οξέα να </a:t>
            </a:r>
            <a:r>
              <a:rPr lang="el-GR" dirty="0" err="1" smtClean="0"/>
              <a:t>αντισοιχούν</a:t>
            </a:r>
            <a:r>
              <a:rPr lang="el-GR" dirty="0" smtClean="0"/>
              <a:t> στο 1/3 του συνόλου των λιπαρών οξέων .Τα υπόλοιπα 2/3 των λιπαρών </a:t>
            </a:r>
            <a:r>
              <a:rPr lang="el-GR" dirty="0" err="1" smtClean="0"/>
              <a:t>ιξέων</a:t>
            </a:r>
            <a:r>
              <a:rPr lang="el-GR" dirty="0" smtClean="0"/>
              <a:t> πρέπει να καλύπτονται από τα </a:t>
            </a:r>
            <a:r>
              <a:rPr lang="el-GR" dirty="0" err="1" smtClean="0"/>
              <a:t>μονοακόρεστα</a:t>
            </a:r>
            <a:r>
              <a:rPr lang="el-GR" dirty="0" smtClean="0"/>
              <a:t> και </a:t>
            </a:r>
            <a:r>
              <a:rPr lang="el-GR" dirty="0" err="1" smtClean="0"/>
              <a:t>πολυακόρεστα</a:t>
            </a:r>
            <a:r>
              <a:rPr lang="el-GR" dirty="0" smtClean="0"/>
              <a:t> σε ίσα περίπου μέρη.</a:t>
            </a:r>
          </a:p>
          <a:p>
            <a:r>
              <a:rPr lang="el-GR" dirty="0" smtClean="0"/>
              <a:t>Το ποσό </a:t>
            </a:r>
            <a:r>
              <a:rPr lang="el-GR" dirty="0" err="1" smtClean="0"/>
              <a:t>τη;ς</a:t>
            </a:r>
            <a:r>
              <a:rPr lang="el-GR" dirty="0" smtClean="0"/>
              <a:t> </a:t>
            </a:r>
            <a:r>
              <a:rPr lang="el-GR" dirty="0" err="1" smtClean="0"/>
              <a:t>χοληστερ’όλης</a:t>
            </a:r>
            <a:r>
              <a:rPr lang="el-GR" dirty="0" smtClean="0"/>
              <a:t> της τροφής να μην υπερβαίνει Τα 300</a:t>
            </a:r>
            <a:r>
              <a:rPr lang="en-US" dirty="0" smtClean="0"/>
              <a:t>mgr</a:t>
            </a:r>
            <a:r>
              <a:rPr lang="el-GR" dirty="0" smtClean="0"/>
              <a:t>/ημέρα.</a:t>
            </a:r>
          </a:p>
          <a:p>
            <a:pPr>
              <a:buNone/>
            </a:pPr>
            <a:r>
              <a:rPr lang="el-GR" dirty="0" smtClean="0"/>
              <a:t>Οι ζωικές τροφές προμηθεύουν περίπου το 55-60% των κεκορεσμένων λιπαρών οξέων </a:t>
            </a:r>
          </a:p>
          <a:p>
            <a:pPr>
              <a:buNone/>
            </a:pPr>
            <a:r>
              <a:rPr lang="el-GR" dirty="0" err="1" smtClean="0"/>
              <a:t>Πολυακόρεστα</a:t>
            </a:r>
            <a:r>
              <a:rPr lang="el-GR" dirty="0" smtClean="0"/>
              <a:t> λιπαρά οξέα βρίσκονται στα φυτικά </a:t>
            </a:r>
            <a:r>
              <a:rPr lang="el-GR" dirty="0" err="1" smtClean="0"/>
              <a:t>έλεαια</a:t>
            </a:r>
            <a:r>
              <a:rPr lang="el-GR" dirty="0" smtClean="0"/>
              <a:t> και στα ψάρια.</a:t>
            </a:r>
          </a:p>
          <a:p>
            <a:pPr>
              <a:buNone/>
            </a:pPr>
            <a:r>
              <a:rPr lang="el-GR" dirty="0" smtClean="0"/>
              <a:t>Χοληστερόλη περιέχουν μόνο οι ζωικές </a:t>
            </a:r>
            <a:r>
              <a:rPr lang="el-GR" dirty="0" err="1" smtClean="0"/>
              <a:t>τροφ’ές</a:t>
            </a:r>
            <a:r>
              <a:rPr lang="el-GR" dirty="0" smtClean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τροφές της 3</a:t>
            </a:r>
            <a:r>
              <a:rPr lang="el-GR" baseline="30000" dirty="0" smtClean="0"/>
              <a:t>ης</a:t>
            </a:r>
            <a:r>
              <a:rPr lang="el-GR" dirty="0" smtClean="0"/>
              <a:t> ομάδας περιέχουν κυρίως πολυσακχαρίτες και φυτικές </a:t>
            </a:r>
            <a:r>
              <a:rPr lang="el-GR" dirty="0" err="1" smtClean="0"/>
              <a:t>όνες</a:t>
            </a:r>
            <a:r>
              <a:rPr lang="el-GR" dirty="0" smtClean="0"/>
              <a:t> και είναι καλή πηγή ενέργειας για το παιδί.</a:t>
            </a:r>
          </a:p>
          <a:p>
            <a:r>
              <a:rPr lang="el-GR" dirty="0" err="1" smtClean="0"/>
              <a:t>Περίεχουν</a:t>
            </a:r>
            <a:r>
              <a:rPr lang="el-GR" dirty="0" smtClean="0"/>
              <a:t> </a:t>
            </a:r>
            <a:r>
              <a:rPr lang="el-GR" dirty="0" err="1" smtClean="0"/>
              <a:t>είσης</a:t>
            </a:r>
            <a:r>
              <a:rPr lang="el-GR" dirty="0" smtClean="0"/>
              <a:t> </a:t>
            </a:r>
            <a:r>
              <a:rPr lang="el-GR" dirty="0" err="1" smtClean="0"/>
              <a:t>σμαντικά</a:t>
            </a:r>
            <a:r>
              <a:rPr lang="el-GR" dirty="0" smtClean="0"/>
              <a:t> ποσά </a:t>
            </a:r>
            <a:r>
              <a:rPr lang="el-GR" dirty="0" err="1" smtClean="0"/>
              <a:t>πρωτεινών</a:t>
            </a:r>
            <a:r>
              <a:rPr lang="el-GR" dirty="0" smtClean="0"/>
              <a:t> και βιταμινών του συμπλέγματος Β.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Σύσταση του μητρικού γάλακτος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 err="1" smtClean="0"/>
              <a:t>Πρωτείνη</a:t>
            </a:r>
            <a:r>
              <a:rPr lang="el-GR" dirty="0" smtClean="0"/>
              <a:t> (1,6</a:t>
            </a:r>
            <a:r>
              <a:rPr lang="en-US" dirty="0" smtClean="0"/>
              <a:t>g/dl/</a:t>
            </a:r>
            <a:r>
              <a:rPr lang="el-GR" dirty="0" smtClean="0"/>
              <a:t>ημέρα)</a:t>
            </a:r>
            <a:r>
              <a:rPr lang="en-US" dirty="0" smtClean="0"/>
              <a:t>:</a:t>
            </a:r>
            <a:r>
              <a:rPr lang="el-GR" dirty="0" err="1" smtClean="0"/>
              <a:t>Καζείνη</a:t>
            </a:r>
            <a:r>
              <a:rPr lang="el-GR" dirty="0" smtClean="0"/>
              <a:t> και </a:t>
            </a:r>
            <a:r>
              <a:rPr lang="el-GR" dirty="0" err="1" smtClean="0"/>
              <a:t>πρωτείνη</a:t>
            </a:r>
            <a:r>
              <a:rPr lang="el-GR" dirty="0" smtClean="0"/>
              <a:t> ορού γάλακτος κυρίως α-</a:t>
            </a:r>
            <a:r>
              <a:rPr lang="el-GR" dirty="0" err="1" smtClean="0"/>
              <a:t>λακταλβουμίνη</a:t>
            </a:r>
            <a:r>
              <a:rPr lang="el-GR" dirty="0" smtClean="0"/>
              <a:t>(30</a:t>
            </a:r>
            <a:r>
              <a:rPr lang="en-US" dirty="0" smtClean="0"/>
              <a:t>:70)</a:t>
            </a:r>
            <a:endParaRPr lang="el-GR" dirty="0" smtClean="0"/>
          </a:p>
          <a:p>
            <a:r>
              <a:rPr lang="el-GR" dirty="0" smtClean="0"/>
              <a:t>Λίπος</a:t>
            </a:r>
            <a:r>
              <a:rPr lang="en-US" dirty="0" smtClean="0"/>
              <a:t>:</a:t>
            </a:r>
            <a:r>
              <a:rPr lang="el-GR" dirty="0" smtClean="0"/>
              <a:t>50% των θερμίδων</a:t>
            </a:r>
          </a:p>
          <a:p>
            <a:r>
              <a:rPr lang="el-GR" dirty="0" smtClean="0"/>
              <a:t>12%=λιπαρά οξέα μέσης αλύσου</a:t>
            </a:r>
          </a:p>
          <a:p>
            <a:r>
              <a:rPr lang="el-GR" dirty="0" err="1" smtClean="0"/>
              <a:t>Πολυακόρεστα</a:t>
            </a:r>
            <a:r>
              <a:rPr lang="el-GR" dirty="0" smtClean="0"/>
              <a:t> λιπαρά οξέα πολύ μακράς αλύσου</a:t>
            </a:r>
            <a:r>
              <a:rPr lang="en-US" dirty="0" smtClean="0"/>
              <a:t>(LCPUFAs)</a:t>
            </a:r>
            <a:r>
              <a:rPr lang="el-GR" dirty="0" smtClean="0"/>
              <a:t>όπως </a:t>
            </a:r>
            <a:r>
              <a:rPr lang="el-GR" dirty="0" err="1" smtClean="0"/>
              <a:t>αραχιδονικό</a:t>
            </a:r>
            <a:r>
              <a:rPr lang="el-GR" dirty="0" smtClean="0"/>
              <a:t> και </a:t>
            </a:r>
            <a:r>
              <a:rPr lang="el-GR" dirty="0" err="1" smtClean="0"/>
              <a:t>δοκοσακαεξανοικό</a:t>
            </a:r>
            <a:r>
              <a:rPr lang="el-GR" dirty="0" smtClean="0"/>
              <a:t> οξύ που προέρχονται από το </a:t>
            </a:r>
            <a:r>
              <a:rPr lang="el-GR" dirty="0" err="1" smtClean="0"/>
              <a:t>λινολεικό</a:t>
            </a:r>
            <a:r>
              <a:rPr lang="el-GR" dirty="0" smtClean="0"/>
              <a:t> και το </a:t>
            </a:r>
            <a:r>
              <a:rPr lang="el-GR" dirty="0" err="1" smtClean="0"/>
              <a:t>λινολενικό</a:t>
            </a:r>
            <a:r>
              <a:rPr lang="el-GR" dirty="0" smtClean="0"/>
              <a:t> οξύ</a:t>
            </a:r>
          </a:p>
          <a:p>
            <a:r>
              <a:rPr lang="el-GR" dirty="0" smtClean="0"/>
              <a:t>Η σύνθεση σε </a:t>
            </a:r>
            <a:r>
              <a:rPr lang="el-GR" dirty="0" err="1" smtClean="0"/>
              <a:t>λιπος</a:t>
            </a:r>
            <a:r>
              <a:rPr lang="el-GR" dirty="0" smtClean="0"/>
              <a:t> του μητρικού γάλακτος είναι ποικίλει και επηρεάζεται από</a:t>
            </a:r>
            <a:r>
              <a:rPr lang="el-GR" dirty="0" smtClean="0">
                <a:sym typeface="Wingdings" pitchFamily="2" charset="2"/>
              </a:rPr>
              <a:t>(</a:t>
            </a:r>
            <a:r>
              <a:rPr lang="en-US" dirty="0" smtClean="0"/>
              <a:t>2.2 </a:t>
            </a:r>
            <a:r>
              <a:rPr lang="en-US" dirty="0" smtClean="0"/>
              <a:t>to 4.7 </a:t>
            </a:r>
            <a:r>
              <a:rPr lang="en-US" dirty="0" smtClean="0"/>
              <a:t>g/</a:t>
            </a:r>
            <a:r>
              <a:rPr lang="en-US" dirty="0" err="1" smtClean="0"/>
              <a:t>dL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Τη διάρκεια του θηλασμού</a:t>
            </a:r>
          </a:p>
          <a:p>
            <a:r>
              <a:rPr lang="el-GR" dirty="0" smtClean="0"/>
              <a:t>Την ώρα της ημέρας</a:t>
            </a:r>
          </a:p>
          <a:p>
            <a:r>
              <a:rPr lang="el-GR" dirty="0" smtClean="0"/>
              <a:t>Τη φάση του θηλασμού( η περιεκτικότητα σε λίπος αυξάνει προς το τέλος κάθε θηλασμού)</a:t>
            </a:r>
          </a:p>
          <a:p>
            <a:r>
              <a:rPr lang="el-GR" dirty="0" smtClean="0"/>
              <a:t>Υδατάνθρακες</a:t>
            </a:r>
            <a:r>
              <a:rPr lang="en-US" dirty="0" smtClean="0"/>
              <a:t>: 40%</a:t>
            </a:r>
            <a:r>
              <a:rPr lang="el-GR" dirty="0" smtClean="0"/>
              <a:t>των θερμίδων(λακτόζη και </a:t>
            </a:r>
            <a:r>
              <a:rPr lang="el-GR" dirty="0" err="1" smtClean="0"/>
              <a:t>ολιγοσακχαρίτες</a:t>
            </a:r>
            <a:r>
              <a:rPr lang="el-GR" dirty="0" smtClean="0"/>
              <a:t>)</a:t>
            </a:r>
          </a:p>
          <a:p>
            <a:r>
              <a:rPr lang="el-GR" dirty="0" smtClean="0"/>
              <a:t>Μέταλλα και ιχνοστοιχεία</a:t>
            </a:r>
          </a:p>
          <a:p>
            <a:r>
              <a:rPr lang="el-GR" dirty="0" smtClean="0"/>
              <a:t>Βιταμίνες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Φυτικές ίνες περιέχονται τόσο στη 3</a:t>
            </a:r>
            <a:r>
              <a:rPr lang="el-GR" baseline="30000" dirty="0" smtClean="0"/>
              <a:t>η</a:t>
            </a:r>
            <a:r>
              <a:rPr lang="el-GR" dirty="0" smtClean="0"/>
              <a:t> όσο και στη 4</a:t>
            </a:r>
            <a:r>
              <a:rPr lang="el-GR" baseline="30000" dirty="0" smtClean="0"/>
              <a:t>η</a:t>
            </a:r>
            <a:r>
              <a:rPr lang="el-GR" dirty="0" smtClean="0"/>
              <a:t> ομάδα.</a:t>
            </a:r>
          </a:p>
          <a:p>
            <a:endParaRPr lang="el-GR" dirty="0" smtClean="0"/>
          </a:p>
          <a:p>
            <a:r>
              <a:rPr lang="el-GR" dirty="0" smtClean="0"/>
              <a:t>Αυξάνουν το όγκο και τη συχνότητα των κενώσεων</a:t>
            </a:r>
          </a:p>
          <a:p>
            <a:r>
              <a:rPr lang="el-GR" dirty="0" smtClean="0"/>
              <a:t>Προλαμβάνουν παθήσεις του πεπτικού συστήματος όπως ευερέθιστο </a:t>
            </a:r>
            <a:r>
              <a:rPr lang="el-GR" dirty="0" err="1" smtClean="0"/>
              <a:t>κόλο</a:t>
            </a:r>
            <a:r>
              <a:rPr lang="el-GR" dirty="0" smtClean="0"/>
              <a:t> και καρκίνο του </a:t>
            </a:r>
            <a:r>
              <a:rPr lang="el-GR" dirty="0" err="1" smtClean="0"/>
              <a:t>παχέος</a:t>
            </a:r>
            <a:r>
              <a:rPr lang="el-GR" dirty="0" smtClean="0"/>
              <a:t> εντέρου.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‘Άμεσα </a:t>
            </a:r>
            <a:r>
              <a:rPr lang="el-GR" sz="3200" b="1" dirty="0" smtClean="0"/>
              <a:t>οφέλη του μητρικού θηλασμού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Τα άμεσα οφέλη του  </a:t>
            </a:r>
            <a:r>
              <a:rPr lang="el-GR" dirty="0" err="1" smtClean="0"/>
              <a:t>μητρικ</a:t>
            </a:r>
            <a:r>
              <a:rPr lang="en-US" dirty="0" smtClean="0"/>
              <a:t>o</a:t>
            </a:r>
            <a:r>
              <a:rPr lang="el-GR" dirty="0" smtClean="0"/>
              <a:t>ύ γάλακτος </a:t>
            </a:r>
            <a:r>
              <a:rPr lang="el-GR" dirty="0" smtClean="0"/>
              <a:t>αφορούν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endParaRPr lang="el-GR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l-GR" dirty="0" smtClean="0"/>
              <a:t>στη βελτίωση της λειτουργίας του γαστρεντερικού συστήματος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l-GR" dirty="0" smtClean="0"/>
              <a:t>Στην άμυνα του οργανισμού του βρέφους στις λοιμώξεις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l-GR" dirty="0" smtClean="0"/>
              <a:t>Στην πρόληψη οξέων λοιμώξεων π.χ. οξεία μέση ωτίτιδα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725470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Επίδραση του μητρικού γάλακτος στο πεπτικό σύστημα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1600" dirty="0" smtClean="0"/>
              <a:t>Διάφορα συστατικά του μητρικού γάλακτος βελτιώνουν στην ανάπτυξη και κινητικότητα του πεπτικού συστήματος του βρέφους βελτιώνοντας έτσι την ωρίμανση του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Άλλοι παράγοντες δρουν προστατευτικά και ελαττώνουν τον κίνδυνο σοβαρών λοιμώξεων όπως είναι η νεκρωτική εντεροκολίτιδα.</a:t>
            </a:r>
          </a:p>
          <a:p>
            <a:pPr>
              <a:lnSpc>
                <a:spcPct val="150000"/>
              </a:lnSpc>
            </a:pPr>
            <a:r>
              <a:rPr lang="el-GR" sz="1600" dirty="0" smtClean="0"/>
              <a:t>Αυτοί οι παράγοντες είναι</a:t>
            </a:r>
            <a:r>
              <a:rPr lang="en-US" sz="1600" dirty="0" smtClean="0"/>
              <a:t>:</a:t>
            </a:r>
            <a:endParaRPr lang="el-GR" sz="1600" dirty="0" smtClean="0"/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Ορμόνες(</a:t>
            </a:r>
            <a:r>
              <a:rPr lang="el-GR" sz="1600" dirty="0" err="1" smtClean="0"/>
              <a:t>κορτιζόλη,σωματοστατίνη</a:t>
            </a:r>
            <a:r>
              <a:rPr lang="el-GR" sz="1600" dirty="0" smtClean="0"/>
              <a:t>,</a:t>
            </a:r>
            <a:r>
              <a:rPr lang="en-US" sz="1600" dirty="0" smtClean="0"/>
              <a:t>IGF</a:t>
            </a:r>
            <a:r>
              <a:rPr lang="el-GR" sz="1600" dirty="0" smtClean="0"/>
              <a:t>,ινσουλίνη)</a:t>
            </a:r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Αυξητικοί παράγοντες(</a:t>
            </a:r>
            <a:r>
              <a:rPr lang="en-US" sz="1600" dirty="0" smtClean="0"/>
              <a:t>EGF,</a:t>
            </a:r>
            <a:r>
              <a:rPr lang="el-GR" sz="1600" dirty="0" smtClean="0"/>
              <a:t> </a:t>
            </a:r>
            <a:r>
              <a:rPr lang="el-GR" sz="1600" dirty="0" err="1" smtClean="0"/>
              <a:t>αυξητικοός</a:t>
            </a:r>
            <a:r>
              <a:rPr lang="el-GR" sz="1600" dirty="0" smtClean="0"/>
              <a:t> παράγοντας των νευρώνων,</a:t>
            </a:r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Διαβιβαστές του πεπτικού συστήματος(</a:t>
            </a:r>
            <a:r>
              <a:rPr lang="el-GR" sz="1600" dirty="0" err="1" smtClean="0"/>
              <a:t>νευροτενσίνη</a:t>
            </a:r>
            <a:r>
              <a:rPr lang="el-GR" sz="1600" dirty="0" smtClean="0"/>
              <a:t> και </a:t>
            </a:r>
            <a:r>
              <a:rPr lang="el-GR" sz="1600" dirty="0" err="1" smtClean="0"/>
              <a:t>μοτιλίνη</a:t>
            </a:r>
            <a:r>
              <a:rPr lang="el-GR" sz="16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Ελεύθερα αμινοξέα(</a:t>
            </a:r>
            <a:r>
              <a:rPr lang="el-GR" sz="1600" dirty="0" err="1" smtClean="0"/>
              <a:t>ταυρίνη,γλουταμίνη</a:t>
            </a:r>
            <a:r>
              <a:rPr lang="el-GR" sz="16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Αντιφλεγμονώδεις παράγοντες(</a:t>
            </a:r>
            <a:r>
              <a:rPr lang="el-GR" sz="1600" dirty="0" err="1" smtClean="0"/>
              <a:t>ιντερλευκίνη</a:t>
            </a:r>
            <a:r>
              <a:rPr lang="el-GR" sz="1600" dirty="0" smtClean="0"/>
              <a:t> </a:t>
            </a:r>
            <a:r>
              <a:rPr lang="el-GR" sz="1600" dirty="0" smtClean="0"/>
              <a:t>10)</a:t>
            </a:r>
            <a:endParaRPr lang="el-GR" sz="1600" dirty="0" smtClean="0"/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Ένζυμα</a:t>
            </a:r>
          </a:p>
          <a:p>
            <a:pPr lvl="1">
              <a:lnSpc>
                <a:spcPct val="150000"/>
              </a:lnSpc>
            </a:pPr>
            <a:r>
              <a:rPr lang="el-GR" sz="1600" dirty="0" err="1" smtClean="0"/>
              <a:t>Ανοσοσφαιρίνες</a:t>
            </a:r>
            <a:r>
              <a:rPr lang="el-GR" sz="1600" dirty="0" smtClean="0"/>
              <a:t>(</a:t>
            </a:r>
            <a:r>
              <a:rPr lang="en-US" sz="1600" dirty="0" err="1" smtClean="0"/>
              <a:t>IgG,IgA</a:t>
            </a:r>
            <a:r>
              <a:rPr lang="el-GR" sz="1600" dirty="0" smtClean="0"/>
              <a:t>)</a:t>
            </a:r>
            <a:endParaRPr lang="en-US" sz="1600" dirty="0" smtClean="0"/>
          </a:p>
          <a:p>
            <a:pPr lvl="1">
              <a:lnSpc>
                <a:spcPct val="150000"/>
              </a:lnSpc>
            </a:pPr>
            <a:r>
              <a:rPr lang="el-GR" sz="1600" dirty="0" smtClean="0"/>
              <a:t>Ευνοεί τον αποικισμό του εντέρου με μικροοργανισμούς που δρουν προστατευτικά όπως οι </a:t>
            </a:r>
            <a:r>
              <a:rPr lang="el-GR" sz="1600" dirty="0" err="1" smtClean="0"/>
              <a:t>γαλακτοβάκιλλοι</a:t>
            </a:r>
            <a:r>
              <a:rPr lang="el-GR" sz="1600" dirty="0" smtClean="0"/>
              <a:t> και το </a:t>
            </a:r>
            <a:r>
              <a:rPr lang="en-US" sz="1600" dirty="0" err="1" smtClean="0"/>
              <a:t>Bifidobacteria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Συγκριτικά με το </a:t>
            </a:r>
            <a:r>
              <a:rPr lang="el-GR" sz="2000" dirty="0" err="1" smtClean="0"/>
              <a:t>τροποποιημένιο</a:t>
            </a:r>
            <a:r>
              <a:rPr lang="el-GR" sz="2000" dirty="0" smtClean="0"/>
              <a:t> </a:t>
            </a:r>
            <a:r>
              <a:rPr lang="el-GR" sz="2000" dirty="0" smtClean="0"/>
              <a:t>γάλα αγελάδας το μητρικό γάλα έχει βρεθεί ότι </a:t>
            </a:r>
            <a:r>
              <a:rPr lang="en-US" sz="2000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el-GR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l-GR" sz="2000" dirty="0" smtClean="0"/>
              <a:t>Αυξάνει την ταχύτητα γαστρικής κένωσης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l-GR" sz="2000" dirty="0" smtClean="0"/>
              <a:t>Αυξάνει την δραστικότητα της </a:t>
            </a:r>
            <a:r>
              <a:rPr lang="el-GR" sz="2000" dirty="0" err="1" smtClean="0"/>
              <a:t>λακτάσης</a:t>
            </a:r>
            <a:r>
              <a:rPr lang="el-GR" sz="2000" dirty="0" smtClean="0"/>
              <a:t> στα πρόωρα νεογνά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l-GR" sz="2000" dirty="0" smtClean="0"/>
              <a:t>Ελαττώνει την  </a:t>
            </a:r>
            <a:r>
              <a:rPr lang="el-GR" sz="2000" dirty="0" smtClean="0"/>
              <a:t>διαπερατότητα </a:t>
            </a:r>
            <a:r>
              <a:rPr lang="el-GR" sz="2000" dirty="0" smtClean="0"/>
              <a:t>του εντερικού </a:t>
            </a:r>
            <a:r>
              <a:rPr lang="el-GR" sz="2000" dirty="0" smtClean="0"/>
              <a:t>βλεννογόνου </a:t>
            </a:r>
            <a:r>
              <a:rPr lang="el-GR" sz="2000" dirty="0" smtClean="0"/>
              <a:t>από μικρόβια νωρίς στη ζωή στα πρόωρα νεογνά προστατεύοντας τα από λοιμώξεις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l-GR" sz="2000" dirty="0" smtClean="0"/>
              <a:t>Ελαττώνει τον κίνδυνο νεκρωτικής εντεροκολίτιδας στα πρόωρα νεογνά.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l-GR" sz="2000" dirty="0" smtClean="0"/>
              <a:t>Τα πρόωρα που τρέφονται με μητρικό γάλα έχουν μικρότερη επίπτωση ΝΕΚ συγκριτικά με τα πρόωρα που τα </a:t>
            </a:r>
            <a:r>
              <a:rPr lang="el-GR" sz="2000" dirty="0" smtClean="0"/>
              <a:t>τρέφονται </a:t>
            </a:r>
            <a:r>
              <a:rPr lang="el-GR" sz="2000" dirty="0" smtClean="0"/>
              <a:t>με τροποποιημένο γάλα.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Αντιμικροβιακοί</a:t>
            </a:r>
            <a:r>
              <a:rPr lang="el-GR" sz="3200" b="1" dirty="0" smtClean="0"/>
              <a:t> παράγοντες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78645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Το μητρικό γάλα περιέχει μια πλειάδα παραγόντων με </a:t>
            </a:r>
            <a:r>
              <a:rPr lang="el-GR" sz="2400" dirty="0" err="1" smtClean="0"/>
              <a:t>αντιμικροβιακές</a:t>
            </a:r>
            <a:r>
              <a:rPr lang="el-GR" sz="2400" dirty="0" smtClean="0"/>
              <a:t> ιδιότητες που δρουν έτσι προστατευτικά από τις λοιμώξεις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T</a:t>
            </a:r>
            <a:r>
              <a:rPr lang="el-GR" sz="2400" dirty="0" smtClean="0"/>
              <a:t>α κοινά χαρακτηριστικά αυτών των παραγόντων είναι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/>
              <a:t>Διατηρείται η δράση τους </a:t>
            </a:r>
            <a:r>
              <a:rPr lang="el-GR" sz="2400" dirty="0" err="1" smtClean="0"/>
              <a:t>καθόλη</a:t>
            </a:r>
            <a:r>
              <a:rPr lang="el-GR" sz="2400" dirty="0" smtClean="0"/>
              <a:t> τη διάρκεια του θηλασμού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/>
              <a:t>Είναι ανθεκτικοί στη καταστροφή τους από τα ένζυμα του πεπτικού συστήματος του βρέφους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dirty="0" smtClean="0"/>
              <a:t>Δρουν στην επιφάνεια των </a:t>
            </a:r>
            <a:r>
              <a:rPr lang="el-GR" sz="2400" dirty="0" smtClean="0"/>
              <a:t>βλεννογόνων(πεπτικού</a:t>
            </a:r>
            <a:r>
              <a:rPr lang="el-GR" sz="2400" dirty="0" smtClean="0"/>
              <a:t>, αναπνευστικού και </a:t>
            </a:r>
            <a:r>
              <a:rPr lang="el-GR" sz="2400" dirty="0" smtClean="0"/>
              <a:t>ουροποιητικού </a:t>
            </a:r>
            <a:r>
              <a:rPr lang="el-GR" sz="2400" dirty="0" smtClean="0"/>
              <a:t>συστήματος)</a:t>
            </a:r>
          </a:p>
          <a:p>
            <a:pPr>
              <a:lnSpc>
                <a:spcPct val="150000"/>
              </a:lnSpc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Οι </a:t>
            </a:r>
            <a:r>
              <a:rPr lang="el-GR" sz="2000" dirty="0" err="1" smtClean="0"/>
              <a:t>αντιμικροβιακοί</a:t>
            </a:r>
            <a:r>
              <a:rPr lang="el-GR" sz="2000" dirty="0" smtClean="0"/>
              <a:t> αυτοί παράγοντες είναι</a:t>
            </a:r>
            <a:r>
              <a:rPr lang="en-US" sz="2000" dirty="0" smtClean="0"/>
              <a:t>: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Πρωτείνες</a:t>
            </a:r>
            <a:r>
              <a:rPr lang="el-GR" sz="2000" dirty="0" smtClean="0"/>
              <a:t> (</a:t>
            </a:r>
            <a:r>
              <a:rPr lang="el-GR" sz="2000" dirty="0" err="1" smtClean="0"/>
              <a:t>λακτοφερίνη</a:t>
            </a:r>
            <a:r>
              <a:rPr lang="el-GR" sz="2000" dirty="0" smtClean="0"/>
              <a:t>, </a:t>
            </a:r>
            <a:r>
              <a:rPr lang="el-GR" sz="2000" dirty="0" err="1" smtClean="0"/>
              <a:t>λυσοζύμη</a:t>
            </a:r>
            <a:r>
              <a:rPr lang="el-GR" sz="2000" dirty="0" smtClean="0"/>
              <a:t>, και </a:t>
            </a:r>
            <a:r>
              <a:rPr lang="en-US" sz="2000" dirty="0" err="1" smtClean="0"/>
              <a:t>IgA</a:t>
            </a:r>
            <a:r>
              <a:rPr lang="en-US" sz="2000" dirty="0" smtClean="0"/>
              <a:t> </a:t>
            </a:r>
            <a:r>
              <a:rPr lang="el-GR" sz="2000" dirty="0" smtClean="0"/>
              <a:t>ορού)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Λιπίδια </a:t>
            </a:r>
            <a:r>
              <a:rPr lang="en-US" sz="2000" dirty="0" smtClean="0"/>
              <a:t>:</a:t>
            </a:r>
            <a:r>
              <a:rPr lang="el-GR" sz="2000" dirty="0" smtClean="0"/>
              <a:t>Τα </a:t>
            </a:r>
            <a:r>
              <a:rPr lang="el-GR" sz="2000" dirty="0" smtClean="0"/>
              <a:t>προϊόντα </a:t>
            </a:r>
            <a:r>
              <a:rPr lang="el-GR" sz="2000" dirty="0" smtClean="0"/>
              <a:t>του μεταβολισμού των </a:t>
            </a:r>
            <a:r>
              <a:rPr lang="el-GR" sz="2000" dirty="0" smtClean="0"/>
              <a:t>λ</a:t>
            </a:r>
            <a:r>
              <a:rPr lang="el-GR" sz="2000" dirty="0" smtClean="0"/>
              <a:t>ιπιδίων </a:t>
            </a:r>
            <a:r>
              <a:rPr lang="el-GR" sz="2000" dirty="0" smtClean="0"/>
              <a:t>φαίνεται ότι έχουν </a:t>
            </a:r>
            <a:r>
              <a:rPr lang="el-GR" sz="2000" dirty="0" err="1" smtClean="0"/>
              <a:t>αντιμικροβιακή</a:t>
            </a:r>
            <a:r>
              <a:rPr lang="el-GR" sz="2000" dirty="0" smtClean="0"/>
              <a:t> δράση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Υδατάνθρακες (</a:t>
            </a:r>
            <a:r>
              <a:rPr lang="el-GR" sz="2000" dirty="0" err="1" smtClean="0"/>
              <a:t>Ολιγοσακχαρίτες</a:t>
            </a:r>
            <a:r>
              <a:rPr lang="el-GR" sz="2000" dirty="0" smtClean="0"/>
              <a:t> ,</a:t>
            </a:r>
            <a:r>
              <a:rPr lang="el-GR" sz="2000" dirty="0" err="1" smtClean="0"/>
              <a:t>γλυκοπρωτείνες</a:t>
            </a:r>
            <a:r>
              <a:rPr lang="el-GR" sz="2000" dirty="0" smtClean="0"/>
              <a:t> </a:t>
            </a:r>
            <a:r>
              <a:rPr lang="el-GR" sz="2000" dirty="0" smtClean="0"/>
              <a:t>τα)α </a:t>
            </a:r>
            <a:r>
              <a:rPr lang="el-GR" sz="2000" dirty="0" smtClean="0"/>
              <a:t>οποία αλλάζουν των εντερική χλωρίδα ευνοώντας την ανάπτυξη των </a:t>
            </a:r>
            <a:r>
              <a:rPr lang="el-GR" sz="2000" dirty="0" err="1" smtClean="0"/>
              <a:t>λακτοβάκιλλων</a:t>
            </a:r>
            <a:r>
              <a:rPr lang="el-GR" sz="2000" dirty="0" smtClean="0"/>
              <a:t> και </a:t>
            </a:r>
            <a:r>
              <a:rPr lang="el-GR" sz="2000" dirty="0" smtClean="0"/>
              <a:t>των </a:t>
            </a:r>
            <a:r>
              <a:rPr lang="en-US" sz="2000" dirty="0" err="1" smtClean="0"/>
              <a:t>Bifidobacteria</a:t>
            </a:r>
            <a:r>
              <a:rPr lang="en-US" sz="20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Λευκά αιμοσφαίρια(ουδετερόφιλα και </a:t>
            </a:r>
            <a:r>
              <a:rPr lang="el-GR" sz="2000" dirty="0" err="1" smtClean="0"/>
              <a:t>μακροφάγα</a:t>
            </a:r>
            <a:r>
              <a:rPr lang="el-GR" sz="2000" dirty="0" smtClean="0"/>
              <a:t>)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Πρόληψη νοσημάτων κατά τη διάρκεια του θηλασμού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007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Ο μητρικός θηλασμός προφυλάσσει από νοσήματα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Στις αναπτυσσόμενες χώρες η νοσηρότητα και η θνησιμότητα των βρεφών που θηλάζουν είναι σαφώς μικρότερη συγκριτικά με εκείνη των βρεφών που δεν θηλάζουν</a:t>
            </a:r>
            <a:r>
              <a:rPr lang="el-GR" sz="24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Επίσης </a:t>
            </a:r>
            <a:r>
              <a:rPr lang="el-GR" sz="2400" dirty="0" smtClean="0"/>
              <a:t>η </a:t>
            </a:r>
            <a:r>
              <a:rPr lang="el-GR" sz="2400" dirty="0" smtClean="0"/>
              <a:t>επίπτωση </a:t>
            </a:r>
            <a:r>
              <a:rPr lang="el-GR" sz="2400" dirty="0" smtClean="0"/>
              <a:t>της γαστρεντερίτιδας και των λοιμώξεων του αναπνευστικού συστήματος σε αυτές τις </a:t>
            </a:r>
            <a:r>
              <a:rPr lang="el-GR" sz="2400" dirty="0" smtClean="0"/>
              <a:t>χώρες </a:t>
            </a:r>
            <a:r>
              <a:rPr lang="el-GR" sz="2400" dirty="0" smtClean="0"/>
              <a:t>είναι επίσης μικρότερη στα </a:t>
            </a:r>
            <a:r>
              <a:rPr lang="el-GR" sz="2400" dirty="0" smtClean="0"/>
              <a:t>θηλάζοντα </a:t>
            </a:r>
            <a:r>
              <a:rPr lang="el-GR" sz="2400" dirty="0" smtClean="0"/>
              <a:t>βρέφη.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Στις ανεπτυγμένες χώρες ή επίπτωση οξέων νοσημάτων είναι χαμηλότερη στα θηλάζοντα </a:t>
            </a:r>
            <a:r>
              <a:rPr lang="el-GR" sz="2400" dirty="0" smtClean="0"/>
              <a:t>βρέφη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2031</Words>
  <Application>Microsoft Office PowerPoint</Application>
  <PresentationFormat>Προβολή στην οθόνη (4:3)</PresentationFormat>
  <Paragraphs>173</Paragraphs>
  <Slides>31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Θέμα του Office</vt:lpstr>
      <vt:lpstr>Μητρικός θηλασμός Διατροφή νεογεννήτου</vt:lpstr>
      <vt:lpstr>Μητρικός θηλασμός</vt:lpstr>
      <vt:lpstr>Σύσταση του μητρικού γάλακτος</vt:lpstr>
      <vt:lpstr>‘Άμεσα οφέλη του μητρικού θηλασμού</vt:lpstr>
      <vt:lpstr>Επίδραση του μητρικού γάλακτος στο πεπτικό σύστημα</vt:lpstr>
      <vt:lpstr>Διαφάνεια 6</vt:lpstr>
      <vt:lpstr>Αντιμικροβιακοί παράγοντες</vt:lpstr>
      <vt:lpstr>Διαφάνεια 8</vt:lpstr>
      <vt:lpstr>Πρόληψη νοσημάτων κατά τη διάρκεια του θηλασμού</vt:lpstr>
      <vt:lpstr>Πρόληψη νοσημάτων κατά τη διάρκεια του θηλασμού</vt:lpstr>
      <vt:lpstr>Μακροπρόθεσμα οφέλη του μητρικού θηλασμού</vt:lpstr>
      <vt:lpstr>Διαφάνεια 12</vt:lpstr>
      <vt:lpstr>Διαφάνεια 13</vt:lpstr>
      <vt:lpstr>Αντενδείξεις μητρικού θηλασμού</vt:lpstr>
      <vt:lpstr>Διαφάνεια 15</vt:lpstr>
      <vt:lpstr>Τροποιημένο γάλα αγελάδας(infant fomula)</vt:lpstr>
      <vt:lpstr>Οδηγίες για τη σίτιση του βρέφους με biberon</vt:lpstr>
      <vt:lpstr>Σίτιση πρόωρου νεογνού</vt:lpstr>
      <vt:lpstr>Διαφάνεια 19</vt:lpstr>
      <vt:lpstr>Διαφάνεια 20</vt:lpstr>
      <vt:lpstr>Προσθήκη στερεών τροφών</vt:lpstr>
      <vt:lpstr>Διαφάνεια 22</vt:lpstr>
      <vt:lpstr>Διατροφή μετά το 1ο χρόνο ζωής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Μητρικός θηλασμός Διατροφή βρέφους και νηπίου</dc:title>
  <dc:creator>Domus</dc:creator>
  <cp:lastModifiedBy>Domus</cp:lastModifiedBy>
  <cp:revision>20</cp:revision>
  <dcterms:created xsi:type="dcterms:W3CDTF">2013-01-12T19:43:02Z</dcterms:created>
  <dcterms:modified xsi:type="dcterms:W3CDTF">2013-05-27T19:58:30Z</dcterms:modified>
</cp:coreProperties>
</file>