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086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99A200-614F-495C-A9D9-AC800214B9DA}" type="datetimeFigureOut">
              <a:rPr lang="el-GR" smtClean="0"/>
              <a:pPr/>
              <a:t>20/5/2013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8E5837-59B9-4E73-B1A9-18F192EF2749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E5837-59B9-4E73-B1A9-18F192EF2749}" type="slidenum">
              <a:rPr lang="el-GR" smtClean="0"/>
              <a:pPr/>
              <a:t>20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DFBCF-0327-463A-9D7B-73959A545A61}" type="datetimeFigureOut">
              <a:rPr lang="el-GR" smtClean="0"/>
              <a:pPr/>
              <a:t>20/5/2013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D81A2-0D66-40DB-8A7A-88EB0AABE7C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DFBCF-0327-463A-9D7B-73959A545A61}" type="datetimeFigureOut">
              <a:rPr lang="el-GR" smtClean="0"/>
              <a:pPr/>
              <a:t>20/5/2013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D81A2-0D66-40DB-8A7A-88EB0AABE7C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DFBCF-0327-463A-9D7B-73959A545A61}" type="datetimeFigureOut">
              <a:rPr lang="el-GR" smtClean="0"/>
              <a:pPr/>
              <a:t>20/5/2013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D81A2-0D66-40DB-8A7A-88EB0AABE7C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DFBCF-0327-463A-9D7B-73959A545A61}" type="datetimeFigureOut">
              <a:rPr lang="el-GR" smtClean="0"/>
              <a:pPr/>
              <a:t>20/5/2013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D81A2-0D66-40DB-8A7A-88EB0AABE7C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DFBCF-0327-463A-9D7B-73959A545A61}" type="datetimeFigureOut">
              <a:rPr lang="el-GR" smtClean="0"/>
              <a:pPr/>
              <a:t>20/5/2013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D81A2-0D66-40DB-8A7A-88EB0AABE7C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DFBCF-0327-463A-9D7B-73959A545A61}" type="datetimeFigureOut">
              <a:rPr lang="el-GR" smtClean="0"/>
              <a:pPr/>
              <a:t>20/5/2013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D81A2-0D66-40DB-8A7A-88EB0AABE7C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DFBCF-0327-463A-9D7B-73959A545A61}" type="datetimeFigureOut">
              <a:rPr lang="el-GR" smtClean="0"/>
              <a:pPr/>
              <a:t>20/5/2013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D81A2-0D66-40DB-8A7A-88EB0AABE7C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DFBCF-0327-463A-9D7B-73959A545A61}" type="datetimeFigureOut">
              <a:rPr lang="el-GR" smtClean="0"/>
              <a:pPr/>
              <a:t>20/5/2013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D81A2-0D66-40DB-8A7A-88EB0AABE7C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DFBCF-0327-463A-9D7B-73959A545A61}" type="datetimeFigureOut">
              <a:rPr lang="el-GR" smtClean="0"/>
              <a:pPr/>
              <a:t>20/5/2013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D81A2-0D66-40DB-8A7A-88EB0AABE7C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DFBCF-0327-463A-9D7B-73959A545A61}" type="datetimeFigureOut">
              <a:rPr lang="el-GR" smtClean="0"/>
              <a:pPr/>
              <a:t>20/5/2013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D81A2-0D66-40DB-8A7A-88EB0AABE7C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DFBCF-0327-463A-9D7B-73959A545A61}" type="datetimeFigureOut">
              <a:rPr lang="el-GR" smtClean="0"/>
              <a:pPr/>
              <a:t>20/5/2013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D81A2-0D66-40DB-8A7A-88EB0AABE7C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CDFBCF-0327-463A-9D7B-73959A545A61}" type="datetimeFigureOut">
              <a:rPr lang="el-GR" smtClean="0"/>
              <a:pPr/>
              <a:t>20/5/2013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D81A2-0D66-40DB-8A7A-88EB0AABE7C2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Νεογνικός ίκτερος</a:t>
            </a:r>
            <a:br>
              <a:rPr lang="el-GR" b="1" dirty="0" smtClean="0"/>
            </a:br>
            <a:r>
              <a:rPr lang="el-GR" b="1" dirty="0" smtClean="0"/>
              <a:t>Συγγενείς και επίκτητες λοιμώξεις του νεογνού</a:t>
            </a:r>
            <a:endParaRPr lang="el-GR" b="1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Αντιγόνη </a:t>
            </a:r>
            <a:r>
              <a:rPr lang="el-GR" dirty="0" err="1" smtClean="0"/>
              <a:t>Τριανταφυλλίδου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>
            <a:normAutofit fontScale="70000" lnSpcReduction="20000"/>
          </a:bodyPr>
          <a:lstStyle/>
          <a:p>
            <a:r>
              <a:rPr lang="el-GR" b="1" dirty="0" smtClean="0"/>
              <a:t>Παρατεινόμενος ίκτερος με αύξηση της άμεσης </a:t>
            </a:r>
            <a:r>
              <a:rPr lang="el-GR" b="1" dirty="0" err="1" smtClean="0"/>
              <a:t>χολερυθρίνης</a:t>
            </a:r>
            <a:r>
              <a:rPr lang="en-US" b="1" dirty="0" smtClean="0"/>
              <a:t>:</a:t>
            </a:r>
            <a:endParaRPr lang="el-GR" b="1" dirty="0" smtClean="0"/>
          </a:p>
          <a:p>
            <a:pPr>
              <a:lnSpc>
                <a:spcPct val="170000"/>
              </a:lnSpc>
            </a:pPr>
            <a:r>
              <a:rPr lang="el-GR" sz="3000" dirty="0" smtClean="0"/>
              <a:t>Νεογνική ηπατίτιδα</a:t>
            </a:r>
          </a:p>
          <a:p>
            <a:pPr>
              <a:lnSpc>
                <a:spcPct val="170000"/>
              </a:lnSpc>
            </a:pPr>
            <a:r>
              <a:rPr lang="el-GR" sz="3000" dirty="0" smtClean="0"/>
              <a:t>Ατρησία χοληφόρων</a:t>
            </a:r>
          </a:p>
          <a:p>
            <a:pPr>
              <a:lnSpc>
                <a:spcPct val="170000"/>
              </a:lnSpc>
            </a:pPr>
            <a:r>
              <a:rPr lang="el-GR" sz="3000" dirty="0" err="1" smtClean="0"/>
              <a:t>Γαλακτοζαιμία</a:t>
            </a:r>
            <a:endParaRPr lang="el-GR" sz="3000" dirty="0" smtClean="0"/>
          </a:p>
          <a:p>
            <a:pPr>
              <a:lnSpc>
                <a:spcPct val="170000"/>
              </a:lnSpc>
            </a:pPr>
            <a:r>
              <a:rPr lang="el-GR" sz="3000" dirty="0" err="1" smtClean="0"/>
              <a:t>Ινοκυστική</a:t>
            </a:r>
            <a:r>
              <a:rPr lang="el-GR" sz="3000" dirty="0" smtClean="0"/>
              <a:t> νόσος</a:t>
            </a:r>
          </a:p>
          <a:p>
            <a:pPr>
              <a:lnSpc>
                <a:spcPct val="170000"/>
              </a:lnSpc>
            </a:pPr>
            <a:r>
              <a:rPr lang="el-GR" sz="3000" dirty="0" smtClean="0"/>
              <a:t>Σηψαιμία –ουρολοίμωξη</a:t>
            </a:r>
          </a:p>
          <a:p>
            <a:pPr>
              <a:lnSpc>
                <a:spcPct val="170000"/>
              </a:lnSpc>
            </a:pPr>
            <a:r>
              <a:rPr lang="el-GR" sz="3000" dirty="0" smtClean="0"/>
              <a:t>Συγγενής λοίμωξη</a:t>
            </a:r>
          </a:p>
          <a:p>
            <a:pPr>
              <a:lnSpc>
                <a:spcPct val="170000"/>
              </a:lnSpc>
            </a:pPr>
            <a:r>
              <a:rPr lang="el-GR" sz="3000" dirty="0" smtClean="0"/>
              <a:t>Ανεπάρκεια α1-αντιθρυψίνης</a:t>
            </a:r>
          </a:p>
          <a:p>
            <a:pPr>
              <a:lnSpc>
                <a:spcPct val="170000"/>
              </a:lnSpc>
            </a:pPr>
            <a:r>
              <a:rPr lang="el-GR" sz="3000" dirty="0" smtClean="0"/>
              <a:t>Ολική παρεντερική διατροφή</a:t>
            </a:r>
            <a:endParaRPr lang="el-GR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14356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Πυρηνικός ίκτερος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6215082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l-GR" sz="1800" dirty="0" smtClean="0"/>
              <a:t>Η είσοδος της </a:t>
            </a:r>
            <a:r>
              <a:rPr lang="el-GR" sz="1800" dirty="0" err="1" smtClean="0"/>
              <a:t>χολερυθρίνης</a:t>
            </a:r>
            <a:r>
              <a:rPr lang="el-GR" sz="1800" dirty="0" smtClean="0"/>
              <a:t> στα κύτταρα του εγκεφάλου και ο χρωματισμός τους από αυτήν έχει χαρακτηρισθεί </a:t>
            </a:r>
            <a:r>
              <a:rPr lang="el-GR" sz="1800" dirty="0" err="1" smtClean="0"/>
              <a:t>παθολογοανατομικά</a:t>
            </a:r>
            <a:r>
              <a:rPr lang="el-GR" sz="1800" dirty="0" smtClean="0"/>
              <a:t> ως πυρηνικός ίκτερος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Κλινικά περιγράφεται ως εγκεφαλοπάθεια από </a:t>
            </a:r>
            <a:r>
              <a:rPr lang="el-GR" sz="1800" dirty="0" err="1" smtClean="0"/>
              <a:t>χολερυθρίνη</a:t>
            </a:r>
            <a:endParaRPr lang="el-GR" sz="1800" dirty="0" smtClean="0"/>
          </a:p>
          <a:p>
            <a:pPr>
              <a:lnSpc>
                <a:spcPct val="150000"/>
              </a:lnSpc>
            </a:pPr>
            <a:r>
              <a:rPr lang="el-GR" sz="1800" dirty="0" smtClean="0"/>
              <a:t>Κλινικά χαρακτηρίζεται ωε εξής</a:t>
            </a:r>
            <a:r>
              <a:rPr lang="en-US" sz="1800" dirty="0" smtClean="0"/>
              <a:t>:</a:t>
            </a:r>
            <a:endParaRPr lang="el-GR" sz="1800" dirty="0" smtClean="0"/>
          </a:p>
          <a:p>
            <a:pPr>
              <a:lnSpc>
                <a:spcPct val="150000"/>
              </a:lnSpc>
            </a:pPr>
            <a:r>
              <a:rPr lang="el-GR" sz="1800" dirty="0" smtClean="0"/>
              <a:t>Συνήθως αφορά νεογνά ηλικίας 2-6 </a:t>
            </a:r>
            <a:r>
              <a:rPr lang="el-GR" sz="1800" dirty="0" err="1" smtClean="0"/>
              <a:t>ημερών.Διακρίνονται</a:t>
            </a:r>
            <a:r>
              <a:rPr lang="el-GR" sz="1800" dirty="0" smtClean="0"/>
              <a:t> 4 στάδια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1</a:t>
            </a:r>
            <a:r>
              <a:rPr lang="el-GR" sz="1800" baseline="30000" dirty="0" smtClean="0"/>
              <a:t>ο</a:t>
            </a:r>
            <a:r>
              <a:rPr lang="el-GR" sz="1800" dirty="0" smtClean="0"/>
              <a:t> στάδιο</a:t>
            </a:r>
            <a:r>
              <a:rPr lang="en-US" sz="1800" dirty="0" smtClean="0"/>
              <a:t>:</a:t>
            </a:r>
            <a:endParaRPr lang="el-GR" sz="1800" dirty="0" smtClean="0"/>
          </a:p>
          <a:p>
            <a:pPr>
              <a:lnSpc>
                <a:spcPct val="150000"/>
              </a:lnSpc>
            </a:pPr>
            <a:r>
              <a:rPr lang="el-GR" sz="1800" dirty="0" smtClean="0"/>
              <a:t>Υποτονία λήθαργος και φτωχό αντανακλαστικό θηλασμού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2</a:t>
            </a:r>
            <a:r>
              <a:rPr lang="el-GR" sz="1800" baseline="30000" dirty="0" smtClean="0"/>
              <a:t>ο</a:t>
            </a:r>
            <a:r>
              <a:rPr lang="el-GR" sz="1800" dirty="0" smtClean="0"/>
              <a:t> στάδιο</a:t>
            </a:r>
            <a:r>
              <a:rPr lang="en-US" sz="1800" dirty="0" smtClean="0"/>
              <a:t>:</a:t>
            </a:r>
            <a:endParaRPr lang="el-GR" sz="1800" dirty="0" smtClean="0"/>
          </a:p>
          <a:p>
            <a:pPr>
              <a:lnSpc>
                <a:spcPct val="150000"/>
              </a:lnSpc>
            </a:pPr>
            <a:r>
              <a:rPr lang="el-GR" sz="1800" dirty="0" err="1" smtClean="0"/>
              <a:t>Σπαστικότητα</a:t>
            </a:r>
            <a:r>
              <a:rPr lang="el-GR" sz="1800" dirty="0" smtClean="0"/>
              <a:t> με </a:t>
            </a:r>
            <a:r>
              <a:rPr lang="el-GR" sz="1800" dirty="0" err="1" smtClean="0"/>
              <a:t>οπισθότοτνο</a:t>
            </a:r>
            <a:r>
              <a:rPr lang="el-GR" sz="1800" dirty="0" smtClean="0"/>
              <a:t> συχνά και πυρετός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3</a:t>
            </a:r>
            <a:r>
              <a:rPr lang="el-GR" sz="1800" baseline="30000" dirty="0" smtClean="0"/>
              <a:t>ο</a:t>
            </a:r>
            <a:r>
              <a:rPr lang="el-GR" sz="1800" dirty="0" smtClean="0"/>
              <a:t> στάδιο</a:t>
            </a:r>
            <a:endParaRPr lang="en-US" sz="1800" dirty="0" smtClean="0"/>
          </a:p>
          <a:p>
            <a:pPr>
              <a:lnSpc>
                <a:spcPct val="150000"/>
              </a:lnSpc>
            </a:pPr>
            <a:r>
              <a:rPr lang="el-GR" sz="1800" dirty="0" smtClean="0"/>
              <a:t>Μετά την 1</a:t>
            </a:r>
            <a:r>
              <a:rPr lang="el-GR" sz="1800" baseline="30000" dirty="0" smtClean="0"/>
              <a:t>η</a:t>
            </a:r>
            <a:r>
              <a:rPr lang="el-GR" sz="1800" dirty="0" smtClean="0"/>
              <a:t> εβδομάδα ζωής-Ελάττωση της </a:t>
            </a:r>
            <a:r>
              <a:rPr lang="el-GR" sz="1800" dirty="0" err="1" smtClean="0"/>
              <a:t>σπαστικότητας</a:t>
            </a:r>
            <a:endParaRPr lang="el-GR" sz="1800" dirty="0" smtClean="0"/>
          </a:p>
          <a:p>
            <a:pPr>
              <a:lnSpc>
                <a:spcPct val="150000"/>
              </a:lnSpc>
            </a:pPr>
            <a:r>
              <a:rPr lang="el-GR" sz="1800" dirty="0" smtClean="0"/>
              <a:t>4</a:t>
            </a:r>
            <a:r>
              <a:rPr lang="el-GR" sz="1800" baseline="30000" dirty="0" smtClean="0"/>
              <a:t>ο</a:t>
            </a:r>
            <a:r>
              <a:rPr lang="el-GR" sz="1800" dirty="0" smtClean="0"/>
              <a:t> στάδιο</a:t>
            </a:r>
            <a:r>
              <a:rPr lang="en-US" sz="1800" dirty="0" smtClean="0"/>
              <a:t>:</a:t>
            </a:r>
            <a:endParaRPr lang="el-GR" sz="1800" dirty="0" smtClean="0"/>
          </a:p>
          <a:p>
            <a:pPr>
              <a:lnSpc>
                <a:spcPct val="150000"/>
              </a:lnSpc>
            </a:pPr>
            <a:r>
              <a:rPr lang="el-GR" sz="1800" dirty="0" smtClean="0"/>
              <a:t>Μετά τη νεογνική περίοδο και χαρακτηρίζεται από </a:t>
            </a:r>
            <a:r>
              <a:rPr lang="el-GR" sz="1800" dirty="0" err="1" smtClean="0"/>
              <a:t>σπαστικότητα,αθέτωση,μερική</a:t>
            </a:r>
            <a:r>
              <a:rPr lang="el-GR" sz="1800" dirty="0" smtClean="0"/>
              <a:t> ή πλήρη κώφωση και ΨΧΚ καθυστέρηση.</a:t>
            </a:r>
            <a:endParaRPr lang="el-GR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Αντιμετώπιση του ίκτερου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Φάρμακα</a:t>
            </a:r>
          </a:p>
          <a:p>
            <a:r>
              <a:rPr lang="el-GR" dirty="0" smtClean="0"/>
              <a:t>Φωτοθεραπεία</a:t>
            </a:r>
          </a:p>
          <a:p>
            <a:r>
              <a:rPr lang="el-GR" dirty="0" smtClean="0"/>
              <a:t>Αφαιμαξομετάγγιση</a:t>
            </a:r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Φωτοθεραπεία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600076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l-GR" sz="2400" dirty="0" smtClean="0"/>
              <a:t>Χρησιμοποιείται φως μήκους κύματος 450-460μ</a:t>
            </a:r>
            <a:r>
              <a:rPr lang="en-US" sz="2400" dirty="0" smtClean="0"/>
              <a:t>m</a:t>
            </a:r>
            <a:r>
              <a:rPr lang="el-GR" sz="2400" dirty="0" smtClean="0"/>
              <a:t> που ελαττώνει την έμμεση </a:t>
            </a:r>
            <a:r>
              <a:rPr lang="el-GR" sz="2400" dirty="0" err="1" smtClean="0"/>
              <a:t>υπερχολερυθριναιμία</a:t>
            </a:r>
            <a:r>
              <a:rPr lang="el-GR" sz="2400" dirty="0" smtClean="0"/>
              <a:t> με τρεις τρόπους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Ενδείξεις φωτοθεραπείας</a:t>
            </a:r>
            <a:r>
              <a:rPr lang="en-US" sz="2400" dirty="0" smtClean="0"/>
              <a:t>;</a:t>
            </a:r>
            <a:endParaRPr lang="el-GR" sz="2400" dirty="0" smtClean="0"/>
          </a:p>
          <a:p>
            <a:pPr lvl="1">
              <a:lnSpc>
                <a:spcPct val="150000"/>
              </a:lnSpc>
            </a:pPr>
            <a:r>
              <a:rPr lang="el-GR" sz="2400" dirty="0" smtClean="0"/>
              <a:t>Προφυλακτικά σε νεογνά με βάρος γέννησης &lt;1500</a:t>
            </a:r>
            <a:r>
              <a:rPr lang="en-US" sz="2400" dirty="0" err="1" smtClean="0"/>
              <a:t>gr</a:t>
            </a:r>
            <a:endParaRPr lang="el-GR" sz="2400" dirty="0" smtClean="0"/>
          </a:p>
          <a:p>
            <a:pPr lvl="1">
              <a:lnSpc>
                <a:spcPct val="150000"/>
              </a:lnSpc>
            </a:pPr>
            <a:r>
              <a:rPr lang="el-GR" sz="2400" dirty="0" smtClean="0"/>
              <a:t>Σε αιμολυτικό ίκτερο</a:t>
            </a:r>
          </a:p>
          <a:p>
            <a:pPr lvl="1">
              <a:lnSpc>
                <a:spcPct val="150000"/>
              </a:lnSpc>
            </a:pPr>
            <a:r>
              <a:rPr lang="el-GR" sz="2400" dirty="0" smtClean="0"/>
              <a:t>Στην αναμονή για ΑΦΜ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Αντένδειξη φωτοθεραπείας</a:t>
            </a:r>
            <a:r>
              <a:rPr lang="en-US" sz="2400" dirty="0" smtClean="0"/>
              <a:t>:</a:t>
            </a:r>
            <a:endParaRPr lang="el-GR" sz="2400" dirty="0" smtClean="0"/>
          </a:p>
          <a:p>
            <a:pPr>
              <a:lnSpc>
                <a:spcPct val="150000"/>
              </a:lnSpc>
            </a:pPr>
            <a:r>
              <a:rPr lang="el-GR" sz="2400" dirty="0" err="1" smtClean="0"/>
              <a:t>Υπερχολερυθριναιμία</a:t>
            </a:r>
            <a:r>
              <a:rPr lang="el-GR" sz="2400" dirty="0" smtClean="0"/>
              <a:t> άμεσου τύπου(σύνδρομο </a:t>
            </a:r>
            <a:r>
              <a:rPr lang="el-GR" sz="2400" dirty="0" err="1" smtClean="0"/>
              <a:t>χαλκόχρου</a:t>
            </a:r>
            <a:r>
              <a:rPr lang="el-GR" sz="2400" dirty="0" smtClean="0"/>
              <a:t> νεογνού)</a:t>
            </a:r>
            <a:endParaRPr lang="el-GR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/>
              <a:t>Επιπλοκές φωτοθεραπείας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l-GR" sz="2800" dirty="0" smtClean="0"/>
              <a:t>Αυξημένη απώλεια ύδατος</a:t>
            </a:r>
          </a:p>
          <a:p>
            <a:pPr>
              <a:lnSpc>
                <a:spcPct val="150000"/>
              </a:lnSpc>
            </a:pPr>
            <a:r>
              <a:rPr lang="el-GR" sz="2800" dirty="0" smtClean="0"/>
              <a:t>Θερμική αστάθεια</a:t>
            </a:r>
          </a:p>
          <a:p>
            <a:pPr>
              <a:lnSpc>
                <a:spcPct val="150000"/>
              </a:lnSpc>
            </a:pPr>
            <a:r>
              <a:rPr lang="el-GR" sz="2800" dirty="0" smtClean="0"/>
              <a:t>Κάλυψη εικόνας σηψαιμίας</a:t>
            </a:r>
          </a:p>
          <a:p>
            <a:pPr>
              <a:lnSpc>
                <a:spcPct val="150000"/>
              </a:lnSpc>
            </a:pPr>
            <a:r>
              <a:rPr lang="el-GR" sz="2800" dirty="0" smtClean="0"/>
              <a:t>Εξανθήματα</a:t>
            </a:r>
          </a:p>
          <a:p>
            <a:pPr>
              <a:lnSpc>
                <a:spcPct val="150000"/>
              </a:lnSpc>
            </a:pPr>
            <a:r>
              <a:rPr lang="el-GR" sz="2800" dirty="0" smtClean="0"/>
              <a:t>Υδαρείς κενώσεις</a:t>
            </a:r>
          </a:p>
          <a:p>
            <a:pPr>
              <a:lnSpc>
                <a:spcPct val="150000"/>
              </a:lnSpc>
            </a:pPr>
            <a:r>
              <a:rPr lang="el-GR" sz="2800" dirty="0" err="1" smtClean="0"/>
              <a:t>Θρομβοπενία</a:t>
            </a:r>
            <a:endParaRPr lang="el-GR" sz="2800" dirty="0" smtClean="0"/>
          </a:p>
          <a:p>
            <a:pPr>
              <a:lnSpc>
                <a:spcPct val="150000"/>
              </a:lnSpc>
            </a:pPr>
            <a:r>
              <a:rPr lang="el-GR" sz="2800" dirty="0" smtClean="0"/>
              <a:t>Βλάβη αμφιβληστροειδούς</a:t>
            </a:r>
          </a:p>
          <a:p>
            <a:pPr>
              <a:lnSpc>
                <a:spcPct val="150000"/>
              </a:lnSpc>
            </a:pPr>
            <a:r>
              <a:rPr lang="el-GR" sz="2800" dirty="0" smtClean="0"/>
              <a:t>Σύνδρομο </a:t>
            </a:r>
            <a:r>
              <a:rPr lang="el-GR" sz="2800" dirty="0" err="1" smtClean="0"/>
              <a:t>χαλκόχρου</a:t>
            </a:r>
            <a:r>
              <a:rPr lang="el-GR" sz="2800" dirty="0" smtClean="0"/>
              <a:t> νεογνού</a:t>
            </a:r>
            <a:endParaRPr lang="el-GR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Συγγενείς λοιμώξεις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Λοίμωξη από </a:t>
            </a:r>
            <a:r>
              <a:rPr lang="en-US" dirty="0" err="1" smtClean="0"/>
              <a:t>toxoplasma</a:t>
            </a:r>
            <a:r>
              <a:rPr lang="en-US" dirty="0" smtClean="0"/>
              <a:t> </a:t>
            </a:r>
            <a:r>
              <a:rPr lang="en-US" dirty="0" err="1" smtClean="0"/>
              <a:t>gondii</a:t>
            </a:r>
            <a:endParaRPr lang="en-US" dirty="0" smtClean="0"/>
          </a:p>
          <a:p>
            <a:r>
              <a:rPr lang="el-GR" dirty="0" smtClean="0"/>
              <a:t>Λοίμωξη από ιό ερυθράς</a:t>
            </a:r>
          </a:p>
          <a:p>
            <a:r>
              <a:rPr lang="el-GR" dirty="0" smtClean="0"/>
              <a:t>Λοίμωξη από ιό </a:t>
            </a:r>
            <a:r>
              <a:rPr lang="en-US" dirty="0" smtClean="0"/>
              <a:t>CMV</a:t>
            </a:r>
            <a:r>
              <a:rPr lang="el-GR" dirty="0" smtClean="0"/>
              <a:t>(</a:t>
            </a:r>
            <a:r>
              <a:rPr lang="el-GR" dirty="0" err="1" smtClean="0"/>
              <a:t>κυτταρομεγαλοιός</a:t>
            </a:r>
            <a:r>
              <a:rPr lang="el-GR" dirty="0" smtClean="0"/>
              <a:t>)</a:t>
            </a:r>
          </a:p>
          <a:p>
            <a:r>
              <a:rPr lang="el-GR" dirty="0" smtClean="0"/>
              <a:t>Λοίμωξη από ιό έρπητα</a:t>
            </a:r>
          </a:p>
          <a:p>
            <a:r>
              <a:rPr lang="el-GR" dirty="0" smtClean="0"/>
              <a:t>Συγγενής σύφιλη</a:t>
            </a:r>
          </a:p>
          <a:p>
            <a:r>
              <a:rPr lang="el-GR" dirty="0" smtClean="0"/>
              <a:t>Λοίμωξη από ιό </a:t>
            </a:r>
            <a:r>
              <a:rPr lang="el-GR" dirty="0" err="1" smtClean="0"/>
              <a:t>ανεμευλογιάς</a:t>
            </a:r>
            <a:endParaRPr lang="el-G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el-GR" sz="3200" b="1" dirty="0" smtClean="0"/>
              <a:t>Συγγενής Λοίμωξη από </a:t>
            </a:r>
            <a:r>
              <a:rPr lang="en-US" sz="3200" b="1" dirty="0" err="1" smtClean="0"/>
              <a:t>toxoplasma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gondii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85720" y="714356"/>
            <a:ext cx="8401080" cy="578647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1800" dirty="0" smtClean="0"/>
              <a:t>Το τοξόπλασμα είναι ενδοκυττάριο παράσιτο 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Ο άνθρωπος μολύνεται από τα κόπρανα της γάτας, με χώμα μολυσμένο από αυτά ή από βρώση </a:t>
            </a:r>
            <a:r>
              <a:rPr lang="el-GR" sz="1800" dirty="0" err="1" smtClean="0"/>
              <a:t>κ΄ρεατος</a:t>
            </a:r>
            <a:r>
              <a:rPr lang="el-GR" sz="1800" dirty="0" smtClean="0"/>
              <a:t> που δεν είναι καλά ψημένο.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Η λοίμωξη στο φυσιολογικό ενήλικα είναι συνήθως </a:t>
            </a:r>
            <a:r>
              <a:rPr lang="el-GR" sz="1800" dirty="0" err="1" smtClean="0"/>
              <a:t>ασυμπτωματική</a:t>
            </a:r>
            <a:endParaRPr lang="el-GR" sz="1800" dirty="0" smtClean="0"/>
          </a:p>
          <a:p>
            <a:pPr>
              <a:lnSpc>
                <a:spcPct val="150000"/>
              </a:lnSpc>
            </a:pPr>
            <a:r>
              <a:rPr lang="el-GR" sz="1800" dirty="0" smtClean="0"/>
              <a:t>Συχνότητα συγγενούς τοξοπλάσμωσης</a:t>
            </a:r>
            <a:r>
              <a:rPr lang="en-US" sz="1800" dirty="0" smtClean="0"/>
              <a:t>:</a:t>
            </a:r>
            <a:r>
              <a:rPr lang="el-GR" sz="1800" dirty="0" smtClean="0"/>
              <a:t>3-10ν [περιπτώσεις /1000 γεννήσεις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Το νεογνό συνήθως μολύνεται μετά από </a:t>
            </a:r>
            <a:r>
              <a:rPr lang="el-GR" sz="1800" dirty="0" err="1" smtClean="0"/>
              <a:t>πρωτολοίμωξη</a:t>
            </a:r>
            <a:r>
              <a:rPr lang="el-GR" sz="1800" dirty="0" smtClean="0"/>
              <a:t> της μητέρας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Η πιθανότητα μετάδοσης του παρασίτου είναι μεγαλύτερη όσο πιο προχωρημένη είναι η κύηση(25% το 1</a:t>
            </a:r>
            <a:r>
              <a:rPr lang="el-GR" sz="1800" baseline="30000" dirty="0" smtClean="0"/>
              <a:t>ο</a:t>
            </a:r>
            <a:r>
              <a:rPr lang="el-GR" sz="1800" dirty="0" smtClean="0"/>
              <a:t> τρίμηνο,54% το 2</a:t>
            </a:r>
            <a:r>
              <a:rPr lang="el-GR" sz="1800" baseline="30000" dirty="0" smtClean="0"/>
              <a:t>ο</a:t>
            </a:r>
            <a:r>
              <a:rPr lang="el-GR" sz="1800" dirty="0" smtClean="0"/>
              <a:t> τρίμηνο και 65% το 3</a:t>
            </a:r>
            <a:r>
              <a:rPr lang="el-GR" sz="1800" baseline="30000" dirty="0" smtClean="0"/>
              <a:t>ο</a:t>
            </a:r>
            <a:r>
              <a:rPr lang="el-GR" sz="1800" dirty="0" smtClean="0"/>
              <a:t> τρίμηνο)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Αλλά η νόσος και οι βλάβες που προκαλεί είναι πιο βαριά όσο πιο ανώριμο είναι το έμβρυο (75% των εμβρύων που προσβάλλονται το 1</a:t>
            </a:r>
            <a:r>
              <a:rPr lang="el-GR" sz="1800" baseline="30000" dirty="0" smtClean="0"/>
              <a:t>ο</a:t>
            </a:r>
            <a:r>
              <a:rPr lang="el-GR" sz="1800" dirty="0" smtClean="0"/>
              <a:t> τρίμηνο έχουν βλάβες)</a:t>
            </a:r>
            <a:endParaRPr lang="el-GR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Κλινική εικόνα συγγενούς τοξοπλάσμωσης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1800" dirty="0" smtClean="0"/>
              <a:t>Αποβολή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Πρόωρος τοκετός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Στο 85% των </a:t>
            </a:r>
            <a:r>
              <a:rPr lang="el-GR" sz="1800" dirty="0" err="1" smtClean="0"/>
              <a:t>ασυμπτωματικών</a:t>
            </a:r>
            <a:r>
              <a:rPr lang="el-GR" sz="1800" dirty="0" smtClean="0"/>
              <a:t> νεογνών κατά τη γέννηση αργότερα εμφανίζεται </a:t>
            </a:r>
            <a:r>
              <a:rPr lang="el-GR" sz="1800" dirty="0" err="1" smtClean="0"/>
              <a:t>χοριοαμφιβληστροειδίτιδα</a:t>
            </a:r>
            <a:endParaRPr lang="el-GR" sz="1800" dirty="0" smtClean="0"/>
          </a:p>
          <a:p>
            <a:pPr>
              <a:lnSpc>
                <a:spcPct val="150000"/>
              </a:lnSpc>
            </a:pPr>
            <a:r>
              <a:rPr lang="el-GR" sz="1800" dirty="0" smtClean="0"/>
              <a:t>10-20% νευρολογικά επακόλουθα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Στα συμπτωματικά νεογνά τα συμπτώματα είναι</a:t>
            </a:r>
            <a:r>
              <a:rPr lang="en-US" sz="1800" dirty="0" smtClean="0"/>
              <a:t>:</a:t>
            </a:r>
            <a:r>
              <a:rPr lang="el-GR" sz="1800" dirty="0" smtClean="0"/>
              <a:t>Υδροκέφαλος, </a:t>
            </a:r>
            <a:r>
              <a:rPr lang="el-GR" sz="1800" dirty="0" err="1" smtClean="0"/>
              <a:t>χοριοαμφιβληστροειδίτιδα</a:t>
            </a:r>
            <a:r>
              <a:rPr lang="el-GR" sz="1800" dirty="0" smtClean="0"/>
              <a:t>,  </a:t>
            </a:r>
            <a:r>
              <a:rPr lang="el-GR" sz="1800" dirty="0" err="1" smtClean="0"/>
              <a:t>ενδοκράνιες</a:t>
            </a:r>
            <a:r>
              <a:rPr lang="el-GR" sz="1800" dirty="0" smtClean="0"/>
              <a:t> αποτιτανώσεις,, </a:t>
            </a:r>
            <a:r>
              <a:rPr lang="el-GR" sz="1800" dirty="0" err="1" smtClean="0"/>
              <a:t>θρομβοπενία</a:t>
            </a:r>
            <a:r>
              <a:rPr lang="el-GR" sz="1800" dirty="0" smtClean="0"/>
              <a:t>, </a:t>
            </a:r>
            <a:r>
              <a:rPr lang="el-GR" sz="1800" dirty="0" err="1" smtClean="0"/>
              <a:t>πετέχειώδες</a:t>
            </a:r>
            <a:r>
              <a:rPr lang="el-GR" sz="1800" dirty="0" smtClean="0"/>
              <a:t> εξάνθημα, </a:t>
            </a:r>
            <a:r>
              <a:rPr lang="el-GR" sz="1800" dirty="0" err="1" smtClean="0"/>
              <a:t>ηπατοσπληνομεγαλία</a:t>
            </a:r>
            <a:r>
              <a:rPr lang="el-GR" sz="1800" dirty="0" smtClean="0"/>
              <a:t> ,ίκτερος ,σπασμοί, αύξηση του λευκώματος και των κυττάρων στο ΕΝΥ</a:t>
            </a:r>
            <a:endParaRPr lang="el-GR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785818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Διάγνωση συγγενούς τοξοπλάσμωσης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000" dirty="0" smtClean="0"/>
              <a:t>Το παράσιτο απομονώνεται από τον πλακούντα, το αμνιακό υγρό, το αίμα ή το ΕΝΥ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Αλλά στην πράξη χρησιμοποιούμε την μέτρηση των ειδικών </a:t>
            </a:r>
            <a:r>
              <a:rPr lang="en-US" sz="2000" dirty="0" err="1" smtClean="0"/>
              <a:t>IgM</a:t>
            </a:r>
            <a:r>
              <a:rPr lang="en-US" sz="2000" dirty="0" smtClean="0"/>
              <a:t> </a:t>
            </a:r>
            <a:r>
              <a:rPr lang="el-GR" sz="2000" dirty="0" smtClean="0"/>
              <a:t> και </a:t>
            </a:r>
            <a:r>
              <a:rPr lang="en-US" sz="2000" dirty="0" err="1" smtClean="0"/>
              <a:t>IgG</a:t>
            </a:r>
            <a:r>
              <a:rPr lang="en-US" sz="2000" dirty="0" smtClean="0"/>
              <a:t> </a:t>
            </a:r>
            <a:r>
              <a:rPr lang="el-GR" sz="2000" dirty="0" smtClean="0"/>
              <a:t>αντισωμάτων στον ορό του νεογνού</a:t>
            </a:r>
            <a:r>
              <a:rPr lang="en-US" sz="2000" dirty="0" smtClean="0"/>
              <a:t>:</a:t>
            </a:r>
            <a:endParaRPr lang="el-GR" sz="2000" dirty="0" smtClean="0"/>
          </a:p>
          <a:p>
            <a:pPr>
              <a:lnSpc>
                <a:spcPct val="150000"/>
              </a:lnSpc>
            </a:pPr>
            <a:r>
              <a:rPr lang="el-GR" sz="2000" dirty="0" smtClean="0"/>
              <a:t>Παρουσία </a:t>
            </a:r>
            <a:r>
              <a:rPr lang="en-US" sz="2000" dirty="0" err="1" smtClean="0"/>
              <a:t>IgM</a:t>
            </a:r>
            <a:r>
              <a:rPr lang="el-GR" sz="2000" dirty="0" smtClean="0"/>
              <a:t> αντισωμάτων ή </a:t>
            </a:r>
            <a:r>
              <a:rPr lang="en-US" sz="2000" dirty="0" err="1" smtClean="0"/>
              <a:t>IgG</a:t>
            </a:r>
            <a:r>
              <a:rPr lang="el-GR" sz="2000" dirty="0" smtClean="0"/>
              <a:t> σε ανερχόμενο τίτλο με μεσοδιάστημα 3-4 εβδομάδων είναι διαγνωστικό συγγενούς τοξοπλάσμωσης.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Πιο ειδικά είναι τα </a:t>
            </a:r>
            <a:r>
              <a:rPr lang="en-US" sz="2000" dirty="0" err="1" smtClean="0"/>
              <a:t>IgA</a:t>
            </a:r>
            <a:r>
              <a:rPr lang="el-GR" sz="2000" dirty="0" smtClean="0"/>
              <a:t> αντισώματα για τη διάγνωση ενεργής νόσου στη μητέρα και στο νεογνό. </a:t>
            </a:r>
            <a:endParaRPr lang="el-GR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/>
              <a:t>Πρόληψη συγγενούς τοξοπλάσμωσης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Αποφυγή επαφής με γάτες κατά την εγκυμοσύνη</a:t>
            </a:r>
          </a:p>
          <a:p>
            <a:r>
              <a:rPr lang="el-GR" dirty="0" smtClean="0"/>
              <a:t>Καλό πλύσιμο των λαχανικών </a:t>
            </a:r>
          </a:p>
          <a:p>
            <a:r>
              <a:rPr lang="el-GR" dirty="0" smtClean="0"/>
              <a:t>Το κρέας πρέπει να είναι καλά ψημένο</a:t>
            </a:r>
          </a:p>
          <a:p>
            <a:r>
              <a:rPr lang="el-GR" dirty="0" smtClean="0"/>
              <a:t>Συχνός ορολογικός έλεγχος κατά τη διάρκεια της κύησης και έγκαιρη έναρξη θεραπείας.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Νεογνικός ίκτερος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158" y="928670"/>
            <a:ext cx="8329642" cy="592933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l-GR" sz="2200" dirty="0" smtClean="0"/>
              <a:t>Ίκτερος είναι η κίτρινη χροιά από χρωματισμό του δέρματος και άλλων οργάνων π.χ. του σκληρού χιτώνα του οφθαλμού από εναπόθεση </a:t>
            </a:r>
            <a:r>
              <a:rPr lang="el-GR" sz="2200" dirty="0" err="1" smtClean="0"/>
              <a:t>χολερυθρίνης</a:t>
            </a:r>
            <a:r>
              <a:rPr lang="el-GR" sz="22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l-GR" sz="2200" dirty="0" smtClean="0"/>
              <a:t>Η </a:t>
            </a:r>
            <a:r>
              <a:rPr lang="el-GR" sz="2200" dirty="0" err="1" smtClean="0"/>
              <a:t>χολερυθρίνη</a:t>
            </a:r>
            <a:r>
              <a:rPr lang="el-GR" sz="2200" dirty="0" smtClean="0"/>
              <a:t> παράγεται βασικά από τη αποδόμηση της </a:t>
            </a:r>
            <a:r>
              <a:rPr lang="el-GR" sz="2200" dirty="0" err="1" smtClean="0"/>
              <a:t>αίμης</a:t>
            </a:r>
            <a:r>
              <a:rPr lang="el-GR" sz="2200" dirty="0" smtClean="0"/>
              <a:t> των ερυθρών αιμοσφαιρίων</a:t>
            </a:r>
            <a:r>
              <a:rPr lang="el-GR" sz="2200" dirty="0" smtClean="0"/>
              <a:t>.</a:t>
            </a:r>
            <a:r>
              <a:rPr lang="en-US" sz="2200" dirty="0" smtClean="0"/>
              <a:t> </a:t>
            </a:r>
            <a:r>
              <a:rPr lang="el-GR" sz="2200" dirty="0" smtClean="0"/>
              <a:t>Από </a:t>
            </a:r>
            <a:r>
              <a:rPr lang="el-GR" sz="2200" dirty="0" smtClean="0"/>
              <a:t>1</a:t>
            </a:r>
            <a:r>
              <a:rPr lang="en-US" sz="2200" dirty="0" err="1" smtClean="0"/>
              <a:t>gr</a:t>
            </a:r>
            <a:r>
              <a:rPr lang="el-GR" sz="2200" dirty="0" smtClean="0"/>
              <a:t> </a:t>
            </a:r>
            <a:r>
              <a:rPr lang="el-GR" sz="2200" dirty="0" err="1" smtClean="0"/>
              <a:t>αίμης</a:t>
            </a:r>
            <a:r>
              <a:rPr lang="el-GR" sz="2200" dirty="0" smtClean="0"/>
              <a:t> παράγονται 35</a:t>
            </a:r>
            <a:r>
              <a:rPr lang="en-US" sz="2200" dirty="0" smtClean="0"/>
              <a:t>mgr</a:t>
            </a:r>
            <a:r>
              <a:rPr lang="el-GR" sz="2200" dirty="0" smtClean="0"/>
              <a:t> </a:t>
            </a:r>
            <a:r>
              <a:rPr lang="el-GR" sz="2200" dirty="0" err="1" smtClean="0"/>
              <a:t>χολερυθρίνης</a:t>
            </a:r>
            <a:r>
              <a:rPr lang="el-GR" sz="22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l-GR" sz="2200" dirty="0" smtClean="0"/>
              <a:t>Η </a:t>
            </a:r>
            <a:r>
              <a:rPr lang="el-GR" sz="2200" dirty="0" err="1" smtClean="0"/>
              <a:t>χολερυθρίνη</a:t>
            </a:r>
            <a:r>
              <a:rPr lang="el-GR" sz="2200" dirty="0" smtClean="0"/>
              <a:t> στον οργανισμό διακρίνεται σε </a:t>
            </a:r>
            <a:r>
              <a:rPr lang="en-US" sz="2200" dirty="0" smtClean="0"/>
              <a:t>;</a:t>
            </a:r>
          </a:p>
          <a:p>
            <a:pPr>
              <a:lnSpc>
                <a:spcPct val="150000"/>
              </a:lnSpc>
            </a:pPr>
            <a:r>
              <a:rPr lang="el-GR" sz="2200" dirty="0" smtClean="0"/>
              <a:t>Έμμεση(μη συνδεδεμένη με </a:t>
            </a:r>
            <a:r>
              <a:rPr lang="el-GR" sz="2200" dirty="0" err="1" smtClean="0"/>
              <a:t>λευκωματίνη</a:t>
            </a:r>
            <a:r>
              <a:rPr lang="el-GR" sz="2200" dirty="0" smtClean="0"/>
              <a:t>-μπορεί να περάσει τον </a:t>
            </a:r>
            <a:r>
              <a:rPr lang="el-GR" sz="2200" dirty="0" err="1" smtClean="0"/>
              <a:t>αιμοατοεγκεφαλικό</a:t>
            </a:r>
            <a:r>
              <a:rPr lang="el-GR" sz="2200" dirty="0" smtClean="0"/>
              <a:t> </a:t>
            </a:r>
            <a:r>
              <a:rPr lang="el-GR" sz="2200" dirty="0" smtClean="0"/>
              <a:t>φραγμό</a:t>
            </a:r>
            <a:endParaRPr lang="el-GR" sz="2200" dirty="0" smtClean="0"/>
          </a:p>
          <a:p>
            <a:pPr>
              <a:lnSpc>
                <a:spcPct val="150000"/>
              </a:lnSpc>
            </a:pPr>
            <a:r>
              <a:rPr lang="el-GR" sz="2200" dirty="0" smtClean="0"/>
              <a:t>Άμεση(συνδεδεμένη </a:t>
            </a:r>
            <a:r>
              <a:rPr lang="el-GR" sz="2200" dirty="0" err="1" smtClean="0"/>
              <a:t>με΄λευκωματίνη</a:t>
            </a:r>
            <a:r>
              <a:rPr lang="el-GR" sz="2200" dirty="0" smtClean="0"/>
              <a:t>-</a:t>
            </a:r>
            <a:r>
              <a:rPr lang="el-GR" sz="2200" dirty="0" err="1" smtClean="0"/>
              <a:t>υδατοδιαλυτή</a:t>
            </a:r>
            <a:r>
              <a:rPr lang="el-GR" sz="2200" dirty="0" smtClean="0"/>
              <a:t>-η σύζευξη γίνεται στο ήπαρ</a:t>
            </a:r>
            <a:r>
              <a:rPr lang="el-GR" dirty="0" smtClean="0"/>
              <a:t>)</a:t>
            </a:r>
            <a:endParaRPr lang="el-G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Συγγενής ερυθρά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85789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1800" dirty="0" smtClean="0"/>
              <a:t>Η συχνότητα της έχει ελαττωθεί σημαντικά με την καθιέρωση του εμβολιασμού για ερυθρά στα παιδιά στην παιδική ηλικία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Παρόλα αυτά εξακολουθούν και παρατηρούνται επιδημίες ερυθράς και συγγενούς ερυθράς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Η συχνότητα προσβολής του εμβρύου αν η μητέρα νοσήσει μέσα στις πρώτες 12 εβδομάδες της κύησης φθάνει το 90%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Αυτή η συχνότητα ελαττώνεται στο 30% αν η </a:t>
            </a:r>
            <a:r>
              <a:rPr lang="el-GR" sz="1800" dirty="0" err="1" smtClean="0"/>
              <a:t>νόσηση</a:t>
            </a:r>
            <a:r>
              <a:rPr lang="el-GR" sz="1800" dirty="0" smtClean="0"/>
              <a:t> συμβεί στο 2</a:t>
            </a:r>
            <a:r>
              <a:rPr lang="el-GR" sz="1800" baseline="30000" dirty="0" smtClean="0"/>
              <a:t>ο</a:t>
            </a:r>
            <a:r>
              <a:rPr lang="el-GR" sz="1800" dirty="0" smtClean="0"/>
              <a:t> τρίμηνο της κύησης.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Η συχνότητα εμφάνισης συγγενών ανωμαλιών στο έμβρυο εξαρτάται και αυτή από το χρόνο προσβολής του από τον ιό της ερυθράς και φθάνει το 61% αν η προσβολή συμβεί τις πρώτες 4 εβδομάδες της κύησης.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Σε </a:t>
            </a:r>
            <a:r>
              <a:rPr lang="el-GR" sz="1800" dirty="0" err="1" smtClean="0"/>
              <a:t>επαναμόλυνση</a:t>
            </a:r>
            <a:r>
              <a:rPr lang="el-GR" sz="1800" dirty="0" smtClean="0"/>
              <a:t> άνοσης μητέρας κατά τη διάρκεια της κύησης ο κίνδυνος εμφάνισης ανωμαλιών στο έμβρυο είναι πιο μικρός</a:t>
            </a:r>
            <a:endParaRPr lang="el-GR" sz="1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42918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Κλινική εικόνα συγγενούς ερυθράς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714356"/>
            <a:ext cx="9144000" cy="6143644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el-GR" sz="1600" dirty="0" smtClean="0"/>
              <a:t>Σε λοίμωξη από ερυθρά κατά την </a:t>
            </a:r>
            <a:r>
              <a:rPr lang="el-GR" sz="1600" dirty="0" err="1" smtClean="0"/>
              <a:t>κ΄λυησης</a:t>
            </a:r>
            <a:r>
              <a:rPr lang="el-GR" sz="1600" dirty="0" smtClean="0"/>
              <a:t> </a:t>
            </a:r>
            <a:r>
              <a:rPr lang="el-GR" sz="1600" dirty="0" err="1" smtClean="0"/>
              <a:t>επίνοσης</a:t>
            </a:r>
            <a:r>
              <a:rPr lang="el-GR" sz="1600" dirty="0" smtClean="0"/>
              <a:t> μητέρας μπορεί να συμβούν τα εξής</a:t>
            </a:r>
            <a:r>
              <a:rPr lang="en-US" sz="1600" dirty="0" smtClean="0"/>
              <a:t>:</a:t>
            </a:r>
            <a:endParaRPr lang="el-GR" sz="1600" dirty="0" smtClean="0"/>
          </a:p>
          <a:p>
            <a:pPr>
              <a:lnSpc>
                <a:spcPct val="150000"/>
              </a:lnSpc>
            </a:pPr>
            <a:r>
              <a:rPr lang="el-GR" sz="1600" dirty="0" smtClean="0"/>
              <a:t>Αυτόματη αποβολή</a:t>
            </a:r>
          </a:p>
          <a:p>
            <a:pPr>
              <a:lnSpc>
                <a:spcPct val="150000"/>
              </a:lnSpc>
            </a:pPr>
            <a:r>
              <a:rPr lang="el-GR" sz="1600" dirty="0" smtClean="0"/>
              <a:t>Καθυστέρηση της ενδομήτριας αύξησης</a:t>
            </a:r>
          </a:p>
          <a:p>
            <a:pPr>
              <a:lnSpc>
                <a:spcPct val="150000"/>
              </a:lnSpc>
            </a:pPr>
            <a:r>
              <a:rPr lang="el-GR" sz="1600" dirty="0" smtClean="0"/>
              <a:t>Μικροκεφαλία</a:t>
            </a:r>
          </a:p>
          <a:p>
            <a:pPr>
              <a:lnSpc>
                <a:spcPct val="150000"/>
              </a:lnSpc>
            </a:pPr>
            <a:r>
              <a:rPr lang="el-GR" sz="1600" dirty="0" smtClean="0"/>
              <a:t>Βλάβη του ακουστικού νεύρου με ακόλουθη κώφωση</a:t>
            </a:r>
          </a:p>
          <a:p>
            <a:pPr>
              <a:lnSpc>
                <a:spcPct val="150000"/>
              </a:lnSpc>
            </a:pPr>
            <a:r>
              <a:rPr lang="el-GR" sz="1600" dirty="0" err="1" smtClean="0"/>
              <a:t>Χοριοαμφιβληστροειδίτιδα</a:t>
            </a:r>
            <a:r>
              <a:rPr lang="el-GR" sz="1600" dirty="0" smtClean="0"/>
              <a:t> (εικόνα σαν αλατοπίπερου)</a:t>
            </a:r>
          </a:p>
          <a:p>
            <a:pPr>
              <a:lnSpc>
                <a:spcPct val="150000"/>
              </a:lnSpc>
            </a:pPr>
            <a:r>
              <a:rPr lang="el-GR" sz="1600" dirty="0" smtClean="0"/>
              <a:t>Μικροφθαλμία</a:t>
            </a:r>
          </a:p>
          <a:p>
            <a:pPr>
              <a:lnSpc>
                <a:spcPct val="150000"/>
              </a:lnSpc>
            </a:pPr>
            <a:r>
              <a:rPr lang="el-GR" sz="1600" dirty="0" smtClean="0"/>
              <a:t>Ανοικτός </a:t>
            </a:r>
            <a:r>
              <a:rPr lang="el-GR" sz="1600" dirty="0" err="1" smtClean="0"/>
              <a:t>βοτάλειος</a:t>
            </a:r>
            <a:r>
              <a:rPr lang="el-GR" sz="1600" dirty="0" smtClean="0"/>
              <a:t> πόρος</a:t>
            </a:r>
          </a:p>
          <a:p>
            <a:pPr>
              <a:lnSpc>
                <a:spcPct val="150000"/>
              </a:lnSpc>
            </a:pPr>
            <a:r>
              <a:rPr lang="el-GR" sz="1600" dirty="0" smtClean="0"/>
              <a:t>Περιφερική στένωση της πνευμονικής αρτηρίας</a:t>
            </a:r>
          </a:p>
          <a:p>
            <a:pPr>
              <a:lnSpc>
                <a:spcPct val="150000"/>
              </a:lnSpc>
            </a:pPr>
            <a:r>
              <a:rPr lang="el-GR" sz="1600" dirty="0" err="1" smtClean="0"/>
              <a:t>Μεσοκοιλιακή</a:t>
            </a:r>
            <a:r>
              <a:rPr lang="el-GR" sz="1600" dirty="0" smtClean="0"/>
              <a:t> επικοινωνία</a:t>
            </a:r>
          </a:p>
          <a:p>
            <a:pPr>
              <a:lnSpc>
                <a:spcPct val="150000"/>
              </a:lnSpc>
            </a:pPr>
            <a:r>
              <a:rPr lang="el-GR" sz="1600" dirty="0" err="1" smtClean="0"/>
              <a:t>Μηνιγγοεγκεφαλίτιδα</a:t>
            </a:r>
            <a:endParaRPr lang="el-GR" sz="1600" dirty="0" smtClean="0"/>
          </a:p>
          <a:p>
            <a:pPr>
              <a:lnSpc>
                <a:spcPct val="150000"/>
              </a:lnSpc>
            </a:pPr>
            <a:r>
              <a:rPr lang="el-GR" sz="1600" dirty="0" smtClean="0"/>
              <a:t>Διάμεση πνευμονία</a:t>
            </a:r>
          </a:p>
          <a:p>
            <a:pPr>
              <a:lnSpc>
                <a:spcPct val="150000"/>
              </a:lnSpc>
            </a:pPr>
            <a:r>
              <a:rPr lang="el-GR" sz="1600" dirty="0" smtClean="0"/>
              <a:t>Μυοκαρδίτιδα</a:t>
            </a:r>
          </a:p>
          <a:p>
            <a:pPr>
              <a:lnSpc>
                <a:spcPct val="150000"/>
              </a:lnSpc>
            </a:pPr>
            <a:r>
              <a:rPr lang="el-GR" sz="1600" dirty="0" smtClean="0"/>
              <a:t>Ίκτερος </a:t>
            </a:r>
            <a:r>
              <a:rPr lang="el-GR" sz="1600" dirty="0" err="1" smtClean="0"/>
              <a:t>Ηπατ΄</a:t>
            </a:r>
            <a:r>
              <a:rPr lang="el-GR" sz="1400" dirty="0" err="1" smtClean="0"/>
              <a:t>τιτδα</a:t>
            </a:r>
            <a:endParaRPr lang="el-GR" sz="1600" dirty="0" smtClean="0"/>
          </a:p>
          <a:p>
            <a:pPr>
              <a:lnSpc>
                <a:spcPct val="150000"/>
              </a:lnSpc>
              <a:buNone/>
            </a:pPr>
            <a:r>
              <a:rPr lang="el-GR" sz="1600" dirty="0" smtClean="0"/>
              <a:t>Από το δέρμα εμφανίζονται </a:t>
            </a:r>
            <a:r>
              <a:rPr lang="el-GR" sz="1600" dirty="0" err="1" smtClean="0"/>
              <a:t>ερυθροκυτταρικές</a:t>
            </a:r>
            <a:r>
              <a:rPr lang="el-GR" sz="1600" dirty="0" smtClean="0"/>
              <a:t> </a:t>
            </a:r>
            <a:r>
              <a:rPr lang="el-GR" sz="1600" dirty="0" err="1" smtClean="0"/>
              <a:t>φυσαλλίδες</a:t>
            </a:r>
            <a:r>
              <a:rPr lang="el-GR" sz="1600" dirty="0" smtClean="0"/>
              <a:t> ή </a:t>
            </a:r>
            <a:r>
              <a:rPr lang="el-GR" sz="1600" dirty="0" err="1" smtClean="0"/>
              <a:t>πετεχειώδες</a:t>
            </a:r>
            <a:r>
              <a:rPr lang="el-GR" sz="1600" dirty="0" smtClean="0"/>
              <a:t> εξάνθημα</a:t>
            </a:r>
          </a:p>
          <a:p>
            <a:pPr>
              <a:lnSpc>
                <a:spcPct val="150000"/>
              </a:lnSpc>
              <a:buNone/>
            </a:pPr>
            <a:r>
              <a:rPr lang="el-GR" sz="1600" dirty="0" smtClean="0"/>
              <a:t>Στα οστά μπορεί να εμφανιστούν ταινιοειδείς αραιωτικές εστίες </a:t>
            </a:r>
            <a:r>
              <a:rPr lang="el-GR" sz="1600" dirty="0" err="1" smtClean="0"/>
              <a:t>αιμοποίησης</a:t>
            </a:r>
            <a:endParaRPr lang="el-GR" sz="1600" dirty="0" smtClean="0"/>
          </a:p>
          <a:p>
            <a:pPr>
              <a:lnSpc>
                <a:spcPct val="150000"/>
              </a:lnSpc>
              <a:buNone/>
            </a:pPr>
            <a:r>
              <a:rPr lang="el-GR" sz="1600" dirty="0" smtClean="0"/>
              <a:t>Ορισμένα νεογνά μπορεί να είναι </a:t>
            </a:r>
            <a:r>
              <a:rPr lang="el-GR" sz="1600" dirty="0" err="1" smtClean="0"/>
              <a:t>ασυμπτωματικά</a:t>
            </a:r>
            <a:r>
              <a:rPr lang="el-GR" sz="1600" dirty="0" smtClean="0"/>
              <a:t> κατά τη γέννηση και μερικούς μήνες μετά εμφανίζουν </a:t>
            </a:r>
            <a:r>
              <a:rPr lang="el-GR" sz="1600" dirty="0" err="1" smtClean="0"/>
              <a:t>πνευμονίτιδα</a:t>
            </a:r>
            <a:r>
              <a:rPr lang="el-GR" sz="1600" dirty="0" smtClean="0"/>
              <a:t>, χρόνια διάρροια και ανοσολογικά προβλήματα</a:t>
            </a:r>
          </a:p>
          <a:p>
            <a:pPr>
              <a:lnSpc>
                <a:spcPct val="150000"/>
              </a:lnSpc>
              <a:buNone/>
            </a:pPr>
            <a:r>
              <a:rPr lang="el-GR" sz="1600" dirty="0" smtClean="0"/>
              <a:t>Όψιμα πολλά χρόνια αργότερα μπορεί να εμφανιστεί υποθυρεοειδισμός και σακχαρώδης διαβήτης τύπου 1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/>
              <a:t>Διάγνωση συγγενούς ερυθράς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400" dirty="0" smtClean="0"/>
              <a:t>Απομόνωση του ιού από τα ούρα ή το </a:t>
            </a:r>
            <a:r>
              <a:rPr lang="el-GR" sz="2400" dirty="0" err="1" smtClean="0"/>
              <a:t>στοματοφάρυγγα</a:t>
            </a:r>
            <a:r>
              <a:rPr lang="el-GR" sz="2400" dirty="0" smtClean="0"/>
              <a:t> αφού η απέκκριση του μπορεί να κρατήσει μέχρι και 2 χρόνια μετά τη μόλυνση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Ανίχνευση ειδικών </a:t>
            </a:r>
            <a:r>
              <a:rPr lang="en-US" sz="2400" dirty="0" err="1" smtClean="0"/>
              <a:t>IgM</a:t>
            </a:r>
            <a:r>
              <a:rPr lang="en-US" sz="2400" dirty="0" smtClean="0"/>
              <a:t> </a:t>
            </a:r>
            <a:r>
              <a:rPr lang="el-GR" sz="2400" dirty="0" smtClean="0"/>
              <a:t>και </a:t>
            </a:r>
            <a:r>
              <a:rPr lang="en-US" sz="2400" dirty="0" err="1" smtClean="0"/>
              <a:t>IgG</a:t>
            </a:r>
            <a:r>
              <a:rPr lang="en-US" sz="2400" dirty="0" smtClean="0"/>
              <a:t> </a:t>
            </a:r>
            <a:r>
              <a:rPr lang="el-GR" sz="2400" dirty="0" smtClean="0"/>
              <a:t>αντισωμάτων στον ορό του νεογνού </a:t>
            </a:r>
            <a:endParaRPr lang="el-GR" sz="2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/>
              <a:t>Πρόληψη συγγενούς ερυθράς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400" dirty="0" smtClean="0"/>
              <a:t>Ενεργός ανοσοποίηση των παιδιών πριν από την εφηβική ηλικία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Ανοσολογικός έλεγχος και ενεργός ανοσοποίηση όλων των γυναικών αναπαραγωγικής ηλικίας</a:t>
            </a:r>
            <a:endParaRPr lang="el-GR" sz="2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el-GR" sz="3200" b="1" dirty="0" err="1" smtClean="0"/>
              <a:t>Συγγνενής</a:t>
            </a:r>
            <a:r>
              <a:rPr lang="el-GR" sz="3200" b="1" dirty="0" smtClean="0"/>
              <a:t> λοίμωξη από </a:t>
            </a:r>
            <a:r>
              <a:rPr lang="el-GR" sz="3200" b="1" dirty="0" err="1" smtClean="0"/>
              <a:t>κυτταρομεγαλοιό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785794"/>
            <a:ext cx="8401080" cy="607220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l-GR" sz="2300" dirty="0" smtClean="0"/>
              <a:t>Ο </a:t>
            </a:r>
            <a:r>
              <a:rPr lang="el-GR" sz="2300" dirty="0" err="1" smtClean="0"/>
              <a:t>κυτταρομεγαλοιός</a:t>
            </a:r>
            <a:r>
              <a:rPr lang="el-GR" sz="2300" dirty="0" smtClean="0"/>
              <a:t> αποτελεί το πιο συχνό αίτιο συγγενούς λοίμωξης κατά την </a:t>
            </a:r>
            <a:r>
              <a:rPr lang="el-GR" sz="2300" dirty="0" err="1" smtClean="0"/>
              <a:t>περιγεννητική</a:t>
            </a:r>
            <a:r>
              <a:rPr lang="el-GR" sz="2300" dirty="0" smtClean="0"/>
              <a:t> περίοδο με συχνότητα 0,4-2,4% των ζώντων νεογνών.</a:t>
            </a:r>
          </a:p>
          <a:p>
            <a:pPr>
              <a:lnSpc>
                <a:spcPct val="150000"/>
              </a:lnSpc>
            </a:pPr>
            <a:r>
              <a:rPr lang="el-GR" sz="2300" dirty="0" smtClean="0"/>
              <a:t>Συνήθως η λοίμωξη στον υγιή ενήλικα είναι </a:t>
            </a:r>
            <a:r>
              <a:rPr lang="el-GR" sz="2300" dirty="0" err="1" smtClean="0"/>
              <a:t>ασυμπτωματική</a:t>
            </a:r>
            <a:r>
              <a:rPr lang="el-GR" sz="23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l-GR" sz="2300" dirty="0" smtClean="0"/>
              <a:t>Μεταδίδεται ο ιός είτε με σεξουαλική επαφή είτε με στενή επαφή π.χ. στα νήπια στους βρεφονηπιακούς σταθμούς</a:t>
            </a:r>
          </a:p>
          <a:p>
            <a:pPr>
              <a:lnSpc>
                <a:spcPct val="150000"/>
              </a:lnSpc>
            </a:pPr>
            <a:r>
              <a:rPr lang="el-GR" sz="2300" dirty="0" smtClean="0"/>
              <a:t>Ο ιός μπορεί να μεταδοθεί κατά την κύηση, κατά τη γέννηση και μετά την γέννηση.</a:t>
            </a:r>
          </a:p>
          <a:p>
            <a:pPr>
              <a:lnSpc>
                <a:spcPct val="150000"/>
              </a:lnSpc>
            </a:pPr>
            <a:r>
              <a:rPr lang="el-GR" sz="2300" dirty="0" smtClean="0"/>
              <a:t>Ο κίνδυνος προσβολής του εμβρύου στην </a:t>
            </a:r>
            <a:r>
              <a:rPr lang="el-GR" sz="2300" dirty="0" err="1" smtClean="0"/>
              <a:t>πρωτομόλυνση</a:t>
            </a:r>
            <a:r>
              <a:rPr lang="el-GR" sz="2300" dirty="0" smtClean="0"/>
              <a:t> της εγκύου φθάνει το 30-40%</a:t>
            </a:r>
          </a:p>
          <a:p>
            <a:pPr>
              <a:lnSpc>
                <a:spcPct val="150000"/>
              </a:lnSpc>
            </a:pPr>
            <a:r>
              <a:rPr lang="el-GR" sz="2300" dirty="0" smtClean="0"/>
              <a:t>Ο κίνδυνος για εμφάνισης σοβαρών ανωμαλιών στο έμβρυο είναι αν η λοίμωξη γίνει το πρώτο τρίμηνο της κύησης</a:t>
            </a:r>
            <a:r>
              <a:rPr lang="el-GR" dirty="0" smtClean="0"/>
              <a:t>.</a:t>
            </a:r>
            <a:endParaRPr lang="el-G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Κλινική εικόνα λοίμωξης από τον </a:t>
            </a:r>
            <a:r>
              <a:rPr lang="el-GR" sz="3200" b="1" dirty="0" err="1" smtClean="0"/>
              <a:t>κυτταρομεγαλοιό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071546"/>
            <a:ext cx="8401080" cy="5786454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170000"/>
              </a:lnSpc>
            </a:pPr>
            <a:r>
              <a:rPr lang="el-GR" dirty="0" smtClean="0"/>
              <a:t>Προσβολή του ΚΝΣ που εκδηλώνεται ως εγκεφαλίτιδα με σπασμούς και αυξημένα </a:t>
            </a:r>
            <a:r>
              <a:rPr lang="el-GR" sz="2900" dirty="0" smtClean="0"/>
              <a:t>επίπεδα λευκώματος στο ΕΝΥ</a:t>
            </a:r>
          </a:p>
          <a:p>
            <a:pPr>
              <a:lnSpc>
                <a:spcPct val="170000"/>
              </a:lnSpc>
            </a:pPr>
            <a:r>
              <a:rPr lang="el-GR" sz="2900" dirty="0" smtClean="0"/>
              <a:t>Επίσης αποτιτανώσεις παρατηρούνται σε λιγότερο από 1% των περιπτώσεων και υποδηλώνουν μόλυνση του εμβρύου κατά το 1</a:t>
            </a:r>
            <a:r>
              <a:rPr lang="el-GR" sz="2900" baseline="30000" dirty="0" smtClean="0"/>
              <a:t>ο</a:t>
            </a:r>
            <a:r>
              <a:rPr lang="el-GR" sz="2900" dirty="0" smtClean="0"/>
              <a:t> τρίμηνο της κύησης.</a:t>
            </a:r>
          </a:p>
          <a:p>
            <a:pPr>
              <a:lnSpc>
                <a:spcPct val="170000"/>
              </a:lnSpc>
            </a:pPr>
            <a:r>
              <a:rPr lang="el-GR" sz="2900" dirty="0" smtClean="0"/>
              <a:t>Οι αποτιτανώσεις εμφανίζονται </a:t>
            </a:r>
            <a:r>
              <a:rPr lang="el-GR" sz="2900" dirty="0" err="1" smtClean="0"/>
              <a:t>περικοιλιακά</a:t>
            </a:r>
            <a:r>
              <a:rPr lang="el-GR" sz="2900" dirty="0" smtClean="0"/>
              <a:t> και φαίνονται και στη απλή ακτινογραφία.</a:t>
            </a:r>
          </a:p>
          <a:p>
            <a:pPr>
              <a:lnSpc>
                <a:spcPct val="170000"/>
              </a:lnSpc>
            </a:pPr>
            <a:r>
              <a:rPr lang="el-GR" sz="2900" dirty="0" smtClean="0"/>
              <a:t>Η αναστολή της ανάπτυξης του εγκεφάλου οδηγεί σε μικροκεφαλία ενώ η απόφραξη της 4</a:t>
            </a:r>
            <a:r>
              <a:rPr lang="el-GR" sz="2900" baseline="30000" dirty="0" smtClean="0"/>
              <a:t>ης</a:t>
            </a:r>
            <a:r>
              <a:rPr lang="el-GR" sz="2900" dirty="0" smtClean="0"/>
              <a:t> κοιλίας μπορεί να οδηγήσει σε υδροκέφαλο.</a:t>
            </a:r>
          </a:p>
          <a:p>
            <a:pPr>
              <a:lnSpc>
                <a:spcPct val="170000"/>
              </a:lnSpc>
            </a:pPr>
            <a:r>
              <a:rPr lang="el-GR" sz="2900" dirty="0" smtClean="0"/>
              <a:t>Από τους οφθαλμούς εμφανίζεται </a:t>
            </a:r>
            <a:r>
              <a:rPr lang="el-GR" sz="2900" dirty="0" err="1" smtClean="0"/>
              <a:t>χοριοαμφιβληστροειδίτιδα</a:t>
            </a:r>
            <a:r>
              <a:rPr lang="el-GR" sz="2900" dirty="0" smtClean="0"/>
              <a:t>, ατροφία του οπτικού νεύρου, μικροφθαλμία και στραβισμός.</a:t>
            </a:r>
          </a:p>
          <a:p>
            <a:pPr>
              <a:lnSpc>
                <a:spcPct val="170000"/>
              </a:lnSpc>
            </a:pPr>
            <a:r>
              <a:rPr lang="el-GR" sz="2900" dirty="0" smtClean="0"/>
              <a:t>Το ακουστικό νεύρο προσβάλλεται συχνά(50% των νεογνών με συμπτωματική λοίμωξη ) και </a:t>
            </a:r>
            <a:r>
              <a:rPr lang="el-GR" sz="2900" dirty="0" err="1" smtClean="0"/>
              <a:t>μπορέι</a:t>
            </a:r>
            <a:r>
              <a:rPr lang="el-GR" sz="2900" dirty="0" smtClean="0"/>
              <a:t> να εμφανισθεί και μετά από πολλά χρόνια.</a:t>
            </a:r>
          </a:p>
          <a:p>
            <a:pPr>
              <a:lnSpc>
                <a:spcPct val="170000"/>
              </a:lnSpc>
            </a:pPr>
            <a:r>
              <a:rPr lang="el-GR" sz="2900" dirty="0" smtClean="0"/>
              <a:t>Επίσης μπορεί να εμφανιστεί ηπατομεγαλία, ίκτερος αύξηση των </a:t>
            </a:r>
            <a:r>
              <a:rPr lang="el-GR" sz="2900" dirty="0" err="1" smtClean="0"/>
              <a:t>τρανσαμινασών</a:t>
            </a:r>
            <a:r>
              <a:rPr lang="el-GR" sz="2900" dirty="0" smtClean="0"/>
              <a:t> </a:t>
            </a:r>
          </a:p>
          <a:p>
            <a:pPr>
              <a:lnSpc>
                <a:spcPct val="170000"/>
              </a:lnSpc>
            </a:pPr>
            <a:r>
              <a:rPr lang="el-GR" sz="2900" dirty="0" err="1" smtClean="0"/>
              <a:t>Πετεχειώδες</a:t>
            </a:r>
            <a:r>
              <a:rPr lang="el-GR" sz="2900" dirty="0" smtClean="0"/>
              <a:t> εξάνθημα </a:t>
            </a:r>
          </a:p>
          <a:p>
            <a:pPr>
              <a:lnSpc>
                <a:spcPct val="170000"/>
              </a:lnSpc>
            </a:pPr>
            <a:r>
              <a:rPr lang="el-GR" sz="2900" dirty="0" err="1" smtClean="0"/>
              <a:t>Θρομβοπενία</a:t>
            </a:r>
            <a:endParaRPr lang="el-GR" sz="2900" dirty="0" smtClean="0"/>
          </a:p>
          <a:p>
            <a:pPr>
              <a:lnSpc>
                <a:spcPct val="170000"/>
              </a:lnSpc>
            </a:pPr>
            <a:r>
              <a:rPr lang="el-GR" sz="2900" dirty="0" smtClean="0"/>
              <a:t>Αιμολυτική αναιμία</a:t>
            </a:r>
          </a:p>
          <a:p>
            <a:pPr>
              <a:lnSpc>
                <a:spcPct val="170000"/>
              </a:lnSpc>
            </a:pPr>
            <a:r>
              <a:rPr lang="el-GR" sz="2900" dirty="0" smtClean="0"/>
              <a:t>Διάμεση </a:t>
            </a:r>
            <a:r>
              <a:rPr lang="el-GR" sz="2900" dirty="0" err="1" smtClean="0"/>
              <a:t>πνευμονίτιδα</a:t>
            </a:r>
            <a:endParaRPr lang="el-GR" sz="2900" dirty="0" smtClean="0"/>
          </a:p>
          <a:p>
            <a:pPr>
              <a:lnSpc>
                <a:spcPct val="170000"/>
              </a:lnSpc>
            </a:pPr>
            <a:r>
              <a:rPr lang="el-GR" sz="2900" dirty="0" smtClean="0"/>
              <a:t>Γραμμοειδείς αλλοιώσεις στα οστά.</a:t>
            </a:r>
            <a:endParaRPr lang="el-GR" sz="29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Διάγνωση συγγενούς λοίμωξης από </a:t>
            </a:r>
            <a:r>
              <a:rPr lang="el-GR" sz="3200" b="1" dirty="0" err="1" smtClean="0"/>
              <a:t>κυτταρομεγαλοιό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000" dirty="0" smtClean="0"/>
              <a:t>Ο ιός αποβάλλεται στα ούρα και στο φάρυγγα των μολυσμένων νεογνών και αποβάλλεται για μεγάλο χρονικό διάστημα.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Η απομόνωση του στα ούρα </a:t>
            </a:r>
            <a:r>
              <a:rPr lang="el-GR" sz="2000" dirty="0" err="1" smtClean="0"/>
              <a:t>ήσ</a:t>
            </a:r>
            <a:r>
              <a:rPr lang="el-GR" sz="2000" dirty="0" smtClean="0"/>
              <a:t> το φαρυγγικό επίχρισμα αποτελεί την καλύτερη διαγνωστική μέθοδο.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Η ανίχνευση των ειδικών </a:t>
            </a:r>
            <a:r>
              <a:rPr lang="en-US" sz="2000" dirty="0" err="1" smtClean="0"/>
              <a:t>IgM</a:t>
            </a:r>
            <a:r>
              <a:rPr lang="en-US" sz="2000" dirty="0" smtClean="0"/>
              <a:t> </a:t>
            </a:r>
            <a:r>
              <a:rPr lang="el-GR" sz="2000" dirty="0" smtClean="0"/>
              <a:t>και </a:t>
            </a:r>
            <a:r>
              <a:rPr lang="en-US" sz="2000" dirty="0" err="1" smtClean="0"/>
              <a:t>IgG</a:t>
            </a:r>
            <a:r>
              <a:rPr lang="en-US" sz="2000" dirty="0" smtClean="0"/>
              <a:t> </a:t>
            </a:r>
            <a:r>
              <a:rPr lang="el-GR" sz="2000" dirty="0" smtClean="0"/>
              <a:t>αντισωμάτων στον ορό μπορεί να οδηγήσει στη διάγνωση της συγγενούς λοίμωξης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Στις ημέρες μας ο ιός μπορεί να </a:t>
            </a:r>
            <a:r>
              <a:rPr lang="el-GR" sz="2000" dirty="0" err="1" smtClean="0"/>
              <a:t>ανιχνευθέί</a:t>
            </a:r>
            <a:r>
              <a:rPr lang="el-GR" sz="2000" dirty="0" smtClean="0"/>
              <a:t> στο αίμα ή στο ΕΝΥ με τη μέθοδο </a:t>
            </a:r>
            <a:r>
              <a:rPr lang="en-US" sz="2000" dirty="0" smtClean="0"/>
              <a:t>PCR.</a:t>
            </a:r>
            <a:endParaRPr lang="el-GR" sz="20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/>
              <a:t>Πρόληψη λοίμωξης από </a:t>
            </a:r>
            <a:r>
              <a:rPr lang="el-GR" sz="3200" b="1" dirty="0" err="1" smtClean="0"/>
              <a:t>κυτταρομεγαλοιό</a:t>
            </a:r>
            <a:r>
              <a:rPr lang="el-GR" sz="3200" b="1" dirty="0" smtClean="0"/>
              <a:t> 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καλή τήρηση των κανόνων </a:t>
            </a:r>
            <a:r>
              <a:rPr lang="el-GR" dirty="0" err="1" smtClean="0"/>
              <a:t>υγειεινής</a:t>
            </a:r>
            <a:r>
              <a:rPr lang="el-GR" dirty="0" smtClean="0"/>
              <a:t> συμβάλλει στην προφύλαξη λοίμωξης της εγκύου</a:t>
            </a:r>
            <a:endParaRPr lang="el-G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654032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Συγγενής λοίμωξη από τον ιό του απλού έρπητα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64360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1800" dirty="0" smtClean="0"/>
              <a:t>Συχνότητα λοίμωξης του νεογνού από τον ιό του απλού έρπητα</a:t>
            </a:r>
            <a:r>
              <a:rPr lang="en-US" sz="1800" dirty="0" smtClean="0"/>
              <a:t>:</a:t>
            </a:r>
            <a:r>
              <a:rPr lang="el-GR" sz="1800" dirty="0" smtClean="0"/>
              <a:t>1/6000 γεννήσεις.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Οι περισσότερες λοίμωξης οφείλονται στον </a:t>
            </a:r>
            <a:r>
              <a:rPr lang="el-GR" sz="1800" dirty="0" err="1" smtClean="0"/>
              <a:t>ερπητοιό</a:t>
            </a:r>
            <a:r>
              <a:rPr lang="el-GR" sz="1800" dirty="0" smtClean="0"/>
              <a:t> 2 και οι λιγότερες στον </a:t>
            </a:r>
            <a:r>
              <a:rPr lang="el-GR" sz="1800" dirty="0" err="1" smtClean="0"/>
              <a:t>ερπητοιό</a:t>
            </a:r>
            <a:r>
              <a:rPr lang="el-GR" sz="1800" dirty="0" smtClean="0"/>
              <a:t> 1.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Οι περισσότερες μητέρες των νεογνών με συγγενή </a:t>
            </a:r>
            <a:r>
              <a:rPr lang="el-GR" sz="1800" dirty="0" err="1" smtClean="0"/>
              <a:t>ερπητική</a:t>
            </a:r>
            <a:r>
              <a:rPr lang="el-GR" sz="1800" dirty="0" smtClean="0"/>
              <a:t> λοίμωξη είναι τελείως </a:t>
            </a:r>
            <a:r>
              <a:rPr lang="el-GR" sz="1800" dirty="0" err="1" smtClean="0"/>
              <a:t>ασυμπτωματικές</a:t>
            </a:r>
            <a:r>
              <a:rPr lang="el-GR" sz="1800" dirty="0" smtClean="0"/>
              <a:t> κατά τον τοκετό.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Η λοίμωξη μπορεί να γίνει </a:t>
            </a:r>
            <a:r>
              <a:rPr lang="el-GR" sz="1800" dirty="0" err="1" smtClean="0"/>
              <a:t>ενδομήτρια,κατά</a:t>
            </a:r>
            <a:r>
              <a:rPr lang="el-GR" sz="1800" dirty="0" smtClean="0"/>
              <a:t> τον τοκετό και μετά τη γέννηση.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Ο κυριότερος χρόνος μετάδοσης είναι κατά τον τοκετό και ιδίως όταν πρόκειται για </a:t>
            </a:r>
            <a:r>
              <a:rPr lang="el-GR" sz="1800" dirty="0" err="1" smtClean="0"/>
              <a:t>πρωτολοίμωξη</a:t>
            </a:r>
            <a:r>
              <a:rPr lang="el-GR" sz="1800" dirty="0" smtClean="0"/>
              <a:t> της μητέρας(50% η πιθανότητα λοίμωξης συγκριτικά με 4% σε </a:t>
            </a:r>
            <a:r>
              <a:rPr lang="el-GR" sz="1800" dirty="0" err="1" smtClean="0"/>
              <a:t>επαναλοίμωξη</a:t>
            </a:r>
            <a:r>
              <a:rPr lang="el-GR" sz="1800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Ο κίνδυνος μόλυνσης του νεογνού αυξάνεται σε </a:t>
            </a:r>
            <a:r>
              <a:rPr lang="el-GR" sz="1800" dirty="0" err="1" smtClean="0"/>
              <a:t>προωρότητα</a:t>
            </a:r>
            <a:r>
              <a:rPr lang="el-GR" sz="1800" dirty="0" smtClean="0"/>
              <a:t>, σε παρατεταμένη ρήξη θυλακίου και σε χειρισμούς κατά τη διάρκεια του τοκετού.</a:t>
            </a:r>
            <a:endParaRPr lang="el-GR" sz="18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Κλινική εικόνα λοίμωξης  από </a:t>
            </a:r>
            <a:r>
              <a:rPr lang="el-GR" sz="3200" b="1" dirty="0" err="1" smtClean="0"/>
              <a:t>ερπητοιό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000" dirty="0" smtClean="0"/>
              <a:t>Τα συμπτώματα εμφανίζονται κατά τη γέννηση ή λίγο μετά και περιλαμβάνουν φυσαλιδώδες εξάνθημα, δερματικές ουλές, σπασμούς, μικροκεφαλία, </a:t>
            </a:r>
            <a:r>
              <a:rPr lang="el-GR" sz="2000" dirty="0" err="1" smtClean="0"/>
              <a:t>υδρανεγκεφαλία</a:t>
            </a:r>
            <a:r>
              <a:rPr lang="el-GR" sz="2000" dirty="0" smtClean="0"/>
              <a:t>, </a:t>
            </a:r>
            <a:r>
              <a:rPr lang="el-GR" sz="2000" dirty="0" err="1" smtClean="0"/>
              <a:t>ενδοκρανισκές</a:t>
            </a:r>
            <a:r>
              <a:rPr lang="el-GR" sz="2000" dirty="0" smtClean="0"/>
              <a:t> αποτιτανώσεις ,</a:t>
            </a:r>
            <a:r>
              <a:rPr lang="el-GR" sz="2000" dirty="0" err="1" smtClean="0"/>
              <a:t>μικροφθαλμίοα</a:t>
            </a:r>
            <a:r>
              <a:rPr lang="el-GR" sz="2000" dirty="0" smtClean="0"/>
              <a:t>, </a:t>
            </a:r>
            <a:r>
              <a:rPr lang="el-GR" sz="2000" dirty="0" err="1" smtClean="0"/>
              <a:t>ηπατοσπληνομεγαλία</a:t>
            </a:r>
            <a:r>
              <a:rPr lang="el-GR" sz="2000" dirty="0" smtClean="0"/>
              <a:t>, </a:t>
            </a:r>
            <a:r>
              <a:rPr lang="el-GR" sz="2000" dirty="0" err="1" smtClean="0"/>
              <a:t>χοριοαμφιβλστροειδίτιδα</a:t>
            </a:r>
            <a:r>
              <a:rPr lang="el-GR" sz="2000" dirty="0" smtClean="0"/>
              <a:t>.</a:t>
            </a:r>
            <a:endParaRPr lang="el-GR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b="1" dirty="0" smtClean="0"/>
              <a:t>Νεογνικός ίκτερος</a:t>
            </a:r>
            <a:endParaRPr lang="el-GR" sz="36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800" dirty="0" smtClean="0"/>
              <a:t>Αρκετό συχνό πρόβλημα στη νεογνική περίοδο και δυνητικά σοβαρό ιδίως την 1</a:t>
            </a:r>
            <a:r>
              <a:rPr lang="el-GR" sz="2800" baseline="30000" dirty="0" smtClean="0"/>
              <a:t>η</a:t>
            </a:r>
            <a:r>
              <a:rPr lang="el-GR" sz="2800" dirty="0" smtClean="0"/>
              <a:t> εβδομάδα της ζωής</a:t>
            </a:r>
          </a:p>
          <a:p>
            <a:pPr>
              <a:lnSpc>
                <a:spcPct val="150000"/>
              </a:lnSpc>
            </a:pPr>
            <a:r>
              <a:rPr lang="el-GR" sz="2800" dirty="0" smtClean="0"/>
              <a:t>1-2/5 νεογνά θα παρουσιάσει ίκτερο τις πρώτες ημέρες της ζωής και στο 15% των περιπτώσεων η τιμή της </a:t>
            </a:r>
            <a:r>
              <a:rPr lang="el-GR" sz="2800" dirty="0" err="1" smtClean="0"/>
              <a:t>χολερυθρίνης</a:t>
            </a:r>
            <a:r>
              <a:rPr lang="el-GR" sz="2800" dirty="0" smtClean="0"/>
              <a:t> θα είναι &gt;12 </a:t>
            </a:r>
            <a:r>
              <a:rPr lang="en-US" sz="2800" dirty="0" smtClean="0"/>
              <a:t>mg/dl</a:t>
            </a:r>
            <a:endParaRPr lang="el-GR" sz="28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280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70000"/>
              </a:lnSpc>
            </a:pPr>
            <a:r>
              <a:rPr lang="el-GR" dirty="0" smtClean="0"/>
              <a:t>Γενικευμένη νόσος εμφανίζεται στο 20-50 των περιπτώσεων νεογνικής λοίμωξης </a:t>
            </a:r>
          </a:p>
          <a:p>
            <a:pPr>
              <a:lnSpc>
                <a:spcPct val="170000"/>
              </a:lnSpc>
            </a:pPr>
            <a:r>
              <a:rPr lang="el-GR" dirty="0" smtClean="0"/>
              <a:t>Εκδηλώνεται 9-11 ημέρες μετά τον τοκετό και προσβάλλει κυρίως το ήπαρ, τα επινεφρίδια αλλά και άλλα </a:t>
            </a:r>
            <a:r>
              <a:rPr lang="el-GR" dirty="0" err="1" smtClean="0"/>
              <a:t>όργανα.Δεν</a:t>
            </a:r>
            <a:r>
              <a:rPr lang="el-GR" dirty="0" smtClean="0"/>
              <a:t> είναι τυπική </a:t>
            </a:r>
            <a:r>
              <a:rPr lang="el-GR" dirty="0" err="1" smtClean="0"/>
              <a:t>ερπητικής</a:t>
            </a:r>
            <a:r>
              <a:rPr lang="el-GR" dirty="0" smtClean="0"/>
              <a:t> λοίμωξης και συνήθως μιμείται εικόνα σηψαιμίας δηλαδή χαρακτηρίζεται από πυρετό, </a:t>
            </a:r>
            <a:r>
              <a:rPr lang="el-GR" dirty="0" err="1" smtClean="0"/>
              <a:t>λήθαργο,ανορεξία</a:t>
            </a:r>
            <a:r>
              <a:rPr lang="el-GR" dirty="0" smtClean="0"/>
              <a:t>, έμετο ,αναπνευστική </a:t>
            </a:r>
            <a:r>
              <a:rPr lang="el-GR" dirty="0" err="1" smtClean="0"/>
              <a:t>δυσχέρεια,ίκτερο</a:t>
            </a:r>
            <a:r>
              <a:rPr lang="el-GR" dirty="0" smtClean="0"/>
              <a:t>, σπασμούς, διάχυτη </a:t>
            </a:r>
            <a:r>
              <a:rPr lang="el-GR" dirty="0" err="1" smtClean="0"/>
              <a:t>ενδοαγγειακή</a:t>
            </a:r>
            <a:r>
              <a:rPr lang="el-GR" dirty="0" smtClean="0"/>
              <a:t> </a:t>
            </a:r>
            <a:r>
              <a:rPr lang="el-GR" dirty="0" err="1" smtClean="0"/>
              <a:t>πήξη.Η</a:t>
            </a:r>
            <a:r>
              <a:rPr lang="el-GR" dirty="0" smtClean="0"/>
              <a:t> θνητότητα φθάνει το 80%.</a:t>
            </a:r>
          </a:p>
          <a:p>
            <a:pPr>
              <a:lnSpc>
                <a:spcPct val="170000"/>
              </a:lnSpc>
            </a:pPr>
            <a:endParaRPr lang="el-GR" dirty="0" smtClean="0"/>
          </a:p>
          <a:p>
            <a:pPr>
              <a:lnSpc>
                <a:spcPct val="170000"/>
              </a:lnSpc>
            </a:pPr>
            <a:r>
              <a:rPr lang="el-GR" dirty="0" smtClean="0"/>
              <a:t>Η 2</a:t>
            </a:r>
            <a:r>
              <a:rPr lang="el-GR" baseline="30000" dirty="0" smtClean="0"/>
              <a:t>η</a:t>
            </a:r>
            <a:r>
              <a:rPr lang="el-GR" dirty="0" smtClean="0"/>
              <a:t> μορφή της συγγενούς </a:t>
            </a:r>
            <a:r>
              <a:rPr lang="el-GR" dirty="0" err="1" smtClean="0"/>
              <a:t>ερπητικής</a:t>
            </a:r>
            <a:r>
              <a:rPr lang="el-GR" dirty="0" smtClean="0"/>
              <a:t> λοίμωξης εκδηλώνεται ως εγκεφαλίτιδα και δεν διαφέρει από την κλινική εικόνα άλλων εγκεφαλιτίδων</a:t>
            </a:r>
          </a:p>
          <a:p>
            <a:pPr>
              <a:lnSpc>
                <a:spcPct val="170000"/>
              </a:lnSpc>
            </a:pPr>
            <a:r>
              <a:rPr lang="el-GR" dirty="0" smtClean="0"/>
              <a:t>Το ΕΝΥ στην </a:t>
            </a:r>
            <a:r>
              <a:rPr lang="el-GR" dirty="0" err="1" smtClean="0"/>
              <a:t>ερπητική</a:t>
            </a:r>
            <a:r>
              <a:rPr lang="el-GR" dirty="0" smtClean="0"/>
              <a:t> εγκεφαλίτιδα μπορεί να είναι αιμορραγικό</a:t>
            </a:r>
          </a:p>
          <a:p>
            <a:pPr>
              <a:lnSpc>
                <a:spcPct val="170000"/>
              </a:lnSpc>
            </a:pPr>
            <a:r>
              <a:rPr lang="el-GR" dirty="0" smtClean="0"/>
              <a:t>Η εντοπισμένη μορφή αφορά το 20-40% του συνόλου των προσβεβλημένων νεογνών και χαρακτηρίζεται από φυσαλιδώδες εξάνθημα στο δέρμα και στο στοματικό </a:t>
            </a:r>
            <a:r>
              <a:rPr lang="el-GR" dirty="0" err="1" smtClean="0"/>
              <a:t>βλενογόνο</a:t>
            </a:r>
            <a:r>
              <a:rPr lang="el-GR" dirty="0" smtClean="0"/>
              <a:t> και από τους οφθαλμούς </a:t>
            </a:r>
            <a:r>
              <a:rPr lang="el-GR" dirty="0" err="1" smtClean="0"/>
              <a:t>κερατοεπιπεφυκίτιδα</a:t>
            </a:r>
            <a:r>
              <a:rPr lang="el-GR" dirty="0" smtClean="0"/>
              <a:t>..Μπορεί η μορφή αυτή να εξελιχθεί σε γενικευμένη νόσο.</a:t>
            </a:r>
            <a:endParaRPr lang="el-G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Διάγνωση συγγενούς </a:t>
            </a:r>
            <a:r>
              <a:rPr lang="el-GR" sz="3200" b="1" dirty="0" err="1" smtClean="0"/>
              <a:t>ερπητικής</a:t>
            </a:r>
            <a:r>
              <a:rPr lang="el-GR" sz="3200" b="1" dirty="0" smtClean="0"/>
              <a:t> λοίμωξης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000" dirty="0" smtClean="0"/>
              <a:t>Απομόνωση του ιού από το υγρό των φυσαλίδων του δέρματος, το ΕΝΥ, ούρα κλπ.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Ανίχνευση ειδικών </a:t>
            </a:r>
            <a:r>
              <a:rPr lang="en-US" sz="2000" dirty="0" err="1" smtClean="0"/>
              <a:t>IgM</a:t>
            </a:r>
            <a:r>
              <a:rPr lang="en-US" sz="2000" dirty="0" smtClean="0"/>
              <a:t> </a:t>
            </a:r>
            <a:r>
              <a:rPr lang="el-GR" sz="2000" dirty="0" smtClean="0"/>
              <a:t>και </a:t>
            </a:r>
            <a:r>
              <a:rPr lang="en-US" sz="2000" dirty="0" err="1" smtClean="0"/>
              <a:t>IgG</a:t>
            </a:r>
            <a:r>
              <a:rPr lang="en-US" sz="2000" dirty="0" smtClean="0"/>
              <a:t> </a:t>
            </a:r>
            <a:r>
              <a:rPr lang="el-GR" sz="2000" dirty="0" smtClean="0"/>
              <a:t>αντισωμάτων στον ορό και ΕΝΥ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Ανίχνευση του ιού στο αίμα /ΕΝΥ με </a:t>
            </a:r>
            <a:r>
              <a:rPr lang="en-US" sz="2000" dirty="0" smtClean="0"/>
              <a:t>PCR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Στην </a:t>
            </a:r>
            <a:r>
              <a:rPr lang="el-GR" sz="2000" dirty="0" err="1" smtClean="0"/>
              <a:t>ερπητική</a:t>
            </a:r>
            <a:r>
              <a:rPr lang="el-GR" sz="2000" dirty="0" smtClean="0"/>
              <a:t> εγκεφαλίτιδα σημαντικά προσφέρει και το </a:t>
            </a:r>
            <a:r>
              <a:rPr lang="el-GR" sz="2000" dirty="0" err="1" smtClean="0"/>
              <a:t>Ηεμα</a:t>
            </a:r>
            <a:r>
              <a:rPr lang="el-GR" sz="2000" dirty="0" smtClean="0"/>
              <a:t> και ο απεικονιστικός έλεγχος με </a:t>
            </a:r>
            <a:r>
              <a:rPr lang="en-US" sz="2000" dirty="0" smtClean="0"/>
              <a:t>MRI</a:t>
            </a:r>
            <a:r>
              <a:rPr lang="el-GR" sz="2000" dirty="0" smtClean="0"/>
              <a:t> με διάσπαρτες </a:t>
            </a:r>
            <a:r>
              <a:rPr lang="el-GR" sz="2000" dirty="0" err="1" smtClean="0"/>
              <a:t>υποπυκνωτικές</a:t>
            </a:r>
            <a:r>
              <a:rPr lang="el-GR" sz="2000" dirty="0" smtClean="0"/>
              <a:t> περιοχές και στα δύο ημισφαίρια, αιμορραγίες ή αποτιτανώσεις στο φλοιό, θάλαμο και </a:t>
            </a:r>
            <a:r>
              <a:rPr lang="el-GR" sz="2000" dirty="0" err="1" smtClean="0"/>
              <a:t>περικοιλιακή</a:t>
            </a:r>
            <a:r>
              <a:rPr lang="el-GR" sz="2000" dirty="0" smtClean="0"/>
              <a:t> λευκή ουσία</a:t>
            </a:r>
            <a:endParaRPr lang="el-GR" sz="20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/>
              <a:t>Συγγενής σύφιλη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400" dirty="0" smtClean="0"/>
              <a:t>Συχνότητα</a:t>
            </a:r>
            <a:r>
              <a:rPr lang="en-US" sz="2400" dirty="0" smtClean="0"/>
              <a:t>:</a:t>
            </a:r>
            <a:r>
              <a:rPr lang="el-GR" sz="2400" dirty="0" smtClean="0"/>
              <a:t>1/1000 γεννήσεις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Η μετάδοση γίνεται </a:t>
            </a:r>
            <a:r>
              <a:rPr lang="el-GR" sz="2400" dirty="0" err="1" smtClean="0"/>
              <a:t>διαπλακουντιακά</a:t>
            </a:r>
            <a:r>
              <a:rPr lang="el-GR" sz="2400" dirty="0" smtClean="0"/>
              <a:t> όταν η έγκυος βρίσκεται στο 1</a:t>
            </a:r>
            <a:r>
              <a:rPr lang="el-GR" sz="2400" baseline="30000" dirty="0" smtClean="0"/>
              <a:t>ο</a:t>
            </a:r>
            <a:r>
              <a:rPr lang="el-GR" sz="2400" dirty="0" smtClean="0"/>
              <a:t> ή στο 2</a:t>
            </a:r>
            <a:r>
              <a:rPr lang="el-GR" sz="2400" baseline="30000" dirty="0" smtClean="0"/>
              <a:t>ο</a:t>
            </a:r>
            <a:r>
              <a:rPr lang="el-GR" sz="2400" dirty="0" smtClean="0"/>
              <a:t> στάδιο της νόσου.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Ο κίνδυνος μετάδοσης είναι μεγαλύτερος κατά το δεύτερο μισό της κύησης.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/>
              <a:t>Κλινική εικόνα συγγενούς σύφιλης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l-GR" dirty="0" smtClean="0"/>
              <a:t>Αποβολή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Πρόωρος τοκετός</a:t>
            </a:r>
          </a:p>
          <a:p>
            <a:pPr>
              <a:lnSpc>
                <a:spcPct val="150000"/>
              </a:lnSpc>
            </a:pPr>
            <a:r>
              <a:rPr lang="el-GR" dirty="0" err="1" smtClean="0"/>
              <a:t>Ύδρωπας</a:t>
            </a:r>
            <a:endParaRPr lang="el-GR" dirty="0" smtClean="0"/>
          </a:p>
          <a:p>
            <a:pPr>
              <a:lnSpc>
                <a:spcPct val="150000"/>
              </a:lnSpc>
            </a:pPr>
            <a:r>
              <a:rPr lang="el-GR" dirty="0" smtClean="0"/>
              <a:t>Περιλαμβάνει δύο χαρακτηριστικά σύνδρομα</a:t>
            </a:r>
            <a:r>
              <a:rPr lang="en-US" dirty="0" smtClean="0"/>
              <a:t>:</a:t>
            </a:r>
            <a:endParaRPr lang="el-GR" dirty="0" smtClean="0"/>
          </a:p>
          <a:p>
            <a:pPr>
              <a:lnSpc>
                <a:spcPct val="150000"/>
              </a:lnSpc>
            </a:pPr>
            <a:r>
              <a:rPr lang="el-GR" dirty="0" smtClean="0"/>
              <a:t>Πρώιμη συγγενής σύφιλη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Όψιμη συγγενής σύφιλη</a:t>
            </a:r>
            <a:endParaRPr lang="el-G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14356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Πρώιμο σύνδρομο συγγενούς σύφιλης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00042"/>
            <a:ext cx="8401080" cy="6000792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l-GR" sz="1600" dirty="0" smtClean="0"/>
              <a:t>Καθυστέρηση της ενδομήτριας αύξησης</a:t>
            </a:r>
          </a:p>
          <a:p>
            <a:pPr>
              <a:lnSpc>
                <a:spcPct val="150000"/>
              </a:lnSpc>
            </a:pPr>
            <a:r>
              <a:rPr lang="el-GR" sz="1600" dirty="0" smtClean="0"/>
              <a:t>Ηπατίτιδα</a:t>
            </a:r>
          </a:p>
          <a:p>
            <a:pPr>
              <a:lnSpc>
                <a:spcPct val="150000"/>
              </a:lnSpc>
            </a:pPr>
            <a:r>
              <a:rPr lang="el-GR" sz="1600" dirty="0" smtClean="0"/>
              <a:t>Ηπατομεγαλία</a:t>
            </a:r>
          </a:p>
          <a:p>
            <a:pPr>
              <a:lnSpc>
                <a:spcPct val="150000"/>
              </a:lnSpc>
            </a:pPr>
            <a:r>
              <a:rPr lang="el-GR" sz="1600" dirty="0" smtClean="0"/>
              <a:t>Ίκτερος </a:t>
            </a:r>
          </a:p>
          <a:p>
            <a:pPr>
              <a:lnSpc>
                <a:spcPct val="150000"/>
              </a:lnSpc>
            </a:pPr>
            <a:r>
              <a:rPr lang="el-GR" sz="1600" dirty="0" smtClean="0"/>
              <a:t>Αύξηση των </a:t>
            </a:r>
            <a:r>
              <a:rPr lang="el-GR" sz="1600" dirty="0" err="1" smtClean="0"/>
              <a:t>τρανσαμινασών</a:t>
            </a:r>
            <a:endParaRPr lang="el-GR" sz="1600" dirty="0" smtClean="0"/>
          </a:p>
          <a:p>
            <a:pPr>
              <a:lnSpc>
                <a:spcPct val="150000"/>
              </a:lnSpc>
            </a:pPr>
            <a:r>
              <a:rPr lang="el-GR" sz="1600" dirty="0" smtClean="0"/>
              <a:t>Γενικευμένη </a:t>
            </a:r>
            <a:r>
              <a:rPr lang="el-GR" sz="1600" dirty="0" err="1" smtClean="0"/>
              <a:t>λεμφαδενική</a:t>
            </a:r>
            <a:r>
              <a:rPr lang="el-GR" sz="1600" dirty="0" smtClean="0"/>
              <a:t> διόγκωση</a:t>
            </a:r>
          </a:p>
          <a:p>
            <a:pPr>
              <a:lnSpc>
                <a:spcPct val="150000"/>
              </a:lnSpc>
            </a:pPr>
            <a:r>
              <a:rPr lang="el-GR" sz="1600" dirty="0" smtClean="0"/>
              <a:t>Αιμολυτική αναιμία</a:t>
            </a:r>
          </a:p>
          <a:p>
            <a:pPr>
              <a:lnSpc>
                <a:spcPct val="150000"/>
              </a:lnSpc>
            </a:pPr>
            <a:r>
              <a:rPr lang="el-GR" sz="1600" dirty="0" err="1" smtClean="0"/>
              <a:t>Λευκοκυττάρωση</a:t>
            </a:r>
            <a:endParaRPr lang="el-GR" sz="1600" dirty="0" smtClean="0"/>
          </a:p>
          <a:p>
            <a:pPr>
              <a:lnSpc>
                <a:spcPct val="150000"/>
              </a:lnSpc>
            </a:pPr>
            <a:r>
              <a:rPr lang="el-GR" sz="1600" dirty="0" err="1" smtClean="0"/>
              <a:t>Θρομβοπενία</a:t>
            </a:r>
            <a:endParaRPr lang="el-GR" sz="1600" dirty="0" smtClean="0"/>
          </a:p>
          <a:p>
            <a:pPr>
              <a:lnSpc>
                <a:spcPct val="150000"/>
              </a:lnSpc>
            </a:pPr>
            <a:r>
              <a:rPr lang="el-GR" sz="1600" dirty="0" smtClean="0"/>
              <a:t>Στο στόμα εμφανίζονται λευκόφαιες πλάκες που έχουν μικρόβια</a:t>
            </a:r>
          </a:p>
          <a:p>
            <a:pPr>
              <a:lnSpc>
                <a:spcPct val="150000"/>
              </a:lnSpc>
            </a:pPr>
            <a:r>
              <a:rPr lang="el-GR" sz="1600" dirty="0" smtClean="0"/>
              <a:t>Στις παλάμες και στα πέλματα εμφανίζεται το χαρακτηριστικό </a:t>
            </a:r>
            <a:r>
              <a:rPr lang="el-GR" sz="1600" dirty="0" err="1" smtClean="0"/>
              <a:t>κηλιδοβλατιδώδες</a:t>
            </a:r>
            <a:r>
              <a:rPr lang="el-GR" sz="1600" dirty="0" smtClean="0"/>
              <a:t> συφιλιδικό εξάνθημα που ακολουθείται από απολέπιση.</a:t>
            </a:r>
          </a:p>
          <a:p>
            <a:pPr>
              <a:lnSpc>
                <a:spcPct val="150000"/>
              </a:lnSpc>
            </a:pPr>
            <a:r>
              <a:rPr lang="el-GR" sz="1600" dirty="0" smtClean="0"/>
              <a:t>Χαρακτηριστική επίσης είναι η συφιλιδική ρινίτιδα με υδαρή ή </a:t>
            </a:r>
            <a:r>
              <a:rPr lang="el-GR" sz="1600" dirty="0" err="1" smtClean="0"/>
              <a:t>βλενοαιματηρή</a:t>
            </a:r>
            <a:r>
              <a:rPr lang="el-GR" sz="1600" dirty="0" smtClean="0"/>
              <a:t> έκκριση</a:t>
            </a:r>
          </a:p>
          <a:p>
            <a:pPr>
              <a:lnSpc>
                <a:spcPct val="150000"/>
              </a:lnSpc>
            </a:pPr>
            <a:r>
              <a:rPr lang="el-GR" sz="1600" dirty="0" smtClean="0"/>
              <a:t>Στα οστά παρατηρείται περιοστίτιδα </a:t>
            </a:r>
            <a:r>
              <a:rPr lang="el-GR" sz="1600" dirty="0" err="1" smtClean="0"/>
              <a:t>οστεοχονδρίτιδα</a:t>
            </a:r>
            <a:r>
              <a:rPr lang="el-GR" sz="1600" dirty="0" smtClean="0"/>
              <a:t> στις </a:t>
            </a:r>
            <a:r>
              <a:rPr lang="el-GR" sz="1600" dirty="0" err="1" smtClean="0"/>
              <a:t>μεταφύσεις</a:t>
            </a:r>
            <a:r>
              <a:rPr lang="el-GR" sz="1600" dirty="0" smtClean="0"/>
              <a:t> των μακρών οστών</a:t>
            </a:r>
          </a:p>
          <a:p>
            <a:pPr>
              <a:lnSpc>
                <a:spcPct val="150000"/>
              </a:lnSpc>
            </a:pPr>
            <a:r>
              <a:rPr lang="el-GR" sz="1600" dirty="0" smtClean="0"/>
              <a:t>Οι οστικές αλλοιώσεις είναι επώδυνες και οδηγούν σε </a:t>
            </a:r>
            <a:r>
              <a:rPr lang="el-GR" sz="1600" dirty="0" err="1" smtClean="0"/>
              <a:t>ψευδοπαράλυση</a:t>
            </a:r>
            <a:endParaRPr lang="el-GR" sz="1600" dirty="0" smtClean="0"/>
          </a:p>
          <a:p>
            <a:pPr>
              <a:lnSpc>
                <a:spcPct val="150000"/>
              </a:lnSpc>
            </a:pPr>
            <a:r>
              <a:rPr lang="el-GR" sz="1600" dirty="0" err="1" smtClean="0"/>
              <a:t>Νευροσύφιλη</a:t>
            </a:r>
            <a:r>
              <a:rPr lang="el-GR" sz="1600" dirty="0" smtClean="0"/>
              <a:t> με τη μορφή της οξείας μηνιγγίτιδας εμφανίζεται στο 40-60% των </a:t>
            </a:r>
            <a:r>
              <a:rPr lang="el-GR" sz="1600" dirty="0" err="1" smtClean="0"/>
              <a:t>προσβεβλημέων</a:t>
            </a:r>
            <a:r>
              <a:rPr lang="el-GR" sz="1600" dirty="0" smtClean="0"/>
              <a:t> νεογνών</a:t>
            </a:r>
          </a:p>
          <a:p>
            <a:pPr>
              <a:lnSpc>
                <a:spcPct val="150000"/>
              </a:lnSpc>
            </a:pPr>
            <a:r>
              <a:rPr lang="el-GR" sz="1600" dirty="0" smtClean="0"/>
              <a:t>Από τους οφθαλμούς παρατηρείται γλαύκωμα ,</a:t>
            </a:r>
            <a:r>
              <a:rPr lang="el-GR" sz="1600" dirty="0" err="1" smtClean="0"/>
              <a:t>χοριοαμφιβληστροειδίτιδα</a:t>
            </a:r>
            <a:r>
              <a:rPr lang="el-GR" sz="1600" dirty="0" smtClean="0"/>
              <a:t> ,</a:t>
            </a:r>
            <a:r>
              <a:rPr lang="el-GR" sz="1600" dirty="0" err="1" smtClean="0"/>
              <a:t>ραγοειδίτιδα</a:t>
            </a:r>
            <a:r>
              <a:rPr lang="el-GR" sz="1600" dirty="0" smtClean="0"/>
              <a:t>.</a:t>
            </a:r>
            <a:endParaRPr lang="el-GR" sz="16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el-GR" sz="3200" b="1" dirty="0" err="1" smtClean="0"/>
              <a:t>΄Οψιμο</a:t>
            </a:r>
            <a:r>
              <a:rPr lang="el-GR" sz="3200" b="1" dirty="0" smtClean="0"/>
              <a:t> σύνδρομο συγγενούς σύφιλης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50072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400" dirty="0" smtClean="0"/>
              <a:t>Χαρακτηριστική είναι η βλάβη των μόνιμων κοπτήρων που εμφανίζονται μικροί, αποχρωματισμένοι με εγκοπή στο κέντρο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Προπέτεια του μετώπου ως συνέπεια της </a:t>
            </a:r>
            <a:r>
              <a:rPr lang="el-GR" sz="2400" dirty="0" err="1" smtClean="0"/>
              <a:t>οστείτιδας</a:t>
            </a:r>
            <a:endParaRPr lang="el-GR" sz="2400" dirty="0" smtClean="0"/>
          </a:p>
          <a:p>
            <a:pPr>
              <a:lnSpc>
                <a:spcPct val="150000"/>
              </a:lnSpc>
            </a:pPr>
            <a:r>
              <a:rPr lang="el-GR" sz="2400" dirty="0" smtClean="0"/>
              <a:t>Ραγάδες του άνω χείλους λόγω της συφιλιδικής ρινίτιδας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Ψυχοκινητική καθυστέρηση, </a:t>
            </a:r>
            <a:r>
              <a:rPr lang="el-GR" sz="2400" dirty="0" err="1" smtClean="0"/>
              <a:t>υδροκέφαλος,σπασμοί</a:t>
            </a:r>
            <a:r>
              <a:rPr lang="el-GR" sz="2400" dirty="0" smtClean="0"/>
              <a:t>, παρέσεις κρανιακών νεύρων, κώφωση, ατροφία του οπτικού νεύρου</a:t>
            </a:r>
            <a:endParaRPr lang="el-GR" sz="24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b="1" dirty="0" smtClean="0"/>
              <a:t>Διάγνωση συγγενούς σύφιλης</a:t>
            </a:r>
            <a:endParaRPr lang="el-GR" sz="36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400" dirty="0" smtClean="0"/>
              <a:t>Ανίχνευση της σπειροχαίτης στο </a:t>
            </a:r>
            <a:r>
              <a:rPr lang="el-GR" sz="2400" dirty="0" err="1" smtClean="0"/>
              <a:t>ΕΝΥ,συφιλιδικές</a:t>
            </a:r>
            <a:r>
              <a:rPr lang="el-GR" sz="2400" dirty="0" smtClean="0"/>
              <a:t> πλάκες κλπ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Ορολογικές αντιδράσεις</a:t>
            </a:r>
            <a:r>
              <a:rPr lang="en-US" sz="2400" dirty="0" smtClean="0"/>
              <a:t>:</a:t>
            </a:r>
            <a:endParaRPr lang="el-GR" sz="2400" dirty="0" smtClean="0"/>
          </a:p>
          <a:p>
            <a:pPr>
              <a:lnSpc>
                <a:spcPct val="150000"/>
              </a:lnSpc>
            </a:pPr>
            <a:r>
              <a:rPr lang="el-GR" sz="2400" dirty="0" smtClean="0"/>
              <a:t>Μη </a:t>
            </a:r>
            <a:r>
              <a:rPr lang="el-GR" sz="2400" dirty="0" err="1" smtClean="0"/>
              <a:t>τρεπονημικές</a:t>
            </a:r>
            <a:r>
              <a:rPr lang="en-US" sz="2400" dirty="0" smtClean="0"/>
              <a:t>:VDRL,,RPR,MHA)</a:t>
            </a:r>
            <a:endParaRPr lang="el-GR" sz="2400" dirty="0" smtClean="0"/>
          </a:p>
          <a:p>
            <a:pPr>
              <a:lnSpc>
                <a:spcPct val="150000"/>
              </a:lnSpc>
            </a:pPr>
            <a:r>
              <a:rPr lang="el-GR" sz="2400" dirty="0" err="1" smtClean="0"/>
              <a:t>Τρεπονημικές</a:t>
            </a:r>
            <a:r>
              <a:rPr lang="el-GR" sz="2400" dirty="0" smtClean="0"/>
              <a:t>(</a:t>
            </a:r>
            <a:r>
              <a:rPr lang="en-US" sz="2400" dirty="0" smtClean="0"/>
              <a:t>FTA-ABS).</a:t>
            </a:r>
            <a:endParaRPr lang="el-GR" sz="2400" dirty="0" smtClean="0"/>
          </a:p>
          <a:p>
            <a:pPr>
              <a:lnSpc>
                <a:spcPct val="150000"/>
              </a:lnSpc>
            </a:pPr>
            <a:r>
              <a:rPr lang="el-GR" sz="2400" dirty="0" smtClean="0"/>
              <a:t>Όταν ο τίτλος των μη </a:t>
            </a:r>
            <a:r>
              <a:rPr lang="el-GR" sz="2400" dirty="0" err="1" smtClean="0"/>
              <a:t>τρεπονημικών</a:t>
            </a:r>
            <a:r>
              <a:rPr lang="el-GR" sz="2400" dirty="0" smtClean="0"/>
              <a:t> αντιδράσεων είναι 4πλάσιος του τίτλου της μητέρας τίθεται η διάγνωση</a:t>
            </a:r>
            <a:endParaRPr lang="el-GR" sz="24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Επίκτητες λοίμωξης νεογνού</a:t>
            </a:r>
            <a:br>
              <a:rPr lang="el-GR" b="1" dirty="0" smtClean="0"/>
            </a:b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35785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l-GR" sz="2000" dirty="0" smtClean="0"/>
              <a:t>Οι λοιμώξεις αποτελούν κύρια αιτία νοσηρότητας και θνησιμότητας κατά τη νεογνική περίοδο.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Περιλαμβάνουν</a:t>
            </a:r>
            <a:r>
              <a:rPr lang="en-US" sz="2000" dirty="0" smtClean="0"/>
              <a:t>;</a:t>
            </a:r>
            <a:endParaRPr lang="el-GR" sz="2000" dirty="0" smtClean="0"/>
          </a:p>
          <a:p>
            <a:pPr>
              <a:lnSpc>
                <a:spcPct val="150000"/>
              </a:lnSpc>
            </a:pPr>
            <a:r>
              <a:rPr lang="el-GR" sz="2000" dirty="0" smtClean="0"/>
              <a:t>Νεογνική σηψαιμία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Νεογνική μηνιγγίτιδα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Νεογνική πνευμονία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Ουρολοίμωξη</a:t>
            </a:r>
          </a:p>
          <a:p>
            <a:pPr>
              <a:lnSpc>
                <a:spcPct val="150000"/>
              </a:lnSpc>
            </a:pPr>
            <a:r>
              <a:rPr lang="el-GR" sz="2000" dirty="0" err="1" smtClean="0"/>
              <a:t>Ομφαλίτιδα</a:t>
            </a:r>
            <a:endParaRPr lang="el-GR" sz="2000" dirty="0" smtClean="0"/>
          </a:p>
          <a:p>
            <a:pPr>
              <a:lnSpc>
                <a:spcPct val="150000"/>
              </a:lnSpc>
            </a:pPr>
            <a:r>
              <a:rPr lang="el-GR" sz="2000" dirty="0" smtClean="0"/>
              <a:t>Μαστίτιδα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Οστεομυελίτιδα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Αρθρίτιδα</a:t>
            </a:r>
            <a:endParaRPr lang="el-GR" sz="20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el-GR" sz="3600" b="1" dirty="0" smtClean="0"/>
              <a:t>Νεογνική σηψαιμία</a:t>
            </a:r>
            <a:endParaRPr lang="el-GR" sz="36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786454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el-GR" sz="1800" dirty="0" smtClean="0"/>
              <a:t>Συχνότητα</a:t>
            </a:r>
            <a:r>
              <a:rPr lang="en-US" sz="1800" dirty="0" smtClean="0"/>
              <a:t>:</a:t>
            </a:r>
            <a:r>
              <a:rPr lang="el-GR" sz="1800" dirty="0" smtClean="0"/>
              <a:t>1-10 περιπτώσεις για 1000 γεννήσεις ζώντων νεογνών 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Στα πρόωρα ο κίνδυνος αυτός είναι 4-10 φορές μεγαλύτερος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Πρώιμη σηψαιμία</a:t>
            </a:r>
            <a:r>
              <a:rPr lang="en-US" sz="1800" dirty="0" smtClean="0"/>
              <a:t>:</a:t>
            </a:r>
            <a:endParaRPr lang="el-GR" sz="1800" dirty="0" smtClean="0"/>
          </a:p>
          <a:p>
            <a:pPr>
              <a:lnSpc>
                <a:spcPct val="150000"/>
              </a:lnSpc>
            </a:pPr>
            <a:r>
              <a:rPr lang="el-GR" sz="1800" dirty="0" smtClean="0"/>
              <a:t>Εικόνα </a:t>
            </a:r>
            <a:r>
              <a:rPr lang="en-US" sz="1800" dirty="0" smtClean="0"/>
              <a:t>shock</a:t>
            </a:r>
            <a:r>
              <a:rPr lang="el-GR" sz="1800" dirty="0" smtClean="0"/>
              <a:t> ή αναπνευστικής ανεπάρκειας</a:t>
            </a:r>
          </a:p>
          <a:p>
            <a:pPr>
              <a:lnSpc>
                <a:spcPct val="150000"/>
              </a:lnSpc>
            </a:pPr>
            <a:r>
              <a:rPr lang="el-GR" sz="1800" dirty="0" err="1" smtClean="0"/>
              <a:t>΄Οψιμη</a:t>
            </a:r>
            <a:r>
              <a:rPr lang="el-GR" sz="1800" dirty="0" smtClean="0"/>
              <a:t> σηψαιμία</a:t>
            </a:r>
            <a:r>
              <a:rPr lang="en-US" sz="1800" dirty="0" smtClean="0"/>
              <a:t>:</a:t>
            </a:r>
            <a:r>
              <a:rPr lang="el-GR" sz="1800" dirty="0" smtClean="0"/>
              <a:t>Μετά την 5</a:t>
            </a:r>
            <a:r>
              <a:rPr lang="el-GR" sz="1800" baseline="30000" dirty="0" smtClean="0"/>
              <a:t>η</a:t>
            </a:r>
            <a:r>
              <a:rPr lang="el-GR" sz="1800" dirty="0" smtClean="0"/>
              <a:t> ημέρα ζωής</a:t>
            </a:r>
            <a:r>
              <a:rPr lang="en-US" sz="1800" dirty="0" smtClean="0"/>
              <a:t>:</a:t>
            </a:r>
            <a:endParaRPr lang="el-GR" sz="1800" dirty="0" smtClean="0"/>
          </a:p>
          <a:p>
            <a:pPr>
              <a:lnSpc>
                <a:spcPct val="150000"/>
              </a:lnSpc>
            </a:pPr>
            <a:r>
              <a:rPr lang="el-GR" sz="1800" dirty="0" err="1" smtClean="0"/>
              <a:t>Υπερθερμία,υποθερμία</a:t>
            </a:r>
            <a:endParaRPr lang="el-GR" sz="1800" dirty="0" smtClean="0"/>
          </a:p>
          <a:p>
            <a:pPr>
              <a:lnSpc>
                <a:spcPct val="150000"/>
              </a:lnSpc>
            </a:pPr>
            <a:r>
              <a:rPr lang="el-GR" sz="1800" dirty="0" smtClean="0"/>
              <a:t>Αναπνευστική δυσχέρεια</a:t>
            </a:r>
            <a:r>
              <a:rPr lang="en-US" sz="1800" dirty="0" smtClean="0"/>
              <a:t>:</a:t>
            </a:r>
            <a:endParaRPr lang="el-GR" sz="1800" dirty="0" smtClean="0"/>
          </a:p>
          <a:p>
            <a:pPr>
              <a:lnSpc>
                <a:spcPct val="150000"/>
              </a:lnSpc>
            </a:pPr>
            <a:r>
              <a:rPr lang="el-GR" sz="1800" dirty="0" smtClean="0"/>
              <a:t>Άπνοια ή κυάνωση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Ίκτερος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Ηπατομεγαλία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Λήθαργος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Ευερεθιστότητα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Ανορεξία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Έμετοι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Γαστρική διάταση 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Διάρροια</a:t>
            </a:r>
            <a:endParaRPr lang="el-GR" sz="18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el-GR" sz="3200" b="1" dirty="0" err="1" smtClean="0"/>
              <a:t>Προδιαθεσικοί</a:t>
            </a:r>
            <a:r>
              <a:rPr lang="el-GR" sz="3200" b="1" dirty="0" smtClean="0"/>
              <a:t> παράγοντες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92933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l-GR" sz="1400" dirty="0" smtClean="0"/>
              <a:t>Παρατεταμένη ρήξη θυλακίου&gt;24 ώρες</a:t>
            </a:r>
          </a:p>
          <a:p>
            <a:pPr>
              <a:lnSpc>
                <a:spcPct val="150000"/>
              </a:lnSpc>
            </a:pPr>
            <a:r>
              <a:rPr lang="el-GR" sz="1400" dirty="0" err="1" smtClean="0"/>
              <a:t>Χοριοαμνιονίτιδα</a:t>
            </a:r>
            <a:endParaRPr lang="el-GR" sz="1400" dirty="0" smtClean="0"/>
          </a:p>
          <a:p>
            <a:pPr>
              <a:lnSpc>
                <a:spcPct val="150000"/>
              </a:lnSpc>
            </a:pPr>
            <a:r>
              <a:rPr lang="el-GR" sz="1400" dirty="0" smtClean="0"/>
              <a:t>Αποικισμός εγκύου με β-αιμολυτικό στρεπτόκοκκο της ομάδας Β</a:t>
            </a:r>
          </a:p>
          <a:p>
            <a:pPr>
              <a:lnSpc>
                <a:spcPct val="150000"/>
              </a:lnSpc>
            </a:pPr>
            <a:r>
              <a:rPr lang="el-GR" sz="1400" dirty="0" smtClean="0"/>
              <a:t>Δύσοσμο αμνιακό υγρό</a:t>
            </a:r>
          </a:p>
          <a:p>
            <a:pPr>
              <a:lnSpc>
                <a:spcPct val="150000"/>
              </a:lnSpc>
            </a:pPr>
            <a:r>
              <a:rPr lang="el-GR" sz="1400" dirty="0" smtClean="0"/>
              <a:t>Ουρολοίμωξη</a:t>
            </a:r>
          </a:p>
          <a:p>
            <a:pPr>
              <a:lnSpc>
                <a:spcPct val="150000"/>
              </a:lnSpc>
            </a:pPr>
            <a:r>
              <a:rPr lang="el-GR" sz="1400" dirty="0" smtClean="0"/>
              <a:t>Χαμηλό κοινωνικοοικονομικό επίπεδο</a:t>
            </a:r>
          </a:p>
          <a:p>
            <a:pPr>
              <a:lnSpc>
                <a:spcPct val="150000"/>
              </a:lnSpc>
            </a:pPr>
            <a:r>
              <a:rPr lang="el-GR" sz="1400" dirty="0" smtClean="0"/>
              <a:t>Φυλή</a:t>
            </a:r>
          </a:p>
          <a:p>
            <a:pPr>
              <a:lnSpc>
                <a:spcPct val="150000"/>
              </a:lnSpc>
            </a:pPr>
            <a:r>
              <a:rPr lang="el-GR" sz="1400" dirty="0" err="1" smtClean="0"/>
              <a:t>Προωρότητα</a:t>
            </a:r>
            <a:endParaRPr lang="el-GR" sz="1400" dirty="0" smtClean="0"/>
          </a:p>
          <a:p>
            <a:pPr>
              <a:lnSpc>
                <a:spcPct val="150000"/>
              </a:lnSpc>
            </a:pPr>
            <a:r>
              <a:rPr lang="el-GR" sz="1400" dirty="0" smtClean="0"/>
              <a:t>Άρρεν φύλο</a:t>
            </a:r>
          </a:p>
          <a:p>
            <a:pPr>
              <a:lnSpc>
                <a:spcPct val="150000"/>
              </a:lnSpc>
            </a:pPr>
            <a:r>
              <a:rPr lang="el-GR" sz="1400" dirty="0" err="1" smtClean="0"/>
              <a:t>Περιγεννητική</a:t>
            </a:r>
            <a:r>
              <a:rPr lang="el-GR" sz="1400" dirty="0" smtClean="0"/>
              <a:t> ασφυξία</a:t>
            </a:r>
          </a:p>
          <a:p>
            <a:pPr>
              <a:lnSpc>
                <a:spcPct val="150000"/>
              </a:lnSpc>
            </a:pPr>
            <a:r>
              <a:rPr lang="el-GR" sz="1400" dirty="0" smtClean="0"/>
              <a:t>Καθετηριασμός ομφαλικών αγγείων</a:t>
            </a:r>
          </a:p>
          <a:p>
            <a:pPr>
              <a:lnSpc>
                <a:spcPct val="150000"/>
              </a:lnSpc>
            </a:pPr>
            <a:r>
              <a:rPr lang="el-GR" sz="1400" dirty="0" smtClean="0"/>
              <a:t>Διασωλήνωση</a:t>
            </a:r>
          </a:p>
          <a:p>
            <a:pPr>
              <a:lnSpc>
                <a:spcPct val="150000"/>
              </a:lnSpc>
            </a:pPr>
            <a:r>
              <a:rPr lang="el-GR" sz="1400" dirty="0" smtClean="0"/>
              <a:t>Παρεντερική διατροφή</a:t>
            </a:r>
          </a:p>
          <a:p>
            <a:pPr>
              <a:lnSpc>
                <a:spcPct val="150000"/>
              </a:lnSpc>
            </a:pPr>
            <a:r>
              <a:rPr lang="el-GR" sz="1400" dirty="0" smtClean="0"/>
              <a:t>Τοποθέτηση ηλεκτροδίων</a:t>
            </a:r>
          </a:p>
          <a:p>
            <a:pPr>
              <a:lnSpc>
                <a:spcPct val="150000"/>
              </a:lnSpc>
            </a:pPr>
            <a:r>
              <a:rPr lang="el-GR" sz="1400" dirty="0" smtClean="0"/>
              <a:t>Χώρος νοσηλείας</a:t>
            </a:r>
          </a:p>
          <a:p>
            <a:pPr>
              <a:lnSpc>
                <a:spcPct val="150000"/>
              </a:lnSpc>
            </a:pPr>
            <a:r>
              <a:rPr lang="el-GR" sz="1400" dirty="0" smtClean="0"/>
              <a:t>Αναλογία νοσηλευτών/νεογνών</a:t>
            </a:r>
            <a:endParaRPr lang="el-GR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el-GR" sz="3600" b="1" dirty="0" smtClean="0"/>
              <a:t>Αίτια νεογνικού </a:t>
            </a:r>
            <a:r>
              <a:rPr lang="el-GR" sz="3600" b="1" dirty="0" err="1" smtClean="0"/>
              <a:t>ικτέρου</a:t>
            </a:r>
            <a:endParaRPr lang="el-GR" sz="36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071546"/>
            <a:ext cx="8686800" cy="505461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l-GR" sz="2400" b="1" u="sng" dirty="0" smtClean="0"/>
              <a:t>Υπερπαραγωγή </a:t>
            </a:r>
            <a:r>
              <a:rPr lang="el-GR" sz="2400" b="1" u="sng" dirty="0" err="1" smtClean="0"/>
              <a:t>χολερυθρίνης</a:t>
            </a:r>
            <a:endParaRPr lang="el-GR" sz="2400" b="1" u="sng" dirty="0" smtClean="0"/>
          </a:p>
          <a:p>
            <a:pPr>
              <a:lnSpc>
                <a:spcPct val="150000"/>
              </a:lnSpc>
            </a:pPr>
            <a:r>
              <a:rPr lang="el-GR" sz="2400" dirty="0" err="1" smtClean="0"/>
              <a:t>Αιμόλυση</a:t>
            </a:r>
            <a:r>
              <a:rPr lang="en-US" sz="2400" dirty="0" smtClean="0"/>
              <a:t>:</a:t>
            </a:r>
          </a:p>
          <a:p>
            <a:pPr lvl="1">
              <a:lnSpc>
                <a:spcPct val="150000"/>
              </a:lnSpc>
            </a:pPr>
            <a:r>
              <a:rPr lang="el-GR" sz="2400" dirty="0" smtClean="0"/>
              <a:t>ΑΒΟ ασυμβατότητα</a:t>
            </a:r>
            <a:endParaRPr lang="en-US" sz="2400" dirty="0" smtClean="0"/>
          </a:p>
          <a:p>
            <a:pPr lvl="1">
              <a:lnSpc>
                <a:spcPct val="150000"/>
              </a:lnSpc>
            </a:pPr>
            <a:r>
              <a:rPr lang="en-US" sz="2400" dirty="0" err="1" smtClean="0"/>
              <a:t>R</a:t>
            </a:r>
            <a:r>
              <a:rPr lang="en-US" sz="2400" dirty="0" err="1" smtClean="0"/>
              <a:t>h</a:t>
            </a:r>
            <a:r>
              <a:rPr lang="el-GR" sz="2400" dirty="0" smtClean="0"/>
              <a:t> ασυμβατότητα</a:t>
            </a:r>
            <a:endParaRPr lang="en-US" sz="2400" dirty="0" smtClean="0"/>
          </a:p>
          <a:p>
            <a:pPr lvl="1">
              <a:lnSpc>
                <a:spcPct val="150000"/>
              </a:lnSpc>
            </a:pPr>
            <a:r>
              <a:rPr lang="el-GR" sz="2400" dirty="0" smtClean="0"/>
              <a:t> </a:t>
            </a:r>
            <a:r>
              <a:rPr lang="el-GR" sz="2400" dirty="0" smtClean="0"/>
              <a:t>κληρονομικές αιμολυτικές αναιμίες π.χ. συγγενής </a:t>
            </a:r>
            <a:r>
              <a:rPr lang="el-GR" sz="2400" dirty="0" err="1" smtClean="0"/>
              <a:t>σφαιροκυττάρωση</a:t>
            </a:r>
            <a:endParaRPr lang="en-US" sz="2400" dirty="0" smtClean="0"/>
          </a:p>
          <a:p>
            <a:pPr lvl="1">
              <a:lnSpc>
                <a:spcPct val="150000"/>
              </a:lnSpc>
            </a:pPr>
            <a:r>
              <a:rPr lang="el-GR" sz="2400" dirty="0" smtClean="0"/>
              <a:t> </a:t>
            </a:r>
            <a:r>
              <a:rPr lang="el-GR" sz="2400" dirty="0" smtClean="0"/>
              <a:t>έλλειψη </a:t>
            </a:r>
            <a:r>
              <a:rPr lang="en-US" sz="2400" dirty="0" smtClean="0"/>
              <a:t>G6PD)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E</a:t>
            </a:r>
            <a:r>
              <a:rPr lang="el-GR" sz="2400" dirty="0" err="1" smtClean="0"/>
              <a:t>ξωαγγειακά</a:t>
            </a:r>
            <a:r>
              <a:rPr lang="el-GR" sz="2400" dirty="0" smtClean="0"/>
              <a:t> αίτια(κεφαλαιμάτωμα, κατάποση αίματος)</a:t>
            </a:r>
          </a:p>
          <a:p>
            <a:pPr>
              <a:lnSpc>
                <a:spcPct val="150000"/>
              </a:lnSpc>
            </a:pPr>
            <a:r>
              <a:rPr lang="el-GR" sz="2400" dirty="0" err="1" smtClean="0"/>
              <a:t>Πολυκυτταραιμία</a:t>
            </a:r>
            <a:endParaRPr lang="el-GR" sz="24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Υπεύθυνοι μικροοργανισμοί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l-GR" dirty="0" smtClean="0"/>
              <a:t>Β-αιμολυτικός στρεπτόκοκκος ομάδας Β</a:t>
            </a:r>
          </a:p>
          <a:p>
            <a:r>
              <a:rPr lang="el-GR" dirty="0" smtClean="0"/>
              <a:t>Κολοβακτηρίδιο</a:t>
            </a:r>
          </a:p>
          <a:p>
            <a:r>
              <a:rPr lang="el-GR" dirty="0" smtClean="0"/>
              <a:t>Χρυσίζων σταφυλόκοκκος</a:t>
            </a:r>
          </a:p>
          <a:p>
            <a:r>
              <a:rPr lang="el-GR" dirty="0" smtClean="0"/>
              <a:t>Πρωτέας</a:t>
            </a:r>
          </a:p>
          <a:p>
            <a:r>
              <a:rPr lang="el-GR" dirty="0" err="1" smtClean="0"/>
              <a:t>Λιστέρια</a:t>
            </a:r>
            <a:r>
              <a:rPr lang="el-GR" dirty="0" smtClean="0"/>
              <a:t> </a:t>
            </a:r>
            <a:r>
              <a:rPr lang="el-GR" dirty="0" err="1" smtClean="0"/>
              <a:t>μονοκυτογόνος</a:t>
            </a:r>
            <a:endParaRPr lang="el-GR" dirty="0" smtClean="0"/>
          </a:p>
          <a:p>
            <a:r>
              <a:rPr lang="el-GR" dirty="0" err="1" smtClean="0"/>
              <a:t>Αιμόφιλος</a:t>
            </a:r>
            <a:r>
              <a:rPr lang="el-GR" dirty="0" smtClean="0"/>
              <a:t> ινφλουέντσας</a:t>
            </a:r>
          </a:p>
          <a:p>
            <a:r>
              <a:rPr lang="el-GR" dirty="0" err="1" smtClean="0"/>
              <a:t>Ψευδομονάδα</a:t>
            </a:r>
            <a:r>
              <a:rPr lang="el-GR" dirty="0" smtClean="0"/>
              <a:t>,</a:t>
            </a:r>
          </a:p>
          <a:p>
            <a:r>
              <a:rPr lang="el-GR" dirty="0" err="1" smtClean="0"/>
              <a:t>Κλεμπσιέλλα</a:t>
            </a:r>
            <a:endParaRPr lang="el-GR" dirty="0" smtClean="0"/>
          </a:p>
          <a:p>
            <a:r>
              <a:rPr lang="en-US" dirty="0" err="1" smtClean="0"/>
              <a:t>Enterobacter</a:t>
            </a:r>
            <a:endParaRPr lang="en-US" dirty="0" smtClean="0"/>
          </a:p>
          <a:p>
            <a:r>
              <a:rPr lang="en-US" dirty="0" err="1" smtClean="0"/>
              <a:t>Serratia</a:t>
            </a:r>
            <a:endParaRPr lang="el-GR" dirty="0" smtClean="0"/>
          </a:p>
          <a:p>
            <a:r>
              <a:rPr lang="el-GR" dirty="0" smtClean="0"/>
              <a:t>Εντερόκοκκος</a:t>
            </a:r>
          </a:p>
          <a:p>
            <a:r>
              <a:rPr lang="el-GR" dirty="0" smtClean="0"/>
              <a:t>Αιμολυτικός </a:t>
            </a:r>
            <a:r>
              <a:rPr lang="el-GR" dirty="0" err="1" smtClean="0"/>
              <a:t>στρεπτ΄ποκοκκος</a:t>
            </a:r>
            <a:endParaRPr lang="el-GR" dirty="0" smtClean="0"/>
          </a:p>
          <a:p>
            <a:r>
              <a:rPr lang="el-GR" dirty="0" smtClean="0"/>
              <a:t>Ιοί</a:t>
            </a:r>
            <a:r>
              <a:rPr lang="en-US" dirty="0" smtClean="0"/>
              <a:t>:</a:t>
            </a:r>
            <a:r>
              <a:rPr lang="el-GR" dirty="0" err="1" smtClean="0"/>
              <a:t>Εντεροιοί</a:t>
            </a:r>
            <a:endParaRPr lang="el-GR" dirty="0" smtClean="0"/>
          </a:p>
          <a:p>
            <a:r>
              <a:rPr lang="el-GR" dirty="0" err="1" smtClean="0"/>
              <a:t>Αδενοιοί,ροταιοί</a:t>
            </a:r>
            <a:endParaRPr lang="el-GR" dirty="0" smtClean="0"/>
          </a:p>
          <a:p>
            <a:r>
              <a:rPr lang="el-GR" dirty="0" smtClean="0"/>
              <a:t>Μύκητες</a:t>
            </a:r>
            <a:endParaRPr lang="el-GR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/>
              <a:t>Διάγνωση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000" dirty="0" smtClean="0"/>
              <a:t>Λήψη καλλιεργειών από παντού</a:t>
            </a:r>
            <a:r>
              <a:rPr lang="en-US" sz="2000" dirty="0" smtClean="0"/>
              <a:t>:</a:t>
            </a:r>
            <a:r>
              <a:rPr lang="el-GR" sz="2000" dirty="0" err="1" smtClean="0"/>
              <a:t>αίμα,ΕΝΥ,ούρα,ομφαλό</a:t>
            </a:r>
            <a:r>
              <a:rPr lang="el-GR" sz="2000" dirty="0" smtClean="0"/>
              <a:t> ρινικό </a:t>
            </a:r>
            <a:r>
              <a:rPr lang="el-GR" sz="2000" dirty="0" err="1" smtClean="0"/>
              <a:t>επίχρισμα,οφθαλμός,δερματική</a:t>
            </a:r>
            <a:r>
              <a:rPr lang="el-GR" sz="2000" dirty="0" smtClean="0"/>
              <a:t> βλάβη)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Γενική </a:t>
            </a:r>
            <a:r>
              <a:rPr lang="el-GR" sz="2000" dirty="0" err="1" smtClean="0"/>
              <a:t>αίματος,βιοχημικός</a:t>
            </a:r>
            <a:r>
              <a:rPr lang="el-GR" sz="2000" dirty="0" smtClean="0"/>
              <a:t> </a:t>
            </a:r>
            <a:r>
              <a:rPr lang="el-GR" sz="2000" dirty="0" err="1" smtClean="0"/>
              <a:t>έλεγχος,ΤΚΕ</a:t>
            </a:r>
            <a:endParaRPr lang="el-GR" sz="2000" dirty="0" smtClean="0"/>
          </a:p>
          <a:p>
            <a:pPr>
              <a:lnSpc>
                <a:spcPct val="150000"/>
              </a:lnSpc>
            </a:pPr>
            <a:r>
              <a:rPr lang="el-GR" sz="2000" dirty="0" smtClean="0"/>
              <a:t>Άμεσα έναρξης αντιβίωσης με αντιβιοτικά που καλύπτουν τα πιο πιθανά μικρόβια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Υποστηρικτική αγωγή του νεογνού(</a:t>
            </a:r>
            <a:r>
              <a:rPr lang="el-GR" sz="2000" dirty="0" err="1" smtClean="0"/>
              <a:t>ενυδάτωση,χορήγηση</a:t>
            </a:r>
            <a:r>
              <a:rPr lang="el-GR" sz="2000" dirty="0" smtClean="0"/>
              <a:t> </a:t>
            </a:r>
            <a:r>
              <a:rPr lang="el-GR" sz="2000" dirty="0" err="1" smtClean="0"/>
              <a:t>πλάσματος,ανοσοσφαιρινών,υποσ΄τηριξη</a:t>
            </a:r>
            <a:r>
              <a:rPr lang="el-GR" sz="2000" dirty="0" smtClean="0"/>
              <a:t> αναπνοής και καρδιακής λειτουργίας)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Χορήγηση φαρμάκων για τη αντιμετώπιση της καταπληξίας</a:t>
            </a:r>
            <a:endParaRPr lang="el-GR" sz="20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u="sng" dirty="0" smtClean="0"/>
              <a:t>Ελαττωμένη απέκκριση 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Ελαττωμένη πρόσληψη </a:t>
            </a:r>
            <a:r>
              <a:rPr lang="el-GR" sz="2400" dirty="0" err="1" smtClean="0"/>
              <a:t>χολερυθρίνης</a:t>
            </a:r>
            <a:r>
              <a:rPr lang="el-GR" sz="2400" dirty="0" smtClean="0"/>
              <a:t> από το ήπαρ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Ελαττωμένη σύνδεση </a:t>
            </a:r>
            <a:r>
              <a:rPr lang="el-GR" sz="2400" dirty="0" err="1" smtClean="0"/>
              <a:t>χολερυθρίνης</a:t>
            </a:r>
            <a:endParaRPr lang="el-GR" sz="2400" dirty="0" smtClean="0"/>
          </a:p>
          <a:p>
            <a:pPr>
              <a:lnSpc>
                <a:spcPct val="150000"/>
              </a:lnSpc>
            </a:pPr>
            <a:r>
              <a:rPr lang="el-GR" sz="2400" dirty="0" smtClean="0"/>
              <a:t>Ελαττωμένη μεταφορά συνδεδεμένης </a:t>
            </a:r>
            <a:r>
              <a:rPr lang="el-GR" sz="2400" dirty="0" err="1" smtClean="0"/>
              <a:t>χολερυθρίνης</a:t>
            </a:r>
            <a:r>
              <a:rPr lang="el-GR" sz="2400" dirty="0" smtClean="0"/>
              <a:t> εκτός </a:t>
            </a:r>
            <a:r>
              <a:rPr lang="el-GR" sz="2400" dirty="0" err="1" smtClean="0"/>
              <a:t>ηπατοκυττάρου</a:t>
            </a:r>
            <a:r>
              <a:rPr lang="el-GR" sz="2400" dirty="0" smtClean="0"/>
              <a:t>(</a:t>
            </a:r>
            <a:r>
              <a:rPr lang="el-GR" sz="2400" dirty="0" err="1" smtClean="0"/>
              <a:t>γαλακτοζαιμία,τυροσιναιμία,απόφραξη</a:t>
            </a:r>
            <a:r>
              <a:rPr lang="el-GR" sz="2400" dirty="0" smtClean="0"/>
              <a:t> </a:t>
            </a:r>
            <a:r>
              <a:rPr lang="el-GR" sz="2400" dirty="0" smtClean="0"/>
              <a:t>χοληφόρων</a:t>
            </a:r>
            <a:r>
              <a:rPr lang="el-GR" sz="2400" dirty="0" smtClean="0"/>
              <a:t>)</a:t>
            </a:r>
            <a:endParaRPr lang="el-GR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u="sng" dirty="0" smtClean="0"/>
              <a:t>Μικτά</a:t>
            </a:r>
          </a:p>
          <a:p>
            <a:pPr>
              <a:lnSpc>
                <a:spcPct val="150000"/>
              </a:lnSpc>
            </a:pPr>
            <a:r>
              <a:rPr lang="el-GR" sz="2800" dirty="0" smtClean="0"/>
              <a:t>Ενδομήτρια συγγενής λοίμωξη</a:t>
            </a:r>
          </a:p>
          <a:p>
            <a:pPr>
              <a:lnSpc>
                <a:spcPct val="150000"/>
              </a:lnSpc>
            </a:pPr>
            <a:r>
              <a:rPr lang="el-GR" sz="2800" dirty="0" smtClean="0"/>
              <a:t>Σηψαιμία</a:t>
            </a:r>
          </a:p>
          <a:p>
            <a:pPr>
              <a:lnSpc>
                <a:spcPct val="150000"/>
              </a:lnSpc>
            </a:pPr>
            <a:r>
              <a:rPr lang="el-GR" sz="2800" dirty="0" err="1" smtClean="0"/>
              <a:t>Πολυπαραγοντικής</a:t>
            </a:r>
            <a:r>
              <a:rPr lang="el-GR" sz="2800" dirty="0" smtClean="0"/>
              <a:t> αιτιολογίας</a:t>
            </a:r>
            <a:r>
              <a:rPr lang="en-US" sz="2800" dirty="0" smtClean="0"/>
              <a:t>:</a:t>
            </a:r>
            <a:endParaRPr lang="el-GR" sz="2800" dirty="0" smtClean="0"/>
          </a:p>
          <a:p>
            <a:pPr>
              <a:lnSpc>
                <a:spcPct val="150000"/>
              </a:lnSpc>
            </a:pPr>
            <a:r>
              <a:rPr lang="el-GR" sz="2800" dirty="0" err="1" smtClean="0"/>
              <a:t>Προωρότητα</a:t>
            </a:r>
            <a:r>
              <a:rPr lang="el-GR" sz="2800" dirty="0" smtClean="0"/>
              <a:t> και ΣΑΔ</a:t>
            </a:r>
          </a:p>
          <a:p>
            <a:pPr>
              <a:lnSpc>
                <a:spcPct val="150000"/>
              </a:lnSpc>
            </a:pPr>
            <a:r>
              <a:rPr lang="el-GR" sz="2800" dirty="0" smtClean="0"/>
              <a:t>Νεογνό διαβητικής μητέρας</a:t>
            </a:r>
            <a:endParaRPr lang="el-GR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«Φυσιολογικός» νεογνικός ίκτερος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158" y="1071546"/>
            <a:ext cx="8229600" cy="578645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000" dirty="0" smtClean="0"/>
              <a:t>Χαρακτηρίζεται στο φυσιολογικό </a:t>
            </a:r>
            <a:r>
              <a:rPr lang="el-GR" sz="2000" dirty="0" err="1" smtClean="0"/>
              <a:t>τελειόμηνο</a:t>
            </a:r>
            <a:r>
              <a:rPr lang="el-GR" sz="2000" dirty="0" smtClean="0"/>
              <a:t> νεογνό από μια προοδευτική αύξηση της τιμής της </a:t>
            </a:r>
            <a:r>
              <a:rPr lang="el-GR" sz="2000" dirty="0" err="1" smtClean="0"/>
              <a:t>χολερυθρίνης</a:t>
            </a:r>
            <a:r>
              <a:rPr lang="el-GR" sz="2000" dirty="0" smtClean="0"/>
              <a:t> (έμμεσου τύπου) από περίπου 2</a:t>
            </a:r>
            <a:r>
              <a:rPr lang="en-US" sz="2000" dirty="0" smtClean="0"/>
              <a:t>mg/dl</a:t>
            </a:r>
            <a:r>
              <a:rPr lang="el-GR" sz="2000" dirty="0" smtClean="0"/>
              <a:t> στο αίμα του ομφάλιου λώρου ως μια μέση τιμή 6 </a:t>
            </a:r>
            <a:r>
              <a:rPr lang="en-US" sz="2000" dirty="0" smtClean="0"/>
              <a:t>mg/dl</a:t>
            </a:r>
            <a:r>
              <a:rPr lang="el-GR" sz="2000" dirty="0" smtClean="0"/>
              <a:t> μεταξύ 2</a:t>
            </a:r>
            <a:r>
              <a:rPr lang="el-GR" sz="2000" baseline="30000" dirty="0" smtClean="0"/>
              <a:t>ης</a:t>
            </a:r>
            <a:r>
              <a:rPr lang="el-GR" sz="2000" dirty="0" smtClean="0"/>
              <a:t> και 3</a:t>
            </a:r>
            <a:r>
              <a:rPr lang="el-GR" sz="2000" baseline="30000" dirty="0" smtClean="0"/>
              <a:t>ης</a:t>
            </a:r>
            <a:r>
              <a:rPr lang="el-GR" sz="2000" dirty="0" smtClean="0"/>
              <a:t> ημέρας ζωής και στη συνέχεια από γρήγορη πτώση στα 2</a:t>
            </a:r>
            <a:r>
              <a:rPr lang="en-US" sz="2000" dirty="0" smtClean="0"/>
              <a:t>mg/dl</a:t>
            </a:r>
            <a:r>
              <a:rPr lang="el-GR" sz="2000" dirty="0" smtClean="0"/>
              <a:t> μέχρι την 5</a:t>
            </a:r>
            <a:r>
              <a:rPr lang="el-GR" sz="2000" baseline="30000" dirty="0" smtClean="0"/>
              <a:t>η</a:t>
            </a:r>
            <a:r>
              <a:rPr lang="el-GR" sz="2000" dirty="0" smtClean="0"/>
              <a:t> ημέρα ζωής</a:t>
            </a:r>
            <a:r>
              <a:rPr lang="el-GR" sz="2000" dirty="0" smtClean="0"/>
              <a:t>.</a:t>
            </a:r>
            <a:endParaRPr lang="en-US" sz="2000" dirty="0" smtClean="0"/>
          </a:p>
          <a:p>
            <a:pPr>
              <a:lnSpc>
                <a:spcPct val="150000"/>
              </a:lnSpc>
              <a:buNone/>
            </a:pPr>
            <a:endParaRPr lang="el-GR" sz="2000" dirty="0" smtClean="0"/>
          </a:p>
          <a:p>
            <a:pPr>
              <a:lnSpc>
                <a:spcPct val="150000"/>
              </a:lnSpc>
            </a:pPr>
            <a:r>
              <a:rPr lang="el-GR" sz="2000" dirty="0" smtClean="0"/>
              <a:t>Στο πρόωρο νεογνό ο φυσιολογικός ίκτερος είναι κάπως σημαντικότερος από τον ίκτερο του </a:t>
            </a:r>
            <a:r>
              <a:rPr lang="el-GR" sz="2000" dirty="0" err="1" smtClean="0"/>
              <a:t>τελειόμηνου</a:t>
            </a:r>
            <a:r>
              <a:rPr lang="el-GR" sz="2000" dirty="0" smtClean="0"/>
              <a:t> με μέση μέγιστη τιμή </a:t>
            </a:r>
            <a:r>
              <a:rPr lang="el-GR" sz="2000" dirty="0" err="1" smtClean="0"/>
              <a:t>χολερυθρίνης</a:t>
            </a:r>
            <a:r>
              <a:rPr lang="el-GR" sz="2000" dirty="0" smtClean="0"/>
              <a:t> τα 10-12 </a:t>
            </a:r>
            <a:r>
              <a:rPr lang="en-US" sz="2000" dirty="0" smtClean="0"/>
              <a:t>mg/dl</a:t>
            </a:r>
            <a:r>
              <a:rPr lang="el-GR" sz="2000" dirty="0" smtClean="0"/>
              <a:t> την 5</a:t>
            </a:r>
            <a:r>
              <a:rPr lang="el-GR" sz="2000" baseline="30000" dirty="0" smtClean="0"/>
              <a:t>η</a:t>
            </a:r>
            <a:r>
              <a:rPr lang="el-GR" sz="2000" dirty="0" smtClean="0"/>
              <a:t> ημέρα ζωής</a:t>
            </a:r>
            <a:endParaRPr lang="el-GR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/>
              <a:t>Παθολογικός νεογνικός ίκτερος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400" dirty="0" smtClean="0"/>
              <a:t>Ο ίκτερος που εμφανίζεται την 1</a:t>
            </a:r>
            <a:r>
              <a:rPr lang="el-GR" sz="2400" baseline="30000" dirty="0" smtClean="0"/>
              <a:t>η</a:t>
            </a:r>
            <a:r>
              <a:rPr lang="el-GR" sz="2400" dirty="0" smtClean="0"/>
              <a:t> ημέρα ζωής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Ρυθμός αύξησης της τιμής της </a:t>
            </a:r>
            <a:r>
              <a:rPr lang="el-GR" sz="2400" dirty="0" err="1" smtClean="0"/>
              <a:t>χολερυθρίνης</a:t>
            </a:r>
            <a:r>
              <a:rPr lang="el-GR" sz="2400" dirty="0" smtClean="0"/>
              <a:t> &gt;5</a:t>
            </a:r>
            <a:r>
              <a:rPr lang="en-US" sz="2400" dirty="0" smtClean="0"/>
              <a:t>mg/</a:t>
            </a:r>
            <a:r>
              <a:rPr lang="el-GR" sz="2400" dirty="0" smtClean="0"/>
              <a:t>24ωρο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Ίκτερος που επιμένει περισσότερο από 1 εβδομάδα στα </a:t>
            </a:r>
            <a:r>
              <a:rPr lang="el-GR" sz="2400" dirty="0" err="1" smtClean="0"/>
              <a:t>τελειόμηνα</a:t>
            </a:r>
            <a:r>
              <a:rPr lang="el-GR" sz="2400" dirty="0" smtClean="0"/>
              <a:t> και περισσότερο από 2 εβδομάδες στα πρόωρα νεογνά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Αν η </a:t>
            </a:r>
            <a:r>
              <a:rPr lang="el-GR" sz="2400" dirty="0" err="1" smtClean="0"/>
              <a:t>υπερχολερυθριναιμία</a:t>
            </a:r>
            <a:r>
              <a:rPr lang="el-GR" sz="2400" dirty="0" smtClean="0"/>
              <a:t> είναι άμεσου τύπου</a:t>
            </a:r>
            <a:endParaRPr lang="el-GR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Παρατεινόμενος νεογνικός ίκτερος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 fontScale="92500" lnSpcReduction="10000"/>
          </a:bodyPr>
          <a:lstStyle/>
          <a:p>
            <a:r>
              <a:rPr lang="el-GR" b="1" dirty="0" smtClean="0"/>
              <a:t>Παρατεινόμενος ίκτερος με αύξηση της έμμεσης </a:t>
            </a:r>
            <a:r>
              <a:rPr lang="el-GR" b="1" dirty="0" err="1" smtClean="0"/>
              <a:t>χολερυθρίνης</a:t>
            </a:r>
            <a:r>
              <a:rPr lang="en-US" b="1" dirty="0" smtClean="0"/>
              <a:t>;</a:t>
            </a:r>
          </a:p>
          <a:p>
            <a:pPr>
              <a:lnSpc>
                <a:spcPct val="150000"/>
              </a:lnSpc>
            </a:pPr>
            <a:r>
              <a:rPr lang="el-GR" sz="2800" dirty="0" smtClean="0"/>
              <a:t>Συγγενής υποθυρεοειδισμός</a:t>
            </a:r>
          </a:p>
          <a:p>
            <a:pPr>
              <a:lnSpc>
                <a:spcPct val="150000"/>
              </a:lnSpc>
            </a:pPr>
            <a:r>
              <a:rPr lang="el-GR" sz="2800" dirty="0" smtClean="0"/>
              <a:t>Ίκτερος από μητρικό γάλα</a:t>
            </a:r>
          </a:p>
          <a:p>
            <a:pPr>
              <a:lnSpc>
                <a:spcPct val="150000"/>
              </a:lnSpc>
            </a:pPr>
            <a:r>
              <a:rPr lang="el-GR" sz="2800" dirty="0" smtClean="0"/>
              <a:t>Από φάρμακα </a:t>
            </a:r>
          </a:p>
          <a:p>
            <a:pPr>
              <a:lnSpc>
                <a:spcPct val="150000"/>
              </a:lnSpc>
            </a:pPr>
            <a:r>
              <a:rPr lang="el-GR" sz="2800" dirty="0" smtClean="0"/>
              <a:t>Σύνδρομο </a:t>
            </a:r>
            <a:r>
              <a:rPr lang="en-US" sz="2800" dirty="0" err="1" smtClean="0"/>
              <a:t>Crogler-Najar</a:t>
            </a:r>
            <a:endParaRPr lang="en-US" sz="2800" dirty="0" smtClean="0"/>
          </a:p>
          <a:p>
            <a:pPr>
              <a:lnSpc>
                <a:spcPct val="150000"/>
              </a:lnSpc>
            </a:pPr>
            <a:r>
              <a:rPr lang="el-GR" sz="2800" dirty="0" smtClean="0"/>
              <a:t>Νόσος </a:t>
            </a:r>
            <a:r>
              <a:rPr lang="en-US" sz="2800" dirty="0" smtClean="0"/>
              <a:t>Gilbert</a:t>
            </a:r>
          </a:p>
          <a:p>
            <a:pPr>
              <a:lnSpc>
                <a:spcPct val="150000"/>
              </a:lnSpc>
            </a:pPr>
            <a:r>
              <a:rPr lang="el-GR" sz="2800" dirty="0" smtClean="0"/>
              <a:t>Νόσος </a:t>
            </a:r>
            <a:r>
              <a:rPr lang="en-US" sz="2800" dirty="0" err="1" smtClean="0"/>
              <a:t>Gaucher,Niemann</a:t>
            </a:r>
            <a:r>
              <a:rPr lang="en-US" sz="2800" dirty="0" smtClean="0"/>
              <a:t> -Pick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1100</TotalTime>
  <Words>2228</Words>
  <Application>Microsoft Office PowerPoint</Application>
  <PresentationFormat>Προβολή στην οθόνη (4:3)</PresentationFormat>
  <Paragraphs>307</Paragraphs>
  <Slides>42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42</vt:i4>
      </vt:variant>
    </vt:vector>
  </HeadingPairs>
  <TitlesOfParts>
    <vt:vector size="43" baseType="lpstr">
      <vt:lpstr>Θέμα του Office</vt:lpstr>
      <vt:lpstr>Νεογνικός ίκτερος Συγγενείς και επίκτητες λοιμώξεις του νεογνού</vt:lpstr>
      <vt:lpstr>Νεογνικός ίκτερος</vt:lpstr>
      <vt:lpstr>Νεογνικός ίκτερος</vt:lpstr>
      <vt:lpstr>Αίτια νεογνικού ικτέρου</vt:lpstr>
      <vt:lpstr>Διαφάνεια 5</vt:lpstr>
      <vt:lpstr>Διαφάνεια 6</vt:lpstr>
      <vt:lpstr>«Φυσιολογικός» νεογνικός ίκτερος</vt:lpstr>
      <vt:lpstr>Παθολογικός νεογνικός ίκτερος</vt:lpstr>
      <vt:lpstr>Παρατεινόμενος νεογνικός ίκτερος</vt:lpstr>
      <vt:lpstr>Διαφάνεια 10</vt:lpstr>
      <vt:lpstr>Πυρηνικός ίκτερος</vt:lpstr>
      <vt:lpstr>Αντιμετώπιση του ίκτερου</vt:lpstr>
      <vt:lpstr>Φωτοθεραπεία</vt:lpstr>
      <vt:lpstr>Επιπλοκές φωτοθεραπείας</vt:lpstr>
      <vt:lpstr>Συγγενείς λοιμώξεις</vt:lpstr>
      <vt:lpstr>Συγγενής Λοίμωξη από toxoplasma gondii </vt:lpstr>
      <vt:lpstr>Κλινική εικόνα συγγενούς τοξοπλάσμωσης</vt:lpstr>
      <vt:lpstr>Διάγνωση συγγενούς τοξοπλάσμωσης</vt:lpstr>
      <vt:lpstr>Πρόληψη συγγενούς τοξοπλάσμωσης</vt:lpstr>
      <vt:lpstr>Συγγενής ερυθρά</vt:lpstr>
      <vt:lpstr>Κλινική εικόνα συγγενούς ερυθράς</vt:lpstr>
      <vt:lpstr>Διάγνωση συγγενούς ερυθράς</vt:lpstr>
      <vt:lpstr>Πρόληψη συγγενούς ερυθράς</vt:lpstr>
      <vt:lpstr>Συγγνενής λοίμωξη από κυτταρομεγαλοιό</vt:lpstr>
      <vt:lpstr>Κλινική εικόνα λοίμωξης από τον κυτταρομεγαλοιό</vt:lpstr>
      <vt:lpstr>Διάγνωση συγγενούς λοίμωξης από κυτταρομεγαλοιό</vt:lpstr>
      <vt:lpstr>Πρόληψη λοίμωξης από κυτταρομεγαλοιό </vt:lpstr>
      <vt:lpstr>Συγγενής λοίμωξη από τον ιό του απλού έρπητα</vt:lpstr>
      <vt:lpstr>Κλινική εικόνα λοίμωξης  από ερπητοιό</vt:lpstr>
      <vt:lpstr>Διαφάνεια 30</vt:lpstr>
      <vt:lpstr>Διάγνωση συγγενούς ερπητικής λοίμωξης</vt:lpstr>
      <vt:lpstr>Συγγενής σύφιλη</vt:lpstr>
      <vt:lpstr>Κλινική εικόνα συγγενούς σύφιλης</vt:lpstr>
      <vt:lpstr>Πρώιμο σύνδρομο συγγενούς σύφιλης</vt:lpstr>
      <vt:lpstr>΄Οψιμο σύνδρομο συγγενούς σύφιλης</vt:lpstr>
      <vt:lpstr>Διάγνωση συγγενούς σύφιλης</vt:lpstr>
      <vt:lpstr>Επίκτητες λοίμωξης νεογνού </vt:lpstr>
      <vt:lpstr>Νεογνική σηψαιμία</vt:lpstr>
      <vt:lpstr>Προδιαθεσικοί παράγοντες</vt:lpstr>
      <vt:lpstr>Υπεύθυνοι μικροοργανισμοί</vt:lpstr>
      <vt:lpstr>Διάγνωση</vt:lpstr>
      <vt:lpstr>Διαφάνεια 42</vt:lpstr>
    </vt:vector>
  </TitlesOfParts>
  <Company>..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Νεογνικός ίκτερος Συγγενείς και επίκτητες λοιμώξεις του νεογνού</dc:title>
  <dc:creator>Domus</dc:creator>
  <cp:lastModifiedBy>Domus</cp:lastModifiedBy>
  <cp:revision>25</cp:revision>
  <dcterms:created xsi:type="dcterms:W3CDTF">2013-01-06T00:14:57Z</dcterms:created>
  <dcterms:modified xsi:type="dcterms:W3CDTF">2013-05-21T08:10:55Z</dcterms:modified>
</cp:coreProperties>
</file>