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587" autoAdjust="0"/>
  </p:normalViewPr>
  <p:slideViewPr>
    <p:cSldViewPr>
      <p:cViewPr varScale="1">
        <p:scale>
          <a:sx n="29" d="100"/>
          <a:sy n="29" d="100"/>
        </p:scale>
        <p:origin x="-7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555567-9EDB-4E63-B54C-6DE3B6268334}" type="datetimeFigureOut">
              <a:rPr lang="el-GR" smtClean="0"/>
              <a:pPr/>
              <a:t>25/11/2013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5D38E2-D60E-4EAD-88A5-BC34DE227F3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Η φυσιολογική ανάπτυξη του εμβρύου εξαρτάται από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Το γενετικό δυναμικό του</a:t>
            </a:r>
          </a:p>
          <a:p>
            <a:r>
              <a:rPr lang="el-GR" dirty="0" smtClean="0"/>
              <a:t>Το περιβάλλον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Πολλαπλή κύηση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60007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200" dirty="0" smtClean="0"/>
              <a:t>Η πιθανότητα ενδομήτριας καθυστέρησης της αύξησης είναι αντιστρόφως ανάλογη με τον αριθμό των παιδιών.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Στην </a:t>
            </a:r>
            <a:r>
              <a:rPr lang="el-GR" sz="2200" dirty="0" err="1" smtClean="0"/>
              <a:t>πολύδυμη</a:t>
            </a:r>
            <a:r>
              <a:rPr lang="el-GR" sz="2200" dirty="0" smtClean="0"/>
              <a:t> κύηση η ενδομήτρια αύξηση είναι ίδια με την απλή κύηση μέχρι το 3</a:t>
            </a:r>
            <a:r>
              <a:rPr lang="el-GR" sz="2200" baseline="30000" dirty="0" smtClean="0"/>
              <a:t>ο</a:t>
            </a:r>
            <a:r>
              <a:rPr lang="el-GR" sz="2200" dirty="0" smtClean="0"/>
              <a:t> τρίμηνο οπότε η αύξηση περιορίζεται για πολλούς λόγους(αδυναμία να ικανοποιηθούν οι ανάγκες θρέψης της πολλαπλής κύησης, αλλά και υποσιτισμός της μητέρας, </a:t>
            </a:r>
            <a:r>
              <a:rPr lang="el-GR" sz="2200" dirty="0" err="1" smtClean="0"/>
              <a:t>προεκλαμψία,συγγενείς</a:t>
            </a:r>
            <a:r>
              <a:rPr lang="el-GR" sz="2200" dirty="0" smtClean="0"/>
              <a:t> ανωμαλίες ) που είναι συχνότερα στην πολλαπλή κύηση. 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Λοιμώξεις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200" dirty="0" smtClean="0"/>
              <a:t>Οι λοιμώξεις νωρίς κατά την κύηση ΄(ερυθρά, </a:t>
            </a:r>
            <a:r>
              <a:rPr lang="el-GR" sz="2200" dirty="0" err="1" smtClean="0"/>
              <a:t>κυτταρομεγαλοιός</a:t>
            </a:r>
            <a:r>
              <a:rPr lang="el-GR" sz="2200" dirty="0" smtClean="0"/>
              <a:t>, τοξόπλασμα, έρπητας, σύφιλη, ελονοσία)έχουν την μεγαλύτερη επίδραση στην ενδομήτρια αύξηση αλλά στο σύνολο ευθύνονται για το 5% περιπτώσεων ενδομήτριας καθυστέρησης της αύξησης.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Οι μικροοργανισμοί αυτοί περνούν </a:t>
            </a:r>
            <a:r>
              <a:rPr lang="el-GR" sz="2200" dirty="0" err="1" smtClean="0"/>
              <a:t>διαπλακουντακά</a:t>
            </a:r>
            <a:r>
              <a:rPr lang="el-GR" sz="2200" dirty="0" smtClean="0"/>
              <a:t> στο έμβρυο και προκαλούν μεταξύ άλλων και ενδομήτρια καθυστέρηση της αύξησης με ποικίλους μηχανισμούς(κυτταρικός θάνατος, αγγειακή ανεπάρκεια)</a:t>
            </a:r>
          </a:p>
          <a:p>
            <a:pPr>
              <a:lnSpc>
                <a:spcPct val="150000"/>
              </a:lnSpc>
            </a:pP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sz="3200" b="1" dirty="0" err="1" smtClean="0"/>
              <a:t>Πλακουντιακοί</a:t>
            </a:r>
            <a:r>
              <a:rPr lang="el-GR" sz="3200" b="1" dirty="0" smtClean="0"/>
              <a:t> παράγοντες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l-GR" sz="1600" dirty="0" smtClean="0"/>
              <a:t>Ισχαιμία του πλακούντα(ενδομήτρια καθυστέρηση της αύξησης, </a:t>
            </a:r>
            <a:r>
              <a:rPr lang="el-GR" sz="1600" dirty="0" err="1" smtClean="0"/>
              <a:t>προεκλαμψία,αποβολή</a:t>
            </a:r>
            <a:r>
              <a:rPr lang="el-GR" sz="1600" dirty="0" smtClean="0"/>
              <a:t> ή συνδυασμός)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Διαταραχές της </a:t>
            </a:r>
            <a:r>
              <a:rPr lang="el-GR" sz="1600" dirty="0" err="1" smtClean="0"/>
              <a:t>αγγείωση</a:t>
            </a:r>
            <a:r>
              <a:rPr lang="el-GR" sz="1600" dirty="0" smtClean="0"/>
              <a:t> του πλακούντα(</a:t>
            </a:r>
            <a:r>
              <a:rPr lang="el-GR" sz="1600" dirty="0" err="1" smtClean="0"/>
              <a:t>κακκάη</a:t>
            </a:r>
            <a:r>
              <a:rPr lang="el-GR" sz="1600" dirty="0" smtClean="0"/>
              <a:t> ανάπτυξη των </a:t>
            </a:r>
            <a:r>
              <a:rPr lang="el-GR" sz="1600" dirty="0" err="1" smtClean="0"/>
              <a:t>αγγείων,απόφραξη,αποκόλλησης</a:t>
            </a:r>
            <a:r>
              <a:rPr lang="el-GR" sz="1600" dirty="0" smtClean="0"/>
              <a:t>)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Χρόνια αποκόλληση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Χρόνιες λοιμώδεις</a:t>
            </a:r>
          </a:p>
          <a:p>
            <a:pPr>
              <a:lnSpc>
                <a:spcPct val="170000"/>
              </a:lnSpc>
            </a:pPr>
            <a:r>
              <a:rPr lang="el-GR" sz="1600" dirty="0" err="1" smtClean="0"/>
              <a:t>ΙδιοπαθεΊς</a:t>
            </a:r>
            <a:r>
              <a:rPr lang="el-GR" sz="1600" dirty="0" smtClean="0"/>
              <a:t> φλεγμονώδεις καταστάσεις (φλεγμονή των λαχνών που οφείλεται σε λοίμωξη, χρόνια φλεγμονή άγνωστης αιτιολογίας)</a:t>
            </a:r>
          </a:p>
          <a:p>
            <a:pPr>
              <a:lnSpc>
                <a:spcPct val="170000"/>
              </a:lnSpc>
            </a:pPr>
            <a:r>
              <a:rPr lang="el-GR" sz="1600" dirty="0" err="1" smtClean="0"/>
              <a:t>Α΄γγειακά</a:t>
            </a:r>
            <a:r>
              <a:rPr lang="el-GR" sz="1600" dirty="0" smtClean="0"/>
              <a:t> </a:t>
            </a:r>
            <a:r>
              <a:rPr lang="el-GR" sz="1600" dirty="0" err="1" smtClean="0"/>
              <a:t>έμφρακτα</a:t>
            </a:r>
            <a:endParaRPr lang="el-GR" sz="1600" dirty="0" smtClean="0"/>
          </a:p>
          <a:p>
            <a:pPr>
              <a:lnSpc>
                <a:spcPct val="170000"/>
              </a:lnSpc>
            </a:pPr>
            <a:r>
              <a:rPr lang="el-GR" sz="1600" dirty="0" smtClean="0"/>
              <a:t>Υποπλασία λαχνών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Μαζική εναπόθεση </a:t>
            </a:r>
            <a:r>
              <a:rPr lang="el-GR" sz="1600" dirty="0" err="1" smtClean="0"/>
              <a:t>ινικής</a:t>
            </a:r>
            <a:r>
              <a:rPr lang="el-GR" sz="1600" dirty="0" smtClean="0"/>
              <a:t> γύρω από τις λάχνες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Θρόμβωση </a:t>
            </a:r>
            <a:r>
              <a:rPr lang="el-GR" sz="1600" dirty="0" err="1" smtClean="0"/>
              <a:t>μητροπλακουντιακών</a:t>
            </a:r>
            <a:r>
              <a:rPr lang="el-GR" sz="1600" dirty="0" smtClean="0"/>
              <a:t> </a:t>
            </a:r>
            <a:r>
              <a:rPr lang="el-GR" sz="1600" dirty="0" err="1" smtClean="0"/>
              <a:t>αγγείων,αγγείων</a:t>
            </a:r>
            <a:r>
              <a:rPr lang="el-GR" sz="1600" dirty="0" smtClean="0"/>
              <a:t> των λαχνών ή </a:t>
            </a:r>
            <a:r>
              <a:rPr lang="el-GR" sz="1600" dirty="0" err="1" smtClean="0"/>
              <a:t>εμβρυοπλακουντιάκών</a:t>
            </a:r>
            <a:r>
              <a:rPr lang="el-GR" sz="1600" dirty="0" smtClean="0"/>
              <a:t> αγγείων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Μονήρης ομφαλική αρτηρία</a:t>
            </a:r>
          </a:p>
          <a:p>
            <a:pPr>
              <a:lnSpc>
                <a:spcPct val="170000"/>
              </a:lnSpc>
            </a:pPr>
            <a:r>
              <a:rPr lang="el-GR" sz="1600" dirty="0" err="1" smtClean="0"/>
              <a:t>Πρόσυση</a:t>
            </a:r>
            <a:r>
              <a:rPr lang="el-GR" sz="1600" dirty="0" smtClean="0"/>
              <a:t> του ομφαλού στα όρια του πλακούντα</a:t>
            </a:r>
          </a:p>
          <a:p>
            <a:pPr>
              <a:lnSpc>
                <a:spcPct val="170000"/>
              </a:lnSpc>
            </a:pPr>
            <a:r>
              <a:rPr lang="el-GR" sz="1600" dirty="0" smtClean="0"/>
              <a:t>Αιμαγγείωμα του πλακούντα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Μωσαικισμός</a:t>
            </a:r>
            <a:r>
              <a:rPr lang="el-GR" sz="3200" b="1" dirty="0" smtClean="0"/>
              <a:t> του πλακούντα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Αναφέρεται σε </a:t>
            </a:r>
            <a:r>
              <a:rPr lang="el-GR" sz="2000" dirty="0" err="1" smtClean="0"/>
              <a:t>μωσαικισμό</a:t>
            </a:r>
            <a:r>
              <a:rPr lang="el-GR" sz="2000" dirty="0" smtClean="0"/>
              <a:t> (συνήθως </a:t>
            </a:r>
            <a:r>
              <a:rPr lang="el-GR" sz="2000" dirty="0" err="1" smtClean="0"/>
              <a:t>τρισωμία</a:t>
            </a:r>
            <a:r>
              <a:rPr lang="el-GR" sz="2000" dirty="0" smtClean="0"/>
              <a:t> που ανευρίσκεται στα κύτταρα του πλακούντα αλλά όχι στο έμβρυο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Περίπου το 10% από τους πλακούντες κυήσεων με ιδιοπαθή ενδομήτρια της αύξησης είχαν πλακούντες με </a:t>
            </a:r>
            <a:r>
              <a:rPr lang="el-GR" sz="2000" dirty="0" err="1" smtClean="0"/>
              <a:t>μωσαικισμό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Η βαρύτητα της ενδομήτριας καθυστέρησης της αύξησης σε αυτή</a:t>
            </a:r>
            <a:r>
              <a:rPr lang="en-US" sz="2000" dirty="0" smtClean="0"/>
              <a:t> </a:t>
            </a:r>
            <a:r>
              <a:rPr lang="el-GR" sz="2000" dirty="0" smtClean="0"/>
              <a:t>την κατάσταση εξαρτάται από τα χρωμοσώματα που </a:t>
            </a:r>
            <a:r>
              <a:rPr lang="el-GR" sz="2000" dirty="0" err="1" smtClean="0"/>
              <a:t>εμπλέκονται,την</a:t>
            </a:r>
            <a:r>
              <a:rPr lang="el-GR" sz="2000" dirty="0" smtClean="0"/>
              <a:t> αναλογία των κυττάρων με </a:t>
            </a:r>
            <a:r>
              <a:rPr lang="el-GR" sz="2000" dirty="0" err="1" smtClean="0"/>
              <a:t>μωσαικισμό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Οι πλακούντες με </a:t>
            </a:r>
            <a:r>
              <a:rPr lang="el-GR" sz="2000" dirty="0" err="1" smtClean="0"/>
              <a:t>μωσαικισμό</a:t>
            </a:r>
            <a:r>
              <a:rPr lang="el-GR" sz="2000" dirty="0" smtClean="0"/>
              <a:t> παρουσιάζουν σε μεγαλύτερο ποσοστό </a:t>
            </a:r>
            <a:r>
              <a:rPr lang="el-GR" sz="2000" dirty="0" err="1" smtClean="0"/>
              <a:t>έμφρακτα</a:t>
            </a:r>
            <a:r>
              <a:rPr lang="el-GR" sz="2000" dirty="0" smtClean="0"/>
              <a:t> και ανωμαλίες στα αγγεία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1/3 από τους πλακούντες με </a:t>
            </a:r>
            <a:r>
              <a:rPr lang="el-GR" sz="2000" dirty="0" err="1" smtClean="0"/>
              <a:t>έμφρακτα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αγγει</a:t>
            </a:r>
            <a:r>
              <a:rPr lang="en-US" sz="2000" dirty="0" smtClean="0"/>
              <a:t>o</a:t>
            </a:r>
            <a:r>
              <a:rPr lang="el-GR" sz="2000" dirty="0" err="1" smtClean="0"/>
              <a:t>πάθεια</a:t>
            </a:r>
            <a:r>
              <a:rPr lang="el-GR" sz="2000" dirty="0" smtClean="0"/>
              <a:t> και ενδομήτρια καθυστέρηση της αύξησης είχαν </a:t>
            </a:r>
            <a:r>
              <a:rPr lang="el-GR" sz="2000" dirty="0" err="1" smtClean="0"/>
              <a:t>μωσαικισμό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Παράγοντες από τη μητέρα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686800" cy="61436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Καταστάσεις που οδηγούν σε ελάττωση της παροχής αίματος στη </a:t>
            </a:r>
            <a:r>
              <a:rPr lang="el-GR" sz="2400" b="1" dirty="0" err="1" smtClean="0"/>
              <a:t>μητροπλακουντιακή</a:t>
            </a:r>
            <a:r>
              <a:rPr lang="el-GR" sz="2400" b="1" dirty="0" smtClean="0"/>
              <a:t> κυκλοφορία</a:t>
            </a:r>
            <a:r>
              <a:rPr lang="en-US" sz="2400" b="1" dirty="0" smtClean="0"/>
              <a:t>:</a:t>
            </a:r>
            <a:endParaRPr lang="el-GR" sz="2400" b="1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Υπέρταση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Νεφρική ανεπάρκεια,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Σακχαρώδης διαβήτης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Νοσήματα του κολλαγόνου με προσβολή των αγγείων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Συστηματικός </a:t>
            </a:r>
            <a:r>
              <a:rPr lang="el-GR" sz="2400" dirty="0" err="1" smtClean="0"/>
              <a:t>ερυθηματώδης</a:t>
            </a:r>
            <a:r>
              <a:rPr lang="el-GR" sz="2400" dirty="0" smtClean="0"/>
              <a:t> λύκος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Αντιφωσφολιπιδαιμικό</a:t>
            </a:r>
            <a:r>
              <a:rPr lang="el-GR" sz="2400" dirty="0" smtClean="0"/>
              <a:t> σύνδρομο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Προεκλαμψία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Η γέννηση παιδιού με σοβαρή ενδομήτρια καθυστέρηση της αύξησης έχει συσχετιστεί με νοσηλεία ή  θάνατο της μητέρας από καρδιαγγειακό νόσημα αργότερα στη ζωή της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600" b="1" dirty="0" smtClean="0"/>
              <a:t>Χαμηλό βάρος προ της κύησης και χαμηλή πρόσληψη βάρους κατά τη διάρκεια της κύησης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Ευθύνονται για το 10% περίπου ενδομήτριας καθυστέρησης της αύξησης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Η μεγάλη </a:t>
            </a:r>
            <a:r>
              <a:rPr lang="el-GR" sz="2600" dirty="0" err="1" smtClean="0"/>
              <a:t>υποθρεψία</a:t>
            </a:r>
            <a:r>
              <a:rPr lang="el-GR" sz="2600" dirty="0" smtClean="0"/>
              <a:t> της μητέρας κατά την κύηση μπορεί να έχει σοβαρές συνέπειες στην ανάπτυξη του εμβρύου</a:t>
            </a:r>
          </a:p>
          <a:p>
            <a:pPr>
              <a:lnSpc>
                <a:spcPct val="150000"/>
              </a:lnSpc>
            </a:pPr>
            <a:r>
              <a:rPr lang="en-US" sz="2600" dirty="0" smtClean="0"/>
              <a:t>The Dutch study</a:t>
            </a:r>
            <a:endParaRPr lang="el-G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800" b="1" dirty="0" smtClean="0"/>
              <a:t>Καταστάσεις που σχετίζονται με </a:t>
            </a:r>
            <a:r>
              <a:rPr lang="el-GR" sz="2800" b="1" dirty="0" err="1" smtClean="0"/>
              <a:t>υποξαιμία</a:t>
            </a:r>
            <a:r>
              <a:rPr lang="en-US" sz="2800" dirty="0" smtClean="0"/>
              <a:t>: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Καταστάσεις της μητέρας που σχετίζονται με </a:t>
            </a:r>
            <a:r>
              <a:rPr lang="el-GR" sz="2800" dirty="0" err="1" smtClean="0"/>
              <a:t>υποξαιμία</a:t>
            </a:r>
            <a:r>
              <a:rPr lang="el-GR" sz="2800" dirty="0" smtClean="0"/>
              <a:t> όπως</a:t>
            </a:r>
            <a:r>
              <a:rPr lang="en-US" sz="2800" dirty="0" smtClean="0"/>
              <a:t>: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Κυανωτική</a:t>
            </a:r>
            <a:r>
              <a:rPr lang="el-GR" sz="2800" dirty="0" smtClean="0"/>
              <a:t> καρδιοπάθεια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Πνευμονική νόσος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Σοβαρή αναιμία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Σχετίζονται με ενδομήτρια καθυστέρηση της αύξησης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Επίσης η διαμονή σε μεγάλο υψόμετρο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b="1" dirty="0" smtClean="0"/>
              <a:t>Αιματολογικές και ανοσολογικές διαταραχές</a:t>
            </a:r>
            <a:r>
              <a:rPr lang="en-US" sz="2800" b="1" dirty="0" smtClean="0"/>
              <a:t>:</a:t>
            </a:r>
            <a:endParaRPr lang="el-GR" sz="2800" b="1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Δρεπανοκυτταρική αναιμία(θρόμβωση μέσα στις </a:t>
            </a:r>
            <a:r>
              <a:rPr lang="el-GR" sz="2800" dirty="0" err="1" smtClean="0"/>
              <a:t>χοριακές</a:t>
            </a:r>
            <a:r>
              <a:rPr lang="el-GR" sz="2800" dirty="0" smtClean="0"/>
              <a:t> λάχνες)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Αντιφωσφολιπιδαιμικό</a:t>
            </a:r>
            <a:r>
              <a:rPr lang="el-GR" sz="2800" dirty="0" smtClean="0"/>
              <a:t> σύνδρομο(χρόνια φλεγμονή των αγγείων των λαχνών)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Κληρονομικές </a:t>
            </a:r>
            <a:r>
              <a:rPr lang="el-GR" sz="2800" dirty="0" err="1" smtClean="0"/>
              <a:t>θρομβοφιλίες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800" b="1" dirty="0" smtClean="0"/>
              <a:t>Κατάχρηση ουσιών και κάπνισμα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Η χρήση </a:t>
            </a:r>
            <a:r>
              <a:rPr lang="el-GR" sz="2800" dirty="0" err="1" smtClean="0"/>
              <a:t>αλκοόλ,ψυχοτρόπων</a:t>
            </a:r>
            <a:r>
              <a:rPr lang="el-GR" sz="2800" dirty="0" smtClean="0"/>
              <a:t> ουσιών και το κάπνισμα μπορεί να επηρεάσει την ενδομήτρια αύξηση είτε άμεσα είτε έμμεσα λόγω κακής διατροφής</a:t>
            </a:r>
          </a:p>
          <a:p>
            <a:pPr>
              <a:lnSpc>
                <a:spcPct val="150000"/>
              </a:lnSpc>
            </a:pPr>
            <a:endParaRPr lang="el-GR" sz="2800" dirty="0"/>
          </a:p>
          <a:p>
            <a:pPr>
              <a:lnSpc>
                <a:spcPct val="150000"/>
              </a:lnSpc>
            </a:pPr>
            <a:r>
              <a:rPr lang="el-GR" sz="2800" dirty="0" smtClean="0"/>
              <a:t>Το κάπνισμα κατά το 3οτρίμηνο φαίνεται να έχει την μεγαλύτερη επίδραση στο βάρος γέννησης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Φάρμακα και έκθεση σε τοξικές ουσίες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Φάρμακα που επηρεάζουν την ανάπτυξη του εμβρύου είναι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Βαρφαρίνη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Αντιεπιληπτικά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Αντινεοπλασματικά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Ανταγωνιστές του </a:t>
            </a:r>
            <a:r>
              <a:rPr lang="el-GR" sz="2400" dirty="0" err="1" smtClean="0"/>
              <a:t>φυλλικού</a:t>
            </a:r>
            <a:r>
              <a:rPr lang="el-GR" sz="2400" dirty="0" smtClean="0"/>
              <a:t> οξέος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Αντιυπερτασικά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Καφφείνη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Έκθεση σε ακτινοβολία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Ενδομήτρια καθυστέρηση της αύξησης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Ονομάζεται η κατάσταση κατά την οποία το έμβρυο δεν φθάνει το δυναμικό ανάπτυξης του λόγω γενετικών ή περιβαλλοντικών επιδράσεων.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Μπορεί να οφείλεται σε αίτια από το έμβρυο, τον πλακούντα ή την  μητέρα.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Μέθοδοι υποβοηθούμενης αναπαραγωγής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Οι κυήσεις ενός παιδιού από υποβοηθούμενη αναπαραγωγή έχουν μεγαλύτερη επίπτωση ενδομήτριας καθυστέρηση της αύξησης συγκριτικά με απλές κυήσεις από φυσική σύλληψη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Ανωμαλίες της μήτρας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/>
              <a:t>Πολύ νεαρή και πολύ μεγάλη ηλικία μητέρας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/>
              <a:t>Μικρό μεσοδιάστημα ανάμεσα σε δύο κυήσεις(πιθανώς λόγω ελάττωσης των αποθεμάτων σε </a:t>
            </a:r>
            <a:r>
              <a:rPr lang="el-GR" sz="2400" b="1" dirty="0" err="1" smtClean="0"/>
              <a:t>φυλλικό</a:t>
            </a:r>
            <a:r>
              <a:rPr lang="el-GR" sz="2400" b="1" dirty="0" smtClean="0"/>
              <a:t> οξύ)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/>
              <a:t>Καταστάσεις που σχετίζονται με χρόνιο </a:t>
            </a:r>
            <a:r>
              <a:rPr lang="en-US" sz="2400" b="1" dirty="0" smtClean="0"/>
              <a:t>stress</a:t>
            </a:r>
            <a:r>
              <a:rPr lang="el-GR" sz="2400" b="1" dirty="0" smtClean="0"/>
              <a:t>(αύξηση του </a:t>
            </a:r>
            <a:r>
              <a:rPr lang="en-US" sz="2400" b="1" dirty="0" smtClean="0"/>
              <a:t>CRH)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Παράγοντες από το έμβρυο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smtClean="0"/>
              <a:t>Γενετικά αίτια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smtClean="0"/>
              <a:t>Συγγενείς ανωμαλίες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smtClean="0"/>
              <a:t>Πολλαπλή κύηση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smtClean="0"/>
              <a:t>Λοιμώξεις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err="1" smtClean="0"/>
              <a:t>Πλακουντιακοί</a:t>
            </a:r>
            <a:r>
              <a:rPr lang="el-GR" b="1" dirty="0" smtClean="0"/>
              <a:t> παράγοντες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smtClean="0"/>
              <a:t>Ισχαιμία του πλακούντα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smtClean="0"/>
              <a:t>Ανωμαλίες των αγγείων του πλακούντα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dirty="0" err="1" smtClean="0"/>
              <a:t>Μωσαικισμός</a:t>
            </a:r>
            <a:r>
              <a:rPr lang="el-GR" dirty="0" smtClean="0"/>
              <a:t> του πλακούντα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/>
              <a:t>Παράγοντες από τη μητέρα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686800" cy="60722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Νοσήματα ή καταστάσεις που έχουν σαν αποτέλεσμα ελαττωμένη παροχή αίματος στον πλακούντα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Χαμηλό βάρος πριν από την σύλληψη και χαμηλή πρόσληψη βάρους κατά τη διάρκεια της εγκυμοσύνης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Καταστάσεις που σχετίζονται με </a:t>
            </a:r>
            <a:r>
              <a:rPr lang="el-GR" sz="2200" dirty="0" err="1" smtClean="0"/>
              <a:t>υποξαιμία</a:t>
            </a:r>
            <a:endParaRPr lang="el-GR" sz="2200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Αιματολογικές και ανοσολογικές διαταραχές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Κατάχρηση ουσιών και κάπνισμα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Φάρμακα και έκθεση σε τοξικούς παράγοντες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Υποβοηθούμενη αναπαραγωγή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Ανωμαλίες της μήτρας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l-GR" sz="2200" dirty="0" smtClean="0"/>
              <a:t>Άλλα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6922" y="0"/>
            <a:ext cx="82296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l-GR" sz="2700" b="1" dirty="0" smtClean="0"/>
              <a:t>Γενετικοί παράγοντες</a:t>
            </a:r>
            <a:br>
              <a:rPr lang="el-GR" sz="2700" b="1" dirty="0" smtClean="0"/>
            </a:br>
            <a:endParaRPr lang="el-GR" sz="27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9144000" cy="650083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200" dirty="0" smtClean="0"/>
              <a:t>Ευθύνονται για το 30-50% των περιπτώσεων παθολογικού βάρους γέννησης και το υπόλοιπο οφείλεται σε περιβαλλοντικούς παράγοντες.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Τα μητρικά γονίδια επηρεάζουν περισσότερο το βάρος γέννησης συγκριτικά με τα πατρικά 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Αν η μητέρα ήταν χαμηλού βάρους γέννησης έχει διπλάσιο κίνδυνο γέννησης παιδιού με χαμηλό βάρος γέννησης.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Γυναίκες που γεννούν παιδιά με ενδομήτρια καθυστέρηση της αύξησης έχουν μεγαλύτερη πιθανότητα και τα επόμενα παιδιά τους να παρουσιάζουν ενδομήτρια καθυστέρηση της αύξησης και η πιθανότητα αυτή αυξάνει για κάθε γέννηση παιδιού με ενδομήτρια καθυστέρηση της αύξησης.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62865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Οι </a:t>
            </a:r>
            <a:r>
              <a:rPr lang="el-GR" sz="2400" dirty="0" err="1" smtClean="0"/>
              <a:t>χρωμοσωμικές</a:t>
            </a:r>
            <a:r>
              <a:rPr lang="el-GR" sz="2400" dirty="0" smtClean="0"/>
              <a:t> ανωμαλίες ευθύνονται για το 20% όλων των περιπτώσεων ενδομήτριας καθυστέρησης της αύξησης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ύπαρξη </a:t>
            </a:r>
            <a:r>
              <a:rPr lang="el-GR" sz="2400" dirty="0" err="1" smtClean="0"/>
              <a:t>χρωμοσωμικής</a:t>
            </a:r>
            <a:r>
              <a:rPr lang="el-GR" sz="2400" dirty="0" smtClean="0"/>
              <a:t> ανωμαλίας συνήθως οδηγεί σε ενδομήτρια καθυστέρηση της αύξησης νωρίς στην ενδομήτρια ζωή.(Το ¼ των εμβρύων με διαπιστωμένη ενδομήτρια καθυστέρηση της αύξησης νωρίς στην ενδομήτρια ζωή έχει </a:t>
            </a:r>
            <a:r>
              <a:rPr lang="el-GR" sz="2400" dirty="0" err="1" smtClean="0"/>
              <a:t>χρωμοσωμική</a:t>
            </a:r>
            <a:r>
              <a:rPr lang="el-GR" sz="2400" dirty="0" smtClean="0"/>
              <a:t> ανωμαλία)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Στις περισσότερες περιπτώσεις οι </a:t>
            </a:r>
            <a:r>
              <a:rPr lang="el-GR" sz="2400" dirty="0" err="1" smtClean="0"/>
              <a:t>χρωμοσωμικές</a:t>
            </a:r>
            <a:r>
              <a:rPr lang="el-GR" sz="2400" dirty="0" smtClean="0"/>
              <a:t> ανωμαλίες οδηγούν σε συμμετρικού τύπου ενδομήτρια καθυστέρηση της αύξησης αλλά μπορεί να είναι και ασύμμετρη.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Γενετικές ανωμαλίες που σχετίζονται με ενδομήτρια καθυστέρηση της αύξησης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200" dirty="0" err="1" smtClean="0"/>
              <a:t>Ανευπλοειδία</a:t>
            </a:r>
            <a:r>
              <a:rPr lang="el-GR" sz="2200" dirty="0" smtClean="0"/>
              <a:t> (</a:t>
            </a:r>
            <a:r>
              <a:rPr lang="el-GR" sz="2200" dirty="0" err="1" smtClean="0"/>
              <a:t>τρισωμία</a:t>
            </a:r>
            <a:r>
              <a:rPr lang="el-GR" sz="2200" dirty="0" smtClean="0"/>
              <a:t> 18 ή 13,σύνδρομο </a:t>
            </a:r>
            <a:r>
              <a:rPr lang="en-US" sz="2200" dirty="0" smtClean="0"/>
              <a:t>Turner)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Μερικές </a:t>
            </a:r>
            <a:r>
              <a:rPr lang="el-GR" sz="2200" dirty="0" err="1" smtClean="0"/>
              <a:t>ελλείψεις,διπλασιασμοί,σημειακές</a:t>
            </a:r>
            <a:r>
              <a:rPr lang="el-GR" sz="2200" dirty="0" smtClean="0"/>
              <a:t> μεταλλάξεις(σύνδρομο </a:t>
            </a:r>
            <a:r>
              <a:rPr lang="en-US" sz="2200" dirty="0" smtClean="0"/>
              <a:t>Cri du chat-5q,</a:t>
            </a:r>
            <a:r>
              <a:rPr lang="el-GR" sz="2200" dirty="0" smtClean="0"/>
              <a:t>μεταλλάξεις στο γονίδιο του </a:t>
            </a:r>
            <a:r>
              <a:rPr lang="en-US" sz="2200" dirty="0" smtClean="0"/>
              <a:t>IGF-1)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Δακτυλιοειδές χρωμόσωμα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Δισωμίες</a:t>
            </a:r>
            <a:r>
              <a:rPr lang="el-GR" sz="2200" dirty="0" smtClean="0"/>
              <a:t> από ένα γονιό( για τα χρωμοσώματα 6,7,14,ή 16)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Μωσαικισμός</a:t>
            </a:r>
            <a:r>
              <a:rPr lang="el-GR" sz="2200" dirty="0" smtClean="0"/>
              <a:t> του πλακούντα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Γενετική αποτύπωση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Συγγενείς ανωμαλίες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sz="2800" dirty="0" smtClean="0"/>
              <a:t>Σε αυτές οφείλεται το 1-2% των διαταραχών ενδομήτριας καθυστέρησης της αύξησης που δεν οφείλονται σε γενετικά αίτια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353</TotalTime>
  <Words>933</Words>
  <Application>Microsoft Office PowerPoint</Application>
  <PresentationFormat>Προβολή στην οθόνη (4:3)</PresentationFormat>
  <Paragraphs>111</Paragraphs>
  <Slides>22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Προεξοχή</vt:lpstr>
      <vt:lpstr>Διαφάνεια 1</vt:lpstr>
      <vt:lpstr>Ενδομήτρια καθυστέρηση της αύξησης</vt:lpstr>
      <vt:lpstr>Παράγοντες από το έμβρυο</vt:lpstr>
      <vt:lpstr>Πλακουντιακοί παράγοντες</vt:lpstr>
      <vt:lpstr>Παράγοντες από τη μητέρα</vt:lpstr>
      <vt:lpstr>               Γενετικοί παράγοντες </vt:lpstr>
      <vt:lpstr>Διαφάνεια 7</vt:lpstr>
      <vt:lpstr>Γενετικές ανωμαλίες που σχετίζονται με ενδομήτρια καθυστέρηση της αύξησης</vt:lpstr>
      <vt:lpstr>Συγγενείς ανωμαλίες</vt:lpstr>
      <vt:lpstr>Πολλαπλή κύηση</vt:lpstr>
      <vt:lpstr>Λοιμώξεις</vt:lpstr>
      <vt:lpstr>Πλακουντιακοί παράγοντες</vt:lpstr>
      <vt:lpstr>Μωσαικισμός του πλακούντα</vt:lpstr>
      <vt:lpstr>Παράγοντες από τη μητέρα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Παράγοντες που επηρεάζουν την φυσιολογική ανάπτυξη του εμβρύου Φάρμακα,Νοσήματα μητέρας</dc:title>
  <dc:creator>Domus</dc:creator>
  <cp:lastModifiedBy>Domus</cp:lastModifiedBy>
  <cp:revision>15</cp:revision>
  <dcterms:created xsi:type="dcterms:W3CDTF">2013-03-12T19:02:10Z</dcterms:created>
  <dcterms:modified xsi:type="dcterms:W3CDTF">2013-11-25T15:40:22Z</dcterms:modified>
</cp:coreProperties>
</file>