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9" d="100"/>
          <a:sy n="3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06734B2-22C6-4B43-B977-A08E170FC2ED}" type="datetimeFigureOut">
              <a:rPr lang="el-GR" smtClean="0"/>
              <a:pPr/>
              <a:t>2/9/2013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BD67772-1A60-4C18-A1B9-EAB304555B6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6734B2-22C6-4B43-B977-A08E170FC2ED}" type="datetimeFigureOut">
              <a:rPr lang="el-GR" smtClean="0"/>
              <a:pPr/>
              <a:t>2/9/2013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D67772-1A60-4C18-A1B9-EAB304555B6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57158" y="1214422"/>
            <a:ext cx="8358246" cy="2786082"/>
          </a:xfrm>
        </p:spPr>
        <p:txBody>
          <a:bodyPr>
            <a:normAutofit/>
          </a:bodyPr>
          <a:lstStyle/>
          <a:p>
            <a:r>
              <a:rPr lang="el-GR" sz="2400" b="1" dirty="0" err="1"/>
              <a:t>Περιγεννητική</a:t>
            </a:r>
            <a:r>
              <a:rPr lang="el-GR" sz="2400" b="1" dirty="0"/>
              <a:t> περίοδος, προσαρμογή στην εξωμήτρια ζωή. Τα συχνότερα προβλήματα και η</a:t>
            </a:r>
            <a:br>
              <a:rPr lang="el-GR" sz="2400" b="1" dirty="0"/>
            </a:br>
            <a:r>
              <a:rPr lang="el-GR" sz="2400" b="1" dirty="0"/>
              <a:t>αντιμετώπιση τους. Αξιολόγηση κατά </a:t>
            </a:r>
            <a:r>
              <a:rPr lang="el-GR" sz="2400" b="1" dirty="0" err="1"/>
              <a:t>Apgar</a:t>
            </a:r>
            <a:endParaRPr lang="el-GR" sz="2400" b="1" dirty="0"/>
          </a:p>
        </p:txBody>
      </p:sp>
      <p:sp>
        <p:nvSpPr>
          <p:cNvPr id="3" name="2 - Υπότιτλος"/>
          <p:cNvSpPr>
            <a:spLocks noGrp="1"/>
          </p:cNvSpPr>
          <p:nvPr>
            <p:ph type="subTitle" idx="1"/>
          </p:nvPr>
        </p:nvSpPr>
        <p:spPr/>
        <p:txBody>
          <a:bodyPr/>
          <a:lstStyle/>
          <a:p>
            <a:r>
              <a:rPr lang="el-GR" dirty="0" smtClean="0"/>
              <a:t>Αντιγόνη </a:t>
            </a:r>
            <a:r>
              <a:rPr lang="el-GR" dirty="0" err="1" smtClean="0"/>
              <a:t>Τριανταφυλλίδου</a:t>
            </a:r>
            <a:endParaRPr lang="el-GR" dirty="0" smtClean="0"/>
          </a:p>
          <a:p>
            <a:r>
              <a:rPr lang="el-GR" dirty="0" smtClean="0"/>
              <a:t>Παιδίατρος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err="1" smtClean="0"/>
              <a:t>Τελειόμηνο</a:t>
            </a:r>
            <a:r>
              <a:rPr lang="el-GR" sz="3200" b="1" dirty="0" smtClean="0"/>
              <a:t> νεογνό</a:t>
            </a:r>
            <a:endParaRPr lang="el-GR" sz="3200" b="1" dirty="0"/>
          </a:p>
        </p:txBody>
      </p:sp>
      <p:sp>
        <p:nvSpPr>
          <p:cNvPr id="3" name="2 - Θέση περιεχομένου"/>
          <p:cNvSpPr>
            <a:spLocks noGrp="1"/>
          </p:cNvSpPr>
          <p:nvPr>
            <p:ph idx="1"/>
          </p:nvPr>
        </p:nvSpPr>
        <p:spPr/>
        <p:txBody>
          <a:bodyPr>
            <a:normAutofit/>
          </a:bodyPr>
          <a:lstStyle/>
          <a:p>
            <a:pPr>
              <a:lnSpc>
                <a:spcPct val="150000"/>
              </a:lnSpc>
            </a:pPr>
            <a:r>
              <a:rPr lang="el-GR" sz="2400" dirty="0" smtClean="0"/>
              <a:t>Το νεογνό που γεννήθηκε έχοντας συμπληρώσει απ΄37 ως και 41 πλήρεις εβδομάδες κύησης(259-293 ημέρες).</a:t>
            </a:r>
            <a:endParaRPr lang="el-G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Υπερώριμο νεογνό</a:t>
            </a:r>
            <a:endParaRPr lang="el-GR" sz="3200" b="1" dirty="0"/>
          </a:p>
        </p:txBody>
      </p:sp>
      <p:sp>
        <p:nvSpPr>
          <p:cNvPr id="3" name="2 - Θέση περιεχομένου"/>
          <p:cNvSpPr>
            <a:spLocks noGrp="1"/>
          </p:cNvSpPr>
          <p:nvPr>
            <p:ph idx="1"/>
          </p:nvPr>
        </p:nvSpPr>
        <p:spPr/>
        <p:txBody>
          <a:bodyPr>
            <a:normAutofit/>
          </a:bodyPr>
          <a:lstStyle/>
          <a:p>
            <a:pPr>
              <a:lnSpc>
                <a:spcPct val="150000"/>
              </a:lnSpc>
            </a:pPr>
            <a:r>
              <a:rPr lang="el-GR" sz="2400" dirty="0" smtClean="0"/>
              <a:t>Το νεογνό που γεννήθηκε στις 42 εβδομάδες ή και περισσότερο.</a:t>
            </a:r>
            <a:endParaRPr lang="el-G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Έμβρυο ή νεογνό μικρού βάρους για τη ηλικία κύησης</a:t>
            </a:r>
            <a:endParaRPr lang="el-GR" sz="2400" b="1" dirty="0"/>
          </a:p>
        </p:txBody>
      </p:sp>
      <p:sp>
        <p:nvSpPr>
          <p:cNvPr id="3" name="2 - Θέση περιεχομένου"/>
          <p:cNvSpPr>
            <a:spLocks noGrp="1"/>
          </p:cNvSpPr>
          <p:nvPr>
            <p:ph idx="1"/>
          </p:nvPr>
        </p:nvSpPr>
        <p:spPr>
          <a:xfrm>
            <a:off x="457200" y="1600200"/>
            <a:ext cx="8229600" cy="4972072"/>
          </a:xfrm>
        </p:spPr>
        <p:txBody>
          <a:bodyPr>
            <a:normAutofit/>
          </a:bodyPr>
          <a:lstStyle/>
          <a:p>
            <a:pPr>
              <a:lnSpc>
                <a:spcPct val="150000"/>
              </a:lnSpc>
            </a:pPr>
            <a:r>
              <a:rPr lang="el-GR" sz="2400" dirty="0" smtClean="0"/>
              <a:t>Το νεογνό ή έμβρυο που το βάρος του είναι χαμηλότερο από αυτό που αντιστοιχεί στη ηλικία κύησης.</a:t>
            </a:r>
          </a:p>
          <a:p>
            <a:pPr>
              <a:lnSpc>
                <a:spcPct val="150000"/>
              </a:lnSpc>
            </a:pPr>
            <a:r>
              <a:rPr lang="el-GR" sz="2400" dirty="0" smtClean="0"/>
              <a:t>Στη πράξη </a:t>
            </a:r>
            <a:r>
              <a:rPr lang="el-GR" sz="2400" dirty="0" err="1" smtClean="0"/>
              <a:t>ελλιποβαρές</a:t>
            </a:r>
            <a:r>
              <a:rPr lang="el-GR" sz="2400" dirty="0" smtClean="0"/>
              <a:t> θεωρείται το νεογνό που το βάρος του στη γέννηση είναι βρίσκεται κάτω από την καμπύλη της 10</a:t>
            </a:r>
            <a:r>
              <a:rPr lang="el-GR" sz="2400" baseline="30000" dirty="0" smtClean="0"/>
              <a:t>ης</a:t>
            </a:r>
            <a:r>
              <a:rPr lang="el-GR" sz="2400" dirty="0" smtClean="0"/>
              <a:t> εκατοστιαίας θέσης του διαγράμματος της ενδομήτριας αύξησης</a:t>
            </a:r>
            <a:endParaRPr lang="el-G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54032"/>
          </a:xfrm>
        </p:spPr>
        <p:txBody>
          <a:bodyPr>
            <a:normAutofit/>
          </a:bodyPr>
          <a:lstStyle/>
          <a:p>
            <a:r>
              <a:rPr lang="el-GR" sz="2800" b="1" dirty="0" smtClean="0"/>
              <a:t>Καθυστέρηση της ενδομήτριας αύξησης</a:t>
            </a:r>
            <a:endParaRPr lang="el-GR" sz="2800" b="1" dirty="0"/>
          </a:p>
        </p:txBody>
      </p:sp>
      <p:sp>
        <p:nvSpPr>
          <p:cNvPr id="3" name="2 - Θέση περιεχομένου"/>
          <p:cNvSpPr>
            <a:spLocks noGrp="1"/>
          </p:cNvSpPr>
          <p:nvPr>
            <p:ph idx="1"/>
          </p:nvPr>
        </p:nvSpPr>
        <p:spPr>
          <a:xfrm>
            <a:off x="0" y="857232"/>
            <a:ext cx="8686800" cy="5715040"/>
          </a:xfrm>
        </p:spPr>
        <p:txBody>
          <a:bodyPr>
            <a:normAutofit fontScale="85000" lnSpcReduction="20000"/>
          </a:bodyPr>
          <a:lstStyle/>
          <a:p>
            <a:pPr>
              <a:lnSpc>
                <a:spcPct val="150000"/>
              </a:lnSpc>
            </a:pPr>
            <a:r>
              <a:rPr lang="el-GR" sz="2000" dirty="0" smtClean="0"/>
              <a:t>Τα νεογνά που στη γέννηση έχουν βάρος χαμηλότερο από αυτό που είναι γενετικά καθορισμένο.</a:t>
            </a:r>
          </a:p>
          <a:p>
            <a:pPr>
              <a:lnSpc>
                <a:spcPct val="150000"/>
              </a:lnSpc>
            </a:pPr>
            <a:r>
              <a:rPr lang="el-GR" sz="2000" dirty="0" smtClean="0"/>
              <a:t>Η καθυστέρηση της ενδομήτρια αύξησης είναι πάντα παθολογική διεργασία που τροποποιεί την έμφυτη δυναμική αύξησης του εμβρύου μειώνοντας το ρυθμό </a:t>
            </a:r>
            <a:r>
              <a:rPr lang="el-GR" sz="2000" dirty="0" err="1" smtClean="0"/>
              <a:t>αύξσης</a:t>
            </a:r>
            <a:r>
              <a:rPr lang="el-GR" sz="2000" dirty="0" smtClean="0"/>
              <a:t>.</a:t>
            </a:r>
          </a:p>
          <a:p>
            <a:pPr>
              <a:lnSpc>
                <a:spcPct val="150000"/>
              </a:lnSpc>
            </a:pPr>
            <a:r>
              <a:rPr lang="el-GR" sz="2000" dirty="0" smtClean="0"/>
              <a:t>Στην καθημερινή κλινική πράξη καθυστέρηση της ενδομήτριας αύξησης θεωρούνται ότι έχουν έμβρυα που διαπιστώνεται ότι έχουν μειωμένο ρυθμό αύξησης όπως αυτός προσδιορίζεται από διαδοχικές μετρήσεις διαφόρων σωματομετρικών παραμέτρων του εμβρύου και εφόσον αυτή η </a:t>
            </a:r>
            <a:r>
              <a:rPr lang="el-GR" sz="2000" dirty="0"/>
              <a:t>κ</a:t>
            </a:r>
            <a:r>
              <a:rPr lang="el-GR" sz="2000" dirty="0" smtClean="0"/>
              <a:t>αθυστέρηση συνδυάζεται με κάποια παθολογική διεργασία  όπως συγγενείς </a:t>
            </a:r>
            <a:r>
              <a:rPr lang="el-GR" sz="2000" dirty="0" err="1" smtClean="0"/>
              <a:t>χρωμοσωμικές</a:t>
            </a:r>
            <a:r>
              <a:rPr lang="el-GR" sz="2000" dirty="0" smtClean="0"/>
              <a:t> ανωμαλίες, συγγενείς λοιμώξεις και κυρίως </a:t>
            </a:r>
            <a:r>
              <a:rPr lang="el-GR" sz="2000" dirty="0" err="1" smtClean="0"/>
              <a:t>μητροπλακουντιακή</a:t>
            </a:r>
            <a:r>
              <a:rPr lang="el-GR" sz="2000" dirty="0" smtClean="0"/>
              <a:t> ανεπάρκεια.</a:t>
            </a:r>
          </a:p>
          <a:p>
            <a:pPr>
              <a:lnSpc>
                <a:spcPct val="150000"/>
              </a:lnSpc>
            </a:pPr>
            <a:r>
              <a:rPr lang="el-GR" sz="2000" dirty="0" smtClean="0"/>
              <a:t>Κίνδυνοι</a:t>
            </a:r>
            <a:r>
              <a:rPr lang="en-US" sz="2000" dirty="0" smtClean="0"/>
              <a:t>:</a:t>
            </a:r>
          </a:p>
          <a:p>
            <a:pPr>
              <a:lnSpc>
                <a:spcPct val="150000"/>
              </a:lnSpc>
            </a:pPr>
            <a:r>
              <a:rPr lang="el-GR" sz="2000" dirty="0" smtClean="0"/>
              <a:t>Ενδομήτριος θάνατος</a:t>
            </a:r>
          </a:p>
          <a:p>
            <a:pPr>
              <a:lnSpc>
                <a:spcPct val="150000"/>
              </a:lnSpc>
            </a:pPr>
            <a:r>
              <a:rPr lang="el-GR" sz="2000" dirty="0" smtClean="0"/>
              <a:t>Ασφυξία στη </a:t>
            </a:r>
            <a:r>
              <a:rPr lang="el-GR" sz="2000" dirty="0" err="1" smtClean="0"/>
              <a:t>΄γεννησης</a:t>
            </a:r>
            <a:endParaRPr lang="el-GR" sz="2000" dirty="0" smtClean="0"/>
          </a:p>
          <a:p>
            <a:pPr>
              <a:lnSpc>
                <a:spcPct val="150000"/>
              </a:lnSpc>
            </a:pPr>
            <a:r>
              <a:rPr lang="el-GR" sz="2000" dirty="0" err="1" smtClean="0"/>
              <a:t>Υποξική</a:t>
            </a:r>
            <a:r>
              <a:rPr lang="el-GR" sz="2000" dirty="0" smtClean="0"/>
              <a:t> βλάβη του εγκεφάλου</a:t>
            </a:r>
          </a:p>
          <a:p>
            <a:pPr>
              <a:lnSpc>
                <a:spcPct val="150000"/>
              </a:lnSpc>
            </a:pPr>
            <a:r>
              <a:rPr lang="el-GR" sz="2000" dirty="0" smtClean="0"/>
              <a:t>Νεογνική νοσηρότητα</a:t>
            </a:r>
            <a:endParaRPr lang="el-GR"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68346"/>
          </a:xfrm>
        </p:spPr>
        <p:txBody>
          <a:bodyPr>
            <a:normAutofit/>
          </a:bodyPr>
          <a:lstStyle/>
          <a:p>
            <a:r>
              <a:rPr lang="el-GR" sz="3200" b="1" dirty="0" smtClean="0"/>
              <a:t>Ασφυξία -Ανάνηψη</a:t>
            </a:r>
            <a:endParaRPr lang="el-GR" sz="3200" b="1" dirty="0"/>
          </a:p>
        </p:txBody>
      </p:sp>
      <p:sp>
        <p:nvSpPr>
          <p:cNvPr id="3" name="2 - Θέση περιεχομένου"/>
          <p:cNvSpPr>
            <a:spLocks noGrp="1"/>
          </p:cNvSpPr>
          <p:nvPr>
            <p:ph idx="1"/>
          </p:nvPr>
        </p:nvSpPr>
        <p:spPr>
          <a:xfrm>
            <a:off x="457200" y="928670"/>
            <a:ext cx="8229600" cy="5500726"/>
          </a:xfrm>
        </p:spPr>
        <p:txBody>
          <a:bodyPr>
            <a:normAutofit lnSpcReduction="10000"/>
          </a:bodyPr>
          <a:lstStyle/>
          <a:p>
            <a:pPr>
              <a:lnSpc>
                <a:spcPct val="150000"/>
              </a:lnSpc>
            </a:pPr>
            <a:r>
              <a:rPr lang="el-GR" sz="2400" dirty="0" smtClean="0"/>
              <a:t>Σημασία της 1</a:t>
            </a:r>
            <a:r>
              <a:rPr lang="el-GR" sz="2400" baseline="30000" dirty="0" smtClean="0"/>
              <a:t>ης</a:t>
            </a:r>
            <a:r>
              <a:rPr lang="el-GR" sz="2400" dirty="0" smtClean="0"/>
              <a:t> αναπνοής</a:t>
            </a:r>
          </a:p>
          <a:p>
            <a:pPr>
              <a:lnSpc>
                <a:spcPct val="150000"/>
              </a:lnSpc>
            </a:pPr>
            <a:r>
              <a:rPr lang="el-GR" sz="2400" dirty="0" smtClean="0"/>
              <a:t>Τα πρώτα λεπτά της ζωής ενός βρέφους μπορεί να είναι κρίσιμα. γιατί σε αυτή τη φάση το νεογνό επιτυγχάνει την απότομη μετάβασή του από το ενδομήτριο περιβάλλον στο εξωμήτριο.</a:t>
            </a:r>
          </a:p>
          <a:p>
            <a:pPr>
              <a:lnSpc>
                <a:spcPct val="150000"/>
              </a:lnSpc>
            </a:pPr>
            <a:r>
              <a:rPr lang="el-GR" sz="2400" dirty="0" smtClean="0"/>
              <a:t>Αυτό γίνεται με μια σειρά ταχέων και δραματικών φυσιολογικών αλλαγών που συμβαίνουν στα 2 πρώτα λεπτά μετά τον τοκετό.</a:t>
            </a:r>
          </a:p>
          <a:p>
            <a:pPr>
              <a:lnSpc>
                <a:spcPct val="150000"/>
              </a:lnSpc>
            </a:pPr>
            <a:r>
              <a:rPr lang="el-GR" sz="2400" dirty="0" smtClean="0"/>
              <a:t>Σε ποσοστό 10% χρειάζεται ιατρική παρέμβαση για την ομαλή εξέλιξη αυτών των φυσιολογικών μεταβολών.</a:t>
            </a:r>
            <a:endParaRPr lang="el-G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96908"/>
          </a:xfrm>
        </p:spPr>
        <p:txBody>
          <a:bodyPr>
            <a:normAutofit/>
          </a:bodyPr>
          <a:lstStyle/>
          <a:p>
            <a:r>
              <a:rPr lang="el-GR" sz="3200" b="1" dirty="0" smtClean="0"/>
              <a:t>Ενδομήτρια ασφυξία</a:t>
            </a:r>
            <a:endParaRPr lang="el-GR" sz="3200" b="1" dirty="0"/>
          </a:p>
        </p:txBody>
      </p:sp>
      <p:sp>
        <p:nvSpPr>
          <p:cNvPr id="3" name="2 - Θέση περιεχομένου"/>
          <p:cNvSpPr>
            <a:spLocks noGrp="1"/>
          </p:cNvSpPr>
          <p:nvPr>
            <p:ph idx="1"/>
          </p:nvPr>
        </p:nvSpPr>
        <p:spPr>
          <a:xfrm>
            <a:off x="457200" y="857232"/>
            <a:ext cx="8229600" cy="5268931"/>
          </a:xfrm>
        </p:spPr>
        <p:txBody>
          <a:bodyPr>
            <a:noAutofit/>
          </a:bodyPr>
          <a:lstStyle/>
          <a:p>
            <a:r>
              <a:rPr lang="el-GR" sz="2400" dirty="0" smtClean="0"/>
              <a:t>Ασφυξία δημιουργείται όταν το όργανο μέσω του οποίου γίνεται η ανταλλαγή των αερίων αδυνατεί να επιτελέσει το έργο του.</a:t>
            </a:r>
          </a:p>
          <a:p>
            <a:r>
              <a:rPr lang="el-GR" sz="2400" dirty="0" smtClean="0"/>
              <a:t>Αυτό έχει ως αποτέλεσμα τη αύξηση του </a:t>
            </a:r>
            <a:r>
              <a:rPr lang="en-US" sz="2400" dirty="0" smtClean="0"/>
              <a:t>paCO2</a:t>
            </a:r>
            <a:r>
              <a:rPr lang="el-GR" sz="2400" dirty="0" smtClean="0"/>
              <a:t> και πτώση του </a:t>
            </a:r>
            <a:r>
              <a:rPr lang="en-US" sz="2400" dirty="0" smtClean="0"/>
              <a:t>paO2 </a:t>
            </a:r>
            <a:r>
              <a:rPr lang="el-GR" sz="2400" dirty="0" smtClean="0"/>
              <a:t>και </a:t>
            </a:r>
            <a:r>
              <a:rPr lang="en-US" sz="2400" dirty="0" smtClean="0"/>
              <a:t>pH</a:t>
            </a:r>
          </a:p>
          <a:p>
            <a:r>
              <a:rPr lang="el-GR" sz="2400" dirty="0" smtClean="0"/>
              <a:t>Οι ιστοί συνεχίζουν να καταναλώνουν Ο2 μέχρι η μερική πίεση του να πέσει σε πολύ χαμηλά επίπεδα οπότε επέρχεται </a:t>
            </a:r>
            <a:r>
              <a:rPr lang="el-GR" sz="2400" dirty="0" err="1" smtClean="0"/>
              <a:t>υποξία</a:t>
            </a:r>
            <a:r>
              <a:rPr lang="el-GR" sz="2400" dirty="0" smtClean="0"/>
              <a:t> στους ιστούς και μέσω του αναερόβιου μεταβολισμού παράγονται μεγάλες ποσότητες μεταβολικών οξέων(γαλακτικό οξύ κα).</a:t>
            </a:r>
          </a:p>
          <a:p>
            <a:r>
              <a:rPr lang="el-GR" sz="2400" dirty="0" smtClean="0"/>
              <a:t>Η ασφυξία τόσο στο έμβρυο όσο και στο νεογέννητο είναι μια εξελισσόμενη διαδικασία που δυνητικά είναι αναστρέψιμη. </a:t>
            </a:r>
            <a:endParaRPr lang="el-G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Αέρια αίματος στη ασφυξία</a:t>
            </a:r>
            <a:endParaRPr lang="el-GR" sz="3200" b="1" dirty="0"/>
          </a:p>
        </p:txBody>
      </p:sp>
      <p:sp>
        <p:nvSpPr>
          <p:cNvPr id="3" name="2 - Θέση περιεχομένου"/>
          <p:cNvSpPr>
            <a:spLocks noGrp="1"/>
          </p:cNvSpPr>
          <p:nvPr>
            <p:ph idx="1"/>
          </p:nvPr>
        </p:nvSpPr>
        <p:spPr/>
        <p:txBody>
          <a:bodyPr/>
          <a:lstStyle/>
          <a:p>
            <a:r>
              <a:rPr lang="el-GR" dirty="0" smtClean="0"/>
              <a:t>Υψηλό </a:t>
            </a:r>
            <a:r>
              <a:rPr lang="en-US" dirty="0" smtClean="0"/>
              <a:t>paCO2</a:t>
            </a:r>
            <a:endParaRPr lang="el-GR" dirty="0" smtClean="0"/>
          </a:p>
          <a:p>
            <a:r>
              <a:rPr lang="el-GR" dirty="0" smtClean="0"/>
              <a:t>Χαμηλό </a:t>
            </a:r>
            <a:r>
              <a:rPr lang="en-US" dirty="0" smtClean="0"/>
              <a:t>Ph</a:t>
            </a:r>
          </a:p>
          <a:p>
            <a:r>
              <a:rPr lang="el-GR" dirty="0" smtClean="0"/>
              <a:t>Χαμηλό </a:t>
            </a:r>
            <a:r>
              <a:rPr lang="en-US" dirty="0" smtClean="0"/>
              <a:t>paO2</a:t>
            </a:r>
          </a:p>
          <a:p>
            <a:r>
              <a:rPr lang="el-GR" dirty="0" smtClean="0"/>
              <a:t>Ελαττωμένα </a:t>
            </a:r>
            <a:r>
              <a:rPr lang="el-GR" dirty="0" err="1" smtClean="0"/>
              <a:t>διττανθρακικά</a:t>
            </a:r>
            <a:r>
              <a:rPr lang="el-GR" dirty="0" smtClean="0"/>
              <a:t> ορού και</a:t>
            </a:r>
          </a:p>
          <a:p>
            <a:r>
              <a:rPr lang="el-GR" dirty="0" smtClean="0"/>
              <a:t>Αυξημένο έλλειμμα βάσης</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Ποικίλει η ταχύτητα με την οποία εξελίσσεται</a:t>
            </a:r>
            <a:r>
              <a:rPr lang="en-US" dirty="0" smtClean="0"/>
              <a:t>:</a:t>
            </a:r>
            <a:endParaRPr lang="el-GR" dirty="0" smtClean="0"/>
          </a:p>
          <a:p>
            <a:r>
              <a:rPr lang="el-GR" dirty="0" smtClean="0"/>
              <a:t>Αιφνίδια ασφυξία μπορεί να είναι θανατηφόρα σε λιγότερο από 10 λεπτά.</a:t>
            </a:r>
          </a:p>
          <a:p>
            <a:r>
              <a:rPr lang="el-GR" dirty="0" smtClean="0"/>
              <a:t>Ήπια ασφυξία μπορεί να επιδεινώνεται σταδιακά σε χρονικό διάστημα 30 ή και παραπάνω λεπτών.</a:t>
            </a:r>
          </a:p>
          <a:p>
            <a:r>
              <a:rPr lang="el-GR" dirty="0" smtClean="0"/>
              <a:t>Στα αρχικά στάδια μπορεί να υποχωρήσει αν το αίτιο που την προκάλεσε παύσει να υφίσταται.</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Στάδια εξέλιξης ασφυξίας</a:t>
            </a:r>
            <a:endParaRPr lang="el-GR" dirty="0"/>
          </a:p>
        </p:txBody>
      </p:sp>
      <p:sp>
        <p:nvSpPr>
          <p:cNvPr id="3" name="2 - Θέση περιεχομένου"/>
          <p:cNvSpPr>
            <a:spLocks noGrp="1"/>
          </p:cNvSpPr>
          <p:nvPr>
            <p:ph idx="1"/>
          </p:nvPr>
        </p:nvSpPr>
        <p:spPr/>
        <p:txBody>
          <a:bodyPr>
            <a:normAutofit fontScale="55000" lnSpcReduction="20000"/>
          </a:bodyPr>
          <a:lstStyle/>
          <a:p>
            <a:endParaRPr lang="el-GR" dirty="0" smtClean="0"/>
          </a:p>
          <a:p>
            <a:r>
              <a:rPr lang="el-GR" dirty="0" smtClean="0"/>
              <a:t>Το καρδιακό έργο διατηρείται αλλά αλλάζει ο βαθμός αιμάτωσης των διαφόρων οργάνων.</a:t>
            </a:r>
          </a:p>
          <a:p>
            <a:r>
              <a:rPr lang="el-GR" dirty="0" err="1" smtClean="0"/>
              <a:t>Αγγειοσύπαση</a:t>
            </a:r>
            <a:r>
              <a:rPr lang="el-GR" dirty="0" smtClean="0"/>
              <a:t> πνευμονικών αγγείων  με αποτέλεσμα την ελάττωση της ροής του αίματος προς τους πνεύμονες και τον αριστερό κόλπο με αποτέλεσμα τη αύξηση της διαφυγής μέσω του ωοειδούς </a:t>
            </a:r>
            <a:r>
              <a:rPr lang="el-GR" dirty="0" err="1" smtClean="0"/>
              <a:t>τρήματος,γεγονός</a:t>
            </a:r>
            <a:r>
              <a:rPr lang="el-GR" dirty="0" smtClean="0"/>
              <a:t> που </a:t>
            </a:r>
            <a:r>
              <a:rPr lang="el-GR" dirty="0" err="1" smtClean="0"/>
              <a:t>πεοβαρύνει</a:t>
            </a:r>
            <a:r>
              <a:rPr lang="el-GR" dirty="0" smtClean="0"/>
              <a:t> τη </a:t>
            </a:r>
            <a:r>
              <a:rPr lang="el-GR" dirty="0" err="1" smtClean="0"/>
              <a:t>περιγερική</a:t>
            </a:r>
            <a:r>
              <a:rPr lang="el-GR" dirty="0" smtClean="0"/>
              <a:t> </a:t>
            </a:r>
            <a:r>
              <a:rPr lang="el-GR" dirty="0" err="1" smtClean="0"/>
              <a:t>υποξαιμία</a:t>
            </a:r>
            <a:r>
              <a:rPr lang="el-GR" dirty="0" smtClean="0"/>
              <a:t>.</a:t>
            </a:r>
          </a:p>
          <a:p>
            <a:r>
              <a:rPr lang="el-GR" dirty="0" smtClean="0"/>
              <a:t>Εκλεκτική περιφερική </a:t>
            </a:r>
            <a:r>
              <a:rPr lang="el-GR" dirty="0" err="1" smtClean="0"/>
              <a:t>αγγειοσύπαση</a:t>
            </a:r>
            <a:r>
              <a:rPr lang="el-GR" dirty="0" smtClean="0"/>
              <a:t> ‘ώστε να ελαττωθεί η συνολική κατανάλωση ο2.</a:t>
            </a:r>
          </a:p>
          <a:p>
            <a:r>
              <a:rPr lang="el-GR" dirty="0" smtClean="0"/>
              <a:t>Η ροή αίματος προς τα ζωτικής σημασίας όργανα διατηρείται (εγκέφαλος, μυοκάρδιο, επινεφρίδια ή και αυξάνεται</a:t>
            </a:r>
          </a:p>
          <a:p>
            <a:r>
              <a:rPr lang="el-GR" dirty="0" smtClean="0"/>
              <a:t>Προοδευτική εξάντληση του γλυκογόνου του μυοκαρδίου και τελικά καρδιακή κάμψη όταν το </a:t>
            </a:r>
            <a:r>
              <a:rPr lang="en-US" dirty="0" smtClean="0"/>
              <a:t>pH</a:t>
            </a:r>
            <a:r>
              <a:rPr lang="el-GR" dirty="0" smtClean="0"/>
              <a:t> και </a:t>
            </a:r>
            <a:r>
              <a:rPr lang="en-US" dirty="0" smtClean="0"/>
              <a:t>paO2 </a:t>
            </a:r>
            <a:r>
              <a:rPr lang="el-GR" dirty="0" smtClean="0"/>
              <a:t>γίνουν πολύ χαμηλά.</a:t>
            </a:r>
          </a:p>
          <a:p>
            <a:r>
              <a:rPr lang="el-GR" dirty="0" smtClean="0"/>
              <a:t>Σαν αποτέλεσμα αυτού έχουμε μείωση της </a:t>
            </a:r>
            <a:r>
              <a:rPr lang="el-GR" dirty="0" err="1" smtClean="0"/>
              <a:t>καρδικαής</a:t>
            </a:r>
            <a:r>
              <a:rPr lang="el-GR" dirty="0" smtClean="0"/>
              <a:t> </a:t>
            </a:r>
            <a:r>
              <a:rPr lang="el-GR" dirty="0" err="1" smtClean="0"/>
              <a:t>λειτουργίας,ελαττωμένη</a:t>
            </a:r>
            <a:r>
              <a:rPr lang="el-GR" dirty="0" smtClean="0"/>
              <a:t> ροή αίματος προς τα ζωτικά όργανα και πτώση της </a:t>
            </a:r>
            <a:r>
              <a:rPr lang="el-GR" dirty="0" err="1" smtClean="0"/>
              <a:t>αρητριακής</a:t>
            </a:r>
            <a:r>
              <a:rPr lang="el-GR" dirty="0" smtClean="0"/>
              <a:t> πίεσης</a:t>
            </a:r>
          </a:p>
          <a:p>
            <a:r>
              <a:rPr lang="el-GR" dirty="0" smtClean="0"/>
              <a:t>Ταχεία </a:t>
            </a:r>
            <a:r>
              <a:rPr lang="el-GR" dirty="0" err="1" smtClean="0"/>
              <a:t>άυξηση</a:t>
            </a:r>
            <a:r>
              <a:rPr lang="el-GR" dirty="0" smtClean="0"/>
              <a:t> των </a:t>
            </a:r>
            <a:r>
              <a:rPr lang="el-GR" dirty="0" err="1" smtClean="0"/>
              <a:t>κατεχολαμινών,ρενίνης,βασοπρεσίνης</a:t>
            </a:r>
            <a:r>
              <a:rPr lang="el-GR" dirty="0" smtClean="0"/>
              <a:t> και </a:t>
            </a:r>
            <a:r>
              <a:rPr lang="el-GR" dirty="0" err="1" smtClean="0"/>
              <a:t>γλυκοκορτικοειδών</a:t>
            </a:r>
            <a:r>
              <a:rPr lang="el-GR" dirty="0"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Κλινική εκδήλωση ασφυξίας</a:t>
            </a:r>
            <a:endParaRPr lang="el-GR" sz="3200" b="1" dirty="0"/>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t>Χαρακτηριστικές αλλαγές του τρόπου της αναπνευστικής λειτουργίας</a:t>
            </a:r>
            <a:r>
              <a:rPr lang="en-US" sz="2000" dirty="0" smtClean="0"/>
              <a:t>:</a:t>
            </a:r>
            <a:endParaRPr lang="el-GR" sz="2000" dirty="0" smtClean="0"/>
          </a:p>
          <a:p>
            <a:pPr>
              <a:lnSpc>
                <a:spcPct val="150000"/>
              </a:lnSpc>
            </a:pPr>
            <a:r>
              <a:rPr lang="el-GR" sz="2000" dirty="0" smtClean="0"/>
              <a:t>Αρχικά σπασμωδικές αναπνευστικές προσπάθειες(</a:t>
            </a:r>
            <a:r>
              <a:rPr lang="en-US" sz="2000" dirty="0" smtClean="0"/>
              <a:t>gasping)</a:t>
            </a:r>
            <a:r>
              <a:rPr lang="el-GR" sz="2000" dirty="0" smtClean="0"/>
              <a:t> και εφόσον η ασφυξία συνεχίζεται οι προσπάθειες αυτές σταματούν9πρωτοπαθής άπνοια).</a:t>
            </a:r>
          </a:p>
          <a:p>
            <a:pPr>
              <a:lnSpc>
                <a:spcPct val="150000"/>
              </a:lnSpc>
            </a:pPr>
            <a:r>
              <a:rPr lang="el-GR" sz="2000" dirty="0" smtClean="0"/>
              <a:t>Αν η ασφυξία δεν αναταχθεί οι αναπνευστικές προσπάθειες συνεχίζονται, είναι ακανόνιστες, ολοένα μικρότερης έντασης και τελικά σταματούν(δευτεροπαθής άπνοια),αν δεν εφαρμοστεί τεχνητή αναπνοή με ή χωρίς καρδιακές μαλάξεις και διόρθωση της μεταβολικής οξέωσης.</a:t>
            </a:r>
            <a:endParaRPr lang="el-G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Γέννηση</a:t>
            </a:r>
            <a:endParaRPr lang="el-GR" sz="3200" b="1" dirty="0"/>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t>Ο πλήρης αποχωρισμός από τη μητέρα </a:t>
            </a:r>
            <a:r>
              <a:rPr lang="el-GR" sz="2000" dirty="0" err="1" smtClean="0"/>
              <a:t>του,ενός</a:t>
            </a:r>
            <a:r>
              <a:rPr lang="el-GR" sz="2000" dirty="0" smtClean="0"/>
              <a:t> προϊόντος σύλληψης που ζυγίζει 500 </a:t>
            </a:r>
            <a:r>
              <a:rPr lang="el-GR" sz="2000" dirty="0" err="1" smtClean="0"/>
              <a:t>γρ</a:t>
            </a:r>
            <a:r>
              <a:rPr lang="el-GR" sz="2000" dirty="0" smtClean="0"/>
              <a:t> και πάνω ανεξάρτητα από τη ηλικία  κύησης.</a:t>
            </a:r>
          </a:p>
          <a:p>
            <a:pPr>
              <a:lnSpc>
                <a:spcPct val="150000"/>
              </a:lnSpc>
            </a:pPr>
            <a:r>
              <a:rPr lang="el-GR" sz="2000" dirty="0" smtClean="0"/>
              <a:t>Η επιλογή του βάρους γέννησης αντί για την ηλικία κύησης διευκολύνει την καταγραφή των στοιχείων(</a:t>
            </a:r>
            <a:r>
              <a:rPr lang="el-GR" sz="2000" dirty="0" err="1" smtClean="0"/>
              <a:t>περιγεννητική</a:t>
            </a:r>
            <a:r>
              <a:rPr lang="el-GR" sz="2000" dirty="0" smtClean="0"/>
              <a:t>-νεογνική θνησιμότητα).</a:t>
            </a:r>
            <a:endParaRPr lang="el-GR"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11156"/>
          </a:xfrm>
        </p:spPr>
        <p:txBody>
          <a:bodyPr>
            <a:normAutofit fontScale="90000"/>
          </a:bodyPr>
          <a:lstStyle/>
          <a:p>
            <a:endParaRPr lang="el-GR" dirty="0"/>
          </a:p>
        </p:txBody>
      </p:sp>
      <p:sp>
        <p:nvSpPr>
          <p:cNvPr id="3" name="2 - Θέση περιεχομένου"/>
          <p:cNvSpPr>
            <a:spLocks noGrp="1"/>
          </p:cNvSpPr>
          <p:nvPr>
            <p:ph idx="1"/>
          </p:nvPr>
        </p:nvSpPr>
        <p:spPr>
          <a:xfrm>
            <a:off x="457200" y="785794"/>
            <a:ext cx="8229600" cy="5340369"/>
          </a:xfrm>
        </p:spPr>
        <p:txBody>
          <a:bodyPr>
            <a:normAutofit fontScale="92500" lnSpcReduction="10000"/>
          </a:bodyPr>
          <a:lstStyle/>
          <a:p>
            <a:pPr>
              <a:lnSpc>
                <a:spcPct val="150000"/>
              </a:lnSpc>
            </a:pPr>
            <a:r>
              <a:rPr lang="el-GR" sz="2000" dirty="0" smtClean="0"/>
              <a:t>Αν η ασφυξία έχει φθάσει σε σημείο να προκαλέσει καρδιακή κάμψη θα πρέπει να γ</a:t>
            </a:r>
            <a:r>
              <a:rPr lang="el-GR" sz="2000" dirty="0"/>
              <a:t>ί</a:t>
            </a:r>
            <a:r>
              <a:rPr lang="el-GR" sz="2000" dirty="0" smtClean="0"/>
              <a:t>νει ανάταξη της καρδιακής λειτουργίας ενώ παράλληλα θα πρέπει να εφαρμόσουμε τεχνητό αερισμό και να βελτιώσουμε την κυκλοφορία στους πνεύμονες.</a:t>
            </a:r>
          </a:p>
          <a:p>
            <a:pPr>
              <a:lnSpc>
                <a:spcPct val="150000"/>
              </a:lnSpc>
            </a:pPr>
            <a:r>
              <a:rPr lang="el-GR" sz="2000" dirty="0" smtClean="0"/>
              <a:t>Η καρδιακή λειτουργία επανέρχεται μετά από ταχεία ανάταξη της σοβαρής </a:t>
            </a:r>
            <a:r>
              <a:rPr lang="el-GR" sz="2000" dirty="0" err="1" smtClean="0"/>
              <a:t>υποξίας</a:t>
            </a:r>
            <a:r>
              <a:rPr lang="el-GR" sz="2000" dirty="0" smtClean="0"/>
              <a:t> και της οξέωσης.</a:t>
            </a:r>
          </a:p>
          <a:p>
            <a:pPr>
              <a:lnSpc>
                <a:spcPct val="150000"/>
              </a:lnSpc>
            </a:pPr>
            <a:r>
              <a:rPr lang="el-GR" sz="2000" dirty="0" smtClean="0"/>
              <a:t>Μέχρι τότε θα πρέπει να εφαρμόζονται καρδιακές μαλάξεις.</a:t>
            </a:r>
          </a:p>
          <a:p>
            <a:pPr>
              <a:lnSpc>
                <a:spcPct val="150000"/>
              </a:lnSpc>
            </a:pPr>
            <a:r>
              <a:rPr lang="el-GR" sz="2000" dirty="0" smtClean="0"/>
              <a:t>Όταν το </a:t>
            </a:r>
            <a:r>
              <a:rPr lang="en-US" sz="2000" dirty="0" smtClean="0"/>
              <a:t>pH</a:t>
            </a:r>
            <a:r>
              <a:rPr lang="el-GR" sz="2000" dirty="0" smtClean="0"/>
              <a:t> βελτιωθεί και η οξυγόνωση το μυοκάρδιο επανέρχεται γρήγορα και αυξάνονται οι </a:t>
            </a:r>
            <a:r>
              <a:rPr lang="el-GR" sz="2000" dirty="0" err="1" smtClean="0"/>
              <a:t>σφύξεις</a:t>
            </a:r>
            <a:r>
              <a:rPr lang="el-GR" sz="2000" dirty="0" smtClean="0"/>
              <a:t> και η αρτηριακή πίεση.</a:t>
            </a:r>
          </a:p>
          <a:p>
            <a:pPr>
              <a:lnSpc>
                <a:spcPct val="150000"/>
              </a:lnSpc>
            </a:pPr>
            <a:r>
              <a:rPr lang="el-GR" sz="2000" dirty="0" smtClean="0"/>
              <a:t>Τότε σταματάμε τις καρδιακές μαλάξεις</a:t>
            </a:r>
          </a:p>
          <a:p>
            <a:pPr>
              <a:lnSpc>
                <a:spcPct val="150000"/>
              </a:lnSpc>
            </a:pPr>
            <a:r>
              <a:rPr lang="el-GR" sz="2000" dirty="0" smtClean="0"/>
              <a:t>Βελτιώνεται το χρώμα του νεογνού από ωχρό σε </a:t>
            </a:r>
            <a:r>
              <a:rPr lang="el-GR" sz="2000" dirty="0" err="1" smtClean="0"/>
              <a:t>αγγεισύσπαση</a:t>
            </a:r>
            <a:r>
              <a:rPr lang="el-GR" sz="2000" dirty="0" smtClean="0"/>
              <a:t> γίνεται ροδαλό</a:t>
            </a:r>
            <a:endParaRPr lang="el-GR"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Μεταβολικές διαταραχές κατά τη φάση ανάκαμψης από ασφυξία</a:t>
            </a:r>
            <a:endParaRPr lang="el-GR" sz="2400" b="1" dirty="0"/>
          </a:p>
        </p:txBody>
      </p:sp>
      <p:sp>
        <p:nvSpPr>
          <p:cNvPr id="3" name="2 - Θέση περιεχομένου"/>
          <p:cNvSpPr>
            <a:spLocks noGrp="1"/>
          </p:cNvSpPr>
          <p:nvPr>
            <p:ph idx="1"/>
          </p:nvPr>
        </p:nvSpPr>
        <p:spPr/>
        <p:txBody>
          <a:bodyPr>
            <a:normAutofit/>
          </a:bodyPr>
          <a:lstStyle/>
          <a:p>
            <a:pPr>
              <a:lnSpc>
                <a:spcPct val="150000"/>
              </a:lnSpc>
            </a:pPr>
            <a:r>
              <a:rPr lang="el-GR" sz="2400" dirty="0" smtClean="0"/>
              <a:t>Υπογλυκαιμία λόγω εξάντλησης των αποθεμάτων γλυκογόνου</a:t>
            </a:r>
          </a:p>
          <a:p>
            <a:pPr>
              <a:lnSpc>
                <a:spcPct val="150000"/>
              </a:lnSpc>
            </a:pPr>
            <a:r>
              <a:rPr lang="el-GR" sz="2400" dirty="0" smtClean="0"/>
              <a:t>Υπεργλυκαιμία λόγω υπερβολικής χορήγησης γλυκόζης</a:t>
            </a:r>
          </a:p>
          <a:p>
            <a:pPr>
              <a:lnSpc>
                <a:spcPct val="150000"/>
              </a:lnSpc>
            </a:pPr>
            <a:r>
              <a:rPr lang="el-GR" sz="2400" dirty="0" err="1" smtClean="0"/>
              <a:t>Υπασβεστιαιμία</a:t>
            </a:r>
            <a:r>
              <a:rPr lang="el-GR" sz="2400" dirty="0" smtClean="0"/>
              <a:t> που μπορεί να προκαλέσει καρδιακή κάμψη</a:t>
            </a:r>
          </a:p>
          <a:p>
            <a:pPr>
              <a:lnSpc>
                <a:spcPct val="150000"/>
              </a:lnSpc>
            </a:pPr>
            <a:r>
              <a:rPr lang="el-GR" sz="2400" dirty="0" err="1" smtClean="0"/>
              <a:t>Υπερκαλιαιμία</a:t>
            </a:r>
            <a:endParaRPr lang="el-GR"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Να θυμόμαστε!!!!</a:t>
            </a:r>
            <a:endParaRPr lang="el-GR" dirty="0"/>
          </a:p>
        </p:txBody>
      </p:sp>
      <p:sp>
        <p:nvSpPr>
          <p:cNvPr id="3" name="2 - Θέση περιεχομένου"/>
          <p:cNvSpPr>
            <a:spLocks noGrp="1"/>
          </p:cNvSpPr>
          <p:nvPr>
            <p:ph idx="1"/>
          </p:nvPr>
        </p:nvSpPr>
        <p:spPr/>
        <p:txBody>
          <a:bodyPr>
            <a:normAutofit/>
          </a:bodyPr>
          <a:lstStyle/>
          <a:p>
            <a:pPr>
              <a:lnSpc>
                <a:spcPct val="150000"/>
              </a:lnSpc>
            </a:pPr>
            <a:r>
              <a:rPr lang="el-GR" sz="2400" b="1" dirty="0" smtClean="0"/>
              <a:t>Η ΑΣΦΥΞΙΑ ΜΠΟΡΕΙ ΝΑ ΕΧΕΙ ΑΡΧΙΣΕΙ ΠΡΙΝ ΑΠΌ ΤΗ ΓΕΝΝΗΣΗ ΚΑΙ ΤΟ ΒΡΕΦΟΣ ΝΑ ΕΧΕΙ ΠΕΡΑΣΕΙ ΌΛΑ ΤΑ ΣΤΑΔΙΑ ΤΗΣ ΑΣΦΥΞΙΑΣ ΠΡΟΤΟΥ ΝΑ ΓΕΝΝΗΘΕΙ.</a:t>
            </a:r>
          </a:p>
          <a:p>
            <a:pPr>
              <a:lnSpc>
                <a:spcPct val="150000"/>
              </a:lnSpc>
            </a:pPr>
            <a:r>
              <a:rPr lang="el-GR" sz="2400" b="1" dirty="0" smtClean="0"/>
              <a:t>ΣΤΟΧΟΣ ΜΑΣ</a:t>
            </a:r>
            <a:r>
              <a:rPr lang="en-US" sz="2400" b="1" dirty="0" smtClean="0"/>
              <a:t>:</a:t>
            </a:r>
            <a:endParaRPr lang="el-GR" sz="2400" b="1" dirty="0" smtClean="0"/>
          </a:p>
          <a:p>
            <a:pPr>
              <a:lnSpc>
                <a:spcPct val="150000"/>
              </a:lnSpc>
            </a:pPr>
            <a:r>
              <a:rPr lang="el-GR" sz="2800" b="1" dirty="0" smtClean="0">
                <a:solidFill>
                  <a:srgbClr val="C00000"/>
                </a:solidFill>
              </a:rPr>
              <a:t>Η ΕΓΚΑΙΡΗ ΕΝΑΡΞΗ ΑΝΑΝΗΨΗΣ </a:t>
            </a:r>
            <a:r>
              <a:rPr lang="el-GR" sz="2400" b="1" dirty="0" smtClean="0"/>
              <a:t>ΏΣΤΕ ΝΑ ΑΠΟΤΡΑΠΟΥΝ ΟΙ ΒΛΑΒΕΡΕΣ ΣΥΝΕΠΕΙΕΣ ΤΗΣ ΠΡΟΤΟΥ ΠΡΟΚΛΗΘΟΥΝ ΜΟΝΙΜΕΣ ΒΛΑΒΕΣ </a:t>
            </a:r>
            <a:endParaRPr lang="el-GR" sz="24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39718"/>
          </a:xfrm>
        </p:spPr>
        <p:txBody>
          <a:bodyPr>
            <a:normAutofit fontScale="90000"/>
          </a:bodyPr>
          <a:lstStyle/>
          <a:p>
            <a:r>
              <a:rPr lang="el-GR" sz="3200" b="1" dirty="0" smtClean="0"/>
              <a:t>Αίτια ασφυξίας</a:t>
            </a:r>
            <a:endParaRPr lang="el-GR" sz="3200" b="1" dirty="0"/>
          </a:p>
        </p:txBody>
      </p:sp>
      <p:sp>
        <p:nvSpPr>
          <p:cNvPr id="3" name="2 - Θέση περιεχομένου"/>
          <p:cNvSpPr>
            <a:spLocks noGrp="1"/>
          </p:cNvSpPr>
          <p:nvPr>
            <p:ph idx="1"/>
          </p:nvPr>
        </p:nvSpPr>
        <p:spPr>
          <a:xfrm>
            <a:off x="457200" y="714356"/>
            <a:ext cx="8229600" cy="5411807"/>
          </a:xfrm>
        </p:spPr>
        <p:txBody>
          <a:bodyPr>
            <a:normAutofit fontScale="47500" lnSpcReduction="20000"/>
          </a:bodyPr>
          <a:lstStyle/>
          <a:p>
            <a:pPr>
              <a:buNone/>
            </a:pPr>
            <a:r>
              <a:rPr lang="el-GR" sz="4400" b="1" dirty="0" smtClean="0"/>
              <a:t>Προγεννητικοί παράγοντες</a:t>
            </a:r>
          </a:p>
          <a:p>
            <a:pPr>
              <a:lnSpc>
                <a:spcPct val="170000"/>
              </a:lnSpc>
            </a:pPr>
            <a:r>
              <a:rPr lang="el-GR" sz="2900" dirty="0" smtClean="0"/>
              <a:t>Σακχαρώδης διαβήτης μητέρας</a:t>
            </a:r>
          </a:p>
          <a:p>
            <a:pPr>
              <a:lnSpc>
                <a:spcPct val="170000"/>
              </a:lnSpc>
            </a:pPr>
            <a:r>
              <a:rPr lang="el-GR" sz="2900" dirty="0" smtClean="0"/>
              <a:t>Υπέρταση της εγκυμοσύνης</a:t>
            </a:r>
          </a:p>
          <a:p>
            <a:pPr>
              <a:lnSpc>
                <a:spcPct val="170000"/>
              </a:lnSpc>
            </a:pPr>
            <a:r>
              <a:rPr lang="el-GR" sz="2900" dirty="0" smtClean="0"/>
              <a:t>Χρόνια υπέρταση</a:t>
            </a:r>
          </a:p>
          <a:p>
            <a:pPr>
              <a:lnSpc>
                <a:spcPct val="170000"/>
              </a:lnSpc>
            </a:pPr>
            <a:r>
              <a:rPr lang="el-GR" sz="2900" dirty="0" smtClean="0"/>
              <a:t>Ασυμβατότητα </a:t>
            </a:r>
            <a:r>
              <a:rPr lang="en-US" sz="2900" dirty="0" err="1" smtClean="0"/>
              <a:t>Rh</a:t>
            </a:r>
            <a:endParaRPr lang="el-GR" sz="2900" dirty="0" smtClean="0"/>
          </a:p>
          <a:p>
            <a:pPr>
              <a:lnSpc>
                <a:spcPct val="170000"/>
              </a:lnSpc>
            </a:pPr>
            <a:r>
              <a:rPr lang="el-GR" sz="2900" dirty="0" smtClean="0"/>
              <a:t>Αιμορραγίες 2</a:t>
            </a:r>
            <a:r>
              <a:rPr lang="el-GR" sz="2900" baseline="30000" dirty="0" smtClean="0"/>
              <a:t>ου</a:t>
            </a:r>
            <a:r>
              <a:rPr lang="el-GR" sz="2900" dirty="0" smtClean="0"/>
              <a:t> και 3</a:t>
            </a:r>
            <a:r>
              <a:rPr lang="el-GR" sz="2900" baseline="30000" dirty="0" smtClean="0"/>
              <a:t>ου</a:t>
            </a:r>
            <a:r>
              <a:rPr lang="el-GR" sz="2900" dirty="0" smtClean="0"/>
              <a:t> τριμήνου</a:t>
            </a:r>
          </a:p>
          <a:p>
            <a:pPr>
              <a:lnSpc>
                <a:spcPct val="170000"/>
              </a:lnSpc>
            </a:pPr>
            <a:r>
              <a:rPr lang="el-GR" sz="2900" dirty="0" smtClean="0"/>
              <a:t>Λοίμωξη της μητέρας</a:t>
            </a:r>
          </a:p>
          <a:p>
            <a:pPr>
              <a:lnSpc>
                <a:spcPct val="170000"/>
              </a:lnSpc>
            </a:pPr>
            <a:r>
              <a:rPr lang="el-GR" sz="2900" dirty="0" err="1" smtClean="0"/>
              <a:t>Πολυυδράμνιο</a:t>
            </a:r>
            <a:endParaRPr lang="el-GR" sz="2900" dirty="0" smtClean="0"/>
          </a:p>
          <a:p>
            <a:pPr>
              <a:lnSpc>
                <a:spcPct val="170000"/>
              </a:lnSpc>
            </a:pPr>
            <a:r>
              <a:rPr lang="el-GR" sz="2900" dirty="0" err="1" smtClean="0"/>
              <a:t>Ολιγάμνιοπ</a:t>
            </a:r>
            <a:endParaRPr lang="el-GR" sz="2900" dirty="0" smtClean="0"/>
          </a:p>
          <a:p>
            <a:pPr>
              <a:lnSpc>
                <a:spcPct val="170000"/>
              </a:lnSpc>
            </a:pPr>
            <a:r>
              <a:rPr lang="el-GR" sz="2900" dirty="0" err="1" smtClean="0"/>
              <a:t>Παρατασική</a:t>
            </a:r>
            <a:r>
              <a:rPr lang="el-GR" sz="2900" dirty="0" smtClean="0"/>
              <a:t> κύηση</a:t>
            </a:r>
          </a:p>
          <a:p>
            <a:pPr>
              <a:lnSpc>
                <a:spcPct val="170000"/>
              </a:lnSpc>
            </a:pPr>
            <a:endParaRPr lang="el-GR" sz="2900" dirty="0"/>
          </a:p>
          <a:p>
            <a:pPr>
              <a:lnSpc>
                <a:spcPct val="170000"/>
              </a:lnSpc>
            </a:pPr>
            <a:r>
              <a:rPr lang="el-GR" sz="2900" dirty="0" smtClean="0"/>
              <a:t>Πολλαπλή κύηση</a:t>
            </a:r>
          </a:p>
          <a:p>
            <a:pPr>
              <a:lnSpc>
                <a:spcPct val="170000"/>
              </a:lnSpc>
            </a:pPr>
            <a:r>
              <a:rPr lang="el-GR" sz="2900" dirty="0" smtClean="0"/>
              <a:t>Δυσαναλογία μεγέθους εμβρύου/διάρκειας κύησης</a:t>
            </a:r>
          </a:p>
          <a:p>
            <a:pPr>
              <a:lnSpc>
                <a:spcPct val="170000"/>
              </a:lnSpc>
            </a:pPr>
            <a:r>
              <a:rPr lang="el-GR" sz="2900" dirty="0" smtClean="0"/>
              <a:t>Χρήση φαρμάκων</a:t>
            </a:r>
            <a:r>
              <a:rPr lang="en-US" sz="2900" dirty="0" smtClean="0"/>
              <a:t>;</a:t>
            </a:r>
            <a:r>
              <a:rPr lang="el-GR" sz="2900" dirty="0" err="1" smtClean="0"/>
              <a:t>ναρκωτικά,λίθιο</a:t>
            </a:r>
            <a:r>
              <a:rPr lang="el-GR" sz="2900" dirty="0" smtClean="0"/>
              <a:t> ,</a:t>
            </a:r>
            <a:r>
              <a:rPr lang="el-GR" sz="2900" dirty="0" err="1" smtClean="0"/>
              <a:t>μαγνήσιο,αδρενεργικοί</a:t>
            </a:r>
            <a:r>
              <a:rPr lang="el-GR" sz="2900" dirty="0" smtClean="0"/>
              <a:t> αναστολείς, βαρβιτουρικά</a:t>
            </a:r>
            <a:endParaRPr lang="el-GR" sz="2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Παράγοντες κατά τον τοκετό</a:t>
            </a:r>
            <a:endParaRPr lang="el-GR" dirty="0"/>
          </a:p>
        </p:txBody>
      </p:sp>
      <p:sp>
        <p:nvSpPr>
          <p:cNvPr id="3" name="2 - Θέση περιεχομένου"/>
          <p:cNvSpPr>
            <a:spLocks noGrp="1"/>
          </p:cNvSpPr>
          <p:nvPr>
            <p:ph idx="1"/>
          </p:nvPr>
        </p:nvSpPr>
        <p:spPr/>
        <p:txBody>
          <a:bodyPr>
            <a:normAutofit fontScale="47500" lnSpcReduction="20000"/>
          </a:bodyPr>
          <a:lstStyle/>
          <a:p>
            <a:r>
              <a:rPr lang="el-GR" dirty="0" smtClean="0"/>
              <a:t>Καισαρική τομή</a:t>
            </a:r>
          </a:p>
          <a:p>
            <a:r>
              <a:rPr lang="el-GR" dirty="0" smtClean="0"/>
              <a:t>Ανώμαλη προβολή εμβρύου</a:t>
            </a:r>
          </a:p>
          <a:p>
            <a:r>
              <a:rPr lang="el-GR" dirty="0" smtClean="0"/>
              <a:t>Πρόωρος /</a:t>
            </a:r>
            <a:r>
              <a:rPr lang="el-GR" dirty="0" err="1" smtClean="0"/>
              <a:t>παρατασικός</a:t>
            </a:r>
            <a:r>
              <a:rPr lang="el-GR" dirty="0" smtClean="0"/>
              <a:t> τοκετός</a:t>
            </a:r>
          </a:p>
          <a:p>
            <a:r>
              <a:rPr lang="el-GR" dirty="0" smtClean="0"/>
              <a:t>Παρατεταμένη ρήξη μεμβρανών</a:t>
            </a:r>
          </a:p>
          <a:p>
            <a:r>
              <a:rPr lang="el-GR" dirty="0" smtClean="0"/>
              <a:t>Δύσοσμο αμνιακό υγρό/</a:t>
            </a:r>
            <a:r>
              <a:rPr lang="el-GR" dirty="0" err="1" smtClean="0"/>
              <a:t>κεγχρωσμένο</a:t>
            </a:r>
            <a:r>
              <a:rPr lang="el-GR" dirty="0" smtClean="0"/>
              <a:t> αμνιακό υγρό</a:t>
            </a:r>
          </a:p>
          <a:p>
            <a:r>
              <a:rPr lang="el-GR" dirty="0" smtClean="0"/>
              <a:t>Οξύς ή παρατεταμένος τοκετός</a:t>
            </a:r>
          </a:p>
          <a:p>
            <a:r>
              <a:rPr lang="el-GR" dirty="0" smtClean="0"/>
              <a:t>Παρατεταμένοι 2</a:t>
            </a:r>
            <a:r>
              <a:rPr lang="el-GR" baseline="30000" dirty="0" smtClean="0"/>
              <a:t>ο</a:t>
            </a:r>
            <a:r>
              <a:rPr lang="el-GR" dirty="0" smtClean="0"/>
              <a:t> στάδιο τοκετού</a:t>
            </a:r>
          </a:p>
          <a:p>
            <a:r>
              <a:rPr lang="el-GR" dirty="0" smtClean="0"/>
              <a:t>Προδρομικός πλακούντας</a:t>
            </a:r>
          </a:p>
          <a:p>
            <a:r>
              <a:rPr lang="el-GR" dirty="0" smtClean="0"/>
              <a:t>Πρόωρη αποκόλληση του πλακούντα</a:t>
            </a:r>
          </a:p>
          <a:p>
            <a:r>
              <a:rPr lang="el-GR" dirty="0" smtClean="0"/>
              <a:t>Γενική αναισθησία</a:t>
            </a:r>
          </a:p>
          <a:p>
            <a:r>
              <a:rPr lang="el-GR" dirty="0" smtClean="0"/>
              <a:t>Πρόπτωση </a:t>
            </a:r>
            <a:r>
              <a:rPr lang="el-GR" dirty="0" err="1" smtClean="0"/>
              <a:t>ομφαλίδας</a:t>
            </a:r>
            <a:endParaRPr lang="el-GR" dirty="0" smtClean="0"/>
          </a:p>
          <a:p>
            <a:r>
              <a:rPr lang="el-GR" dirty="0" smtClean="0"/>
              <a:t>Σοβαρή αλλοίωση παλμών εμβρύου</a:t>
            </a:r>
          </a:p>
          <a:p>
            <a:r>
              <a:rPr lang="el-GR" dirty="0" err="1" smtClean="0"/>
              <a:t>Τετανία</a:t>
            </a:r>
            <a:r>
              <a:rPr lang="el-GR" dirty="0" smtClean="0"/>
              <a:t> της </a:t>
            </a:r>
            <a:r>
              <a:rPr lang="el-GR" dirty="0" err="1" smtClean="0"/>
              <a:t>μήτρσς</a:t>
            </a:r>
            <a:endParaRPr lang="el-GR" dirty="0" smtClean="0"/>
          </a:p>
          <a:p>
            <a:r>
              <a:rPr lang="el-GR" dirty="0" smtClean="0"/>
              <a:t>Ανώμαλες θέσεις εμβρύου</a:t>
            </a:r>
          </a:p>
          <a:p>
            <a:r>
              <a:rPr lang="el-GR" dirty="0" smtClean="0"/>
              <a:t>Υπόταση κατά τον τοκετό</a:t>
            </a:r>
          </a:p>
          <a:p>
            <a:r>
              <a:rPr lang="el-GR" dirty="0" smtClean="0"/>
              <a:t>Χρήση εμβρυουλκών</a:t>
            </a:r>
          </a:p>
          <a:p>
            <a:r>
              <a:rPr lang="el-GR" dirty="0" smtClean="0"/>
              <a:t>Χορήγηση φαρμάκων κατασταλτικών/αναλγητικών εντός 2-4 ωρών πριν από </a:t>
            </a:r>
            <a:r>
              <a:rPr lang="el-GR" dirty="0" err="1" smtClean="0"/>
              <a:t>τοντοκετό</a:t>
            </a:r>
            <a:r>
              <a:rPr lang="el-GR" dirty="0" smtClean="0"/>
              <a:t>.</a:t>
            </a:r>
          </a:p>
          <a:p>
            <a:r>
              <a:rPr lang="el-GR" dirty="0" smtClean="0"/>
              <a:t>Αναιμία της μητέρας</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642918"/>
          </a:xfrm>
        </p:spPr>
        <p:txBody>
          <a:bodyPr>
            <a:normAutofit fontScale="90000"/>
          </a:bodyPr>
          <a:lstStyle/>
          <a:p>
            <a:r>
              <a:rPr lang="el-GR" sz="2400" b="1" dirty="0" smtClean="0"/>
              <a:t>Κλινική εκτίμηση ασφυξίας</a:t>
            </a:r>
            <a:br>
              <a:rPr lang="el-GR" sz="2400" b="1" dirty="0" smtClean="0"/>
            </a:br>
            <a:r>
              <a:rPr lang="el-GR" sz="2400" b="1" dirty="0" smtClean="0"/>
              <a:t>Α</a:t>
            </a:r>
            <a:r>
              <a:rPr lang="en-US" sz="2400" b="1" dirty="0" err="1" smtClean="0"/>
              <a:t>pgar</a:t>
            </a:r>
            <a:r>
              <a:rPr lang="en-US" sz="2400" b="1" dirty="0" smtClean="0"/>
              <a:t> score</a:t>
            </a:r>
            <a:endParaRPr lang="el-GR" sz="2400" b="1" dirty="0"/>
          </a:p>
        </p:txBody>
      </p:sp>
      <p:graphicFrame>
        <p:nvGraphicFramePr>
          <p:cNvPr id="4" name="3 - Θέση περιεχομένου"/>
          <p:cNvGraphicFramePr>
            <a:graphicFrameLocks noGrp="1"/>
          </p:cNvGraphicFramePr>
          <p:nvPr>
            <p:ph idx="1"/>
          </p:nvPr>
        </p:nvGraphicFramePr>
        <p:xfrm>
          <a:off x="214282" y="642918"/>
          <a:ext cx="8929720" cy="6155572"/>
        </p:xfrm>
        <a:graphic>
          <a:graphicData uri="http://schemas.openxmlformats.org/drawingml/2006/table">
            <a:tbl>
              <a:tblPr firstRow="1" bandRow="1">
                <a:tableStyleId>{5C22544A-7EE6-4342-B048-85BDC9FD1C3A}</a:tableStyleId>
              </a:tblPr>
              <a:tblGrid>
                <a:gridCol w="2071717"/>
                <a:gridCol w="1714497"/>
                <a:gridCol w="2714644"/>
                <a:gridCol w="2428862"/>
              </a:tblGrid>
              <a:tr h="428628">
                <a:tc>
                  <a:txBody>
                    <a:bodyPr/>
                    <a:lstStyle/>
                    <a:p>
                      <a:endParaRPr lang="el-GR" dirty="0"/>
                    </a:p>
                  </a:txBody>
                  <a:tcPr/>
                </a:tc>
                <a:tc gridSpan="3">
                  <a:txBody>
                    <a:bodyPr/>
                    <a:lstStyle/>
                    <a:p>
                      <a:pPr algn="ctr"/>
                      <a:r>
                        <a:rPr lang="el-GR" sz="2400" dirty="0" smtClean="0">
                          <a:solidFill>
                            <a:srgbClr val="C00000"/>
                          </a:solidFill>
                        </a:rPr>
                        <a:t>Βαθμολογία</a:t>
                      </a:r>
                      <a:endParaRPr lang="el-GR" sz="2400" dirty="0">
                        <a:solidFill>
                          <a:srgbClr val="C00000"/>
                        </a:solidFill>
                      </a:endParaRPr>
                    </a:p>
                  </a:txBody>
                  <a:tcPr/>
                </a:tc>
                <a:tc hMerge="1">
                  <a:txBody>
                    <a:bodyPr/>
                    <a:lstStyle/>
                    <a:p>
                      <a:endParaRPr lang="el-GR" dirty="0"/>
                    </a:p>
                  </a:txBody>
                  <a:tcPr/>
                </a:tc>
                <a:tc hMerge="1">
                  <a:txBody>
                    <a:bodyPr/>
                    <a:lstStyle/>
                    <a:p>
                      <a:endParaRPr lang="el-GR" dirty="0"/>
                    </a:p>
                  </a:txBody>
                  <a:tcPr/>
                </a:tc>
              </a:tr>
              <a:tr h="6143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400" dirty="0" smtClean="0">
                          <a:solidFill>
                            <a:srgbClr val="C00000"/>
                          </a:solidFill>
                        </a:rPr>
                        <a:t>Κλινικά σημεία νεογνού</a:t>
                      </a:r>
                    </a:p>
                    <a:p>
                      <a:endParaRPr lang="el-GR" sz="2400" dirty="0"/>
                    </a:p>
                  </a:txBody>
                  <a:tcPr/>
                </a:tc>
                <a:tc>
                  <a:txBody>
                    <a:bodyPr/>
                    <a:lstStyle/>
                    <a:p>
                      <a:r>
                        <a:rPr lang="el-GR" sz="2400" dirty="0" smtClean="0"/>
                        <a:t>0</a:t>
                      </a:r>
                      <a:endParaRPr lang="el-GR" sz="2400" dirty="0"/>
                    </a:p>
                  </a:txBody>
                  <a:tcPr/>
                </a:tc>
                <a:tc>
                  <a:txBody>
                    <a:bodyPr/>
                    <a:lstStyle/>
                    <a:p>
                      <a:r>
                        <a:rPr lang="el-GR" sz="2400" dirty="0" smtClean="0"/>
                        <a:t>1</a:t>
                      </a:r>
                      <a:endParaRPr lang="el-GR" sz="2400" dirty="0"/>
                    </a:p>
                  </a:txBody>
                  <a:tcPr/>
                </a:tc>
                <a:tc>
                  <a:txBody>
                    <a:bodyPr/>
                    <a:lstStyle/>
                    <a:p>
                      <a:r>
                        <a:rPr lang="el-GR" sz="2400" dirty="0" smtClean="0"/>
                        <a:t>2</a:t>
                      </a:r>
                      <a:endParaRPr lang="el-GR" sz="2400" dirty="0"/>
                    </a:p>
                  </a:txBody>
                  <a:tcPr/>
                </a:tc>
              </a:tr>
              <a:tr h="533984">
                <a:tc>
                  <a:txBody>
                    <a:bodyPr/>
                    <a:lstStyle/>
                    <a:p>
                      <a:r>
                        <a:rPr lang="el-GR" sz="2400" dirty="0" smtClean="0">
                          <a:solidFill>
                            <a:srgbClr val="C00000"/>
                          </a:solidFill>
                        </a:rPr>
                        <a:t>Καρδιακοί παλμοί</a:t>
                      </a:r>
                      <a:endParaRPr lang="el-GR" sz="2400" dirty="0">
                        <a:solidFill>
                          <a:srgbClr val="C00000"/>
                        </a:solidFill>
                      </a:endParaRPr>
                    </a:p>
                  </a:txBody>
                  <a:tcPr/>
                </a:tc>
                <a:tc>
                  <a:txBody>
                    <a:bodyPr/>
                    <a:lstStyle/>
                    <a:p>
                      <a:r>
                        <a:rPr lang="el-GR" sz="2400" dirty="0" smtClean="0"/>
                        <a:t>Λείπουν</a:t>
                      </a:r>
                      <a:endParaRPr lang="el-GR" sz="2400" dirty="0"/>
                    </a:p>
                  </a:txBody>
                  <a:tcPr/>
                </a:tc>
                <a:tc>
                  <a:txBody>
                    <a:bodyPr/>
                    <a:lstStyle/>
                    <a:p>
                      <a:r>
                        <a:rPr lang="el-GR" sz="2400" dirty="0" smtClean="0"/>
                        <a:t>&lt;100/λεπτό</a:t>
                      </a:r>
                      <a:endParaRPr lang="el-GR" sz="2400" dirty="0"/>
                    </a:p>
                  </a:txBody>
                  <a:tcPr/>
                </a:tc>
                <a:tc>
                  <a:txBody>
                    <a:bodyPr/>
                    <a:lstStyle/>
                    <a:p>
                      <a:r>
                        <a:rPr lang="el-GR" sz="2400" dirty="0" smtClean="0"/>
                        <a:t>&gt;100/λεπτό</a:t>
                      </a:r>
                      <a:endParaRPr lang="el-GR" sz="2400" dirty="0"/>
                    </a:p>
                  </a:txBody>
                  <a:tcPr/>
                </a:tc>
              </a:tr>
              <a:tr h="921673">
                <a:tc>
                  <a:txBody>
                    <a:bodyPr/>
                    <a:lstStyle/>
                    <a:p>
                      <a:r>
                        <a:rPr lang="el-GR" sz="2400" dirty="0" smtClean="0">
                          <a:solidFill>
                            <a:srgbClr val="C00000"/>
                          </a:solidFill>
                        </a:rPr>
                        <a:t>Αναπνευστικές κινήσεις</a:t>
                      </a:r>
                      <a:endParaRPr lang="el-GR" sz="2400"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400" dirty="0" smtClean="0"/>
                        <a:t>Λείπουν</a:t>
                      </a:r>
                    </a:p>
                    <a:p>
                      <a:endParaRPr lang="el-GR" sz="2400" dirty="0"/>
                    </a:p>
                  </a:txBody>
                  <a:tcPr/>
                </a:tc>
                <a:tc>
                  <a:txBody>
                    <a:bodyPr/>
                    <a:lstStyle/>
                    <a:p>
                      <a:r>
                        <a:rPr lang="el-GR" sz="2400" dirty="0" err="1" smtClean="0"/>
                        <a:t>Αραιές,άρρυθμες</a:t>
                      </a:r>
                      <a:endParaRPr lang="el-GR" sz="2400" dirty="0"/>
                    </a:p>
                  </a:txBody>
                  <a:tcPr/>
                </a:tc>
                <a:tc>
                  <a:txBody>
                    <a:bodyPr/>
                    <a:lstStyle/>
                    <a:p>
                      <a:r>
                        <a:rPr lang="el-GR" sz="2400" dirty="0" err="1" smtClean="0"/>
                        <a:t>Καλές,κλάμα</a:t>
                      </a:r>
                      <a:endParaRPr lang="el-GR" sz="2400" dirty="0"/>
                    </a:p>
                  </a:txBody>
                  <a:tcPr/>
                </a:tc>
              </a:tr>
              <a:tr h="921673">
                <a:tc>
                  <a:txBody>
                    <a:bodyPr/>
                    <a:lstStyle/>
                    <a:p>
                      <a:r>
                        <a:rPr lang="el-GR" sz="2400" dirty="0" smtClean="0">
                          <a:solidFill>
                            <a:srgbClr val="C00000"/>
                          </a:solidFill>
                        </a:rPr>
                        <a:t>Χρώμα</a:t>
                      </a:r>
                      <a:endParaRPr lang="el-GR" sz="2400" dirty="0">
                        <a:solidFill>
                          <a:srgbClr val="C00000"/>
                        </a:solidFill>
                      </a:endParaRPr>
                    </a:p>
                  </a:txBody>
                  <a:tcPr/>
                </a:tc>
                <a:tc>
                  <a:txBody>
                    <a:bodyPr/>
                    <a:lstStyle/>
                    <a:p>
                      <a:r>
                        <a:rPr lang="el-GR" sz="2400" dirty="0" err="1" smtClean="0"/>
                        <a:t>Κυανό,ωχρό</a:t>
                      </a:r>
                      <a:endParaRPr lang="el-GR" sz="2400" dirty="0"/>
                    </a:p>
                  </a:txBody>
                  <a:tcPr/>
                </a:tc>
                <a:tc>
                  <a:txBody>
                    <a:bodyPr/>
                    <a:lstStyle/>
                    <a:p>
                      <a:r>
                        <a:rPr lang="el-GR" sz="2400" dirty="0" smtClean="0"/>
                        <a:t>Σώμα </a:t>
                      </a:r>
                      <a:r>
                        <a:rPr lang="el-GR" sz="2400" dirty="0" err="1" smtClean="0"/>
                        <a:t>ροδαλό,άκρα</a:t>
                      </a:r>
                      <a:r>
                        <a:rPr lang="el-GR" sz="2400" baseline="0" dirty="0" smtClean="0"/>
                        <a:t> κυανά</a:t>
                      </a:r>
                      <a:endParaRPr lang="el-GR" sz="2400" dirty="0"/>
                    </a:p>
                  </a:txBody>
                  <a:tcPr/>
                </a:tc>
                <a:tc>
                  <a:txBody>
                    <a:bodyPr/>
                    <a:lstStyle/>
                    <a:p>
                      <a:r>
                        <a:rPr lang="el-GR" sz="2400" dirty="0" smtClean="0"/>
                        <a:t>Όλο ροδαλό</a:t>
                      </a:r>
                      <a:endParaRPr lang="el-GR" sz="2400" dirty="0"/>
                    </a:p>
                  </a:txBody>
                  <a:tcPr/>
                </a:tc>
              </a:tr>
              <a:tr h="921673">
                <a:tc>
                  <a:txBody>
                    <a:bodyPr/>
                    <a:lstStyle/>
                    <a:p>
                      <a:r>
                        <a:rPr lang="el-GR" sz="2400" dirty="0" err="1" smtClean="0">
                          <a:solidFill>
                            <a:srgbClr val="C00000"/>
                          </a:solidFill>
                        </a:rPr>
                        <a:t>Μυικός</a:t>
                      </a:r>
                      <a:r>
                        <a:rPr lang="el-GR" sz="2400" dirty="0" smtClean="0">
                          <a:solidFill>
                            <a:srgbClr val="C00000"/>
                          </a:solidFill>
                        </a:rPr>
                        <a:t> τόνος</a:t>
                      </a:r>
                      <a:endParaRPr lang="el-GR" sz="2400" dirty="0">
                        <a:solidFill>
                          <a:srgbClr val="C00000"/>
                        </a:solidFill>
                      </a:endParaRPr>
                    </a:p>
                  </a:txBody>
                  <a:tcPr/>
                </a:tc>
                <a:tc>
                  <a:txBody>
                    <a:bodyPr/>
                    <a:lstStyle/>
                    <a:p>
                      <a:r>
                        <a:rPr lang="el-GR" sz="2400" dirty="0" smtClean="0"/>
                        <a:t>Χαλαρός</a:t>
                      </a:r>
                      <a:endParaRPr lang="el-GR" sz="2400" dirty="0"/>
                    </a:p>
                  </a:txBody>
                  <a:tcPr/>
                </a:tc>
                <a:tc>
                  <a:txBody>
                    <a:bodyPr/>
                    <a:lstStyle/>
                    <a:p>
                      <a:r>
                        <a:rPr lang="el-GR" sz="2400" dirty="0" smtClean="0"/>
                        <a:t>Κάποια κάμψη άκρων</a:t>
                      </a:r>
                      <a:endParaRPr lang="el-GR" sz="2400" dirty="0"/>
                    </a:p>
                  </a:txBody>
                  <a:tcPr/>
                </a:tc>
                <a:tc>
                  <a:txBody>
                    <a:bodyPr/>
                    <a:lstStyle/>
                    <a:p>
                      <a:r>
                        <a:rPr lang="el-GR" sz="2400" dirty="0" smtClean="0"/>
                        <a:t>Ζωηρές κινήσεις</a:t>
                      </a:r>
                      <a:endParaRPr lang="el-GR" sz="2400" dirty="0"/>
                    </a:p>
                  </a:txBody>
                  <a:tcPr/>
                </a:tc>
              </a:tr>
              <a:tr h="921673">
                <a:tc>
                  <a:txBody>
                    <a:bodyPr/>
                    <a:lstStyle/>
                    <a:p>
                      <a:r>
                        <a:rPr lang="el-GR" sz="2400" dirty="0" smtClean="0">
                          <a:solidFill>
                            <a:srgbClr val="C00000"/>
                          </a:solidFill>
                        </a:rPr>
                        <a:t>Αντίδραση σε ερεθίσματα</a:t>
                      </a:r>
                      <a:endParaRPr lang="el-GR" sz="2400" dirty="0">
                        <a:solidFill>
                          <a:srgbClr val="C00000"/>
                        </a:solidFill>
                      </a:endParaRPr>
                    </a:p>
                  </a:txBody>
                  <a:tcPr/>
                </a:tc>
                <a:tc>
                  <a:txBody>
                    <a:bodyPr/>
                    <a:lstStyle/>
                    <a:p>
                      <a:r>
                        <a:rPr lang="el-GR" sz="2400" dirty="0" err="1" smtClean="0"/>
                        <a:t>Καμμία</a:t>
                      </a:r>
                      <a:endParaRPr lang="el-GR" sz="2400" dirty="0"/>
                    </a:p>
                  </a:txBody>
                  <a:tcPr/>
                </a:tc>
                <a:tc>
                  <a:txBody>
                    <a:bodyPr/>
                    <a:lstStyle/>
                    <a:p>
                      <a:r>
                        <a:rPr lang="el-GR" sz="2400" dirty="0" smtClean="0"/>
                        <a:t>μορφασμός</a:t>
                      </a:r>
                      <a:endParaRPr lang="el-GR" sz="2400" dirty="0"/>
                    </a:p>
                  </a:txBody>
                  <a:tcPr/>
                </a:tc>
                <a:tc>
                  <a:txBody>
                    <a:bodyPr/>
                    <a:lstStyle/>
                    <a:p>
                      <a:r>
                        <a:rPr lang="el-GR" sz="2400" dirty="0" smtClean="0"/>
                        <a:t>Βήχας/</a:t>
                      </a:r>
                      <a:r>
                        <a:rPr lang="el-GR" sz="2400" dirty="0" err="1" smtClean="0"/>
                        <a:t>πτέρνισμα</a:t>
                      </a:r>
                      <a:endParaRPr lang="el-GR" sz="2400" dirty="0"/>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a:bodyPr>
          <a:lstStyle/>
          <a:p>
            <a:pPr>
              <a:lnSpc>
                <a:spcPct val="150000"/>
              </a:lnSpc>
            </a:pPr>
            <a:r>
              <a:rPr lang="el-GR" sz="2400" dirty="0" smtClean="0"/>
              <a:t>Η αξιολόγηση κατά </a:t>
            </a:r>
            <a:r>
              <a:rPr lang="en-US" sz="2400" dirty="0" err="1" smtClean="0"/>
              <a:t>Apgar</a:t>
            </a:r>
            <a:r>
              <a:rPr lang="en-US" sz="2400" dirty="0" smtClean="0"/>
              <a:t> </a:t>
            </a:r>
            <a:r>
              <a:rPr lang="el-GR" sz="2400" dirty="0" smtClean="0"/>
              <a:t>παρέχει ένα ικανοποιητικό τρόπο εκτίμησης της κατάστασης του νεογνού σε δεομένη χρονική στιγμή μετά τη γέννηση του. (1</a:t>
            </a:r>
            <a:r>
              <a:rPr lang="el-GR" sz="2400" baseline="30000" dirty="0" smtClean="0"/>
              <a:t>ο</a:t>
            </a:r>
            <a:r>
              <a:rPr lang="el-GR" sz="2400" dirty="0" smtClean="0"/>
              <a:t> λεπτό και 5</a:t>
            </a:r>
            <a:r>
              <a:rPr lang="el-GR" sz="2400" baseline="30000" dirty="0" smtClean="0"/>
              <a:t>ο</a:t>
            </a:r>
            <a:r>
              <a:rPr lang="el-GR" sz="2400" dirty="0" smtClean="0"/>
              <a:t> μετά τη γέννηση).</a:t>
            </a:r>
          </a:p>
          <a:p>
            <a:pPr>
              <a:lnSpc>
                <a:spcPct val="150000"/>
              </a:lnSpc>
            </a:pPr>
            <a:r>
              <a:rPr lang="el-GR" sz="2400" dirty="0" smtClean="0"/>
              <a:t>Μια χαμηλή βαθμολόγηση δεν σημαίνει απαραίτητα εμβρυική </a:t>
            </a:r>
            <a:r>
              <a:rPr lang="el-GR" sz="2400" dirty="0" err="1" smtClean="0"/>
              <a:t>υποξαιμία</a:t>
            </a:r>
            <a:r>
              <a:rPr lang="el-GR" sz="2400" dirty="0" smtClean="0"/>
              <a:t> /οξέωση γιατί μπορεί να οφείλεται σε άλλους παράγοντες όπως</a:t>
            </a:r>
            <a:r>
              <a:rPr lang="en-US" sz="2400" dirty="0" smtClean="0"/>
              <a:t>:</a:t>
            </a:r>
            <a:r>
              <a:rPr lang="el-GR" sz="2400" dirty="0" smtClean="0"/>
              <a:t>οξύς </a:t>
            </a:r>
            <a:r>
              <a:rPr lang="el-GR" sz="2400" dirty="0" err="1" smtClean="0"/>
              <a:t>τοκετό,προωρότητα,συγγενή</a:t>
            </a:r>
            <a:r>
              <a:rPr lang="el-GR" sz="2400" dirty="0" smtClean="0"/>
              <a:t> </a:t>
            </a:r>
            <a:r>
              <a:rPr lang="el-GR" sz="2400" dirty="0" err="1" smtClean="0"/>
              <a:t>μυοπάθεια,νευροπάθεια,τραύμα</a:t>
            </a:r>
            <a:r>
              <a:rPr lang="el-GR" sz="2400" dirty="0" smtClean="0"/>
              <a:t> νωτιαίου </a:t>
            </a:r>
            <a:r>
              <a:rPr lang="el-GR" sz="2400" dirty="0" err="1" smtClean="0"/>
              <a:t>μυελού,ανωμαλίες</a:t>
            </a:r>
            <a:r>
              <a:rPr lang="el-GR" sz="2400" dirty="0" smtClean="0"/>
              <a:t> του </a:t>
            </a:r>
            <a:r>
              <a:rPr lang="en-US" sz="2400" dirty="0" smtClean="0"/>
              <a:t>KN</a:t>
            </a:r>
            <a:r>
              <a:rPr lang="el-GR" sz="2400" dirty="0" smtClean="0"/>
              <a:t>Σ,</a:t>
            </a:r>
            <a:r>
              <a:rPr lang="en-US" sz="2400" dirty="0" smtClean="0"/>
              <a:t> </a:t>
            </a:r>
            <a:r>
              <a:rPr lang="el-GR" sz="2400" dirty="0" smtClean="0"/>
              <a:t>του πνεύμονα(</a:t>
            </a:r>
            <a:r>
              <a:rPr lang="el-GR" sz="2400" dirty="0" err="1" smtClean="0"/>
              <a:t>διαφραγματοκήλη</a:t>
            </a:r>
            <a:r>
              <a:rPr lang="el-GR" sz="2400" dirty="0" smtClean="0"/>
              <a:t>,)απόφραξη ρινικών χοανών.</a:t>
            </a:r>
            <a:endParaRPr lang="el-GR"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Η βαθμολόγηση κατά </a:t>
            </a:r>
            <a:r>
              <a:rPr lang="en-US" dirty="0" err="1" smtClean="0"/>
              <a:t>Apgar</a:t>
            </a:r>
            <a:r>
              <a:rPr lang="en-US" dirty="0" smtClean="0"/>
              <a:t> </a:t>
            </a:r>
            <a:r>
              <a:rPr lang="el-GR" dirty="0" smtClean="0"/>
              <a:t>δεν θα πρέπει να χρησιμοποιείται ως κύρια ένδειξη για ανάνηψη γιατί αναφέρεται στην κατάσταση του νεογνού στο 1</a:t>
            </a:r>
            <a:r>
              <a:rPr lang="el-GR" baseline="30000" dirty="0" smtClean="0"/>
              <a:t>ο</a:t>
            </a:r>
            <a:r>
              <a:rPr lang="el-GR" dirty="0" smtClean="0"/>
              <a:t> λεπτό της ζωής του και στο 5</a:t>
            </a:r>
            <a:r>
              <a:rPr lang="el-GR" baseline="30000" dirty="0" smtClean="0"/>
              <a:t>ο</a:t>
            </a:r>
            <a:r>
              <a:rPr lang="el-GR" dirty="0" smtClean="0"/>
              <a:t> λεπτό της ζωής του.</a:t>
            </a:r>
          </a:p>
          <a:p>
            <a:r>
              <a:rPr lang="el-GR" dirty="0" smtClean="0"/>
              <a:t>Σε ευρήματα συμβατά με ασφυξία η ανάνηψη πρέπει να αρχίζει χωρίς καθυστέρηση.)Αν το νεογνό δεν μπορεί να αναπνεύσει επαρκώς ώστε να διατηρεί καλό καρδιακό ρυθμό)</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Αντιμετώπιση ασφυξίας</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Εξασφάλιση σωστής θερμοκρασίας ώστε να ελαττωθούν οι απώλειες σε θερμότητα</a:t>
            </a:r>
          </a:p>
          <a:p>
            <a:r>
              <a:rPr lang="el-GR" dirty="0" smtClean="0"/>
              <a:t>Επιβεβαίωση ότι οι αεροφόροι οδοί είναι ανοικτοί </a:t>
            </a:r>
          </a:p>
          <a:p>
            <a:r>
              <a:rPr lang="el-GR" dirty="0" smtClean="0"/>
              <a:t>Αναρρόφηση του στόματος και της μύτης</a:t>
            </a:r>
          </a:p>
          <a:p>
            <a:r>
              <a:rPr lang="el-GR" dirty="0" smtClean="0"/>
              <a:t>Απτικά ερεθίσματα</a:t>
            </a:r>
          </a:p>
          <a:p>
            <a:r>
              <a:rPr lang="el-GR" dirty="0" smtClean="0"/>
              <a:t>Αν σφύξεις&gt;100/λεπτό,αναπνέει αλλά παρουσιάζει κεντρική κυάνωση</a:t>
            </a:r>
            <a:r>
              <a:rPr lang="en-US" dirty="0" smtClean="0"/>
              <a:t>:</a:t>
            </a:r>
            <a:r>
              <a:rPr lang="el-GR" dirty="0" smtClean="0"/>
              <a:t>χορηγούμε </a:t>
            </a:r>
            <a:r>
              <a:rPr lang="en-US" dirty="0" smtClean="0"/>
              <a:t>O2</a:t>
            </a:r>
            <a:r>
              <a:rPr lang="el-GR" dirty="0" smtClean="0"/>
              <a:t>(είτε μέσω σωλήνα κεντρικής παροχής είτε με μάσκα)</a:t>
            </a:r>
          </a:p>
          <a:p>
            <a:r>
              <a:rPr lang="el-GR" dirty="0" smtClean="0"/>
              <a:t>Η περιφερική κυάνωση δεν χρειάζεται χορήγηση ο2.</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smtClean="0"/>
              <a:t>Αν οι αναπνοές είναι </a:t>
            </a:r>
            <a:r>
              <a:rPr lang="el-GR" dirty="0" err="1" smtClean="0"/>
              <a:t>αδύνατες,ασταθείς</a:t>
            </a:r>
            <a:r>
              <a:rPr lang="el-GR" dirty="0" smtClean="0"/>
              <a:t> και σφύξεις&lt;100/λεπτό τότε τεχνητός αερισμός με χορήγηση Ο2 100%.Αυτό γίνεται με χρήση ασκού με προσωπίδα.</a:t>
            </a:r>
          </a:p>
          <a:p>
            <a:r>
              <a:rPr lang="el-GR" dirty="0" smtClean="0"/>
              <a:t>Ο τεχνητός αερισμός γίνεται με ρυθμό 40 αναπνοές/λεπτό για 15΄΄-30΄΄.</a:t>
            </a:r>
          </a:p>
          <a:p>
            <a:r>
              <a:rPr lang="el-GR" dirty="0" smtClean="0"/>
              <a:t>Στα 30΄΄ ελέγχουμε το καρδιακό </a:t>
            </a:r>
            <a:r>
              <a:rPr lang="el-GR" dirty="0" err="1" smtClean="0"/>
              <a:t>ρυθμό.Αν</a:t>
            </a:r>
            <a:r>
              <a:rPr lang="el-GR" dirty="0" smtClean="0"/>
              <a:t> δεν έχει επανέλθει συνεχίζουμε τον αερισμό ενώ αν είναι &lt;80/λεπτό κάνουμε καρδιακές μαλάξεις.</a:t>
            </a:r>
          </a:p>
          <a:p>
            <a:r>
              <a:rPr lang="el-GR" dirty="0" smtClean="0"/>
              <a:t>Αν ο καρδιακός ρυθμός είναι &lt;6-/λεπτό </a:t>
            </a:r>
            <a:r>
              <a:rPr lang="el-GR" dirty="0" err="1" smtClean="0"/>
              <a:t>τα΄τοτε</a:t>
            </a:r>
            <a:r>
              <a:rPr lang="el-GR" dirty="0" smtClean="0"/>
              <a:t> κάνουμε άμεσα καρδιακές μαλάξεις και χορηγούμε Ο2 με ασκό ελέγχοντας για τη αποτελεσματική </a:t>
            </a:r>
            <a:r>
              <a:rPr lang="el-GR" dirty="0" err="1" smtClean="0"/>
              <a:t>έκπτυξη</a:t>
            </a:r>
            <a:r>
              <a:rPr lang="el-GR" dirty="0" smtClean="0"/>
              <a:t> του θώρακα.</a:t>
            </a:r>
          </a:p>
          <a:p>
            <a:r>
              <a:rPr lang="el-GR" dirty="0" smtClean="0"/>
              <a:t>Σε μη βελτίωση</a:t>
            </a:r>
            <a:r>
              <a:rPr lang="en-US" dirty="0" smtClean="0"/>
              <a:t>:</a:t>
            </a:r>
            <a:r>
              <a:rPr lang="el-GR" dirty="0" smtClean="0"/>
              <a:t>Διασωλήνωση, μηχανικός </a:t>
            </a:r>
            <a:r>
              <a:rPr lang="el-GR" dirty="0" err="1" smtClean="0"/>
              <a:t>αερισμός,χορήγηση</a:t>
            </a:r>
            <a:r>
              <a:rPr lang="el-GR" dirty="0" smtClean="0"/>
              <a:t> φαρμάκων.</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68346"/>
          </a:xfrm>
        </p:spPr>
        <p:txBody>
          <a:bodyPr>
            <a:normAutofit/>
          </a:bodyPr>
          <a:lstStyle/>
          <a:p>
            <a:r>
              <a:rPr lang="el-GR" sz="3200" b="1" dirty="0" smtClean="0"/>
              <a:t>Ζωντανό νεογνό</a:t>
            </a:r>
            <a:endParaRPr lang="el-GR" sz="3200" b="1" dirty="0"/>
          </a:p>
        </p:txBody>
      </p:sp>
      <p:sp>
        <p:nvSpPr>
          <p:cNvPr id="3" name="2 - Θέση περιεχομένου"/>
          <p:cNvSpPr>
            <a:spLocks noGrp="1"/>
          </p:cNvSpPr>
          <p:nvPr>
            <p:ph idx="1"/>
          </p:nvPr>
        </p:nvSpPr>
        <p:spPr>
          <a:xfrm>
            <a:off x="457200" y="1214422"/>
            <a:ext cx="8229600" cy="5643578"/>
          </a:xfrm>
        </p:spPr>
        <p:txBody>
          <a:bodyPr>
            <a:normAutofit/>
          </a:bodyPr>
          <a:lstStyle/>
          <a:p>
            <a:pPr>
              <a:lnSpc>
                <a:spcPct val="150000"/>
              </a:lnSpc>
            </a:pPr>
            <a:r>
              <a:rPr lang="el-GR" sz="2000" dirty="0" smtClean="0"/>
              <a:t>Κάθε νεογνό βάρους &gt;500 </a:t>
            </a:r>
            <a:r>
              <a:rPr lang="el-GR" sz="2000" dirty="0" err="1" smtClean="0"/>
              <a:t>γρ</a:t>
            </a:r>
            <a:r>
              <a:rPr lang="el-GR" sz="2000" dirty="0" smtClean="0"/>
              <a:t> ανεξάρτητα από την ηλικία κύησης πρέπει να θεωρείται και να καταγράφεται ότι γεννήθηκε ζωντανό ,όταν μετά τον πλήρη αποχωρισμό από τη μητέρα του αναπνέει ή παρουσιάζει οποιαδήποτε άλλη ένδειξη ζωής, όπως καρδιακούς παλμούς, σφυγμό στον ομφάλιο λώρο ή σαφή κίνηση των γραμμωτών μυών, ανεξάρτητα αν έχει κοπεί ο λώρος ή αν ο πλακούντας είναι προσκολλημένος.</a:t>
            </a:r>
            <a:endParaRPr lang="el-GR"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Ειδικά προβλήματα κατά τη ανάνηψη</a:t>
            </a:r>
            <a:endParaRPr lang="el-GR" dirty="0"/>
          </a:p>
        </p:txBody>
      </p:sp>
      <p:sp>
        <p:nvSpPr>
          <p:cNvPr id="3" name="2 - Θέση περιεχομένου"/>
          <p:cNvSpPr>
            <a:spLocks noGrp="1"/>
          </p:cNvSpPr>
          <p:nvPr>
            <p:ph idx="1"/>
          </p:nvPr>
        </p:nvSpPr>
        <p:spPr/>
        <p:txBody>
          <a:bodyPr/>
          <a:lstStyle/>
          <a:p>
            <a:r>
              <a:rPr lang="el-GR" dirty="0" err="1" smtClean="0"/>
              <a:t>Εισρόφηση</a:t>
            </a:r>
            <a:r>
              <a:rPr lang="el-GR" dirty="0" smtClean="0"/>
              <a:t> </a:t>
            </a:r>
            <a:r>
              <a:rPr lang="el-GR" dirty="0" err="1" smtClean="0"/>
              <a:t>μυκωνίου</a:t>
            </a:r>
            <a:endParaRPr lang="el-GR" dirty="0" smtClean="0"/>
          </a:p>
          <a:p>
            <a:r>
              <a:rPr lang="el-GR" dirty="0" smtClean="0"/>
              <a:t>Πνευμοθώρακας</a:t>
            </a:r>
          </a:p>
          <a:p>
            <a:r>
              <a:rPr lang="el-GR" dirty="0" err="1" smtClean="0"/>
              <a:t>Διαφραγματοκήλη</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96908"/>
          </a:xfrm>
        </p:spPr>
        <p:txBody>
          <a:bodyPr>
            <a:normAutofit/>
          </a:bodyPr>
          <a:lstStyle/>
          <a:p>
            <a:r>
              <a:rPr lang="el-GR" sz="3200" b="1" dirty="0" smtClean="0"/>
              <a:t>Νεκρό νεογνό</a:t>
            </a:r>
            <a:endParaRPr lang="el-GR" sz="3200" b="1" dirty="0"/>
          </a:p>
        </p:txBody>
      </p:sp>
      <p:sp>
        <p:nvSpPr>
          <p:cNvPr id="3" name="2 - Θέση περιεχομένου"/>
          <p:cNvSpPr>
            <a:spLocks noGrp="1"/>
          </p:cNvSpPr>
          <p:nvPr>
            <p:ph idx="1"/>
          </p:nvPr>
        </p:nvSpPr>
        <p:spPr>
          <a:xfrm>
            <a:off x="457200" y="1000108"/>
            <a:ext cx="8229600" cy="5500726"/>
          </a:xfrm>
        </p:spPr>
        <p:txBody>
          <a:bodyPr>
            <a:noAutofit/>
          </a:bodyPr>
          <a:lstStyle/>
          <a:p>
            <a:pPr>
              <a:lnSpc>
                <a:spcPct val="150000"/>
              </a:lnSpc>
            </a:pPr>
            <a:r>
              <a:rPr lang="el-GR" sz="2400" dirty="0" smtClean="0"/>
              <a:t>Γέννηση νεκρού νεογνού ή γέννηση θνησιγενούς νεογνού είναι ο θάνατος που συμβαίνει πριν από τον πλήρη αποχωρισμό του εμβρύου από τη μητέρα του..</a:t>
            </a:r>
          </a:p>
          <a:p>
            <a:pPr>
              <a:lnSpc>
                <a:spcPct val="150000"/>
              </a:lnSpc>
            </a:pPr>
            <a:r>
              <a:rPr lang="el-GR" sz="2400" dirty="0" smtClean="0"/>
              <a:t>Κάθε νεογνό που ζυγίζει &gt;500 </a:t>
            </a:r>
            <a:r>
              <a:rPr lang="el-GR" sz="2400" dirty="0" err="1" smtClean="0"/>
              <a:t>γρ</a:t>
            </a:r>
            <a:r>
              <a:rPr lang="el-GR" sz="2400" dirty="0" smtClean="0"/>
              <a:t> ανεξάρτητα από την ηλικία κύησης πρέπει να θεωρείται και να καταγράφεται ότι γεννήθηκε νεκρό όταν μετά τον πλήρη αποχωρισμό από τη μητέρα του δεν κάνει καμιά αναπνευστική προσπάθεια και ούτε παρουσιάζει άλλα σημεία ζωής, όπως καρδιακούς παλμούς, σφυγμό στον ομφάλιο λώρο ή σαφή κίνηση των γραμμωτών μυών.</a:t>
            </a:r>
            <a:endParaRPr lang="el-G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a:t>
            </a:r>
            <a:r>
              <a:rPr lang="el-GR" sz="3200" b="1" dirty="0" smtClean="0"/>
              <a:t>άρ</a:t>
            </a:r>
            <a:r>
              <a:rPr lang="el-GR" dirty="0" smtClean="0"/>
              <a:t>ος γέννησης </a:t>
            </a:r>
            <a:endParaRPr lang="el-GR" dirty="0"/>
          </a:p>
        </p:txBody>
      </p:sp>
      <p:sp>
        <p:nvSpPr>
          <p:cNvPr id="3" name="2 - Θέση περιεχομένου"/>
          <p:cNvSpPr>
            <a:spLocks noGrp="1"/>
          </p:cNvSpPr>
          <p:nvPr>
            <p:ph idx="1"/>
          </p:nvPr>
        </p:nvSpPr>
        <p:spPr/>
        <p:txBody>
          <a:bodyPr>
            <a:normAutofit/>
          </a:bodyPr>
          <a:lstStyle/>
          <a:p>
            <a:pPr>
              <a:lnSpc>
                <a:spcPct val="150000"/>
              </a:lnSpc>
            </a:pPr>
            <a:r>
              <a:rPr lang="el-GR" sz="2400" dirty="0" smtClean="0"/>
              <a:t>Το βάρος του νεογνού που μετριέται μέσα στην 1</a:t>
            </a:r>
            <a:r>
              <a:rPr lang="el-GR" sz="2400" baseline="30000" dirty="0" smtClean="0"/>
              <a:t>η</a:t>
            </a:r>
            <a:r>
              <a:rPr lang="el-GR" sz="2400" dirty="0" smtClean="0"/>
              <a:t> ώρα από τη γέννηση πριν συμβεί σημαντική απώλεια μετά τη γέννησης.</a:t>
            </a:r>
          </a:p>
          <a:p>
            <a:pPr>
              <a:lnSpc>
                <a:spcPct val="150000"/>
              </a:lnSpc>
            </a:pPr>
            <a:r>
              <a:rPr lang="el-GR" sz="2400" dirty="0" smtClean="0"/>
              <a:t>Όλα τα νεογνά θα πρέπει να ζυγίζονται με ακρίβεια γραμμαρίου στην αίθουσα τοκετών.</a:t>
            </a:r>
            <a:endParaRPr lang="el-G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Ταξινόμηση </a:t>
            </a:r>
            <a:r>
              <a:rPr lang="el-GR" sz="2800" b="1" dirty="0" err="1" smtClean="0"/>
              <a:t>νεογεννήτων</a:t>
            </a:r>
            <a:r>
              <a:rPr lang="el-GR" sz="2800" b="1" dirty="0" smtClean="0"/>
              <a:t> ανάλογα με το βάρος γέννησης</a:t>
            </a:r>
            <a:endParaRPr lang="el-GR" sz="2800" b="1" dirty="0"/>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t>Νεογνό χαμηλού βάρους γέννησης (&lt; 2.500 </a:t>
            </a:r>
            <a:r>
              <a:rPr lang="el-GR" sz="2000" dirty="0" err="1" smtClean="0"/>
              <a:t>γρ</a:t>
            </a:r>
            <a:r>
              <a:rPr lang="el-GR" sz="2000" dirty="0" smtClean="0"/>
              <a:t>) (2/3 πρόωρα-1/3 </a:t>
            </a:r>
            <a:r>
              <a:rPr lang="el-GR" sz="2000" dirty="0" err="1" smtClean="0"/>
              <a:t>τελειόμηνα</a:t>
            </a:r>
            <a:r>
              <a:rPr lang="el-GR" sz="2000" dirty="0" smtClean="0"/>
              <a:t>)</a:t>
            </a:r>
          </a:p>
          <a:p>
            <a:pPr>
              <a:lnSpc>
                <a:spcPct val="150000"/>
              </a:lnSpc>
            </a:pPr>
            <a:r>
              <a:rPr lang="el-GR" sz="2000" dirty="0" smtClean="0"/>
              <a:t>Νεογνό πολύ χαμηλού βάρους γέννησης(&lt;1500 </a:t>
            </a:r>
            <a:r>
              <a:rPr lang="el-GR" sz="2000" dirty="0" err="1" smtClean="0"/>
              <a:t>γρ</a:t>
            </a:r>
            <a:r>
              <a:rPr lang="el-GR" sz="2000" dirty="0" smtClean="0"/>
              <a:t>) Στις ανεπτυγμένες χώρες η επιβίωση αυτής της ομάδας των νεογνών αποτελεί γνώμονα και δείκτη της αποτελεσματικότητας των μέτρων που λαμβάνονται για την προστασία της μητρότητας.( Στην Ελλάδα το 25% των νεογνών με χαμηλό βάρος </a:t>
            </a:r>
            <a:r>
              <a:rPr lang="el-GR" sz="2000" dirty="0"/>
              <a:t> </a:t>
            </a:r>
            <a:r>
              <a:rPr lang="el-GR" sz="2000" dirty="0" smtClean="0"/>
              <a:t>γέννησης είναι νεογνά με εξαιρετικά χαμηλό βάρος γέννησης).</a:t>
            </a:r>
            <a:endParaRPr lang="el-G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600200"/>
            <a:ext cx="8229600" cy="5257800"/>
          </a:xfrm>
        </p:spPr>
        <p:txBody>
          <a:bodyPr>
            <a:normAutofit fontScale="92500"/>
          </a:bodyPr>
          <a:lstStyle/>
          <a:p>
            <a:pPr>
              <a:lnSpc>
                <a:spcPct val="150000"/>
              </a:lnSpc>
            </a:pPr>
            <a:r>
              <a:rPr lang="el-GR" sz="2400" dirty="0" smtClean="0"/>
              <a:t>Νεογνά εξαιρετικά χαμηλού βάρους γέννησης( &lt;1000 </a:t>
            </a:r>
            <a:r>
              <a:rPr lang="el-GR" sz="2400" dirty="0" err="1" smtClean="0"/>
              <a:t>γρ</a:t>
            </a:r>
            <a:r>
              <a:rPr lang="el-GR" sz="2400" dirty="0" smtClean="0"/>
              <a:t>). (0,4% των νεογνών).</a:t>
            </a:r>
          </a:p>
          <a:p>
            <a:pPr>
              <a:lnSpc>
                <a:spcPct val="150000"/>
              </a:lnSpc>
            </a:pPr>
            <a:r>
              <a:rPr lang="el-GR" sz="2400" dirty="0" smtClean="0"/>
              <a:t>Η θνησιμότητα της ομάδας αυτής χρησιμοποιείται σαν δείκτης της παρεχόμενης νοσηλείας, λαμβάνοντας υπόψη όμως την στρατηγική των μαιευτήρων και των </a:t>
            </a:r>
            <a:r>
              <a:rPr lang="el-GR" sz="2400" dirty="0" err="1" smtClean="0"/>
              <a:t>νεογνολόγων,ο</a:t>
            </a:r>
            <a:r>
              <a:rPr lang="el-GR" sz="2400" dirty="0" smtClean="0"/>
              <a:t> τόπος γέννησης και νοσηλείας και η ηλικία του νεογέννητου κατά την εισαγωγή στη ΜΕΝ.</a:t>
            </a:r>
          </a:p>
          <a:p>
            <a:pPr>
              <a:lnSpc>
                <a:spcPct val="150000"/>
              </a:lnSpc>
            </a:pPr>
            <a:r>
              <a:rPr lang="el-GR" sz="2400" dirty="0" smtClean="0"/>
              <a:t>Είναι μια ομάδα με υψηλή θνησιμότητα αλλά και σε περίπτωση επιβίωσης η νοσηρότητα είναι πολύ αυξημένη(1/3 νευρολογικό έλλειμμα).</a:t>
            </a:r>
            <a:endParaRPr lang="el-G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39784"/>
          </a:xfrm>
        </p:spPr>
        <p:txBody>
          <a:bodyPr>
            <a:normAutofit/>
          </a:bodyPr>
          <a:lstStyle/>
          <a:p>
            <a:r>
              <a:rPr lang="el-GR" sz="3200" b="1" dirty="0" smtClean="0"/>
              <a:t>Ηλικία κύησης</a:t>
            </a:r>
            <a:endParaRPr lang="el-GR" sz="3200" b="1" dirty="0"/>
          </a:p>
        </p:txBody>
      </p:sp>
      <p:sp>
        <p:nvSpPr>
          <p:cNvPr id="3" name="2 - Θέση περιεχομένου"/>
          <p:cNvSpPr>
            <a:spLocks noGrp="1"/>
          </p:cNvSpPr>
          <p:nvPr>
            <p:ph idx="1"/>
          </p:nvPr>
        </p:nvSpPr>
        <p:spPr/>
        <p:txBody>
          <a:bodyPr>
            <a:normAutofit/>
          </a:bodyPr>
          <a:lstStyle/>
          <a:p>
            <a:pPr>
              <a:lnSpc>
                <a:spcPct val="150000"/>
              </a:lnSpc>
            </a:pPr>
            <a:r>
              <a:rPr lang="el-GR" sz="2400" dirty="0" smtClean="0"/>
              <a:t>Διάρκεια </a:t>
            </a:r>
            <a:r>
              <a:rPr lang="el-GR" sz="2400" dirty="0" err="1" smtClean="0"/>
              <a:t>κύησης=Από</a:t>
            </a:r>
            <a:r>
              <a:rPr lang="el-GR" sz="2400" dirty="0" smtClean="0"/>
              <a:t> την 1</a:t>
            </a:r>
            <a:r>
              <a:rPr lang="el-GR" sz="2400" baseline="30000" dirty="0" smtClean="0"/>
              <a:t>η</a:t>
            </a:r>
            <a:r>
              <a:rPr lang="el-GR" sz="2400" dirty="0" smtClean="0"/>
              <a:t> ημέρα της τελευταίας εμμήνου ρύσεως και εκφράζεται σε συμπληρωμένες εβδομάδες.(280 ημέρες)</a:t>
            </a:r>
          </a:p>
          <a:p>
            <a:pPr>
              <a:lnSpc>
                <a:spcPct val="150000"/>
              </a:lnSpc>
            </a:pPr>
            <a:r>
              <a:rPr lang="el-GR" sz="2400" dirty="0" smtClean="0"/>
              <a:t>Με τον ορισμό αυτό η ηλικία κύησης υπολογίζεται λάθος στο 20% των περιπτώσεων γι αυτό καλό είναι η ηλικία κύησης να υπολογίζεται </a:t>
            </a:r>
            <a:r>
              <a:rPr lang="el-GR" sz="2400" dirty="0" err="1" smtClean="0"/>
              <a:t>υπερηχωγραφικά</a:t>
            </a:r>
            <a:r>
              <a:rPr lang="el-GR" sz="2400" dirty="0" smtClean="0"/>
              <a:t> την 16</a:t>
            </a:r>
            <a:r>
              <a:rPr lang="el-GR" sz="2400" baseline="30000" dirty="0" smtClean="0"/>
              <a:t>η</a:t>
            </a:r>
            <a:r>
              <a:rPr lang="el-GR" sz="2400" dirty="0" smtClean="0"/>
              <a:t>-18</a:t>
            </a:r>
            <a:r>
              <a:rPr lang="el-GR" sz="2400" baseline="30000" dirty="0" smtClean="0"/>
              <a:t>η</a:t>
            </a:r>
            <a:r>
              <a:rPr lang="el-GR" sz="2400" dirty="0" smtClean="0"/>
              <a:t> εβδομάδα</a:t>
            </a:r>
            <a:endParaRPr lang="el-G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Πρόωρο νεογέννητο</a:t>
            </a:r>
            <a:endParaRPr lang="el-GR" sz="3200" b="1" dirty="0"/>
          </a:p>
        </p:txBody>
      </p:sp>
      <p:sp>
        <p:nvSpPr>
          <p:cNvPr id="3" name="2 - Θέση περιεχομένου"/>
          <p:cNvSpPr>
            <a:spLocks noGrp="1"/>
          </p:cNvSpPr>
          <p:nvPr>
            <p:ph idx="1"/>
          </p:nvPr>
        </p:nvSpPr>
        <p:spPr/>
        <p:txBody>
          <a:bodyPr/>
          <a:lstStyle/>
          <a:p>
            <a:pPr>
              <a:lnSpc>
                <a:spcPct val="150000"/>
              </a:lnSpc>
            </a:pPr>
            <a:r>
              <a:rPr lang="el-GR" sz="2400" dirty="0" smtClean="0"/>
              <a:t>Το νεογνό που γεννήθηκε πριν να συμπληρώσει 37 εβδομάδες κύησης (&lt;258 ημέρες).</a:t>
            </a:r>
            <a:endParaRPr lang="el-GR" sz="24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TotalTime>
  <Words>1675</Words>
  <Application>Microsoft Office PowerPoint</Application>
  <PresentationFormat>Προβολή στην οθόνη (4:3)</PresentationFormat>
  <Paragraphs>169</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Θέμα του Office</vt:lpstr>
      <vt:lpstr>Περιγεννητική περίοδος, προσαρμογή στην εξωμήτρια ζωή. Τα συχνότερα προβλήματα και η αντιμετώπιση τους. Αξιολόγηση κατά Apgar</vt:lpstr>
      <vt:lpstr>Γέννηση</vt:lpstr>
      <vt:lpstr>Ζωντανό νεογνό</vt:lpstr>
      <vt:lpstr>Νεκρό νεογνό</vt:lpstr>
      <vt:lpstr>Βάρος γέννησης </vt:lpstr>
      <vt:lpstr>Ταξινόμηση νεογεννήτων ανάλογα με το βάρος γέννησης</vt:lpstr>
      <vt:lpstr>Διαφάνεια 7</vt:lpstr>
      <vt:lpstr>Ηλικία κύησης</vt:lpstr>
      <vt:lpstr>Πρόωρο νεογέννητο</vt:lpstr>
      <vt:lpstr>Τελειόμηνο νεογνό</vt:lpstr>
      <vt:lpstr>Υπερώριμο νεογνό</vt:lpstr>
      <vt:lpstr>Έμβρυο ή νεογνό μικρού βάρους για τη ηλικία κύησης</vt:lpstr>
      <vt:lpstr>Καθυστέρηση της ενδομήτριας αύξησης</vt:lpstr>
      <vt:lpstr>Ασφυξία -Ανάνηψη</vt:lpstr>
      <vt:lpstr>Ενδομήτρια ασφυξία</vt:lpstr>
      <vt:lpstr>Αέρια αίματος στη ασφυξία</vt:lpstr>
      <vt:lpstr>Διαφάνεια 17</vt:lpstr>
      <vt:lpstr>Στάδια εξέλιξης ασφυξίας</vt:lpstr>
      <vt:lpstr>Κλινική εκδήλωση ασφυξίας</vt:lpstr>
      <vt:lpstr>Διαφάνεια 20</vt:lpstr>
      <vt:lpstr>Μεταβολικές διαταραχές κατά τη φάση ανάκαμψης από ασφυξία</vt:lpstr>
      <vt:lpstr>Να θυμόμαστε!!!!</vt:lpstr>
      <vt:lpstr>Αίτια ασφυξίας</vt:lpstr>
      <vt:lpstr>Παράγοντες κατά τον τοκετό</vt:lpstr>
      <vt:lpstr>Κλινική εκτίμηση ασφυξίας Αpgar score</vt:lpstr>
      <vt:lpstr>Διαφάνεια 26</vt:lpstr>
      <vt:lpstr>Διαφάνεια 27</vt:lpstr>
      <vt:lpstr>Αντιμετώπιση ασφυξίας</vt:lpstr>
      <vt:lpstr>Διαφάνεια 29</vt:lpstr>
      <vt:lpstr>Ειδικά προβλήματα κατά τη ανάνηψη</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Περιγεννητική περίοδος, προσαρμογή στην εξωμήτρια ζωή. Τα συχνότερα προβλήματα και η αντιμετώπιση τους. Αξιολόγηση κατά Apgar</dc:title>
  <dc:creator>Domus</dc:creator>
  <cp:lastModifiedBy>Domus</cp:lastModifiedBy>
  <cp:revision>23</cp:revision>
  <dcterms:created xsi:type="dcterms:W3CDTF">2012-11-26T07:00:14Z</dcterms:created>
  <dcterms:modified xsi:type="dcterms:W3CDTF">2013-09-02T19:19:38Z</dcterms:modified>
</cp:coreProperties>
</file>