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1" r:id="rId16"/>
    <p:sldId id="270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90" r:id="rId25"/>
    <p:sldId id="280" r:id="rId26"/>
    <p:sldId id="281" r:id="rId27"/>
    <p:sldId id="282" r:id="rId28"/>
    <p:sldId id="283" r:id="rId29"/>
    <p:sldId id="284" r:id="rId30"/>
    <p:sldId id="286" r:id="rId31"/>
    <p:sldId id="287" r:id="rId32"/>
    <p:sldId id="288" r:id="rId33"/>
    <p:sldId id="289" r:id="rId34"/>
    <p:sldId id="291" r:id="rId35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15" autoAdjust="0"/>
    <p:restoredTop sz="94660"/>
  </p:normalViewPr>
  <p:slideViewPr>
    <p:cSldViewPr>
      <p:cViewPr varScale="1">
        <p:scale>
          <a:sx n="26" d="100"/>
          <a:sy n="26" d="100"/>
        </p:scale>
        <p:origin x="-8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27BE67-CE98-4562-9410-8DBA2D4C710F}" type="datetimeFigureOut">
              <a:rPr lang="el-GR" smtClean="0"/>
              <a:t>4/11/2013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A4F0DD-B68F-431F-852F-5CD2EA7571EE}" type="slidenum">
              <a:rPr lang="el-GR" smtClean="0"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εικόνας διαφάνειας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- Θέση σημειώσεων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A4F0DD-B68F-431F-852F-5CD2EA7571EE}" type="slidenum">
              <a:rPr lang="el-GR" smtClean="0"/>
              <a:t>34</a:t>
            </a:fld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E39D27-3663-4CE3-B2C5-E7322BE7A4C5}" type="datetimeFigureOut">
              <a:rPr lang="el-GR" smtClean="0"/>
              <a:pPr/>
              <a:t>4/11/2013</a:t>
            </a:fld>
            <a:endParaRPr lang="el-GR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47BDFB-3ACD-442E-96F5-9DAD0423EF2E}" type="slidenum">
              <a:rPr lang="el-GR" smtClean="0"/>
              <a:pPr/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Πλακούντας</a:t>
            </a:r>
            <a:br>
              <a:rPr lang="el-GR" dirty="0" smtClean="0"/>
            </a:br>
            <a:r>
              <a:rPr lang="el-GR" dirty="0" smtClean="0"/>
              <a:t>Αμνιακό υγρό</a:t>
            </a:r>
            <a:endParaRPr lang="el-GR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err="1" smtClean="0"/>
              <a:t>Τριανταφυλλίδου</a:t>
            </a:r>
            <a:r>
              <a:rPr lang="el-GR" dirty="0" smtClean="0"/>
              <a:t> Αντιγόνη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Επιπρόσθετα ο πλακούντας δρα σαν φραγμός στη μετάδοση μικροβίων από τη μητέρα στο έμβρυο, χωρίς να εμποδίζεται τελείως η μεταφορά λοιμογόνων παραγόντων από τη μητέρα στο έμβρυο.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Ενδοκρινική λειτουργία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64360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Από τα </a:t>
            </a:r>
            <a:r>
              <a:rPr lang="el-GR" sz="2400" dirty="0" err="1" smtClean="0"/>
              <a:t>συγκυτιακά</a:t>
            </a:r>
            <a:r>
              <a:rPr lang="el-GR" sz="2400" dirty="0" smtClean="0"/>
              <a:t> κύτταρα των λαχνών εκκρίνονται ορμόνες που είναι σημαντικές για την εγκυμοσύνη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-</a:t>
            </a:r>
            <a:r>
              <a:rPr lang="el-GR" sz="2400" b="1" u="sng" dirty="0" smtClean="0"/>
              <a:t>β-</a:t>
            </a:r>
            <a:r>
              <a:rPr lang="en-US" sz="2400" b="1" u="sng" dirty="0" err="1" smtClean="0"/>
              <a:t>hCG</a:t>
            </a:r>
            <a:r>
              <a:rPr lang="en-US" sz="2400" b="1" u="sng" dirty="0" smtClean="0"/>
              <a:t>:</a:t>
            </a:r>
            <a:endParaRPr lang="el-GR" sz="2400" b="1" u="sng" dirty="0" smtClean="0"/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Η πρώτη ορμόνη που ανιχνεύεται κατά την εγκυμοσύνη και χρησιμεύει και για τη διάγνωση της κύησης.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Η ορμόνη αυτή χρησιμεύει αρχικά για τη διέγερση του ωχρού σωματείου να παράγει προγεστερόνη και οιστρογόνα ,ορμόνες που είναι πολύ σημαντικές για την κύηση.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Επίσης η β-</a:t>
            </a:r>
            <a:r>
              <a:rPr lang="en-US" sz="2400" dirty="0" err="1" smtClean="0"/>
              <a:t>hCG</a:t>
            </a:r>
            <a:r>
              <a:rPr lang="el-GR" sz="2400" dirty="0" smtClean="0"/>
              <a:t> εμποδίζει την απόρριψη του εμβρύου από τον οργανισμό της μητέρας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b="1" u="sng" dirty="0" err="1" smtClean="0"/>
              <a:t>Πλακουντιακό</a:t>
            </a:r>
            <a:r>
              <a:rPr lang="el-GR" sz="2800" b="1" u="sng" dirty="0" smtClean="0"/>
              <a:t> γαλακτογόνο</a:t>
            </a:r>
            <a:r>
              <a:rPr lang="en-US" sz="2800" dirty="0" smtClean="0"/>
              <a:t>:</a:t>
            </a:r>
            <a:endParaRPr lang="el-GR" sz="2800" dirty="0" smtClean="0"/>
          </a:p>
          <a:p>
            <a:pPr>
              <a:lnSpc>
                <a:spcPct val="150000"/>
              </a:lnSpc>
            </a:pPr>
            <a:r>
              <a:rPr lang="el-GR" sz="2800" dirty="0" smtClean="0"/>
              <a:t>Προάγει την αύξηση του μεγέθους των μαστών και την προετοιμασία τους για το θηλασμό.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Επίσης ρυθμίζει τα επίπεδα γλυκόζης, </a:t>
            </a:r>
            <a:r>
              <a:rPr lang="el-GR" sz="2800" dirty="0" err="1" smtClean="0"/>
              <a:t>πρωτεινών</a:t>
            </a:r>
            <a:r>
              <a:rPr lang="el-GR" sz="2800" dirty="0" smtClean="0"/>
              <a:t> και λίπους της μητέρας έτσι ώστε να υπάρχει πάντα διαθεσιμότητα για το έμβρυο.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1115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126055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b="1" u="sng" dirty="0" smtClean="0"/>
              <a:t>Οιστρογόνα</a:t>
            </a:r>
            <a:r>
              <a:rPr lang="en-US" sz="2400" b="1" u="sng" dirty="0" smtClean="0"/>
              <a:t>;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Συμβάλλουν επίσης στην προετοιμασία του μαζικού αδένα για το θηλασμό και στην αύξηση του μεγέθους της μήτρας.</a:t>
            </a:r>
          </a:p>
          <a:p>
            <a:pPr>
              <a:lnSpc>
                <a:spcPct val="150000"/>
              </a:lnSpc>
            </a:pPr>
            <a:r>
              <a:rPr lang="el-GR" sz="2400" b="1" u="sng" dirty="0" smtClean="0"/>
              <a:t>Προγεστερόνη</a:t>
            </a:r>
            <a:r>
              <a:rPr lang="en-US" sz="2400" b="1" u="sng" dirty="0" smtClean="0"/>
              <a:t>:</a:t>
            </a:r>
            <a:endParaRPr lang="el-GR" sz="2400" b="1" u="sng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Είναι απαραίτητη για να διατηρεί σε καλή κατάσταση το ενδομήτριο κατά την κύηση. Επίσης ελαττώνει τις συσπάσεις της μήτρας προλαμβάνοντας τον πρόωρο τοκετό.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Τα επίπεδά της είναι υψηλά κατά τη διάρκεια της κύησης.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Πώς γίνεται η πρόληψη της απόρριψης από τη μητέρα</a:t>
            </a:r>
            <a:r>
              <a:rPr lang="en-US" sz="3200" b="1" dirty="0" smtClean="0"/>
              <a:t>;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52578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Από τον πλακούντα εκκρίνονται ουσίες όπως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Νευροκινίνη</a:t>
            </a:r>
            <a:r>
              <a:rPr lang="el-GR" sz="2400" dirty="0" smtClean="0"/>
              <a:t> Β που περιέχει μόρια </a:t>
            </a:r>
            <a:r>
              <a:rPr lang="el-GR" sz="2400" dirty="0" err="1" smtClean="0"/>
              <a:t>φωσφοχολίνης</a:t>
            </a:r>
            <a:r>
              <a:rPr lang="el-GR" sz="2400" dirty="0" smtClean="0"/>
              <a:t>.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Στον εμβρυικό ιστό ανιχνεύονται κύτταρα λεμφικά που </a:t>
            </a:r>
            <a:r>
              <a:rPr lang="el-GR" sz="2400" dirty="0" smtClean="0"/>
              <a:t>ασκούν </a:t>
            </a:r>
            <a:r>
              <a:rPr lang="el-GR" sz="2400" dirty="0" smtClean="0"/>
              <a:t>κατασταλτική δράση στα μητρικά </a:t>
            </a:r>
            <a:r>
              <a:rPr lang="el-GR" sz="2400" dirty="0" err="1" smtClean="0"/>
              <a:t>κυτταροτοξικά</a:t>
            </a:r>
            <a:r>
              <a:rPr lang="el-GR" sz="2400" dirty="0" smtClean="0"/>
              <a:t> Τ κύτταρα παρεμποδίζοντας την απάντηση αυτών των κυττάρων στην </a:t>
            </a:r>
            <a:r>
              <a:rPr lang="el-GR" sz="2400" dirty="0" err="1" smtClean="0"/>
              <a:t>ιντερλευκίνη</a:t>
            </a:r>
            <a:r>
              <a:rPr lang="el-GR" sz="2400" dirty="0" smtClean="0"/>
              <a:t> 2.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600200"/>
            <a:ext cx="8686800" cy="452596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Τέλος μια σημαντική λειτουργία του πλακούντα είναι ότι λειτουργεί σαν </a:t>
            </a:r>
            <a:r>
              <a:rPr lang="en-US" sz="2800" dirty="0" smtClean="0"/>
              <a:t>reservoir</a:t>
            </a:r>
            <a:r>
              <a:rPr lang="el-GR" sz="2800" dirty="0" smtClean="0"/>
              <a:t> παροχής αίματος στο έμβρυο προστατεύοντάς το έτσι από μεταβολές της αρτηριακής πίεση της μητέρας που θα μπορούσαν να βλάψουν την παροχή επαρκούς αίματος σε αυτό.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Φυσιολογικά ο πλακούντας αποβάλλεται 10-15΄μετά την έξοδο του εμβρύου ολόκληρος.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Πρέπει πάντα να εξετάζεται μακροσκοπικά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>
            <a:normAutofit/>
          </a:bodyPr>
          <a:lstStyle/>
          <a:p>
            <a:r>
              <a:rPr lang="el-GR" sz="2800" b="1" dirty="0" err="1" smtClean="0"/>
              <a:t>Κλινικοπαθολογική</a:t>
            </a:r>
            <a:r>
              <a:rPr lang="el-GR" sz="2800" b="1" dirty="0" smtClean="0"/>
              <a:t> συσχέτιση καταστάσεων του πλακούντα και κύησης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600200"/>
            <a:ext cx="8858280" cy="5257800"/>
          </a:xfrm>
        </p:spPr>
        <p:txBody>
          <a:bodyPr>
            <a:normAutofit fontScale="92500" lnSpcReduction="10000"/>
          </a:bodyPr>
          <a:lstStyle/>
          <a:p>
            <a:pPr>
              <a:lnSpc>
                <a:spcPct val="150000"/>
              </a:lnSpc>
              <a:buNone/>
            </a:pPr>
            <a:r>
              <a:rPr lang="el-GR" sz="2000" b="1" dirty="0" smtClean="0"/>
              <a:t>Πρόωρος τοκετός</a:t>
            </a:r>
          </a:p>
          <a:p>
            <a:pPr>
              <a:lnSpc>
                <a:spcPct val="150000"/>
              </a:lnSpc>
              <a:buNone/>
            </a:pPr>
            <a:r>
              <a:rPr lang="el-GR" sz="2000" dirty="0" smtClean="0"/>
              <a:t>Οξεία </a:t>
            </a:r>
            <a:r>
              <a:rPr lang="el-GR" sz="2000" dirty="0" err="1" smtClean="0"/>
              <a:t>χοριοαμνιονίτιδα</a:t>
            </a:r>
            <a:endParaRPr lang="el-GR" sz="2000" dirty="0" smtClean="0"/>
          </a:p>
          <a:p>
            <a:pPr>
              <a:lnSpc>
                <a:spcPct val="150000"/>
              </a:lnSpc>
              <a:buNone/>
            </a:pPr>
            <a:r>
              <a:rPr lang="el-GR" sz="2000" dirty="0" smtClean="0"/>
              <a:t>Αποκόλληση του πλακούντα(οξεία και χρόνια)</a:t>
            </a:r>
          </a:p>
          <a:p>
            <a:pPr>
              <a:lnSpc>
                <a:spcPct val="150000"/>
              </a:lnSpc>
              <a:buNone/>
            </a:pPr>
            <a:r>
              <a:rPr lang="el-GR" sz="2000" dirty="0" smtClean="0"/>
              <a:t>Χρόνια </a:t>
            </a:r>
            <a:r>
              <a:rPr lang="el-GR" sz="2000" dirty="0" err="1" smtClean="0"/>
              <a:t>μητροπλακουντιακή</a:t>
            </a:r>
            <a:r>
              <a:rPr lang="el-GR" sz="2000" dirty="0" smtClean="0"/>
              <a:t> ανεπάρκεια</a:t>
            </a:r>
          </a:p>
          <a:p>
            <a:pPr>
              <a:lnSpc>
                <a:spcPct val="150000"/>
              </a:lnSpc>
              <a:buNone/>
            </a:pPr>
            <a:r>
              <a:rPr lang="el-GR" sz="2000" dirty="0" smtClean="0"/>
              <a:t>Ιδιοπαθής χρόνια φλεγμονή της μήτρας</a:t>
            </a:r>
          </a:p>
          <a:p>
            <a:pPr>
              <a:lnSpc>
                <a:spcPct val="150000"/>
              </a:lnSpc>
              <a:buNone/>
            </a:pPr>
            <a:r>
              <a:rPr lang="el-GR" sz="2000" b="1" dirty="0" smtClean="0"/>
              <a:t>Ενδομήτρια καθυστέρηση της αύξησης</a:t>
            </a:r>
          </a:p>
          <a:p>
            <a:pPr>
              <a:lnSpc>
                <a:spcPct val="150000"/>
              </a:lnSpc>
              <a:buNone/>
            </a:pPr>
            <a:r>
              <a:rPr lang="el-GR" sz="2000" dirty="0" smtClean="0"/>
              <a:t>Χρόνια </a:t>
            </a:r>
            <a:r>
              <a:rPr lang="el-GR" sz="2000" dirty="0" err="1" smtClean="0"/>
              <a:t>μητροπλακουντιακή</a:t>
            </a:r>
            <a:r>
              <a:rPr lang="el-GR" sz="2000" dirty="0" smtClean="0"/>
              <a:t> ανεπάρκεια</a:t>
            </a:r>
          </a:p>
          <a:p>
            <a:pPr>
              <a:lnSpc>
                <a:spcPct val="150000"/>
              </a:lnSpc>
              <a:buNone/>
            </a:pPr>
            <a:r>
              <a:rPr lang="el-GR" sz="2000" dirty="0" smtClean="0"/>
              <a:t>Φλεγμονή των λαχνών</a:t>
            </a:r>
          </a:p>
          <a:p>
            <a:pPr>
              <a:lnSpc>
                <a:spcPct val="150000"/>
              </a:lnSpc>
              <a:buNone/>
            </a:pPr>
            <a:r>
              <a:rPr lang="el-GR" sz="2000" dirty="0" smtClean="0"/>
              <a:t>Χρόνια αποκόλληση</a:t>
            </a:r>
          </a:p>
          <a:p>
            <a:pPr>
              <a:lnSpc>
                <a:spcPct val="150000"/>
              </a:lnSpc>
              <a:buNone/>
            </a:pPr>
            <a:r>
              <a:rPr lang="el-GR" sz="2000" dirty="0" err="1" smtClean="0"/>
              <a:t>Εβρυική</a:t>
            </a:r>
            <a:r>
              <a:rPr lang="el-GR" sz="2000" dirty="0" smtClean="0"/>
              <a:t> </a:t>
            </a:r>
            <a:r>
              <a:rPr lang="el-GR" sz="2000" dirty="0" err="1" smtClean="0"/>
              <a:t>θρομβωτική</a:t>
            </a:r>
            <a:r>
              <a:rPr lang="el-GR" sz="2000" dirty="0" smtClean="0"/>
              <a:t> </a:t>
            </a:r>
            <a:r>
              <a:rPr lang="el-GR" sz="2000" dirty="0" err="1" smtClean="0"/>
              <a:t>αγγειοπάθεια</a:t>
            </a:r>
            <a:endParaRPr lang="el-GR" sz="2000" dirty="0" smtClean="0"/>
          </a:p>
          <a:p>
            <a:pPr>
              <a:lnSpc>
                <a:spcPct val="150000"/>
              </a:lnSpc>
              <a:buNone/>
            </a:pPr>
            <a:r>
              <a:rPr lang="el-GR" sz="2000" dirty="0" err="1" smtClean="0"/>
              <a:t>Ίνωση</a:t>
            </a:r>
            <a:r>
              <a:rPr lang="el-GR" sz="2000" dirty="0" smtClean="0"/>
              <a:t> γύρω από τις λάχνες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928670"/>
            <a:ext cx="8686800" cy="592933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000" b="1" dirty="0" smtClean="0"/>
              <a:t>Ενδομήτρια βλάβη του εμβρύου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Μεγάλος πλακούντας με καθυστερημένη ωρίμανση των λαχνών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Μαζική εμβρυομητρική αιμορραγία/θρόμβοι μέσα στις λάχνες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Εμβρυικός </a:t>
            </a:r>
            <a:r>
              <a:rPr lang="el-GR" sz="2000" dirty="0" err="1" smtClean="0"/>
              <a:t>ύδρωπας</a:t>
            </a:r>
            <a:r>
              <a:rPr lang="el-GR" sz="2000" dirty="0" smtClean="0"/>
              <a:t> οποιασδήποτε αιτιολογίας</a:t>
            </a:r>
          </a:p>
          <a:p>
            <a:pPr>
              <a:lnSpc>
                <a:spcPct val="150000"/>
              </a:lnSpc>
            </a:pPr>
            <a:endParaRPr lang="el-GR" sz="2000" dirty="0"/>
          </a:p>
          <a:p>
            <a:pPr>
              <a:lnSpc>
                <a:spcPct val="150000"/>
              </a:lnSpc>
            </a:pPr>
            <a:r>
              <a:rPr lang="el-GR" sz="2000" b="1" dirty="0" smtClean="0"/>
              <a:t>Νεογνική εγκεφαλοπάθεια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Οξεία αποκόλληση του πλακούντα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Συμβάν που αφορά τον ομφάλιο λώρο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Ρήξη των εμβρυικών αγγείων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Εγκεφαλική παράλυση (</a:t>
            </a:r>
            <a:r>
              <a:rPr lang="el-GR" sz="2000" dirty="0" err="1" smtClean="0"/>
              <a:t>τελειόμηνο</a:t>
            </a:r>
            <a:r>
              <a:rPr lang="el-GR" sz="2000" dirty="0" smtClean="0"/>
              <a:t> νεογνό)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Εμβρυική </a:t>
            </a:r>
            <a:r>
              <a:rPr lang="el-GR" sz="2000" dirty="0" err="1" smtClean="0"/>
              <a:t>θρομβωτική</a:t>
            </a:r>
            <a:r>
              <a:rPr lang="el-GR" sz="2000" dirty="0" smtClean="0"/>
              <a:t> </a:t>
            </a:r>
            <a:r>
              <a:rPr lang="el-GR" sz="2000" dirty="0" err="1" smtClean="0"/>
              <a:t>αγγειοπάθεια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Σοβαρή </a:t>
            </a:r>
            <a:r>
              <a:rPr lang="el-GR" sz="2000" dirty="0" err="1" smtClean="0"/>
              <a:t>χοριοαμνιονίτιδα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Χρόνια αποκόλληση</a:t>
            </a:r>
          </a:p>
          <a:p>
            <a:pPr>
              <a:lnSpc>
                <a:spcPct val="150000"/>
              </a:lnSpc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n-US" sz="3600" b="1" dirty="0" smtClean="0"/>
              <a:t>A</a:t>
            </a:r>
            <a:r>
              <a:rPr lang="el-GR" sz="3600" b="1" dirty="0" err="1" smtClean="0"/>
              <a:t>μνιακό</a:t>
            </a:r>
            <a:r>
              <a:rPr lang="el-GR" sz="3600" b="1" dirty="0" smtClean="0"/>
              <a:t> υγρό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Είναι υγρό που τρέφει και προστατεύει το έμβρυο κατά τη διάρκεια της κύησης και περιέχεται στον αμνιακό </a:t>
            </a:r>
            <a:r>
              <a:rPr lang="el-GR" sz="2800" dirty="0" err="1" smtClean="0"/>
              <a:t>σάκκο</a:t>
            </a:r>
            <a:r>
              <a:rPr lang="el-GR" sz="2800" dirty="0" smtClean="0"/>
              <a:t> 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l-GR" sz="3600" b="1" dirty="0" smtClean="0"/>
              <a:t>Πλακούντας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0072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el-GR" dirty="0" smtClean="0"/>
              <a:t>Ο πλακούντας είναι ένα όργανο που</a:t>
            </a:r>
            <a:r>
              <a:rPr lang="en-US" dirty="0" smtClean="0"/>
              <a:t>:</a:t>
            </a:r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-Συνδέει το έμβρυο που αναπτύσσεται με τη μήτρα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-Μέσω αυτού γίνεται η πρόσληψη των θρεπτικών συστατικών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-Μέσω αυτού γίνεται η απομάκρυνση των προϊόντων του μεταβολισμού του εμβρύου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Μέσω αυτού γίνεται η ανταλλαγή αερίων μέσω της κυκλοφορίας της μητέρας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82594"/>
          </a:xfrm>
        </p:spPr>
        <p:txBody>
          <a:bodyPr>
            <a:normAutofit fontScale="90000"/>
          </a:bodyPr>
          <a:lstStyle/>
          <a:p>
            <a:r>
              <a:rPr lang="en-US" b="1" dirty="0" smtClean="0"/>
              <a:t>A</a:t>
            </a:r>
            <a:r>
              <a:rPr lang="el-GR" b="1" dirty="0" err="1" smtClean="0"/>
              <a:t>μνιακό</a:t>
            </a:r>
            <a:r>
              <a:rPr lang="el-GR" b="1" dirty="0" smtClean="0"/>
              <a:t> υγρό</a:t>
            </a:r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71504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Αποτελείται κατά 98-99% από νερό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Η σύνθεσή του μεταβάλλεται κατά τη διάρκεια της κύησης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Στην αρχή της κύησης δημιουργείται πιθανά από το πλάσμα της μητέρας το οποίο διαπερνά διαμέσου των εμβρυικών μεμβρανών με ωσμωτικές και υδροστατικές δυνάμεις και είναι ισοτονικό.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Καθώς όμως </a:t>
            </a:r>
            <a:r>
              <a:rPr lang="el-GR" sz="2400" dirty="0" err="1" smtClean="0"/>
              <a:t>αναπτύσσ</a:t>
            </a:r>
            <a:r>
              <a:rPr lang="en-US" sz="2400" dirty="0" smtClean="0"/>
              <a:t>o</a:t>
            </a:r>
            <a:r>
              <a:rPr lang="el-GR" sz="2400" dirty="0" err="1" smtClean="0"/>
              <a:t>νται</a:t>
            </a:r>
            <a:r>
              <a:rPr lang="el-GR" sz="2400" dirty="0" smtClean="0"/>
              <a:t> τα εμβρυικά και τα </a:t>
            </a:r>
            <a:r>
              <a:rPr lang="el-GR" sz="2400" dirty="0" err="1" smtClean="0"/>
              <a:t>πλακουντιακά</a:t>
            </a:r>
            <a:r>
              <a:rPr lang="el-GR" sz="2400" dirty="0" smtClean="0"/>
              <a:t> αγγεία, το δέρμα του εμβρύου και αρχίζει η νεφρική λειτουργία η </a:t>
            </a:r>
            <a:r>
              <a:rPr lang="el-GR" sz="2400" dirty="0" err="1" smtClean="0"/>
              <a:t>ωσμωτικότητά</a:t>
            </a:r>
            <a:r>
              <a:rPr lang="el-GR" sz="2400" dirty="0" smtClean="0"/>
              <a:t> του ελαττώνεται από 290 </a:t>
            </a:r>
            <a:r>
              <a:rPr lang="en-US" sz="2400" dirty="0" err="1" smtClean="0"/>
              <a:t>mOsm</a:t>
            </a:r>
            <a:r>
              <a:rPr lang="en-US" sz="2400" dirty="0" smtClean="0"/>
              <a:t>/kg </a:t>
            </a:r>
            <a:r>
              <a:rPr lang="el-GR" sz="2400" dirty="0" smtClean="0"/>
              <a:t>στο 255 </a:t>
            </a:r>
            <a:r>
              <a:rPr lang="en-US" sz="2400" dirty="0" err="1" smtClean="0"/>
              <a:t>mOsm</a:t>
            </a:r>
            <a:r>
              <a:rPr lang="en-US" sz="2400" dirty="0" smtClean="0"/>
              <a:t>/kg.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Μετά τη 20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-25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 η ποσότητά του εξαρτάται από τους παράγοντες που καθορίζουν την κυκλοφορία του</a:t>
            </a:r>
            <a:r>
              <a:rPr lang="el-GR" dirty="0" smtClean="0"/>
              <a:t>.</a:t>
            </a:r>
            <a:endParaRPr lang="el-G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14422"/>
            <a:ext cx="8686800" cy="4911741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sz="2400" dirty="0" smtClean="0"/>
              <a:t>Στην αρχή της κύησης περιέχει νερό και ηλεκτρολύτες αλλά από τη 12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-14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 περιέχει </a:t>
            </a:r>
            <a:r>
              <a:rPr lang="el-GR" sz="2400" dirty="0" err="1" smtClean="0"/>
              <a:t>πρωτείνες</a:t>
            </a:r>
            <a:r>
              <a:rPr lang="el-GR" sz="2400" dirty="0" smtClean="0"/>
              <a:t>, </a:t>
            </a:r>
            <a:r>
              <a:rPr lang="el-GR" sz="2400" dirty="0" err="1" smtClean="0"/>
              <a:t>υδατάνθρακες,λιπίδια</a:t>
            </a:r>
            <a:r>
              <a:rPr lang="el-GR" sz="2400" dirty="0" smtClean="0"/>
              <a:t> και </a:t>
            </a:r>
            <a:r>
              <a:rPr lang="el-GR" sz="2400" dirty="0" err="1" smtClean="0"/>
              <a:t>φωσφολιπίδια</a:t>
            </a:r>
            <a:r>
              <a:rPr lang="el-GR" sz="2400" dirty="0" smtClean="0"/>
              <a:t>, </a:t>
            </a:r>
            <a:r>
              <a:rPr lang="el-GR" sz="2400" dirty="0" err="1" smtClean="0"/>
              <a:t>ουρία,κρεατινίνη</a:t>
            </a:r>
            <a:r>
              <a:rPr lang="el-GR" sz="2400" dirty="0" smtClean="0"/>
              <a:t> και ουρικό οξύ η συγκέντρωση των οποίων αυξάνει στα τελευταία 2 τρίτα της κύησης.</a:t>
            </a:r>
          </a:p>
          <a:p>
            <a:pPr>
              <a:lnSpc>
                <a:spcPct val="150000"/>
              </a:lnSpc>
              <a:buNone/>
            </a:pPr>
            <a:r>
              <a:rPr lang="el-GR" sz="2400" dirty="0" smtClean="0"/>
              <a:t>Ο όγκος του βρίσκεται σε θετική συσχέτιση με την αύξηση του εμβρύου.</a:t>
            </a:r>
          </a:p>
          <a:p>
            <a:pPr>
              <a:lnSpc>
                <a:spcPct val="150000"/>
              </a:lnSpc>
              <a:buNone/>
            </a:pPr>
            <a:r>
              <a:rPr lang="el-GR" sz="2400" dirty="0" smtClean="0"/>
              <a:t>Ανάμεσα στη 10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-20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 αυξάνεται από 25</a:t>
            </a:r>
            <a:r>
              <a:rPr lang="en-US" sz="2400" dirty="0" smtClean="0"/>
              <a:t>ml</a:t>
            </a:r>
            <a:r>
              <a:rPr lang="el-GR" sz="2400" dirty="0" smtClean="0"/>
              <a:t> στα 400 </a:t>
            </a:r>
            <a:r>
              <a:rPr lang="en-US" sz="2400" dirty="0" smtClean="0"/>
              <a:t>ml</a:t>
            </a:r>
            <a:r>
              <a:rPr lang="el-GR" sz="2400" dirty="0" smtClean="0"/>
              <a:t> περίπου και φθάνει στο μέγιστο την 28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εβδομάδα.(800 </a:t>
            </a:r>
            <a:r>
              <a:rPr lang="en-US" sz="2400" dirty="0" smtClean="0"/>
              <a:t>ml).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4840303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sz="2400" dirty="0" smtClean="0"/>
              <a:t>Στην αρχή οι εμβρυικοί νεφροί ελάχιστα συνεισφέρουν στον όγκο του αλλά καθώς το εμβρυικό δέρμα αναπτύσσεται και οι νεφροί ωριμάζουν η μεγαλύτερη ποσότητα του στο 2</a:t>
            </a:r>
            <a:r>
              <a:rPr lang="el-GR" sz="2400" baseline="30000" dirty="0" smtClean="0"/>
              <a:t>ο</a:t>
            </a:r>
            <a:r>
              <a:rPr lang="el-GR" sz="2400" dirty="0" smtClean="0"/>
              <a:t> μισό της κύησης προέρχεται από τα ούρα και απομακρύνεται με τις </a:t>
            </a:r>
            <a:r>
              <a:rPr lang="el-GR" sz="2400" dirty="0" err="1" smtClean="0"/>
              <a:t>καταποτικές</a:t>
            </a:r>
            <a:r>
              <a:rPr lang="el-GR" sz="2400" dirty="0" smtClean="0"/>
              <a:t> κινήσεις του εμβρύου.</a:t>
            </a:r>
          </a:p>
          <a:p>
            <a:pPr>
              <a:lnSpc>
                <a:spcPct val="150000"/>
              </a:lnSpc>
              <a:buNone/>
            </a:pPr>
            <a:r>
              <a:rPr lang="el-GR" sz="2400" dirty="0" smtClean="0"/>
              <a:t>Σημαντική ποσότητα παράγεται και με τις εκκρίσεις του αναπνευστικού δέντρου και λιγότερο από εκκρίσεις του ρινοφάρυγγα.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Λειτουργίες του αμνιακού υγρού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928670"/>
            <a:ext cx="9144000" cy="5929330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Το αμνιακό υγρό εισπνέεται και εκπνέεται από τον εμβρυικό πνεύμονα.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Είναι σημαντικό να εισπνέεται ώστε να αναπτυχθούν φυσιολογικά οι πνεύμονες(Σε σύνδρομα με </a:t>
            </a:r>
            <a:r>
              <a:rPr lang="el-GR" sz="2400" dirty="0" err="1" smtClean="0"/>
              <a:t>αγενεσία</a:t>
            </a:r>
            <a:r>
              <a:rPr lang="el-GR" sz="2400" dirty="0" smtClean="0"/>
              <a:t> των νεφρών και </a:t>
            </a:r>
            <a:r>
              <a:rPr lang="el-GR" sz="2400" dirty="0" err="1" smtClean="0"/>
              <a:t>ολιγάμνιο</a:t>
            </a:r>
            <a:r>
              <a:rPr lang="el-GR" sz="2400" dirty="0" smtClean="0"/>
              <a:t> έχουμε υποπλασία των πνευμόνων).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αμνιακό υγρό που καταπίνεται βοηθάει στη ωρίμανση του πεπτικού συστήματος και στην παραγωγή ούρων καθώς και μηκωνίου.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Επίσης το αμνιακό υγρό προστατεύει το έμβρυο από τραυματισμούς στην κοιλιά της μητέρας του απορροφώντας τους κραδασμούς.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Επιτρέπει την καλύτερη κινητικότητα του εμβρύου και την ανάπτυξη του </a:t>
            </a:r>
            <a:r>
              <a:rPr lang="el-GR" sz="2400" dirty="0" err="1" smtClean="0"/>
              <a:t>μυοσκελετικού</a:t>
            </a:r>
            <a:r>
              <a:rPr lang="el-GR" sz="2400" dirty="0" smtClean="0"/>
              <a:t> συστήματος.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46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Διαταραχές του αμνιακού υγρού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1142984"/>
            <a:ext cx="8229600" cy="542928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800" dirty="0" smtClean="0"/>
              <a:t>Η παρακολούθηση της ποσότητας του αμνιακού υγρού κατά τη διάρκεια της κύησης είναι σημαντική γιατί αύξηση ή ελάττωση της ποσότητάς του σχετίζονται με αυξημένη εμβρυική νοσηρότητα και θνησιμότητα.</a:t>
            </a:r>
            <a:endParaRPr lang="el-GR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857232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Καταστάσεις που σχετίζονται με </a:t>
            </a:r>
            <a:r>
              <a:rPr lang="el-GR" sz="2800" b="1" dirty="0" err="1" smtClean="0"/>
              <a:t>Πολυυδράμνιο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785794"/>
            <a:ext cx="9144000" cy="607220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000" b="1" dirty="0" smtClean="0"/>
              <a:t>Έμβρυο</a:t>
            </a:r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Χρωμοσωμικές</a:t>
            </a:r>
            <a:r>
              <a:rPr lang="el-GR" sz="1800" dirty="0" smtClean="0"/>
              <a:t> ανωμαλίες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Συγγενείς ανωμαλίες</a:t>
            </a:r>
          </a:p>
          <a:p>
            <a:pPr lvl="1">
              <a:lnSpc>
                <a:spcPct val="150000"/>
              </a:lnSpc>
            </a:pPr>
            <a:r>
              <a:rPr lang="el-GR" sz="1800" dirty="0" smtClean="0"/>
              <a:t>Πεπτικού(ατρησία οισοφάγου ή δωδεκαδακτύλου, </a:t>
            </a:r>
            <a:r>
              <a:rPr lang="el-GR" sz="1800" dirty="0" err="1" smtClean="0"/>
              <a:t>τραχειοοισοφαγικό</a:t>
            </a:r>
            <a:r>
              <a:rPr lang="el-GR" sz="1800" dirty="0" smtClean="0"/>
              <a:t> συρίγγιο, ομφαλοκήλη, </a:t>
            </a:r>
            <a:r>
              <a:rPr lang="el-GR" sz="1800" dirty="0" err="1" smtClean="0"/>
              <a:t>διαφραγματοκήλη</a:t>
            </a:r>
            <a:r>
              <a:rPr lang="el-GR" sz="18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l-GR" sz="1800" dirty="0" err="1" smtClean="0"/>
              <a:t>Κρανιοπρωσωπικές</a:t>
            </a:r>
            <a:r>
              <a:rPr lang="el-GR" sz="1800" dirty="0" smtClean="0"/>
              <a:t>(</a:t>
            </a:r>
            <a:r>
              <a:rPr lang="el-GR" sz="1800" dirty="0" err="1" smtClean="0"/>
              <a:t>ανεγκεφαλία,υδροκέφαλος,μικρογναθία,υπερωιοσχιστία</a:t>
            </a:r>
            <a:r>
              <a:rPr lang="el-GR" sz="18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l-GR" sz="1800" dirty="0" smtClean="0"/>
              <a:t>Πνευμόνων(κυστική </a:t>
            </a:r>
            <a:r>
              <a:rPr lang="el-GR" sz="1800" dirty="0" err="1" smtClean="0"/>
              <a:t>αδενωματώδης</a:t>
            </a:r>
            <a:r>
              <a:rPr lang="el-GR" sz="1800" dirty="0" smtClean="0"/>
              <a:t> δυσπλασία, </a:t>
            </a:r>
            <a:r>
              <a:rPr lang="el-GR" sz="1800" dirty="0" err="1" smtClean="0"/>
              <a:t>χυλοθώρακας</a:t>
            </a:r>
            <a:r>
              <a:rPr lang="el-GR" sz="18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l-GR" sz="1800" dirty="0" smtClean="0"/>
              <a:t>Καρδιά(</a:t>
            </a:r>
            <a:r>
              <a:rPr lang="el-GR" sz="1800" dirty="0" err="1" smtClean="0"/>
              <a:t>ανωμαλίες,αρρυθμίες</a:t>
            </a:r>
            <a:r>
              <a:rPr lang="el-GR" sz="1800" dirty="0" smtClean="0"/>
              <a:t>)</a:t>
            </a:r>
          </a:p>
          <a:p>
            <a:pPr lvl="1">
              <a:lnSpc>
                <a:spcPct val="150000"/>
              </a:lnSpc>
            </a:pPr>
            <a:r>
              <a:rPr lang="el-GR" sz="1800" dirty="0" smtClean="0"/>
              <a:t>Σκελετικές δυσμορφίες</a:t>
            </a:r>
          </a:p>
          <a:p>
            <a:pPr>
              <a:lnSpc>
                <a:spcPct val="150000"/>
              </a:lnSpc>
            </a:pPr>
            <a:r>
              <a:rPr lang="el-GR" sz="1800" dirty="0" smtClean="0"/>
              <a:t>Εμβρυικός </a:t>
            </a:r>
            <a:r>
              <a:rPr lang="el-GR" sz="1800" dirty="0" err="1" smtClean="0"/>
              <a:t>ύδρωπας</a:t>
            </a:r>
            <a:endParaRPr lang="el-GR" sz="1800" dirty="0" smtClean="0"/>
          </a:p>
          <a:p>
            <a:pPr>
              <a:lnSpc>
                <a:spcPct val="150000"/>
              </a:lnSpc>
            </a:pPr>
            <a:r>
              <a:rPr lang="el-GR" sz="1800" dirty="0" smtClean="0"/>
              <a:t>Αναιμία(εμβρυομητρική αιμορραγία)</a:t>
            </a:r>
          </a:p>
          <a:p>
            <a:pPr>
              <a:lnSpc>
                <a:spcPct val="150000"/>
              </a:lnSpc>
            </a:pPr>
            <a:r>
              <a:rPr lang="el-GR" sz="1800" dirty="0" err="1" smtClean="0"/>
              <a:t>Μακροσωμία</a:t>
            </a:r>
            <a:endParaRPr lang="el-GR" sz="1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42918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Καταστάσεις που σχετίζονται με </a:t>
            </a:r>
            <a:r>
              <a:rPr lang="el-GR" sz="3200" b="1" dirty="0" err="1" smtClean="0"/>
              <a:t>Πολυυδράμνιο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6215082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el-GR" sz="2400" b="1" dirty="0" smtClean="0"/>
              <a:t>Μητέρα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Σακχαρώδης διαβήτης 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Κύησης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Σακχαρώδης διαβήτης τύπου ενήλικα</a:t>
            </a:r>
          </a:p>
          <a:p>
            <a:pPr>
              <a:lnSpc>
                <a:spcPct val="150000"/>
              </a:lnSpc>
            </a:pPr>
            <a:endParaRPr lang="el-GR" sz="2400" dirty="0" smtClean="0"/>
          </a:p>
          <a:p>
            <a:pPr>
              <a:lnSpc>
                <a:spcPct val="150000"/>
              </a:lnSpc>
              <a:buNone/>
            </a:pPr>
            <a:r>
              <a:rPr lang="el-GR" sz="2400" b="1" dirty="0" smtClean="0"/>
              <a:t>Πλακούντα</a:t>
            </a:r>
          </a:p>
          <a:p>
            <a:pPr>
              <a:lnSpc>
                <a:spcPct val="150000"/>
              </a:lnSpc>
            </a:pPr>
            <a:r>
              <a:rPr lang="el-GR" sz="2400" dirty="0" err="1" smtClean="0"/>
              <a:t>Χοριοαγγείωμα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Μετάγγιση μεταξύ διδύμων</a:t>
            </a:r>
          </a:p>
          <a:p>
            <a:pPr>
              <a:lnSpc>
                <a:spcPct val="150000"/>
              </a:lnSpc>
            </a:pPr>
            <a:endParaRPr lang="el-GR" sz="2400" dirty="0" smtClean="0"/>
          </a:p>
          <a:p>
            <a:pPr>
              <a:lnSpc>
                <a:spcPct val="150000"/>
              </a:lnSpc>
              <a:buNone/>
            </a:pPr>
            <a:r>
              <a:rPr lang="el-GR" sz="2400" b="1" dirty="0" smtClean="0"/>
              <a:t>Ιδιοπαθές</a:t>
            </a: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r>
              <a:rPr lang="el-GR" sz="2800" b="1" dirty="0" smtClean="0"/>
              <a:t>Καταστάσεις που σχετίζονται με </a:t>
            </a:r>
            <a:r>
              <a:rPr lang="el-GR" sz="2800" b="1" dirty="0" err="1" smtClean="0"/>
              <a:t>ολιγάμνιο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sz="2200" b="1" dirty="0" smtClean="0"/>
              <a:t>Έμβρυο</a:t>
            </a:r>
          </a:p>
          <a:p>
            <a:pPr>
              <a:lnSpc>
                <a:spcPct val="150000"/>
              </a:lnSpc>
              <a:buNone/>
            </a:pPr>
            <a:r>
              <a:rPr lang="el-GR" sz="2200" dirty="0" smtClean="0"/>
              <a:t>-</a:t>
            </a:r>
            <a:r>
              <a:rPr lang="el-GR" sz="2200" dirty="0" err="1" smtClean="0"/>
              <a:t>Χρωμοσωμικές</a:t>
            </a:r>
            <a:r>
              <a:rPr lang="el-GR" sz="2200" dirty="0" smtClean="0"/>
              <a:t> ανωμαλίες</a:t>
            </a:r>
          </a:p>
          <a:p>
            <a:pPr>
              <a:lnSpc>
                <a:spcPct val="150000"/>
              </a:lnSpc>
              <a:buNone/>
            </a:pPr>
            <a:r>
              <a:rPr lang="el-GR" sz="2200" dirty="0" smtClean="0"/>
              <a:t>-Συγγενείς ανωμαλίες</a:t>
            </a:r>
          </a:p>
          <a:p>
            <a:pPr lvl="1">
              <a:lnSpc>
                <a:spcPct val="150000"/>
              </a:lnSpc>
              <a:buNone/>
            </a:pPr>
            <a:r>
              <a:rPr lang="el-GR" sz="2200" dirty="0" smtClean="0"/>
              <a:t>Ουροποιητικού(</a:t>
            </a:r>
            <a:r>
              <a:rPr lang="el-GR" sz="2200" dirty="0" err="1" smtClean="0"/>
              <a:t>αγενεσία</a:t>
            </a:r>
            <a:r>
              <a:rPr lang="el-GR" sz="2200" dirty="0" smtClean="0"/>
              <a:t> νεφρών, </a:t>
            </a:r>
            <a:r>
              <a:rPr lang="el-GR" sz="2200" dirty="0" err="1" smtClean="0"/>
              <a:t>πολυκυστικοί</a:t>
            </a:r>
            <a:r>
              <a:rPr lang="el-GR" sz="2200" dirty="0" smtClean="0"/>
              <a:t> ή </a:t>
            </a:r>
            <a:r>
              <a:rPr lang="el-GR" sz="2200" dirty="0" err="1" smtClean="0"/>
              <a:t>πλειοκυστικοί</a:t>
            </a:r>
            <a:r>
              <a:rPr lang="el-GR" sz="2200" dirty="0" smtClean="0"/>
              <a:t> </a:t>
            </a:r>
            <a:r>
              <a:rPr lang="el-GR" sz="2200" dirty="0" err="1" smtClean="0"/>
              <a:t>δυσπλαστικοί</a:t>
            </a:r>
            <a:r>
              <a:rPr lang="el-GR" sz="2200" dirty="0" smtClean="0"/>
              <a:t> νεφροί, </a:t>
            </a:r>
            <a:r>
              <a:rPr lang="el-GR" sz="2200" dirty="0" err="1" smtClean="0"/>
              <a:t>ουρητηρική</a:t>
            </a:r>
            <a:r>
              <a:rPr lang="el-GR" sz="2200" dirty="0" smtClean="0"/>
              <a:t> ή ουρηθρική απόφραξη)</a:t>
            </a:r>
          </a:p>
          <a:p>
            <a:pPr>
              <a:lnSpc>
                <a:spcPct val="150000"/>
              </a:lnSpc>
              <a:buNone/>
            </a:pPr>
            <a:r>
              <a:rPr lang="el-GR" sz="2200" dirty="0" smtClean="0"/>
              <a:t>-Ενδομήτρια καθυστέρηση της αύξησης</a:t>
            </a:r>
          </a:p>
          <a:p>
            <a:pPr>
              <a:lnSpc>
                <a:spcPct val="150000"/>
              </a:lnSpc>
              <a:buNone/>
            </a:pPr>
            <a:r>
              <a:rPr lang="el-GR" sz="2200" dirty="0" smtClean="0"/>
              <a:t>-</a:t>
            </a:r>
            <a:r>
              <a:rPr lang="el-GR" sz="2200" dirty="0" err="1" smtClean="0"/>
              <a:t>Ένδομήτρια</a:t>
            </a:r>
            <a:r>
              <a:rPr lang="el-GR" sz="2200" dirty="0" smtClean="0"/>
              <a:t> βλάβη του εμβρύου</a:t>
            </a:r>
          </a:p>
          <a:p>
            <a:pPr>
              <a:lnSpc>
                <a:spcPct val="150000"/>
              </a:lnSpc>
              <a:buNone/>
            </a:pPr>
            <a:r>
              <a:rPr lang="el-GR" sz="2200" dirty="0" smtClean="0"/>
              <a:t>-Υπερώριμο έμβρυο</a:t>
            </a:r>
          </a:p>
          <a:p>
            <a:pPr>
              <a:lnSpc>
                <a:spcPct val="150000"/>
              </a:lnSpc>
              <a:buNone/>
            </a:pPr>
            <a:r>
              <a:rPr lang="el-GR" sz="2200" dirty="0" smtClean="0"/>
              <a:t>-Ρήξη των μεμβρανών(εμφανής ή αφανής)</a:t>
            </a:r>
          </a:p>
          <a:p>
            <a:pPr lvl="1">
              <a:lnSpc>
                <a:spcPct val="150000"/>
              </a:lnSpc>
              <a:buNone/>
            </a:pPr>
            <a:r>
              <a:rPr lang="el-GR" sz="2200" dirty="0" smtClean="0"/>
              <a:t>Πρόωρη</a:t>
            </a:r>
          </a:p>
          <a:p>
            <a:pPr lvl="1">
              <a:lnSpc>
                <a:spcPct val="150000"/>
              </a:lnSpc>
              <a:buNone/>
            </a:pPr>
            <a:r>
              <a:rPr lang="el-GR" sz="2200" dirty="0" smtClean="0"/>
              <a:t>Παρατεταμένη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428604"/>
            <a:ext cx="8229600" cy="6429396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sz="2200" b="1" dirty="0" smtClean="0"/>
              <a:t>Μητέρα</a:t>
            </a:r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Μητροπλακουντιακή</a:t>
            </a:r>
            <a:r>
              <a:rPr lang="el-GR" sz="2200" dirty="0" smtClean="0"/>
              <a:t> ανεπάρκεια</a:t>
            </a:r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Αυτοάνοσες</a:t>
            </a:r>
            <a:r>
              <a:rPr lang="el-GR" sz="2200" dirty="0" smtClean="0"/>
              <a:t> καταστάσεις(</a:t>
            </a:r>
            <a:r>
              <a:rPr lang="el-GR" sz="2200" dirty="0" err="1" smtClean="0"/>
              <a:t>αντιφωσφολιπιδαιμικά</a:t>
            </a:r>
            <a:r>
              <a:rPr lang="el-GR" sz="2200" dirty="0" smtClean="0"/>
              <a:t> αντισώματα, νοσήματα του κολλαγόνου)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Υπέρταση της μητέρας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Διαβητική </a:t>
            </a:r>
            <a:r>
              <a:rPr lang="el-GR" sz="2200" dirty="0" err="1" smtClean="0"/>
              <a:t>αγγειοπάθεια</a:t>
            </a:r>
            <a:endParaRPr lang="el-GR" sz="2200" dirty="0" smtClean="0"/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Υποογκαιμία</a:t>
            </a:r>
            <a:r>
              <a:rPr lang="el-GR" sz="22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l-GR" sz="2200" dirty="0" err="1" smtClean="0"/>
              <a:t>Προεκλαμψία</a:t>
            </a:r>
            <a:r>
              <a:rPr lang="el-GR" sz="2200" dirty="0" smtClean="0"/>
              <a:t>/υπέρταση της κύησης</a:t>
            </a:r>
          </a:p>
          <a:p>
            <a:pPr>
              <a:lnSpc>
                <a:spcPct val="150000"/>
              </a:lnSpc>
            </a:pPr>
            <a:r>
              <a:rPr lang="el-GR" sz="2200" dirty="0" smtClean="0"/>
              <a:t>Φάρμακα</a:t>
            </a:r>
          </a:p>
          <a:p>
            <a:pPr lvl="1">
              <a:lnSpc>
                <a:spcPct val="150000"/>
              </a:lnSpc>
            </a:pPr>
            <a:r>
              <a:rPr lang="el-GR" sz="2200" dirty="0" smtClean="0"/>
              <a:t>Αναστολείς της </a:t>
            </a:r>
            <a:r>
              <a:rPr lang="el-GR" sz="2200" dirty="0" err="1" smtClean="0"/>
              <a:t>συνθετάσης</a:t>
            </a:r>
            <a:r>
              <a:rPr lang="el-GR" sz="2200" dirty="0" smtClean="0"/>
              <a:t> των </a:t>
            </a:r>
            <a:r>
              <a:rPr lang="el-GR" sz="2200" dirty="0" err="1" smtClean="0"/>
              <a:t>προσταγλανδινών</a:t>
            </a:r>
            <a:endParaRPr lang="el-GR" sz="2200" dirty="0" smtClean="0"/>
          </a:p>
          <a:p>
            <a:pPr lvl="1">
              <a:lnSpc>
                <a:spcPct val="150000"/>
              </a:lnSpc>
            </a:pPr>
            <a:r>
              <a:rPr lang="el-GR" sz="2200" dirty="0" smtClean="0"/>
              <a:t>Αναστολείς του </a:t>
            </a:r>
            <a:r>
              <a:rPr lang="el-GR" sz="2200" dirty="0" err="1" smtClean="0"/>
              <a:t>μετατρεπτικού</a:t>
            </a:r>
            <a:r>
              <a:rPr lang="el-GR" sz="2200" dirty="0" smtClean="0"/>
              <a:t> ενζύμου της </a:t>
            </a:r>
            <a:r>
              <a:rPr lang="el-GR" sz="2200" dirty="0" err="1" smtClean="0"/>
              <a:t>αγγειοτενσίνης</a:t>
            </a:r>
            <a:endParaRPr lang="el-GR" sz="2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  <a:buNone/>
            </a:pPr>
            <a:r>
              <a:rPr lang="el-GR" sz="2800" b="1" dirty="0" smtClean="0"/>
              <a:t>Πλακούντας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Χρόνια ρήξη</a:t>
            </a:r>
          </a:p>
          <a:p>
            <a:pPr>
              <a:lnSpc>
                <a:spcPct val="150000"/>
              </a:lnSpc>
            </a:pPr>
            <a:r>
              <a:rPr lang="el-GR" sz="2800" dirty="0" err="1" smtClean="0"/>
              <a:t>Πολύδυμη</a:t>
            </a:r>
            <a:r>
              <a:rPr lang="el-GR" sz="2800" dirty="0" smtClean="0"/>
              <a:t> κύηση</a:t>
            </a:r>
          </a:p>
          <a:p>
            <a:pPr>
              <a:lnSpc>
                <a:spcPct val="150000"/>
              </a:lnSpc>
            </a:pPr>
            <a:r>
              <a:rPr lang="el-GR" sz="2800" dirty="0" smtClean="0"/>
              <a:t>Μετάγγιση μεταξύ διδύμων</a:t>
            </a:r>
          </a:p>
          <a:p>
            <a:pPr>
              <a:lnSpc>
                <a:spcPct val="150000"/>
              </a:lnSpc>
              <a:buNone/>
            </a:pPr>
            <a:endParaRPr lang="el-GR" sz="2800" dirty="0" smtClean="0"/>
          </a:p>
          <a:p>
            <a:pPr>
              <a:lnSpc>
                <a:spcPct val="150000"/>
              </a:lnSpc>
              <a:buNone/>
            </a:pPr>
            <a:r>
              <a:rPr lang="el-GR" sz="2800" b="1" dirty="0" smtClean="0"/>
              <a:t>Ιδιοπαθές</a:t>
            </a:r>
            <a:endParaRPr lang="el-GR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dirty="0" smtClean="0"/>
              <a:t>Λειτουργεί ως </a:t>
            </a:r>
            <a:r>
              <a:rPr lang="el-GR" sz="2400" dirty="0" err="1" smtClean="0"/>
              <a:t>εμβυομητρικό</a:t>
            </a:r>
            <a:r>
              <a:rPr lang="el-GR" sz="2400" dirty="0" smtClean="0"/>
              <a:t> όργανο με δύο μέρη </a:t>
            </a:r>
            <a:r>
              <a:rPr lang="en-US" sz="2400" dirty="0" smtClean="0"/>
              <a:t>: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Το εμβρυικό που προέρχεται από την ίδια </a:t>
            </a:r>
            <a:r>
              <a:rPr lang="el-GR" sz="2400" dirty="0" err="1" smtClean="0"/>
              <a:t>βλαστοκύστη</a:t>
            </a:r>
            <a:r>
              <a:rPr lang="el-GR" sz="2400" dirty="0" smtClean="0"/>
              <a:t> από την οποία δημιουργείται το έμβρυο</a:t>
            </a:r>
          </a:p>
          <a:p>
            <a:pPr lvl="1">
              <a:lnSpc>
                <a:spcPct val="150000"/>
              </a:lnSpc>
            </a:pPr>
            <a:r>
              <a:rPr lang="el-GR" sz="2400" dirty="0" smtClean="0"/>
              <a:t>Το μητρικό που αναπτύσσεται από τον ιστό της μήτρας της μητέρας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785794"/>
          </a:xfrm>
        </p:spPr>
        <p:txBody>
          <a:bodyPr>
            <a:normAutofit fontScale="90000"/>
          </a:bodyPr>
          <a:lstStyle/>
          <a:p>
            <a:r>
              <a:rPr lang="el-GR" sz="2800" b="1" dirty="0" smtClean="0"/>
              <a:t>Παράγοντες που σχετίζονται με κύηση υψηλού κινδύνου</a:t>
            </a:r>
            <a:endParaRPr lang="el-GR" sz="28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571480"/>
            <a:ext cx="9144000" cy="6286520"/>
          </a:xfrm>
        </p:spPr>
        <p:txBody>
          <a:bodyPr>
            <a:normAutofit/>
          </a:bodyPr>
          <a:lstStyle/>
          <a:p>
            <a:endParaRPr lang="el-GR" dirty="0" smtClean="0"/>
          </a:p>
          <a:p>
            <a:pPr>
              <a:lnSpc>
                <a:spcPct val="150000"/>
              </a:lnSpc>
            </a:pPr>
            <a:r>
              <a:rPr lang="el-GR" sz="2400" b="1" dirty="0" smtClean="0"/>
              <a:t>Οικονομικοί </a:t>
            </a:r>
            <a:r>
              <a:rPr lang="el-GR" sz="2400" dirty="0" smtClean="0"/>
              <a:t>(φτώχεια, </a:t>
            </a:r>
            <a:r>
              <a:rPr lang="el-GR" sz="2400" dirty="0" err="1" smtClean="0"/>
              <a:t>ανεργία,έλλειψη</a:t>
            </a:r>
            <a:r>
              <a:rPr lang="el-GR" sz="2400" dirty="0" smtClean="0"/>
              <a:t> ασφάλειας)</a:t>
            </a:r>
          </a:p>
          <a:p>
            <a:pPr>
              <a:lnSpc>
                <a:spcPct val="150000"/>
              </a:lnSpc>
            </a:pPr>
            <a:r>
              <a:rPr lang="el-GR" sz="2400" b="1" dirty="0" smtClean="0"/>
              <a:t>Πολιτισμικοί</a:t>
            </a:r>
            <a:r>
              <a:rPr lang="el-GR" sz="2400" dirty="0" smtClean="0"/>
              <a:t>(χαμηλό μορφωτικό επίπεδο, κακές συνθήκες υγιεινής, έλλειψη παρακολούθησης, κατάχρηση αλκοόλ,ουσιών,κάπνισμα,ηλικία&lt;16 ετών και &gt;35 ετών, ανύπαντρη, έλλειψη κοινωνικής υποστήριξης, κακοποίηση)</a:t>
            </a:r>
          </a:p>
          <a:p>
            <a:pPr>
              <a:lnSpc>
                <a:spcPct val="150000"/>
              </a:lnSpc>
            </a:pPr>
            <a:r>
              <a:rPr lang="el-GR" sz="2400" b="1" dirty="0" smtClean="0"/>
              <a:t>Γενετικοί –βιολογικοί  </a:t>
            </a:r>
            <a:r>
              <a:rPr lang="el-GR" sz="2400" dirty="0" smtClean="0"/>
              <a:t>(προηγούμενο νεογνό με χαμηλό βάρος γέννησης, χαμηλό βάρος γέννησης της μητέρας, χαμηλό βάρος για το ύψος, μικρή πρόσληψη βάρους κατά τη διάρκεια της κύησης, κακή διατροφή, κληρονομικά νοσήματα)</a:t>
            </a:r>
          </a:p>
          <a:p>
            <a:pPr>
              <a:lnSpc>
                <a:spcPct val="150000"/>
              </a:lnSpc>
            </a:pPr>
            <a:endParaRPr lang="el-GR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285728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357166"/>
            <a:ext cx="9144000" cy="6500834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l-GR" sz="2200" b="1" dirty="0" smtClean="0"/>
              <a:t>Αναπαραγωγικοί </a:t>
            </a:r>
            <a:r>
              <a:rPr lang="el-GR" sz="2200" dirty="0" smtClean="0"/>
              <a:t>(προηγηθείσα καισαρική τομή, ιστορικό </a:t>
            </a:r>
            <a:r>
              <a:rPr lang="el-GR" sz="2200" dirty="0" err="1" smtClean="0"/>
              <a:t>υπογονιμότητας,παράταση</a:t>
            </a:r>
            <a:r>
              <a:rPr lang="el-GR" sz="2200" dirty="0" smtClean="0"/>
              <a:t> της κύησης, παράταση τοκετού, προηγούμενο παιδί με εγκεφαλική παράλυση, ψυχοκινητική καθυστέρηση, τραύμα στον τοκετό, συγγενείς ανωμαλίες, ανώμαλη προβολή, αποκόλληση, πολλαπλή κύηση, πρόωρη ρήξη μεμβρανών, λοιμώξεις, </a:t>
            </a:r>
            <a:r>
              <a:rPr lang="el-GR" sz="2200" dirty="0" err="1" smtClean="0"/>
              <a:t>προεκλαμψία</a:t>
            </a:r>
            <a:r>
              <a:rPr lang="el-GR" sz="2200" dirty="0" smtClean="0"/>
              <a:t> ή εκλαμψία, αιμορραγία από τη μήτρα, νόσος του εμβρύου, διαταραχή της ανάπτυξης του εμβρύου, υψηλά ή χαμηλά επίπεδα α-</a:t>
            </a:r>
            <a:r>
              <a:rPr lang="el-GR" sz="2200" dirty="0" err="1" smtClean="0"/>
              <a:t>φετοπρωτείνης</a:t>
            </a:r>
            <a:endParaRPr lang="el-GR" sz="2200" dirty="0" smtClean="0"/>
          </a:p>
          <a:p>
            <a:pPr>
              <a:lnSpc>
                <a:spcPct val="150000"/>
              </a:lnSpc>
              <a:buNone/>
            </a:pPr>
            <a:endParaRPr lang="el-GR" sz="2200" dirty="0" smtClean="0"/>
          </a:p>
          <a:p>
            <a:pPr>
              <a:lnSpc>
                <a:spcPct val="150000"/>
              </a:lnSpc>
            </a:pPr>
            <a:r>
              <a:rPr lang="el-GR" sz="2200" b="1" dirty="0" smtClean="0"/>
              <a:t>Ιατρικοί</a:t>
            </a:r>
            <a:r>
              <a:rPr lang="el-GR" sz="2200" dirty="0" smtClean="0"/>
              <a:t>(σακχαρώδης διαβήτης κύησης, υπέρταση, συγγενής καρδιακή νόσος, </a:t>
            </a:r>
            <a:r>
              <a:rPr lang="el-GR" sz="2200" dirty="0" err="1" smtClean="0"/>
              <a:t>αυτοάνοσο</a:t>
            </a:r>
            <a:r>
              <a:rPr lang="el-GR" sz="2200" dirty="0" smtClean="0"/>
              <a:t> νόσημα, δρεπανοκυτταρική αναιμία,</a:t>
            </a:r>
            <a:r>
              <a:rPr lang="en-US" sz="2200" dirty="0" smtClean="0"/>
              <a:t>TORCH</a:t>
            </a:r>
            <a:r>
              <a:rPr lang="el-GR" sz="2200" dirty="0" smtClean="0"/>
              <a:t> λοίμωξη, τραυματισμός ή εγχείρηση, σεξουαλικώς μεταδιδόμενα νοσήματα, καταστάσεις </a:t>
            </a:r>
            <a:r>
              <a:rPr lang="el-GR" sz="2200" dirty="0" err="1" smtClean="0"/>
              <a:t>υπερπηκτικότητας</a:t>
            </a:r>
            <a:r>
              <a:rPr lang="el-GR" sz="2200" dirty="0" smtClean="0"/>
              <a:t> της μητέρας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/>
          </a:bodyPr>
          <a:lstStyle/>
          <a:p>
            <a:r>
              <a:rPr lang="el-GR" sz="3200" b="1" dirty="0" smtClean="0"/>
              <a:t>Παράγοντες που επηρεάζουν το έμβρυο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1285860"/>
            <a:ext cx="8572560" cy="5072098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Περιβαλλοντικοί(</a:t>
            </a:r>
            <a:r>
              <a:rPr lang="el-GR" sz="2400" dirty="0" err="1" smtClean="0"/>
              <a:t>ιοντίζουσα</a:t>
            </a:r>
            <a:r>
              <a:rPr lang="el-GR" sz="2400" dirty="0" smtClean="0"/>
              <a:t> </a:t>
            </a:r>
            <a:r>
              <a:rPr lang="el-GR" sz="2400" dirty="0" smtClean="0"/>
              <a:t>ακτινοβολία, μόλυνση </a:t>
            </a:r>
            <a:r>
              <a:rPr lang="el-GR" sz="2400" dirty="0" smtClean="0"/>
              <a:t>ατμόσφαιρας, τοξικά αέρια, τοξικές ουσίες μέσω της τροφικής αλυσίδας-</a:t>
            </a:r>
            <a:r>
              <a:rPr lang="en-US" sz="2400" dirty="0" smtClean="0"/>
              <a:t>PCB,</a:t>
            </a:r>
            <a:r>
              <a:rPr lang="el-GR" sz="2400" dirty="0" smtClean="0"/>
              <a:t> μόλυβδος, ηλεκτρομαγνητική ακτινοβολία)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Επαγγελματικοί(επαγγελματική έκθεση σε τοξικές ουσίες, κακές συνθήκες εργασίας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Νοσήματα της μητέρας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Λοιμώξεις 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Φάρμακα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642918"/>
          </a:xfrm>
        </p:spPr>
        <p:txBody>
          <a:bodyPr>
            <a:normAutofit/>
          </a:bodyPr>
          <a:lstStyle/>
          <a:p>
            <a:r>
              <a:rPr lang="el-GR" sz="3600" b="1" dirty="0" smtClean="0"/>
              <a:t>Δείκτες </a:t>
            </a:r>
            <a:endParaRPr lang="el-GR" sz="36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571480"/>
            <a:ext cx="8858280" cy="628652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b="1" dirty="0" smtClean="0"/>
              <a:t>Νεογνική θνησιμότητα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Οι κυριότερες αιτίες της νεογνικής θνησιμότητας συνδέονται άμεσα με την υγεία της μητέρας και την φροντίδα της πριν, κατά τη διάρκεια και μετά την εγκυμοσύνη και τη γέννηση του παιδιού.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Το 1/3 των θανάτων την 1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 της ζωής οφείλεται σε </a:t>
            </a:r>
            <a:r>
              <a:rPr lang="en-US" sz="2400" dirty="0" smtClean="0"/>
              <a:t>:</a:t>
            </a:r>
            <a:endParaRPr lang="el-GR" sz="2400" dirty="0" smtClean="0"/>
          </a:p>
          <a:p>
            <a:pPr>
              <a:lnSpc>
                <a:spcPct val="150000"/>
              </a:lnSpc>
            </a:pPr>
            <a:r>
              <a:rPr lang="el-GR" sz="2400" dirty="0" smtClean="0"/>
              <a:t>-Συγγενείς ανωμαλίες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-πρόωρη γέννηση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-Ασφυξία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Η όψιμη νεογνική θνησιμότητα(αριθμός των θανάτων νεογνών μετά την 1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 ζωής) οφείλεται κυρίως σε λοιμώξεις.</a:t>
            </a:r>
          </a:p>
          <a:p>
            <a:endParaRPr lang="el-GR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sz="2400" b="1" dirty="0" err="1" smtClean="0"/>
              <a:t>Περιγεννητική</a:t>
            </a:r>
            <a:r>
              <a:rPr lang="el-GR" sz="2400" b="1" dirty="0" smtClean="0"/>
              <a:t> θνησιμότητα</a:t>
            </a:r>
          </a:p>
          <a:p>
            <a:r>
              <a:rPr lang="el-GR" sz="2400" b="1" dirty="0" smtClean="0"/>
              <a:t>Γεννημένα νεκρά έμβρυα(μετά την 28</a:t>
            </a:r>
            <a:r>
              <a:rPr lang="el-GR" sz="2400" b="1" baseline="30000" dirty="0" smtClean="0"/>
              <a:t>η</a:t>
            </a:r>
            <a:r>
              <a:rPr lang="el-GR" sz="2400" b="1" dirty="0" smtClean="0"/>
              <a:t> εβδομάδα κύησης) και θάνατοι νεογνών(μέχρι την 28</a:t>
            </a:r>
            <a:r>
              <a:rPr lang="el-GR" sz="2400" b="1" baseline="30000" dirty="0" smtClean="0"/>
              <a:t>η</a:t>
            </a:r>
            <a:r>
              <a:rPr lang="el-GR" sz="2400" b="1" dirty="0" smtClean="0"/>
              <a:t> ημέρα)/γεννημένα ζωντανά και νεκρά</a:t>
            </a:r>
          </a:p>
          <a:p>
            <a:endParaRPr lang="el-GR" sz="2400" b="1" dirty="0" smtClean="0"/>
          </a:p>
          <a:p>
            <a:r>
              <a:rPr lang="el-GR" sz="2400" b="1" dirty="0" smtClean="0"/>
              <a:t>Δηλαδή είναι ένας αθροιστικός δείκτης που περιλαμβάνει την όψιμη εμβρυική θνησιμότητα και την </a:t>
            </a:r>
            <a:r>
              <a:rPr lang="el-GR" sz="2400" b="1" smtClean="0"/>
              <a:t>νεογνική θνησιμότητα </a:t>
            </a:r>
            <a:endParaRPr lang="el-GR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96842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642918"/>
            <a:ext cx="9144000" cy="5929354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Στους ανθρώπους ο πλακούντας στο τέλος της κύησης έχει μήκος περίπου 22</a:t>
            </a:r>
            <a:r>
              <a:rPr lang="en-US" sz="2000" dirty="0" smtClean="0"/>
              <a:t>cm</a:t>
            </a:r>
            <a:r>
              <a:rPr lang="el-GR" sz="2000" dirty="0" smtClean="0"/>
              <a:t> και πάχος 2-2μ5</a:t>
            </a:r>
            <a:r>
              <a:rPr lang="en-US" sz="2000" dirty="0" smtClean="0"/>
              <a:t>cm</a:t>
            </a:r>
            <a:r>
              <a:rPr lang="el-GR" sz="2000" dirty="0" smtClean="0"/>
              <a:t> με μεγαλύτερο πάχος στο κέντρο και πιο λεπτός στην περιφέρεια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Ζυγίζει περίπου 500</a:t>
            </a:r>
            <a:r>
              <a:rPr lang="en-US" sz="2000" dirty="0" err="1" smtClean="0"/>
              <a:t>gr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Συνδέεται με το έμβρυο με τον ομφάλιο λώρο που έχει μήκος περίπου 55-60</a:t>
            </a:r>
            <a:r>
              <a:rPr lang="en-US" sz="2000" dirty="0" smtClean="0"/>
              <a:t>cm</a:t>
            </a:r>
            <a:r>
              <a:rPr lang="el-GR" sz="2000" dirty="0" smtClean="0"/>
              <a:t> και περιέχει δύο ομφαλικές αρτηρίες που μεταφέρουν μη οξυγονωμένο αίμα και μια ομφαλική φλέβα που μεταφέρει οξυγονωμένο αίμα από τη μητέρα στο έμβρυο.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Ο ομφάλιος λώρος εισέρχεται στον πλακούντα στο κέντρο του.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Τα αγγεία  διακλαδίζονται πάνω στην επιφάνεια του πλακούντα και σχηματίζουν ένα δίκτυο που περιβάλλεται από ένα λεπτό στρώμα αγγείων(λάχνες)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Στην μητρική πλευρά του αυτές οι λάχνες ομαδοποιούνται σχηματίζοντας τις κοτυληδόνες.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14356"/>
            <a:ext cx="8686800" cy="6143644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l-GR" sz="2000" dirty="0" smtClean="0"/>
              <a:t>Ξεκινάει να αναπτύσσεται κατά την εμφύτευση της </a:t>
            </a:r>
            <a:r>
              <a:rPr lang="el-GR" sz="2000" dirty="0" err="1" smtClean="0"/>
              <a:t>βλαστοκύστης</a:t>
            </a:r>
            <a:r>
              <a:rPr lang="el-GR" sz="2000" dirty="0" smtClean="0"/>
              <a:t> στο ενδομήτριο.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Το εξωτερικό τμήμα της </a:t>
            </a:r>
            <a:r>
              <a:rPr lang="el-GR" sz="2000" dirty="0" err="1" smtClean="0"/>
              <a:t>βλαστοκύστης</a:t>
            </a:r>
            <a:r>
              <a:rPr lang="el-GR" sz="2000" dirty="0" smtClean="0"/>
              <a:t> γίνεται η </a:t>
            </a:r>
            <a:r>
              <a:rPr lang="el-GR" sz="2000" dirty="0" err="1" smtClean="0"/>
              <a:t>τροφοβλάστη</a:t>
            </a:r>
            <a:r>
              <a:rPr lang="el-GR" sz="2000" dirty="0" smtClean="0"/>
              <a:t> που αποτελεί το εξωτερικό τμήμα του πλακούντα.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Η </a:t>
            </a:r>
            <a:r>
              <a:rPr lang="el-GR" sz="2000" dirty="0" err="1" smtClean="0"/>
              <a:t>τροφοβλάστη</a:t>
            </a:r>
            <a:r>
              <a:rPr lang="el-GR" sz="2000" dirty="0" smtClean="0"/>
              <a:t> διακρίνεται στην 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Κυττοτροφοβλάστη</a:t>
            </a:r>
            <a:r>
              <a:rPr lang="el-GR" sz="2000" dirty="0" smtClean="0"/>
              <a:t> </a:t>
            </a:r>
          </a:p>
          <a:p>
            <a:pPr>
              <a:lnSpc>
                <a:spcPct val="150000"/>
              </a:lnSpc>
            </a:pPr>
            <a:r>
              <a:rPr lang="el-GR" sz="2000" dirty="0" err="1" smtClean="0"/>
              <a:t>Συγκιτιοτροφοβλάστη</a:t>
            </a:r>
            <a:endParaRPr lang="el-GR" sz="2000" dirty="0" smtClean="0"/>
          </a:p>
          <a:p>
            <a:pPr>
              <a:lnSpc>
                <a:spcPct val="150000"/>
              </a:lnSpc>
            </a:pPr>
            <a:r>
              <a:rPr lang="el-GR" sz="2000" dirty="0" smtClean="0"/>
              <a:t>Η </a:t>
            </a:r>
            <a:r>
              <a:rPr lang="el-GR" sz="2000" dirty="0" err="1" smtClean="0"/>
              <a:t>συγκιοτροφοβλάστη</a:t>
            </a:r>
            <a:r>
              <a:rPr lang="el-GR" sz="2000" dirty="0" smtClean="0"/>
              <a:t> είναι  ένα στρώμα πολυπύρηνων κυττάρων που καλύπτει την επιφάνεια του πλακούντα και προέρχεται από κύτταρα της </a:t>
            </a:r>
            <a:r>
              <a:rPr lang="el-GR" sz="2000" dirty="0" err="1" smtClean="0"/>
              <a:t>κυττοτροφοβλάστης</a:t>
            </a:r>
            <a:r>
              <a:rPr lang="el-GR" sz="2000" dirty="0" smtClean="0"/>
              <a:t>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Συμβάλλει στις  λειτουργίες φίλτρου του πλακούντα.</a:t>
            </a:r>
          </a:p>
          <a:p>
            <a:pPr>
              <a:lnSpc>
                <a:spcPct val="150000"/>
              </a:lnSpc>
            </a:pPr>
            <a:r>
              <a:rPr lang="el-GR" sz="2000" dirty="0" smtClean="0"/>
              <a:t>Ο πλακούντας αναπτύσσεται κατά τη διάρκεια της κύησης και η ολοκλήρωση της αιμάτωσης του από τη μητέρα ολοκληρώνεται τη 12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-13</a:t>
            </a:r>
            <a:r>
              <a:rPr lang="el-GR" sz="2000" baseline="30000" dirty="0" smtClean="0"/>
              <a:t>η</a:t>
            </a:r>
            <a:r>
              <a:rPr lang="el-GR" sz="2000" dirty="0" smtClean="0"/>
              <a:t> εβδομάδα.</a:t>
            </a: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25470"/>
          </a:xfrm>
        </p:spPr>
        <p:txBody>
          <a:bodyPr>
            <a:normAutofit/>
          </a:bodyPr>
          <a:lstStyle/>
          <a:p>
            <a:r>
              <a:rPr lang="el-GR" sz="3200" b="1" dirty="0" err="1" smtClean="0"/>
              <a:t>Εμβρυοπλακουντιακή</a:t>
            </a:r>
            <a:r>
              <a:rPr lang="el-GR" sz="3200" b="1" dirty="0" smtClean="0"/>
              <a:t> κυκλοφορία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285720" y="928670"/>
            <a:ext cx="8858280" cy="5197493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l-GR" sz="2400" dirty="0" smtClean="0"/>
              <a:t>Το μη οξυγονωμένο εμβρυικό αίμα φθάνει με τις ομφαλικές αρτηρίες στον πλακούντα.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Στη συμβολή πλακούντα και ομφάλιου λώρου οι αρτηρίες διακλαδίζονται ακτινωτά και φτιάχνουν τις </a:t>
            </a:r>
            <a:r>
              <a:rPr lang="el-GR" sz="2400" dirty="0" err="1" smtClean="0"/>
              <a:t>χοριονικές</a:t>
            </a:r>
            <a:r>
              <a:rPr lang="el-GR" sz="2400" dirty="0" smtClean="0"/>
              <a:t> αρτηρίες, οι οποίες με τη σειρά τους διακλαδίζονται στις αρτηρίες των κοτυληδόνων.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Στις λάχνες αυτές διακλαδίζονται περαιτέρω για να σχηματίσουν ένα </a:t>
            </a:r>
            <a:r>
              <a:rPr lang="el-GR" sz="2400" dirty="0" err="1" smtClean="0"/>
              <a:t>αρτηριο</a:t>
            </a:r>
            <a:r>
              <a:rPr lang="el-GR" sz="2400" dirty="0" smtClean="0"/>
              <a:t>-</a:t>
            </a:r>
            <a:r>
              <a:rPr lang="el-GR" sz="2400" dirty="0" err="1" smtClean="0"/>
              <a:t>τριχοειδο</a:t>
            </a:r>
            <a:r>
              <a:rPr lang="el-GR" sz="2400" dirty="0" smtClean="0"/>
              <a:t>-φλεβικό σύστημα που έχει σαν αποτέλεσμα το αίμα από το έμβρυο να έρχεται πολύ κοντά στο αίμα της μητέρας αλλά χωρίς να αναμειγνύεται.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39718"/>
          </a:xfrm>
        </p:spPr>
        <p:txBody>
          <a:bodyPr>
            <a:noAutofit/>
          </a:bodyPr>
          <a:lstStyle/>
          <a:p>
            <a:r>
              <a:rPr lang="el-GR" sz="3200" b="1" dirty="0" smtClean="0"/>
              <a:t>Λειτουργίες του πλακούντα</a:t>
            </a:r>
            <a:endParaRPr lang="el-GR" sz="3200" b="1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6072206"/>
          </a:xfrm>
        </p:spPr>
        <p:txBody>
          <a:bodyPr>
            <a:normAutofit fontScale="92500" lnSpcReduction="10000"/>
          </a:bodyPr>
          <a:lstStyle/>
          <a:p>
            <a:r>
              <a:rPr lang="el-GR" sz="2600" b="1" dirty="0" smtClean="0"/>
              <a:t>Θρέψη του εμβρύου</a:t>
            </a:r>
            <a:r>
              <a:rPr lang="en-US" sz="2600" b="1" dirty="0" smtClean="0"/>
              <a:t>:</a:t>
            </a:r>
            <a:endParaRPr lang="el-GR" sz="2600" b="1" dirty="0" smtClean="0"/>
          </a:p>
          <a:p>
            <a:pPr>
              <a:lnSpc>
                <a:spcPct val="150000"/>
              </a:lnSpc>
            </a:pPr>
            <a:r>
              <a:rPr lang="el-GR" sz="2600" dirty="0" smtClean="0"/>
              <a:t>Η διαπίδυση του μητρικού αίματος μέσα στις </a:t>
            </a:r>
            <a:r>
              <a:rPr lang="el-GR" sz="2600" dirty="0" err="1" smtClean="0"/>
              <a:t>πλακουντιακές</a:t>
            </a:r>
            <a:r>
              <a:rPr lang="el-GR" sz="2600" dirty="0" smtClean="0"/>
              <a:t> λάχνες επιτρέπει την μεταφορά θρεπτικών συστατικών και οξυγόνου από τη μητέρα στο έμβρυο και τη μεταφορά διοξειδίου του άνθρακα και προϊόντων του μεταβολισμού από το έμβρυο στη μητέρα.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Τα θρεπτικά συστατικά μεταφέρονται ανάλογα με </a:t>
            </a:r>
            <a:r>
              <a:rPr lang="en-US" sz="2600" dirty="0" smtClean="0"/>
              <a:t>: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Ενεργητικό 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Παθητικό τρόπο.</a:t>
            </a:r>
          </a:p>
          <a:p>
            <a:pPr>
              <a:lnSpc>
                <a:spcPct val="150000"/>
              </a:lnSpc>
            </a:pPr>
            <a:r>
              <a:rPr lang="el-GR" sz="2600" dirty="0" smtClean="0"/>
              <a:t>Ο ενεργητικός μηχανισμός επιτρέπει </a:t>
            </a:r>
            <a:r>
              <a:rPr lang="el-GR" sz="2600" dirty="0" err="1" smtClean="0"/>
              <a:t>μακρομόρια</a:t>
            </a:r>
            <a:r>
              <a:rPr lang="el-GR" sz="2600" dirty="0" smtClean="0"/>
              <a:t>  να μην περνούν από τη μητέρα στο έμβρυο.</a:t>
            </a:r>
            <a:endParaRPr lang="el-GR" sz="2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l-GR" sz="2400" b="1" dirty="0" smtClean="0"/>
              <a:t>Απομάκρυνση ουσιών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Ουσίες όπως η ουρία, η </a:t>
            </a:r>
            <a:r>
              <a:rPr lang="el-GR" sz="2400" dirty="0" err="1" smtClean="0"/>
              <a:t>κρεατινίνη</a:t>
            </a:r>
            <a:r>
              <a:rPr lang="el-GR" sz="2400" dirty="0" smtClean="0"/>
              <a:t> ,το  ουρικό οξύ απομακρύνονται και μεταφέρονται με διάχυση μέσω του  πλακούντα στη μητρική κυκλοφορία.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3966"/>
          </a:xfrm>
        </p:spPr>
        <p:txBody>
          <a:bodyPr>
            <a:normAutofit fontScale="90000"/>
          </a:bodyPr>
          <a:lstStyle/>
          <a:p>
            <a:endParaRPr lang="el-GR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0" y="857232"/>
            <a:ext cx="9144000" cy="571504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50000"/>
              </a:lnSpc>
            </a:pPr>
            <a:r>
              <a:rPr lang="el-GR" sz="2600" b="1" dirty="0" smtClean="0"/>
              <a:t>Ανοσία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Τα </a:t>
            </a:r>
            <a:r>
              <a:rPr lang="en-US" sz="2400" dirty="0" err="1" smtClean="0"/>
              <a:t>IgG</a:t>
            </a:r>
            <a:r>
              <a:rPr lang="el-GR" sz="2400" dirty="0" smtClean="0"/>
              <a:t> αντισώματα περνούν μέσω του πλακούντα από η μητέρα στο έμβρυο προσφέροντας του έτσι προστασία.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Η μεταφορά αυτών των αντισωμάτων ξεκινάει την 20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 και σίγουρα μετά την 24</a:t>
            </a:r>
            <a:r>
              <a:rPr lang="el-GR" sz="2400" baseline="30000" dirty="0" smtClean="0"/>
              <a:t>η</a:t>
            </a:r>
            <a:r>
              <a:rPr lang="el-GR" sz="2400" dirty="0" smtClean="0"/>
              <a:t> εβδομάδα.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Αυτά τα αντισώματα διατηρούνται και για αρκετές εβδομάδες μετά τη γέννηση προσφέροντας στο έμβρυο και στο νεογνό αντίγραφο της </a:t>
            </a:r>
            <a:r>
              <a:rPr lang="el-GR" sz="2400" dirty="0" err="1" smtClean="0"/>
              <a:t>χυμικής</a:t>
            </a:r>
            <a:r>
              <a:rPr lang="el-GR" sz="2400" dirty="0" smtClean="0"/>
              <a:t> ανοσίας της μητέρας του κατά τη διάρκεια των σημαντικών πρώτων μηνών της ζωής του.</a:t>
            </a:r>
          </a:p>
          <a:p>
            <a:pPr>
              <a:lnSpc>
                <a:spcPct val="150000"/>
              </a:lnSpc>
            </a:pPr>
            <a:r>
              <a:rPr lang="el-GR" sz="2400" dirty="0" smtClean="0"/>
              <a:t>Αντίθετα τα </a:t>
            </a:r>
            <a:r>
              <a:rPr lang="en-US" sz="2400" dirty="0" err="1" smtClean="0"/>
              <a:t>IgM</a:t>
            </a:r>
            <a:r>
              <a:rPr lang="en-US" sz="2400" dirty="0" smtClean="0"/>
              <a:t> </a:t>
            </a:r>
            <a:r>
              <a:rPr lang="el-GR" sz="2400" dirty="0" smtClean="0"/>
              <a:t>αντισώματα δεν περνούν το πλακούντα και γι αυτό το λόγο κάποιες λοιμώξεις στην ενδομήτρια ζωή μπορεί να είναι καταστροφικές.</a:t>
            </a:r>
            <a:endParaRPr lang="el-GR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714</TotalTime>
  <Words>1787</Words>
  <Application>Microsoft Office PowerPoint</Application>
  <PresentationFormat>Προβολή στην οθόνη (4:3)</PresentationFormat>
  <Paragraphs>188</Paragraphs>
  <Slides>34</Slides>
  <Notes>1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34</vt:i4>
      </vt:variant>
    </vt:vector>
  </HeadingPairs>
  <TitlesOfParts>
    <vt:vector size="35" baseType="lpstr">
      <vt:lpstr>Θέμα του Office</vt:lpstr>
      <vt:lpstr>Πλακούντας Αμνιακό υγρό</vt:lpstr>
      <vt:lpstr>Πλακούντας</vt:lpstr>
      <vt:lpstr>Διαφάνεια 3</vt:lpstr>
      <vt:lpstr>Διαφάνεια 4</vt:lpstr>
      <vt:lpstr>Διαφάνεια 5</vt:lpstr>
      <vt:lpstr>Εμβρυοπλακουντιακή κυκλοφορία</vt:lpstr>
      <vt:lpstr>Λειτουργίες του πλακούντα</vt:lpstr>
      <vt:lpstr>Διαφάνεια 8</vt:lpstr>
      <vt:lpstr>Διαφάνεια 9</vt:lpstr>
      <vt:lpstr>Διαφάνεια 10</vt:lpstr>
      <vt:lpstr>Ενδοκρινική λειτουργία</vt:lpstr>
      <vt:lpstr>Διαφάνεια 12</vt:lpstr>
      <vt:lpstr>Διαφάνεια 13</vt:lpstr>
      <vt:lpstr>Πώς γίνεται η πρόληψη της απόρριψης από τη μητέρα;</vt:lpstr>
      <vt:lpstr>Διαφάνεια 15</vt:lpstr>
      <vt:lpstr>Διαφάνεια 16</vt:lpstr>
      <vt:lpstr>Κλινικοπαθολογική συσχέτιση καταστάσεων του πλακούντα και κύησης</vt:lpstr>
      <vt:lpstr>Διαφάνεια 18</vt:lpstr>
      <vt:lpstr>Aμνιακό υγρό</vt:lpstr>
      <vt:lpstr>Aμνιακό υγρό</vt:lpstr>
      <vt:lpstr>Διαφάνεια 21</vt:lpstr>
      <vt:lpstr>Διαφάνεια 22</vt:lpstr>
      <vt:lpstr>Λειτουργίες του αμνιακού υγρού</vt:lpstr>
      <vt:lpstr>Διαταραχές του αμνιακού υγρού</vt:lpstr>
      <vt:lpstr>Καταστάσεις που σχετίζονται με Πολυυδράμνιο</vt:lpstr>
      <vt:lpstr>Καταστάσεις που σχετίζονται με Πολυυδράμνιο</vt:lpstr>
      <vt:lpstr>Καταστάσεις που σχετίζονται με ολιγάμνιο</vt:lpstr>
      <vt:lpstr>Διαφάνεια 28</vt:lpstr>
      <vt:lpstr>Διαφάνεια 29</vt:lpstr>
      <vt:lpstr>Παράγοντες που σχετίζονται με κύηση υψηλού κινδύνου</vt:lpstr>
      <vt:lpstr>Διαφάνεια 31</vt:lpstr>
      <vt:lpstr>Παράγοντες που επηρεάζουν το έμβρυο</vt:lpstr>
      <vt:lpstr>Δείκτες </vt:lpstr>
      <vt:lpstr>Διαφάνεια 34</vt:lpstr>
    </vt:vector>
  </TitlesOfParts>
  <Company>..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Πλακούντας Αμνιακό υγρό</dc:title>
  <dc:creator>Domus</dc:creator>
  <cp:lastModifiedBy>Domus</cp:lastModifiedBy>
  <cp:revision>30</cp:revision>
  <dcterms:created xsi:type="dcterms:W3CDTF">2012-11-11T18:22:11Z</dcterms:created>
  <dcterms:modified xsi:type="dcterms:W3CDTF">2013-11-04T15:34:00Z</dcterms:modified>
</cp:coreProperties>
</file>