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85" r:id="rId9"/>
    <p:sldId id="286" r:id="rId10"/>
    <p:sldId id="265" r:id="rId11"/>
    <p:sldId id="266" r:id="rId12"/>
    <p:sldId id="267" r:id="rId13"/>
    <p:sldId id="268" r:id="rId14"/>
    <p:sldId id="28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8" r:id="rId25"/>
    <p:sldId id="278" r:id="rId26"/>
    <p:sldId id="279" r:id="rId27"/>
    <p:sldId id="280" r:id="rId28"/>
    <p:sldId id="281" r:id="rId29"/>
    <p:sldId id="290" r:id="rId30"/>
    <p:sldId id="282" r:id="rId31"/>
    <p:sldId id="283" r:id="rId32"/>
    <p:sldId id="284" r:id="rId3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335D7-043B-4298-A7E6-9254CFCAE50E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E25FC-A0D1-4477-919D-A42DE6E451C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E5837-59B9-4E73-B1A9-18F192EF2749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3D617-605A-4346-A51F-486574B7A935}" type="datetimeFigureOut">
              <a:rPr lang="el-GR" smtClean="0"/>
              <a:pPr/>
              <a:t>5/6/2013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3A044-1E02-46F9-9D15-4CD65678A32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Συγγενείς λοιμώξεις 1</a:t>
            </a:r>
            <a:endParaRPr lang="el-GR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Διάγνωση συγγενούς ερυθράς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Απομόνωση του ιού από τα ούρα ή το </a:t>
            </a:r>
            <a:r>
              <a:rPr lang="el-GR" sz="2400" dirty="0" err="1" smtClean="0"/>
              <a:t>στοματοφάρυγγα</a:t>
            </a:r>
            <a:r>
              <a:rPr lang="el-GR" sz="2400" dirty="0" smtClean="0"/>
              <a:t> αφού η απέκκριση του μπορεί να κρατήσει μέχρι και 2 χρόνια μετά τη μόλυνση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Ανίχνευση ειδικών </a:t>
            </a:r>
            <a:r>
              <a:rPr lang="en-US" sz="2400" dirty="0" err="1" smtClean="0"/>
              <a:t>IgM</a:t>
            </a:r>
            <a:r>
              <a:rPr lang="en-US" sz="2400" dirty="0" smtClean="0"/>
              <a:t> </a:t>
            </a:r>
            <a:r>
              <a:rPr lang="el-GR" sz="2400" dirty="0" smtClean="0"/>
              <a:t>και </a:t>
            </a:r>
            <a:r>
              <a:rPr lang="en-US" sz="2400" dirty="0" err="1" smtClean="0"/>
              <a:t>IgG</a:t>
            </a:r>
            <a:r>
              <a:rPr lang="en-US" sz="2400" dirty="0" smtClean="0"/>
              <a:t> </a:t>
            </a:r>
            <a:r>
              <a:rPr lang="el-GR" sz="2400" dirty="0" smtClean="0"/>
              <a:t>αντισωμάτων στον ορό του νεογνού 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Πρόληψη συγγενούς ερυθράς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Ενεργός ανοσοποίηση των παιδιών πριν από την εφηβική ηλικία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Ανοσολογικός έλεγχος και ενεργός ανοσοποίηση όλων των γυναικών αναπαραγωγικής ηλικίας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l-GR" sz="3200" b="1" dirty="0" err="1" smtClean="0"/>
              <a:t>Συγγνενής</a:t>
            </a:r>
            <a:r>
              <a:rPr lang="el-GR" sz="3200" b="1" dirty="0" smtClean="0"/>
              <a:t> λοίμωξη από </a:t>
            </a:r>
            <a:r>
              <a:rPr lang="el-GR" sz="3200" b="1" dirty="0" err="1" smtClean="0"/>
              <a:t>κυτταρομεγαλοιό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401080" cy="607220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300" dirty="0" smtClean="0"/>
              <a:t>Ο </a:t>
            </a:r>
            <a:r>
              <a:rPr lang="el-GR" sz="2300" dirty="0" err="1" smtClean="0"/>
              <a:t>κυτταρομεγαλοιός</a:t>
            </a:r>
            <a:r>
              <a:rPr lang="el-GR" sz="2300" dirty="0" smtClean="0"/>
              <a:t> αποτελεί το πιο συχνό αίτιο συγγενούς λοίμωξης κατά την </a:t>
            </a:r>
            <a:r>
              <a:rPr lang="el-GR" sz="2300" dirty="0" err="1" smtClean="0"/>
              <a:t>περιγεννητική</a:t>
            </a:r>
            <a:r>
              <a:rPr lang="el-GR" sz="2300" dirty="0" smtClean="0"/>
              <a:t> περίοδο με συχνότητα 0,4-2,4% των ζώντων νεογνών.</a:t>
            </a:r>
          </a:p>
          <a:p>
            <a:pPr>
              <a:lnSpc>
                <a:spcPct val="150000"/>
              </a:lnSpc>
            </a:pPr>
            <a:r>
              <a:rPr lang="el-GR" sz="2300" dirty="0" smtClean="0"/>
              <a:t>Συνήθως η λοίμωξη στον υγιή ενήλικα είναι </a:t>
            </a:r>
            <a:r>
              <a:rPr lang="el-GR" sz="2300" dirty="0" err="1" smtClean="0"/>
              <a:t>ασυμπτωματική</a:t>
            </a:r>
            <a:r>
              <a:rPr lang="el-GR" sz="23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300" dirty="0" smtClean="0"/>
              <a:t>Μεταδίδεται ο ιός είτε με σεξουαλική επαφή είτε με στενή επαφή π.χ. στα νήπια στους βρεφονηπιακούς σταθμούς</a:t>
            </a:r>
          </a:p>
          <a:p>
            <a:pPr>
              <a:lnSpc>
                <a:spcPct val="150000"/>
              </a:lnSpc>
            </a:pPr>
            <a:r>
              <a:rPr lang="el-GR" sz="2300" dirty="0" smtClean="0"/>
              <a:t>Ο ιός μπορεί να μεταδοθεί κατά την κύηση, κατά τη γέννηση και μετά την γέννηση.</a:t>
            </a:r>
          </a:p>
          <a:p>
            <a:pPr>
              <a:lnSpc>
                <a:spcPct val="150000"/>
              </a:lnSpc>
            </a:pPr>
            <a:r>
              <a:rPr lang="el-GR" sz="2300" dirty="0" smtClean="0"/>
              <a:t>Ο κίνδυνος προσβολής του εμβρύου στην </a:t>
            </a:r>
            <a:r>
              <a:rPr lang="el-GR" sz="2300" dirty="0" err="1" smtClean="0"/>
              <a:t>πρωτομόλυνση</a:t>
            </a:r>
            <a:r>
              <a:rPr lang="el-GR" sz="2300" dirty="0" smtClean="0"/>
              <a:t> της εγκύου φθάνει το 30-40%</a:t>
            </a:r>
          </a:p>
          <a:p>
            <a:pPr>
              <a:lnSpc>
                <a:spcPct val="150000"/>
              </a:lnSpc>
            </a:pPr>
            <a:r>
              <a:rPr lang="el-GR" sz="2300" dirty="0" smtClean="0"/>
              <a:t>Ο κίνδυνος για εμφάνισης σοβαρών ανωμαλιών στο έμβρυο είναι αν η λοίμωξη γίνει το πρώτο τρίμηνο της κύησης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Κλινική εικόνα λοίμωξης από τον </a:t>
            </a:r>
            <a:r>
              <a:rPr lang="el-GR" sz="2800" b="1" dirty="0" err="1" smtClean="0"/>
              <a:t>κυτταρομεγαλοιό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401080" cy="578645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l-GR" dirty="0" smtClean="0"/>
              <a:t>Προσβολή του ΚΝΣ που εκδηλώνεται ως εγκεφαλίτιδα με σπασμούς και αυξημένα </a:t>
            </a:r>
            <a:r>
              <a:rPr lang="el-GR" sz="2900" dirty="0" smtClean="0"/>
              <a:t>επίπεδα λευκώματος στο ΕΝΥ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Επίσης αποτιτανώσεις παρατηρούνται σε λιγότερο από 1% των περιπτώσεων και υποδηλώνουν μόλυνση του εμβρύου κατά το 1</a:t>
            </a:r>
            <a:r>
              <a:rPr lang="el-GR" sz="2900" baseline="30000" dirty="0" smtClean="0"/>
              <a:t>ο</a:t>
            </a:r>
            <a:r>
              <a:rPr lang="el-GR" sz="2900" dirty="0" smtClean="0"/>
              <a:t> τρίμηνο της κύησης.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Οι αποτιτανώσεις εμφανίζονται </a:t>
            </a:r>
            <a:r>
              <a:rPr lang="el-GR" sz="2900" dirty="0" err="1" smtClean="0"/>
              <a:t>περικοιλιακά</a:t>
            </a:r>
            <a:r>
              <a:rPr lang="el-GR" sz="2900" dirty="0" smtClean="0"/>
              <a:t> και φαίνονται και στη απλή ακτινογραφία.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Η αναστολή της ανάπτυξης του εγκεφάλου οδηγεί σε μικροκεφαλία ενώ η απόφραξη της 4</a:t>
            </a:r>
            <a:r>
              <a:rPr lang="el-GR" sz="2900" baseline="30000" dirty="0" smtClean="0"/>
              <a:t>ης</a:t>
            </a:r>
            <a:r>
              <a:rPr lang="el-GR" sz="2900" dirty="0" smtClean="0"/>
              <a:t> κοιλίας μπορεί να οδηγήσει σε υδροκέφαλο.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Από τους οφθαλμούς εμφανίζεται </a:t>
            </a:r>
            <a:r>
              <a:rPr lang="el-GR" sz="2900" dirty="0" err="1" smtClean="0"/>
              <a:t>χοριοαμφιβληστροειδίτιδα</a:t>
            </a:r>
            <a:r>
              <a:rPr lang="el-GR" sz="2900" dirty="0" smtClean="0"/>
              <a:t>, ατροφία του οπτικού νεύρου, μικροφθαλμία και στραβισμός.</a:t>
            </a:r>
          </a:p>
          <a:p>
            <a:pPr>
              <a:lnSpc>
                <a:spcPct val="170000"/>
              </a:lnSpc>
            </a:pPr>
            <a:r>
              <a:rPr lang="el-GR" sz="2900" dirty="0" smtClean="0"/>
              <a:t>Το ακουστικό νεύρο προσβάλλεται συχνά(50% των νεογνών με συμπτωματική λοίμωξη ) και </a:t>
            </a:r>
            <a:r>
              <a:rPr lang="el-GR" sz="2900" dirty="0" err="1" smtClean="0"/>
              <a:t>μπορέι</a:t>
            </a:r>
            <a:r>
              <a:rPr lang="el-GR" sz="2900" dirty="0" smtClean="0"/>
              <a:t> να εμφανισθεί και μετά από πολλά χρόνια.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Κλινική εικόνα λοίμωξης από τον </a:t>
            </a:r>
            <a:r>
              <a:rPr lang="el-GR" sz="2400" b="1" dirty="0" err="1" smtClean="0"/>
              <a:t>κυτταρομεγαλοιό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l-GR" sz="2400" dirty="0" smtClean="0"/>
              <a:t>Επίσης μπορεί να εμφανιστεί ηπατομεγαλία, ίκτερος αύξηση των </a:t>
            </a:r>
            <a:r>
              <a:rPr lang="el-GR" sz="2400" dirty="0" err="1" smtClean="0"/>
              <a:t>τρανσαμινασών</a:t>
            </a:r>
            <a:r>
              <a:rPr lang="el-GR" sz="2400" dirty="0" smtClean="0"/>
              <a:t> </a:t>
            </a:r>
          </a:p>
          <a:p>
            <a:pPr>
              <a:lnSpc>
                <a:spcPct val="170000"/>
              </a:lnSpc>
            </a:pPr>
            <a:r>
              <a:rPr lang="el-GR" sz="2400" dirty="0" err="1" smtClean="0"/>
              <a:t>Πετεχειώδες</a:t>
            </a:r>
            <a:r>
              <a:rPr lang="el-GR" sz="2400" dirty="0" smtClean="0"/>
              <a:t> εξάνθημα </a:t>
            </a:r>
          </a:p>
          <a:p>
            <a:pPr>
              <a:lnSpc>
                <a:spcPct val="170000"/>
              </a:lnSpc>
            </a:pPr>
            <a:r>
              <a:rPr lang="el-GR" sz="2400" dirty="0" err="1" smtClean="0"/>
              <a:t>Θρομβοπενία</a:t>
            </a:r>
            <a:endParaRPr lang="el-GR" sz="2400" dirty="0" smtClean="0"/>
          </a:p>
          <a:p>
            <a:pPr>
              <a:lnSpc>
                <a:spcPct val="170000"/>
              </a:lnSpc>
            </a:pPr>
            <a:r>
              <a:rPr lang="el-GR" sz="2400" dirty="0" smtClean="0"/>
              <a:t>Αιμολυτική αναιμία</a:t>
            </a:r>
          </a:p>
          <a:p>
            <a:pPr>
              <a:lnSpc>
                <a:spcPct val="170000"/>
              </a:lnSpc>
            </a:pPr>
            <a:r>
              <a:rPr lang="el-GR" sz="2400" dirty="0" smtClean="0"/>
              <a:t>Διάμεση </a:t>
            </a:r>
            <a:r>
              <a:rPr lang="el-GR" sz="2400" dirty="0" err="1" smtClean="0"/>
              <a:t>πνευμονίτιδα</a:t>
            </a:r>
            <a:endParaRPr lang="el-GR" sz="2400" dirty="0" smtClean="0"/>
          </a:p>
          <a:p>
            <a:pPr>
              <a:lnSpc>
                <a:spcPct val="170000"/>
              </a:lnSpc>
            </a:pPr>
            <a:r>
              <a:rPr lang="el-GR" sz="2400" dirty="0" smtClean="0"/>
              <a:t>Γραμμοειδείς αλλοιώσεις στα οστά.</a:t>
            </a:r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Διάγνωση συγγενούς λοίμωξης από </a:t>
            </a:r>
            <a:r>
              <a:rPr lang="el-GR" sz="2400" b="1" dirty="0" err="1" smtClean="0"/>
              <a:t>κυτταρομεγαλοιό</a:t>
            </a:r>
            <a:endParaRPr lang="el-GR" sz="2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Ο ιός αποβάλλεται στα ούρα και στο φάρυγγα των μολυσμένων νεογνών και αποβάλλεται για μεγάλο χρονικό διάστημα.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απομόνωση του στα ούρα ή στο φαρυγγικό επίχρισμα αποτελεί την καλύτερη διαγνωστική μέθοδο.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ανίχνευση των ειδικών </a:t>
            </a:r>
            <a:r>
              <a:rPr lang="en-US" sz="2000" dirty="0" err="1" smtClean="0"/>
              <a:t>IgM</a:t>
            </a:r>
            <a:r>
              <a:rPr lang="en-US" sz="2000" dirty="0" smtClean="0"/>
              <a:t> </a:t>
            </a:r>
            <a:r>
              <a:rPr lang="el-GR" sz="2000" dirty="0" smtClean="0"/>
              <a:t>και </a:t>
            </a:r>
            <a:r>
              <a:rPr lang="en-US" sz="2000" dirty="0" err="1" smtClean="0"/>
              <a:t>IgG</a:t>
            </a:r>
            <a:r>
              <a:rPr lang="en-US" sz="2000" dirty="0" smtClean="0"/>
              <a:t> </a:t>
            </a:r>
            <a:r>
              <a:rPr lang="el-GR" sz="2000" dirty="0" smtClean="0"/>
              <a:t>αντισωμάτων στον ορό μπορεί να οδηγήσει στη διάγνωση της συγγενούς λοίμωξης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Στις ημέρες μας ο ιός μπορεί να ανιχνευθεί στο αίμα ή στο ΕΝΥ με τη μέθοδο </a:t>
            </a:r>
            <a:r>
              <a:rPr lang="en-US" sz="2000" dirty="0" smtClean="0"/>
              <a:t>PCR.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Πρόληψη λοίμωξης από </a:t>
            </a:r>
            <a:r>
              <a:rPr lang="el-GR" sz="3200" b="1" dirty="0" err="1" smtClean="0"/>
              <a:t>κυτταρομεγαλοιό</a:t>
            </a:r>
            <a:r>
              <a:rPr lang="el-GR" sz="3200" b="1" dirty="0" smtClean="0"/>
              <a:t> 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καλή τήρηση των κανόνων </a:t>
            </a:r>
            <a:r>
              <a:rPr lang="el-GR" dirty="0" err="1" smtClean="0"/>
              <a:t>υγιιεινής</a:t>
            </a:r>
            <a:r>
              <a:rPr lang="el-GR" dirty="0" smtClean="0"/>
              <a:t> συμβάλλει στην προφύλαξη λοίμωξης της εγκύου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5403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Συγγενής λοίμωξη από τον ιό του απλού έρπητα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6436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Συχνότητα λοίμωξης του νεογνού από τον ιό του απλού έρπητα</a:t>
            </a:r>
            <a:r>
              <a:rPr lang="en-US" sz="1800" dirty="0" smtClean="0"/>
              <a:t>:</a:t>
            </a:r>
            <a:r>
              <a:rPr lang="el-GR" sz="1800" dirty="0" smtClean="0"/>
              <a:t>1/6000 γεννήσεις.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Οι περισσότερες λοίμωξης οφείλονται στον </a:t>
            </a:r>
            <a:r>
              <a:rPr lang="el-GR" sz="1800" dirty="0" err="1" smtClean="0"/>
              <a:t>ερπητοιό</a:t>
            </a:r>
            <a:r>
              <a:rPr lang="el-GR" sz="1800" dirty="0" smtClean="0"/>
              <a:t> 2 και οι λιγότερες στον </a:t>
            </a:r>
            <a:r>
              <a:rPr lang="el-GR" sz="1800" dirty="0" err="1" smtClean="0"/>
              <a:t>ερπητοιό</a:t>
            </a:r>
            <a:r>
              <a:rPr lang="el-GR" sz="1800" dirty="0" smtClean="0"/>
              <a:t> 1.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Οι περισσότερες μητέρες των νεογνών με συγγενή </a:t>
            </a:r>
            <a:r>
              <a:rPr lang="el-GR" sz="1800" dirty="0" err="1" smtClean="0"/>
              <a:t>ερπητική</a:t>
            </a:r>
            <a:r>
              <a:rPr lang="el-GR" sz="1800" dirty="0" smtClean="0"/>
              <a:t> λοίμωξη είναι τελείως </a:t>
            </a:r>
            <a:r>
              <a:rPr lang="el-GR" sz="1800" dirty="0" err="1" smtClean="0"/>
              <a:t>ασυμπτωματικές</a:t>
            </a:r>
            <a:r>
              <a:rPr lang="el-GR" sz="1800" dirty="0" smtClean="0"/>
              <a:t> κατά τον τοκετό.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 λοίμωξη μπορεί να γίνει ενδομήτρια, κατά τον τοκετό και μετά τη γέννηση.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 κυριότερος χρόνος μετάδοσης είναι κατά τον τοκετό και ιδίως όταν πρόκειται για </a:t>
            </a:r>
            <a:r>
              <a:rPr lang="el-GR" sz="1800" dirty="0" err="1" smtClean="0"/>
              <a:t>πρωτολοίμωξη</a:t>
            </a:r>
            <a:r>
              <a:rPr lang="el-GR" sz="1800" dirty="0" smtClean="0"/>
              <a:t> της μητέρας(50% η πιθανότητα λοίμωξης συγκριτικά με 4% σε </a:t>
            </a:r>
            <a:r>
              <a:rPr lang="el-GR" sz="1800" dirty="0" err="1" smtClean="0"/>
              <a:t>επαναλοίμωξη</a:t>
            </a:r>
            <a:r>
              <a:rPr lang="el-GR" sz="18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 κίνδυνος μόλυνσης του νεογνού αυξάνεται σε </a:t>
            </a:r>
            <a:r>
              <a:rPr lang="el-GR" sz="1800" dirty="0" err="1" smtClean="0"/>
              <a:t>προωρότητα</a:t>
            </a:r>
            <a:r>
              <a:rPr lang="el-GR" sz="1800" dirty="0" smtClean="0"/>
              <a:t>, σε παρατεταμένη ρήξη θυλακίου και σε χειρισμούς κατά τη διάρκεια του τοκετού.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Κλινική εικόνα λοίμωξης  από </a:t>
            </a:r>
            <a:r>
              <a:rPr lang="el-GR" sz="3200" b="1" dirty="0" err="1" smtClean="0"/>
              <a:t>ερπητοιό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Τα συμπτώματα εμφανίζονται κατά τη γέννηση ή λίγο μετά και περιλαμβάνουν </a:t>
            </a:r>
            <a:r>
              <a:rPr lang="en-US" sz="20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φυσαλιδώδες εξάνθημα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 δερματικές ουλές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 σπασμούς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 μικροκεφαλία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 </a:t>
            </a:r>
            <a:r>
              <a:rPr lang="el-GR" sz="2000" dirty="0" err="1" smtClean="0"/>
              <a:t>υδρανεγκεφαλία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 </a:t>
            </a:r>
            <a:r>
              <a:rPr lang="el-GR" sz="2000" dirty="0" err="1" smtClean="0"/>
              <a:t>ενδοκρανισκές</a:t>
            </a:r>
            <a:r>
              <a:rPr lang="el-GR" sz="2000" dirty="0" smtClean="0"/>
              <a:t> αποτιτανώσεις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Μικροφθαλμία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 </a:t>
            </a:r>
            <a:r>
              <a:rPr lang="el-GR" sz="2000" dirty="0" err="1" smtClean="0"/>
              <a:t>ηπατοσπληνομεγαλία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 </a:t>
            </a:r>
            <a:r>
              <a:rPr lang="el-GR" sz="2000" dirty="0" err="1" smtClean="0"/>
              <a:t>χοριοαμφιβληστροειδίτιδα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l-GR" dirty="0" smtClean="0"/>
              <a:t>Γενικευμένη νόσος εμφανίζεται στο 20-50 των περιπτώσεων νεογνικής λοίμωξης </a:t>
            </a:r>
          </a:p>
          <a:p>
            <a:pPr>
              <a:lnSpc>
                <a:spcPct val="170000"/>
              </a:lnSpc>
            </a:pPr>
            <a:r>
              <a:rPr lang="el-GR" dirty="0" smtClean="0"/>
              <a:t>Εκδηλώνεται 9-11 ημέρες μετά τον τοκετό και προσβάλλει κυρίως το ήπαρ, τα επινεφρίδια αλλά και άλλα όργανα. Δεν είναι τυπική </a:t>
            </a:r>
            <a:r>
              <a:rPr lang="el-GR" dirty="0" err="1" smtClean="0"/>
              <a:t>ερπητικής</a:t>
            </a:r>
            <a:r>
              <a:rPr lang="el-GR" dirty="0" smtClean="0"/>
              <a:t> λοίμωξης και συνήθως μιμείται εικόνα σηψαιμίας δηλαδή χαρακτηρίζεται από πυρετό, λήθαργο, ανορεξία, έμετο ,αναπνευστική </a:t>
            </a:r>
            <a:r>
              <a:rPr lang="el-GR" dirty="0" err="1" smtClean="0"/>
              <a:t>δυσχέρεια,ίκτερο</a:t>
            </a:r>
            <a:r>
              <a:rPr lang="el-GR" dirty="0" smtClean="0"/>
              <a:t>, σπασμούς, διάχυτη </a:t>
            </a:r>
            <a:r>
              <a:rPr lang="el-GR" dirty="0" err="1" smtClean="0"/>
              <a:t>ενδοαγγειακή</a:t>
            </a:r>
            <a:r>
              <a:rPr lang="el-GR" dirty="0" smtClean="0"/>
              <a:t> </a:t>
            </a:r>
            <a:r>
              <a:rPr lang="el-GR" dirty="0" err="1" smtClean="0"/>
              <a:t>πήξη.Η</a:t>
            </a:r>
            <a:r>
              <a:rPr lang="el-GR" dirty="0" smtClean="0"/>
              <a:t> θνητότητα φθάνει το 80%.</a:t>
            </a:r>
          </a:p>
          <a:p>
            <a:pPr>
              <a:lnSpc>
                <a:spcPct val="170000"/>
              </a:lnSpc>
            </a:pPr>
            <a:endParaRPr lang="el-GR" dirty="0" smtClean="0"/>
          </a:p>
          <a:p>
            <a:pPr>
              <a:lnSpc>
                <a:spcPct val="170000"/>
              </a:lnSpc>
            </a:pPr>
            <a:r>
              <a:rPr lang="el-GR" dirty="0" smtClean="0"/>
              <a:t>Η 2</a:t>
            </a:r>
            <a:r>
              <a:rPr lang="el-GR" baseline="30000" dirty="0" smtClean="0"/>
              <a:t>η</a:t>
            </a:r>
            <a:r>
              <a:rPr lang="el-GR" dirty="0" smtClean="0"/>
              <a:t> μορφή της συγγενούς </a:t>
            </a:r>
            <a:r>
              <a:rPr lang="el-GR" dirty="0" err="1" smtClean="0"/>
              <a:t>ερπητικής</a:t>
            </a:r>
            <a:r>
              <a:rPr lang="el-GR" dirty="0" smtClean="0"/>
              <a:t> λοίμωξης εκδηλώνεται ως εγκεφαλίτιδα και δεν διαφέρει από την κλινική εικόνα άλλων εγκεφαλιτίδων</a:t>
            </a:r>
          </a:p>
          <a:p>
            <a:pPr>
              <a:lnSpc>
                <a:spcPct val="170000"/>
              </a:lnSpc>
            </a:pPr>
            <a:r>
              <a:rPr lang="el-GR" dirty="0" smtClean="0"/>
              <a:t>Το ΕΝΥ στην </a:t>
            </a:r>
            <a:r>
              <a:rPr lang="el-GR" dirty="0" err="1" smtClean="0"/>
              <a:t>ερπητική</a:t>
            </a:r>
            <a:r>
              <a:rPr lang="el-GR" dirty="0" smtClean="0"/>
              <a:t> εγκεφαλίτιδα μπορεί να είναι αιμορραγικό</a:t>
            </a:r>
          </a:p>
          <a:p>
            <a:pPr>
              <a:lnSpc>
                <a:spcPct val="170000"/>
              </a:lnSpc>
            </a:pPr>
            <a:r>
              <a:rPr lang="el-GR" dirty="0" smtClean="0"/>
              <a:t>Η εντοπισμένη μορφή αφορά το 20-40% του συνόλου των προσβεβλημένων νεογνών και χαρακτηρίζεται από φυσαλιδώδες εξάνθημα στο δέρμα και στο στοματικό </a:t>
            </a:r>
            <a:r>
              <a:rPr lang="el-GR" dirty="0" err="1" smtClean="0"/>
              <a:t>βλενογόνο</a:t>
            </a:r>
            <a:r>
              <a:rPr lang="el-GR" dirty="0" smtClean="0"/>
              <a:t> και από τους οφθαλμούς </a:t>
            </a:r>
            <a:r>
              <a:rPr lang="el-GR" dirty="0" err="1" smtClean="0"/>
              <a:t>κερατοεπιπεφυκίτιδα</a:t>
            </a:r>
            <a:r>
              <a:rPr lang="el-GR" dirty="0" smtClean="0"/>
              <a:t>..Μπορεί η μορφή αυτή να εξελιχθεί σε γενικευμένη νόσο.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Συγγενείς λοιμώξεις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Λοίμωξη από </a:t>
            </a:r>
            <a:r>
              <a:rPr lang="en-US" dirty="0" err="1" smtClean="0"/>
              <a:t>toxoplasma</a:t>
            </a:r>
            <a:r>
              <a:rPr lang="en-US" dirty="0" smtClean="0"/>
              <a:t> </a:t>
            </a:r>
            <a:r>
              <a:rPr lang="en-US" dirty="0" err="1" smtClean="0"/>
              <a:t>gondii</a:t>
            </a:r>
            <a:endParaRPr lang="en-US" dirty="0" smtClean="0"/>
          </a:p>
          <a:p>
            <a:r>
              <a:rPr lang="el-GR" dirty="0" smtClean="0"/>
              <a:t>Λοίμωξη από ιό ερυθράς</a:t>
            </a:r>
          </a:p>
          <a:p>
            <a:r>
              <a:rPr lang="el-GR" dirty="0" smtClean="0"/>
              <a:t>Λοίμωξη από ιό </a:t>
            </a:r>
            <a:r>
              <a:rPr lang="en-US" dirty="0" smtClean="0"/>
              <a:t>CMV</a:t>
            </a:r>
            <a:r>
              <a:rPr lang="el-GR" dirty="0" smtClean="0"/>
              <a:t>(</a:t>
            </a:r>
            <a:r>
              <a:rPr lang="el-GR" dirty="0" err="1" smtClean="0"/>
              <a:t>κυτταρομεγαλοιός</a:t>
            </a:r>
            <a:r>
              <a:rPr lang="el-GR" dirty="0" smtClean="0"/>
              <a:t>)</a:t>
            </a:r>
          </a:p>
          <a:p>
            <a:r>
              <a:rPr lang="el-GR" dirty="0" smtClean="0"/>
              <a:t>Λοίμωξη από ιό έρπητα</a:t>
            </a:r>
          </a:p>
          <a:p>
            <a:r>
              <a:rPr lang="el-GR" dirty="0" smtClean="0"/>
              <a:t>Συγγενής σύφιλη</a:t>
            </a:r>
          </a:p>
          <a:p>
            <a:r>
              <a:rPr lang="el-GR" dirty="0" smtClean="0"/>
              <a:t>Λοίμωξη από ιό </a:t>
            </a:r>
            <a:r>
              <a:rPr lang="el-GR" dirty="0" err="1" smtClean="0"/>
              <a:t>ανεμευλογιάς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Διάγνωση συγγενούς </a:t>
            </a:r>
            <a:r>
              <a:rPr lang="el-GR" sz="3200" b="1" dirty="0" err="1" smtClean="0"/>
              <a:t>ερπητικής</a:t>
            </a:r>
            <a:r>
              <a:rPr lang="el-GR" sz="3200" b="1" dirty="0" smtClean="0"/>
              <a:t> λοίμωξης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Απομόνωση του ιού από το υγρό των φυσαλίδων του δέρματος, το ΕΝΥ, ούρα κλπ.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Ανίχνευση ειδικών </a:t>
            </a:r>
            <a:r>
              <a:rPr lang="en-US" sz="2000" dirty="0" err="1" smtClean="0"/>
              <a:t>IgM</a:t>
            </a:r>
            <a:r>
              <a:rPr lang="en-US" sz="2000" dirty="0" smtClean="0"/>
              <a:t> </a:t>
            </a:r>
            <a:r>
              <a:rPr lang="el-GR" sz="2000" dirty="0" smtClean="0"/>
              <a:t>και </a:t>
            </a:r>
            <a:r>
              <a:rPr lang="en-US" sz="2000" dirty="0" err="1" smtClean="0"/>
              <a:t>IgG</a:t>
            </a:r>
            <a:r>
              <a:rPr lang="en-US" sz="2000" dirty="0" smtClean="0"/>
              <a:t> </a:t>
            </a:r>
            <a:r>
              <a:rPr lang="el-GR" sz="2000" dirty="0" smtClean="0"/>
              <a:t>αντισωμάτων στον ορό και ΕΝΥ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Ανίχνευση του ιού στο αίμα /ΕΝΥ με </a:t>
            </a:r>
            <a:r>
              <a:rPr lang="en-US" sz="2000" dirty="0" smtClean="0"/>
              <a:t>PCR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Στην </a:t>
            </a:r>
            <a:r>
              <a:rPr lang="el-GR" sz="2000" dirty="0" err="1" smtClean="0"/>
              <a:t>ερπητική</a:t>
            </a:r>
            <a:r>
              <a:rPr lang="el-GR" sz="2000" dirty="0" smtClean="0"/>
              <a:t> εγκεφαλίτιδα σημαντικά προσφέρει και το </a:t>
            </a:r>
            <a:r>
              <a:rPr lang="el-GR" sz="2000" dirty="0" err="1" smtClean="0"/>
              <a:t>ΗΕΦμα</a:t>
            </a:r>
            <a:r>
              <a:rPr lang="el-GR" sz="2000" dirty="0" smtClean="0"/>
              <a:t> και ο απεικονιστικός έλεγχος με </a:t>
            </a:r>
            <a:r>
              <a:rPr lang="en-US" sz="2000" dirty="0" smtClean="0"/>
              <a:t>MRI</a:t>
            </a:r>
            <a:r>
              <a:rPr lang="el-GR" sz="2000" dirty="0" smtClean="0"/>
              <a:t> με διάσπαρτες </a:t>
            </a:r>
            <a:r>
              <a:rPr lang="el-GR" sz="2000" dirty="0" err="1" smtClean="0"/>
              <a:t>υποπυκνωτικές</a:t>
            </a:r>
            <a:r>
              <a:rPr lang="el-GR" sz="2000" dirty="0" smtClean="0"/>
              <a:t> περιοχές και στα δύο ημισφαίρια, αιμορραγίες ή αποτιτανώσεις στο φλοιό, θάλαμο και </a:t>
            </a:r>
            <a:r>
              <a:rPr lang="el-GR" sz="2000" dirty="0" err="1" smtClean="0"/>
              <a:t>περικοιλιακή</a:t>
            </a:r>
            <a:r>
              <a:rPr lang="el-GR" sz="2000" dirty="0" smtClean="0"/>
              <a:t> λευκή ουσία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Συγγενής σύφιλη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Συχνότητα</a:t>
            </a:r>
            <a:r>
              <a:rPr lang="en-US" sz="2400" dirty="0" smtClean="0"/>
              <a:t>:</a:t>
            </a:r>
            <a:r>
              <a:rPr lang="el-GR" sz="2400" dirty="0" smtClean="0"/>
              <a:t>1/1000 γεννήσεις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Η μετάδοση γίνεται </a:t>
            </a:r>
            <a:r>
              <a:rPr lang="el-GR" sz="2400" dirty="0" err="1" smtClean="0"/>
              <a:t>διαπλακουντιακά</a:t>
            </a:r>
            <a:r>
              <a:rPr lang="el-GR" sz="2400" dirty="0" smtClean="0"/>
              <a:t> όταν η έγκυος βρίσκεται στο 1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ή στο 2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στάδιο της νόσου.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Ο κίνδυνος μετάδοσης είναι μεγαλύτερος κατά το δεύτερο μισό της κύησης.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Κλινική εικόνα συγγενούς σύφιλης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Αποβολή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Πρόωρος τοκετός</a:t>
            </a:r>
          </a:p>
          <a:p>
            <a:pPr>
              <a:lnSpc>
                <a:spcPct val="150000"/>
              </a:lnSpc>
            </a:pPr>
            <a:r>
              <a:rPr lang="el-GR" dirty="0" err="1" smtClean="0"/>
              <a:t>Ύδρωπας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Περιλαμβάνει δύο χαρακτηριστικά σύνδρομα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Πρώιμη συγγενής σύφιλη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Όψιμη συγγενής σύφιλη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Πρώιμο σύνδρομο συγγενούς σύφιλης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401080" cy="55721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Καθυστέρηση της ενδομήτριας αύξησης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Ηπατίτιδα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Ηπατομεγαλία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Ίκτερος 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Αύξηση των </a:t>
            </a:r>
            <a:r>
              <a:rPr lang="el-GR" sz="1800" dirty="0" err="1" smtClean="0"/>
              <a:t>τρανσαμινασών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Γενικευμένη </a:t>
            </a:r>
            <a:r>
              <a:rPr lang="el-GR" sz="1800" dirty="0" err="1" smtClean="0"/>
              <a:t>λεμφαδενική</a:t>
            </a:r>
            <a:r>
              <a:rPr lang="el-GR" sz="1800" dirty="0" smtClean="0"/>
              <a:t> διόγκωση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Αιμολυτική αναιμία</a:t>
            </a:r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Λευκοκυττάρωση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Θρομβοπενία</a:t>
            </a:r>
            <a:endParaRPr lang="el-G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5257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Στο στόμα εμφανίζονται λευκόφαιες πλάκες που έχουν μικρόβια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Στις παλάμες και στα πέλματα εμφανίζεται το χαρακτηριστικό </a:t>
            </a:r>
            <a:r>
              <a:rPr lang="el-GR" sz="1800" dirty="0" err="1" smtClean="0"/>
              <a:t>κηλιδοβλατιδώδες</a:t>
            </a:r>
            <a:r>
              <a:rPr lang="el-GR" sz="1800" dirty="0" smtClean="0"/>
              <a:t> συφιλιδικό εξάνθημα που ακολουθείται από απολέπιση.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Χαρακτηριστική επίσης είναι η συφιλιδική ρινίτιδα με υδαρή ή </a:t>
            </a:r>
            <a:r>
              <a:rPr lang="el-GR" sz="1800" dirty="0" err="1" smtClean="0"/>
              <a:t>βλεννοαιματηρή</a:t>
            </a:r>
            <a:r>
              <a:rPr lang="el-GR" sz="1800" dirty="0" smtClean="0"/>
              <a:t> έκκριση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Στα οστά παρατηρείται περιοστίτιδα </a:t>
            </a:r>
            <a:r>
              <a:rPr lang="el-GR" sz="1800" dirty="0" err="1" smtClean="0"/>
              <a:t>οστεοχονδρίτιδα</a:t>
            </a:r>
            <a:r>
              <a:rPr lang="el-GR" sz="1800" dirty="0" smtClean="0"/>
              <a:t> στις </a:t>
            </a:r>
            <a:r>
              <a:rPr lang="el-GR" sz="1800" dirty="0" err="1" smtClean="0"/>
              <a:t>μεταφύσεις</a:t>
            </a:r>
            <a:r>
              <a:rPr lang="el-GR" sz="1800" dirty="0" smtClean="0"/>
              <a:t> των μακρών οστών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Οι οστικές αλλοιώσεις είναι επώδυνες και οδηγούν σε </a:t>
            </a:r>
            <a:r>
              <a:rPr lang="el-GR" sz="1800" dirty="0" err="1" smtClean="0"/>
              <a:t>ψευδοπαράλυση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Νευροσύφιλη</a:t>
            </a:r>
            <a:r>
              <a:rPr lang="el-GR" sz="1800" dirty="0" smtClean="0"/>
              <a:t> με τη μορφή της οξείας μηνιγγίτιδας εμφανίζεται στο 40-60% των </a:t>
            </a:r>
            <a:r>
              <a:rPr lang="el-GR" sz="1800" dirty="0" err="1" smtClean="0"/>
              <a:t>προσβεβλημέων</a:t>
            </a:r>
            <a:r>
              <a:rPr lang="el-GR" sz="1800" dirty="0" smtClean="0"/>
              <a:t> νεογνών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Από τους οφθαλμούς παρατηρείται γλαύκωμα ,</a:t>
            </a:r>
            <a:r>
              <a:rPr lang="el-GR" sz="1800" dirty="0" err="1" smtClean="0"/>
              <a:t>χοριοαμφιβληστροειδίτιδα</a:t>
            </a:r>
            <a:r>
              <a:rPr lang="el-GR" sz="1800" dirty="0" smtClean="0"/>
              <a:t> ,</a:t>
            </a:r>
            <a:r>
              <a:rPr lang="el-GR" sz="1800" dirty="0" err="1" smtClean="0"/>
              <a:t>ραγοειδίτιδα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err="1" smtClean="0"/>
              <a:t>΄Οψιμο</a:t>
            </a:r>
            <a:r>
              <a:rPr lang="el-GR" sz="3200" b="1" dirty="0" smtClean="0"/>
              <a:t> σύνδρομο συγγενούς σύφιλης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007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Χαρακτηριστική είναι η βλάβη των μόνιμων κοπτήρων που εμφανίζονται μικροί, αποχρωματισμένοι με εγκοπή στο κέντρο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Προπέτεια του μετώπου ως συνέπεια της </a:t>
            </a:r>
            <a:r>
              <a:rPr lang="el-GR" sz="2400" dirty="0" err="1" smtClean="0"/>
              <a:t>οστείτιδας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Ραγάδες του άνω χείλους λόγω της συφιλιδικής ρινίτιδας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Ψυχοκινητική καθυστέρηση, </a:t>
            </a:r>
            <a:r>
              <a:rPr lang="el-GR" sz="2400" dirty="0" err="1" smtClean="0"/>
              <a:t>υδροκέφαλος,σπασμοί</a:t>
            </a:r>
            <a:r>
              <a:rPr lang="el-GR" sz="2400" dirty="0" smtClean="0"/>
              <a:t>, παρέσεις κρανιακών νεύρων, κώφωση, ατροφία του οπτικού νεύρου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Διάγνωση συγγενούς σύφιλης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Ανίχνευση της σπειροχαίτης στο </a:t>
            </a:r>
            <a:r>
              <a:rPr lang="el-GR" sz="2400" dirty="0" err="1" smtClean="0"/>
              <a:t>ΕΝΥ,συφιλιδικές</a:t>
            </a:r>
            <a:r>
              <a:rPr lang="el-GR" sz="2400" dirty="0" smtClean="0"/>
              <a:t> πλάκες κλπ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Ορολογικές αντιδράσεις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Μη </a:t>
            </a:r>
            <a:r>
              <a:rPr lang="el-GR" sz="2400" dirty="0" err="1" smtClean="0"/>
              <a:t>τρεπονημικές</a:t>
            </a:r>
            <a:r>
              <a:rPr lang="en-US" sz="2400" dirty="0" smtClean="0"/>
              <a:t>:VDRL,,RPR,MHA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Τρεπονημικές</a:t>
            </a:r>
            <a:r>
              <a:rPr lang="el-GR" sz="2400" dirty="0" smtClean="0"/>
              <a:t>(</a:t>
            </a:r>
            <a:r>
              <a:rPr lang="en-US" sz="2400" dirty="0" smtClean="0"/>
              <a:t>FTA-ABS).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Όταν ο τίτλος των μη </a:t>
            </a:r>
            <a:r>
              <a:rPr lang="el-GR" sz="2400" dirty="0" err="1" smtClean="0"/>
              <a:t>τρεπονημικών</a:t>
            </a:r>
            <a:r>
              <a:rPr lang="el-GR" sz="2400" dirty="0" smtClean="0"/>
              <a:t> αντιδράσεων είναι 4πλάσιος του τίτλου της μητέρας τίθεται η διάγνωση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Επίκτητες λοίμωξης νεογνού</a:t>
            </a:r>
            <a:br>
              <a:rPr lang="el-GR" b="1" dirty="0" smtClean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Οι λοιμώξεις αποτελούν κύρια αιτία νοσηρότητας και θνησιμότητας κατά τη νεογνική περίοδο.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Περιλαμβάνουν</a:t>
            </a:r>
            <a:r>
              <a:rPr lang="en-US" sz="2000" dirty="0" smtClean="0"/>
              <a:t>;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Νεογνική σηψαιμία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Νεογνική μηνιγγίτιδα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Νεογνική πνευμονία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Ουρολοίμωξη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Ομφαλίτιδα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Μαστίτιδα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Οστεομυελίτιδα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Αρθρίτιδα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Νεογνική σηψαιμία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Συχνότητα</a:t>
            </a:r>
            <a:r>
              <a:rPr lang="en-US" sz="1800" dirty="0" smtClean="0"/>
              <a:t>:</a:t>
            </a:r>
            <a:r>
              <a:rPr lang="el-GR" sz="1800" dirty="0" smtClean="0"/>
              <a:t>1-10 περιπτώσεις για 1000 γεννήσεις ζώντων νεογνών 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Στα πρόωρα ο κίνδυνος αυτός είναι 4-10 φορές μεγαλύτερος</a:t>
            </a:r>
          </a:p>
          <a:p>
            <a:pPr>
              <a:lnSpc>
                <a:spcPct val="150000"/>
              </a:lnSpc>
            </a:pPr>
            <a:endParaRPr lang="el-GR" sz="1800" dirty="0" smtClean="0"/>
          </a:p>
          <a:p>
            <a:pPr>
              <a:lnSpc>
                <a:spcPct val="150000"/>
              </a:lnSpc>
              <a:buNone/>
            </a:pP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Πρώιμη σηψαιμία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Εικόνα </a:t>
            </a:r>
            <a:r>
              <a:rPr lang="en-US" sz="1800" dirty="0" smtClean="0"/>
              <a:t>shock</a:t>
            </a:r>
            <a:r>
              <a:rPr lang="el-GR" sz="1800" dirty="0" smtClean="0"/>
              <a:t> ή αναπνευστικής ανεπάρκειας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el-GR" sz="2800" b="1" dirty="0" err="1" smtClean="0"/>
              <a:t>΄Οψιμη</a:t>
            </a:r>
            <a:r>
              <a:rPr lang="el-GR" sz="2800" b="1" dirty="0" smtClean="0"/>
              <a:t> σηψαιμία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64360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l-GR" dirty="0" err="1" smtClean="0"/>
              <a:t>Υπερθερμία,υποθερμία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Αναπνευστική δυσχέρεια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Άπνοια ή κυάνωση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Ίκτερος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Ηπατομεγαλία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Λήθαργος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Ευερεθιστότητα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Ανορεξία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Έμετοι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Γαστρική διάταση 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Διάρροια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/>
              <a:t>Συγγενής Λοίμωξη από </a:t>
            </a:r>
            <a:r>
              <a:rPr lang="en-US" sz="3200" b="1" dirty="0" err="1" smtClean="0"/>
              <a:t>toxoplasma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gondii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714356"/>
            <a:ext cx="8401080" cy="57864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Το τοξόπλασμα είναι ενδοκυττάριο παράσιτο 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Ο άνθρωπος μολύνεται από τα κόπρανα της γάτας, με χώμα μολυσμένο από αυτά ή από βρώση κρέατος που δεν είναι καλά ψημένο.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 λοίμωξη στο φυσιολογικό ενήλικα είναι συνήθως </a:t>
            </a:r>
            <a:r>
              <a:rPr lang="el-GR" sz="1800" dirty="0" err="1" smtClean="0"/>
              <a:t>ασυμπτωματική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Συχνότητα συγγενούς τοξοπλάσμωσης</a:t>
            </a:r>
            <a:r>
              <a:rPr lang="en-US" sz="1800" dirty="0" smtClean="0"/>
              <a:t>:</a:t>
            </a:r>
            <a:r>
              <a:rPr lang="el-GR" sz="1800" dirty="0" smtClean="0"/>
              <a:t>3-1</a:t>
            </a:r>
            <a:r>
              <a:rPr lang="en-US" sz="1800" dirty="0" smtClean="0"/>
              <a:t>0 </a:t>
            </a:r>
            <a:r>
              <a:rPr lang="el-GR" sz="1800" dirty="0" smtClean="0"/>
              <a:t>νέες περιπτώσεις /1000 γεννήσεις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Το νεογνό συνήθως μολύνεται μετά από </a:t>
            </a:r>
            <a:r>
              <a:rPr lang="el-GR" sz="1800" dirty="0" err="1" smtClean="0"/>
              <a:t>πρωτολοίμωξη</a:t>
            </a:r>
            <a:r>
              <a:rPr lang="el-GR" sz="1800" dirty="0" smtClean="0"/>
              <a:t> της μητέρας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 πιθανότητα μετάδοσης του παρασίτου είναι μεγαλύτερη όσο πιο προχωρημένη είναι η κύηση(25% το 1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τρίμηνο,54% το 2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τρίμηνο και 65% το 3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τρίμηνο)</a:t>
            </a:r>
          </a:p>
          <a:p>
            <a:pPr>
              <a:lnSpc>
                <a:spcPct val="150000"/>
              </a:lnSpc>
            </a:pPr>
            <a:r>
              <a:rPr lang="el-GR" sz="1800" b="1" u="sng" dirty="0" smtClean="0"/>
              <a:t>Αλλά </a:t>
            </a:r>
            <a:r>
              <a:rPr lang="el-GR" sz="1800" dirty="0" smtClean="0"/>
              <a:t>η νόσος και οι βλάβες που προκαλεί είναι πιο βαριά όσο πιο ανώριμο είναι το έμβρυο (75% των εμβρύων που προσβάλλονται το 1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τρίμηνο έχουν βλάβες)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l-GR" sz="2800" b="1" dirty="0" err="1" smtClean="0"/>
              <a:t>Προδιαθεσικοί</a:t>
            </a:r>
            <a:r>
              <a:rPr lang="el-GR" sz="2800" b="1" dirty="0" smtClean="0"/>
              <a:t> παράγοντες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9293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1400" dirty="0" smtClean="0"/>
              <a:t>Παρατεταμένη ρήξη θυλακίου&gt;24 ώρες</a:t>
            </a:r>
          </a:p>
          <a:p>
            <a:pPr>
              <a:lnSpc>
                <a:spcPct val="150000"/>
              </a:lnSpc>
            </a:pPr>
            <a:r>
              <a:rPr lang="el-GR" sz="1400" dirty="0" err="1" smtClean="0"/>
              <a:t>Χοριοαμνιονίτιδα</a:t>
            </a:r>
            <a:endParaRPr lang="el-GR" sz="1400" dirty="0" smtClean="0"/>
          </a:p>
          <a:p>
            <a:pPr>
              <a:lnSpc>
                <a:spcPct val="150000"/>
              </a:lnSpc>
            </a:pPr>
            <a:r>
              <a:rPr lang="el-GR" sz="1400" dirty="0" smtClean="0"/>
              <a:t>Αποικισμός εγκύου με β-αιμολυτικό στρεπτόκοκκο της ομάδας Β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Δύσοσμο αμνιακό υγρό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Ουρολοίμωξη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Χαμηλό κοινωνικοοικονομικό επίπεδο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Φυλή</a:t>
            </a:r>
          </a:p>
          <a:p>
            <a:pPr>
              <a:lnSpc>
                <a:spcPct val="150000"/>
              </a:lnSpc>
            </a:pPr>
            <a:r>
              <a:rPr lang="el-GR" sz="1400" dirty="0" err="1" smtClean="0"/>
              <a:t>Προωρότητα</a:t>
            </a:r>
            <a:endParaRPr lang="el-GR" sz="1400" dirty="0" smtClean="0"/>
          </a:p>
          <a:p>
            <a:pPr>
              <a:lnSpc>
                <a:spcPct val="150000"/>
              </a:lnSpc>
            </a:pPr>
            <a:r>
              <a:rPr lang="el-GR" sz="1400" dirty="0" smtClean="0"/>
              <a:t>Άρρεν φύλο</a:t>
            </a:r>
          </a:p>
          <a:p>
            <a:pPr>
              <a:lnSpc>
                <a:spcPct val="150000"/>
              </a:lnSpc>
            </a:pPr>
            <a:r>
              <a:rPr lang="el-GR" sz="1400" dirty="0" err="1" smtClean="0"/>
              <a:t>Περιγεννητική</a:t>
            </a:r>
            <a:r>
              <a:rPr lang="el-GR" sz="1400" dirty="0" smtClean="0"/>
              <a:t> ασφυξία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Καθετηριασμός ομφαλικών αγγείων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Διασωλήνωση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Παρεντερική διατροφή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Τοποθέτηση ηλεκτροδίων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Χώρος νοσηλείας</a:t>
            </a:r>
          </a:p>
          <a:p>
            <a:pPr>
              <a:lnSpc>
                <a:spcPct val="150000"/>
              </a:lnSpc>
            </a:pPr>
            <a:r>
              <a:rPr lang="el-GR" sz="1400" dirty="0" smtClean="0"/>
              <a:t>Αναλογία νοσηλευτών/νεογνών</a:t>
            </a:r>
            <a:endParaRPr lang="el-G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Υπεύθυνοι μικροοργανισμοί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Β-αιμολυτικός στρεπτόκοκκος ομάδας Β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Κολοβακτηρίδιο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Χρυσίζων σταφυλόκοκκος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Πρωτέας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Λιστέρια</a:t>
            </a:r>
            <a:r>
              <a:rPr lang="el-GR" sz="2000" dirty="0" smtClean="0"/>
              <a:t> </a:t>
            </a:r>
            <a:r>
              <a:rPr lang="el-GR" sz="2000" dirty="0" err="1" smtClean="0"/>
              <a:t>μονοκυτογόνος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Αιμόφιλος</a:t>
            </a:r>
            <a:r>
              <a:rPr lang="el-GR" sz="2000" dirty="0" smtClean="0"/>
              <a:t> ινφλουέντσας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Ψευδομονάδα</a:t>
            </a:r>
            <a:r>
              <a:rPr lang="el-GR" sz="2000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Κλεμπσιέλλα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Enterobacter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Serratia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Εντερόκοκκος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Ιοί</a:t>
            </a:r>
            <a:r>
              <a:rPr lang="en-US" sz="2000" dirty="0" smtClean="0"/>
              <a:t>:</a:t>
            </a:r>
            <a:r>
              <a:rPr lang="el-GR" sz="2000" dirty="0" err="1" smtClean="0"/>
              <a:t>Εντεροιοί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Αδενοιοί,ροταιοί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Μύκητες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Διάγνωση-Αντιμετώπιση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Λήψη καλλιεργειών από παντού</a:t>
            </a:r>
            <a:r>
              <a:rPr lang="en-US" sz="2000" dirty="0" smtClean="0"/>
              <a:t>:</a:t>
            </a:r>
            <a:r>
              <a:rPr lang="el-GR" sz="2000" dirty="0" smtClean="0"/>
              <a:t> αίμα, ΕΝΥ, ούρα, ομφαλό, ρινικό επίχρισμα, οφθαλμός, δερματική βλάβη)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Γενική αίματος, βιοχημικός έλεγχος, ΤΚΕ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Άμεσα έναρξης αντιβίωσης με αντιβιοτικά που καλύπτουν τα πιο πιθανά μικρόβια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Υποστηρικτική αγωγή του νεογνού(ενυδάτωση, χορήγηση πλάσματος, </a:t>
            </a:r>
            <a:r>
              <a:rPr lang="el-GR" sz="2000" dirty="0" err="1" smtClean="0"/>
              <a:t>ανοσοσφαιρινών</a:t>
            </a:r>
            <a:r>
              <a:rPr lang="el-GR" sz="2000" smtClean="0"/>
              <a:t>, υποστήριξη </a:t>
            </a:r>
            <a:r>
              <a:rPr lang="el-GR" sz="2000" dirty="0" smtClean="0"/>
              <a:t>αναπνοής και καρδιακής λειτουργίας)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Χορήγηση φαρμάκων για τη αντιμετώπιση της καταπληξίας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Κλινική εικόνα συγγενούς τοξοπλάσμωσης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864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800" dirty="0" smtClean="0"/>
              <a:t>Αποβολή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800" dirty="0" smtClean="0"/>
              <a:t>Πρόωρος τοκετός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800" dirty="0" smtClean="0"/>
              <a:t>Στο 85% των </a:t>
            </a:r>
            <a:r>
              <a:rPr lang="el-GR" sz="1800" dirty="0" err="1" smtClean="0"/>
              <a:t>ασυμπτωματικών</a:t>
            </a:r>
            <a:r>
              <a:rPr lang="el-GR" sz="1800" dirty="0" smtClean="0"/>
              <a:t> νεογνών κατά τη γέννηση αργότερα εμφανίζεται </a:t>
            </a:r>
            <a:r>
              <a:rPr lang="el-GR" sz="1800" dirty="0" err="1" smtClean="0"/>
              <a:t>χοριοαμφιβληστροειδίτιδα</a:t>
            </a:r>
            <a:endParaRPr lang="el-GR" sz="18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800" dirty="0" smtClean="0"/>
              <a:t>10-20% νευρολογικά επακόλουθα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800" dirty="0" smtClean="0"/>
              <a:t>Στα συμπτωματικά νεογνά τα συμπτώματα είναι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600" dirty="0" smtClean="0"/>
              <a:t>Υδροκέφαλος,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600" dirty="0" smtClean="0"/>
              <a:t> </a:t>
            </a:r>
            <a:r>
              <a:rPr lang="el-GR" sz="1600" dirty="0" err="1" smtClean="0"/>
              <a:t>χοριοαμφιβληστροειδίτιδα</a:t>
            </a:r>
            <a:endParaRPr lang="el-GR" sz="16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600" dirty="0" smtClean="0"/>
              <a:t>  </a:t>
            </a:r>
            <a:r>
              <a:rPr lang="el-GR" sz="1600" dirty="0" err="1" smtClean="0"/>
              <a:t>ενδοκράνιες</a:t>
            </a:r>
            <a:r>
              <a:rPr lang="el-GR" sz="1600" dirty="0" smtClean="0"/>
              <a:t> αποτιτανώσεις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600" dirty="0" smtClean="0"/>
              <a:t> </a:t>
            </a:r>
            <a:r>
              <a:rPr lang="el-GR" sz="1600" dirty="0" err="1" smtClean="0"/>
              <a:t>θρομβοπενία</a:t>
            </a:r>
            <a:endParaRPr lang="el-GR" sz="16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600" dirty="0" smtClean="0"/>
              <a:t> </a:t>
            </a:r>
            <a:r>
              <a:rPr lang="el-GR" sz="1600" dirty="0" err="1" smtClean="0"/>
              <a:t>πετεχειώδες</a:t>
            </a:r>
            <a:r>
              <a:rPr lang="el-GR" sz="1600" dirty="0" smtClean="0"/>
              <a:t> εξάνθημα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600" dirty="0" smtClean="0"/>
              <a:t> </a:t>
            </a:r>
            <a:r>
              <a:rPr lang="el-GR" sz="1600" dirty="0" err="1" smtClean="0"/>
              <a:t>ηπατοσπληνομεγαλία</a:t>
            </a:r>
            <a:r>
              <a:rPr lang="el-GR" sz="1600" dirty="0" smtClean="0"/>
              <a:t>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600" dirty="0" smtClean="0"/>
              <a:t>ίκτερος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600" dirty="0" smtClean="0"/>
              <a:t>Σπασμοί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600" dirty="0" smtClean="0"/>
              <a:t> αύξηση του λευκώματος και των κυττάρων στο ΕΝΥ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785818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Διάγνωση συγγενούς τοξοπλάσμωσης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Το παράσιτο απομονώνεται από τον πλακούντα, το αμνιακό υγρό, το αίμα ή το ΕΝΥ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Αλλά στην πράξη χρησιμοποιούμε την μέτρηση των ειδικών </a:t>
            </a:r>
            <a:r>
              <a:rPr lang="en-US" sz="2000" dirty="0" err="1" smtClean="0"/>
              <a:t>IgM</a:t>
            </a:r>
            <a:r>
              <a:rPr lang="en-US" sz="2000" dirty="0" smtClean="0"/>
              <a:t> </a:t>
            </a:r>
            <a:r>
              <a:rPr lang="el-GR" sz="2000" dirty="0" smtClean="0"/>
              <a:t> και </a:t>
            </a:r>
            <a:r>
              <a:rPr lang="en-US" sz="2000" dirty="0" err="1" smtClean="0"/>
              <a:t>IgG</a:t>
            </a:r>
            <a:r>
              <a:rPr lang="en-US" sz="2000" dirty="0" smtClean="0"/>
              <a:t> </a:t>
            </a:r>
            <a:r>
              <a:rPr lang="el-GR" sz="2000" dirty="0" smtClean="0"/>
              <a:t>αντισωμάτων στον ορό του νεογνού</a:t>
            </a:r>
            <a:r>
              <a:rPr lang="en-US" sz="2000" dirty="0" smtClean="0"/>
              <a:t>: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Παρουσία </a:t>
            </a:r>
            <a:r>
              <a:rPr lang="en-US" sz="2000" dirty="0" err="1" smtClean="0"/>
              <a:t>IgM</a:t>
            </a:r>
            <a:r>
              <a:rPr lang="el-GR" sz="2000" dirty="0" smtClean="0"/>
              <a:t> αντισωμάτων ή </a:t>
            </a:r>
            <a:r>
              <a:rPr lang="en-US" sz="2000" dirty="0" err="1" smtClean="0"/>
              <a:t>IgG</a:t>
            </a:r>
            <a:r>
              <a:rPr lang="el-GR" sz="2000" dirty="0" smtClean="0"/>
              <a:t> σε ανερχόμενο τίτλο με μεσοδιάστημα 3-4 εβδομάδων είναι διαγνωστικό συγγενούς τοξοπλάσμωσης.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Πιο ειδικά είναι τα </a:t>
            </a:r>
            <a:r>
              <a:rPr lang="en-US" sz="2000" dirty="0" err="1" smtClean="0"/>
              <a:t>IgA</a:t>
            </a:r>
            <a:r>
              <a:rPr lang="el-GR" sz="2000" dirty="0" smtClean="0"/>
              <a:t> αντισώματα για τη διάγνωση ενεργής νόσου στη μητέρα και στο νεογνό. 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Πρόληψη συγγενούς τοξοπλάσμωσης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Αποφυγή επαφής με γάτες κατά την εγκυμοσύνη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Καλό πλύσιμο των λαχανικών 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κρέας πρέπει να είναι καλά ψημένο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Συχνός ορολογικός έλεγχος κατά τη διάρκεια της κύησης και έγκαιρη έναρξη θεραπείας.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Συγγενής ερυθρά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8578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Η συχνότητα της έχει ελαττωθεί σημαντικά με την καθιέρωση του εμβολιασμού για ερυθρά στα παιδιά στην παιδική ηλικία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Παρόλα αυτά εξακολουθούν και παρατηρούνται επιδημίες ερυθράς και συγγενούς ερυθράς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 συχνότητα προσβολής του εμβρύου αν η μητέρα νοσήσει μέσα στις πρώτες 12 εβδομάδες της κύησης φθάνει το 90%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Αυτή η συχνότητα ελαττώνεται στο 30% αν η </a:t>
            </a:r>
            <a:r>
              <a:rPr lang="el-GR" sz="1800" dirty="0" err="1" smtClean="0"/>
              <a:t>νόσηση</a:t>
            </a:r>
            <a:r>
              <a:rPr lang="el-GR" sz="1800" dirty="0" smtClean="0"/>
              <a:t> συμβεί στο 2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τρίμηνο της κύησης.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Η συχνότητα εμφάνισης συγγενών ανωμαλιών στο έμβρυο εξαρτάται και αυτή από το χρόνο προσβολής του από τον ιό της ερυθράς και φθάνει το 61% αν η προσβολή συμβεί τις πρώτες 4 εβδομάδες της κύησης.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Σε </a:t>
            </a:r>
            <a:r>
              <a:rPr lang="el-GR" sz="1800" dirty="0" err="1" smtClean="0"/>
              <a:t>επαναμόλυνση</a:t>
            </a:r>
            <a:r>
              <a:rPr lang="el-GR" sz="1800" dirty="0" smtClean="0"/>
              <a:t> άνοσης μητέρας κατά τη διάρκεια της κύησης ο κίνδυνος εμφάνισης ανωμαλιών στο έμβρυο είναι πιο μικρός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el-GR" sz="2000" b="1" dirty="0" smtClean="0"/>
              <a:t>Κλινική εικόνα συγγενούς ερυθράς</a:t>
            </a:r>
            <a:br>
              <a:rPr lang="el-GR" sz="2000" b="1" dirty="0" smtClean="0"/>
            </a:br>
            <a:r>
              <a:rPr lang="el-GR" sz="2000" dirty="0" smtClean="0"/>
              <a:t>Σε λοίμωξη από ερυθρά κατά την κύησης </a:t>
            </a:r>
            <a:r>
              <a:rPr lang="el-GR" sz="2000" dirty="0" err="1" smtClean="0"/>
              <a:t>επίνοσης</a:t>
            </a:r>
            <a:r>
              <a:rPr lang="el-GR" sz="2000" dirty="0" smtClean="0"/>
              <a:t> μητέρας μπορεί να συμβούν τα εξής</a:t>
            </a:r>
            <a:r>
              <a:rPr lang="en-US" sz="2000" dirty="0" smtClean="0"/>
              <a:t>:</a:t>
            </a:r>
            <a:r>
              <a:rPr lang="el-GR" sz="2000" dirty="0" smtClean="0"/>
              <a:t/>
            </a:r>
            <a:br>
              <a:rPr lang="el-GR" sz="2000" dirty="0" smtClean="0"/>
            </a:br>
            <a:endParaRPr lang="el-GR" sz="2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038600" cy="535785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el-GR" sz="3300" dirty="0" smtClean="0"/>
              <a:t>Αυτόματη αποβολή</a:t>
            </a:r>
          </a:p>
          <a:p>
            <a:pPr>
              <a:lnSpc>
                <a:spcPct val="150000"/>
              </a:lnSpc>
            </a:pPr>
            <a:r>
              <a:rPr lang="el-GR" sz="3300" dirty="0" smtClean="0"/>
              <a:t>Καθυστέρηση της ενδομήτριας αύξησης</a:t>
            </a:r>
          </a:p>
          <a:p>
            <a:pPr>
              <a:lnSpc>
                <a:spcPct val="150000"/>
              </a:lnSpc>
            </a:pPr>
            <a:r>
              <a:rPr lang="el-GR" sz="3300" dirty="0" smtClean="0"/>
              <a:t>Μικροκεφαλία</a:t>
            </a:r>
          </a:p>
          <a:p>
            <a:pPr>
              <a:lnSpc>
                <a:spcPct val="150000"/>
              </a:lnSpc>
            </a:pPr>
            <a:r>
              <a:rPr lang="el-GR" sz="3300" dirty="0" smtClean="0"/>
              <a:t>Βλάβη του ακουστικού νεύρου με ακόλουθη κώφωση</a:t>
            </a:r>
          </a:p>
          <a:p>
            <a:pPr>
              <a:lnSpc>
                <a:spcPct val="150000"/>
              </a:lnSpc>
            </a:pPr>
            <a:r>
              <a:rPr lang="el-GR" sz="3300" dirty="0" err="1" smtClean="0"/>
              <a:t>Χοριοαμφιβληστροειδίτιδα</a:t>
            </a:r>
            <a:r>
              <a:rPr lang="el-GR" sz="3300" dirty="0" smtClean="0"/>
              <a:t> (εικόνα σαν αλατοπίπερου)</a:t>
            </a:r>
          </a:p>
          <a:p>
            <a:pPr>
              <a:lnSpc>
                <a:spcPct val="150000"/>
              </a:lnSpc>
            </a:pPr>
            <a:r>
              <a:rPr lang="el-GR" sz="3300" dirty="0" smtClean="0"/>
              <a:t>Μικροφθαλμία</a:t>
            </a:r>
          </a:p>
          <a:p>
            <a:pPr>
              <a:lnSpc>
                <a:spcPct val="150000"/>
              </a:lnSpc>
            </a:pPr>
            <a:r>
              <a:rPr lang="el-GR" sz="3300" dirty="0" smtClean="0"/>
              <a:t>Μηνιγγοεγεφαλίτιδα</a:t>
            </a:r>
          </a:p>
          <a:p>
            <a:pPr>
              <a:lnSpc>
                <a:spcPct val="150000"/>
              </a:lnSpc>
            </a:pPr>
            <a:endParaRPr lang="el-GR" dirty="0" smtClean="0"/>
          </a:p>
          <a:p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071546"/>
            <a:ext cx="4281518" cy="578645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Ανοικτός </a:t>
            </a:r>
            <a:r>
              <a:rPr lang="el-GR" sz="1800" dirty="0" err="1" smtClean="0"/>
              <a:t>βοτάλειος</a:t>
            </a:r>
            <a:r>
              <a:rPr lang="el-GR" sz="1800" dirty="0" smtClean="0"/>
              <a:t> πόρος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Περιφερική στένωση της πνευμονικής αρτηρίας</a:t>
            </a:r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Μεσοκοιλιακή</a:t>
            </a:r>
            <a:r>
              <a:rPr lang="el-GR" sz="1800" dirty="0" smtClean="0"/>
              <a:t> επικοινωνία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Διάμεση πνευμονία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Μυοκαρδίτιδα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Ίκτερος Ηπατίτιδα</a:t>
            </a:r>
          </a:p>
          <a:p>
            <a:pPr>
              <a:lnSpc>
                <a:spcPct val="150000"/>
              </a:lnSpc>
              <a:buNone/>
            </a:pPr>
            <a:r>
              <a:rPr lang="el-GR" sz="1800" dirty="0" smtClean="0"/>
              <a:t>Από το δέρμα εμφανίζονται </a:t>
            </a:r>
            <a:r>
              <a:rPr lang="el-GR" sz="1800" dirty="0" err="1" smtClean="0"/>
              <a:t>ερυθροκυτταρικές</a:t>
            </a:r>
            <a:r>
              <a:rPr lang="el-GR" sz="1800" dirty="0" smtClean="0"/>
              <a:t> φυσαλίδες ή </a:t>
            </a:r>
            <a:r>
              <a:rPr lang="el-GR" sz="1800" dirty="0" err="1" smtClean="0"/>
              <a:t>πετεχειώδες</a:t>
            </a:r>
            <a:r>
              <a:rPr lang="el-GR" sz="1800" dirty="0" smtClean="0"/>
              <a:t> εξάνθημα</a:t>
            </a:r>
          </a:p>
          <a:p>
            <a:pPr>
              <a:lnSpc>
                <a:spcPct val="150000"/>
              </a:lnSpc>
              <a:buNone/>
            </a:pPr>
            <a:r>
              <a:rPr lang="el-GR" sz="1800" dirty="0" smtClean="0"/>
              <a:t>Στα οστά μπορεί να εμφανιστούν ταινιοειδείς αραιωτικές εστίες </a:t>
            </a:r>
            <a:r>
              <a:rPr lang="el-GR" sz="1800" dirty="0" err="1" smtClean="0"/>
              <a:t>αιμοποίησης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α</a:t>
            </a:r>
          </a:p>
          <a:p>
            <a:pPr>
              <a:lnSpc>
                <a:spcPct val="150000"/>
              </a:lnSpc>
            </a:pPr>
            <a:endParaRPr lang="el-GR" sz="1800" dirty="0" smtClean="0"/>
          </a:p>
          <a:p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28604"/>
          </a:xfrm>
        </p:spPr>
        <p:txBody>
          <a:bodyPr>
            <a:normAutofit fontScale="90000"/>
          </a:bodyPr>
          <a:lstStyle/>
          <a:p>
            <a:r>
              <a:rPr lang="el-GR" sz="2800" b="1" dirty="0" smtClean="0"/>
              <a:t>Κλινική εικόνα συγγενούς ερυθράς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el-GR" sz="1600" dirty="0" smtClean="0"/>
          </a:p>
          <a:p>
            <a:pPr>
              <a:lnSpc>
                <a:spcPct val="150000"/>
              </a:lnSpc>
              <a:buNone/>
            </a:pPr>
            <a:endParaRPr lang="el-GR" sz="1600" dirty="0" smtClean="0"/>
          </a:p>
          <a:p>
            <a:pPr>
              <a:lnSpc>
                <a:spcPct val="150000"/>
              </a:lnSpc>
              <a:buNone/>
            </a:pPr>
            <a:r>
              <a:rPr lang="el-GR" sz="1800" dirty="0" smtClean="0"/>
              <a:t>Ορισμένα νεογνά μπορεί να είναι </a:t>
            </a:r>
            <a:r>
              <a:rPr lang="el-GR" sz="1800" dirty="0" err="1" smtClean="0"/>
              <a:t>ασυμπτωματικά</a:t>
            </a:r>
            <a:r>
              <a:rPr lang="el-GR" sz="1800" dirty="0" smtClean="0"/>
              <a:t> κατά τη γέννηση και μερικούς μήνες μετά εμφανίζουν </a:t>
            </a:r>
            <a:r>
              <a:rPr lang="el-GR" sz="1800" dirty="0" err="1" smtClean="0"/>
              <a:t>πνευμονίτιδα</a:t>
            </a:r>
            <a:r>
              <a:rPr lang="el-GR" sz="1800" dirty="0" smtClean="0"/>
              <a:t>, χρόνια διάρροια και ανοσολογικά προβλήματα</a:t>
            </a:r>
          </a:p>
          <a:p>
            <a:pPr>
              <a:lnSpc>
                <a:spcPct val="150000"/>
              </a:lnSpc>
              <a:buNone/>
            </a:pPr>
            <a:r>
              <a:rPr lang="el-GR" sz="1800" dirty="0" smtClean="0"/>
              <a:t>Όψιμα πολλά χρόνια αργότερα μπορεί να εμφανιστεί υποθυρεοειδισμός και σακχαρώδης διαβήτης τύπου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1717</Words>
  <Application>Microsoft Office PowerPoint</Application>
  <PresentationFormat>Προβολή στην οθόνη (4:3)</PresentationFormat>
  <Paragraphs>241</Paragraphs>
  <Slides>32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3" baseType="lpstr">
      <vt:lpstr>Θέμα του Office</vt:lpstr>
      <vt:lpstr>Συγγενείς λοιμώξεις 1</vt:lpstr>
      <vt:lpstr>Συγγενείς λοιμώξεις</vt:lpstr>
      <vt:lpstr>Συγγενής Λοίμωξη από toxoplasma gondii </vt:lpstr>
      <vt:lpstr>Κλινική εικόνα συγγενούς τοξοπλάσμωσης</vt:lpstr>
      <vt:lpstr>Διάγνωση συγγενούς τοξοπλάσμωσης</vt:lpstr>
      <vt:lpstr>Πρόληψη συγγενούς τοξοπλάσμωσης</vt:lpstr>
      <vt:lpstr>Συγγενής ερυθρά</vt:lpstr>
      <vt:lpstr>Κλινική εικόνα συγγενούς ερυθράς Σε λοίμωξη από ερυθρά κατά την κύησης επίνοσης μητέρας μπορεί να συμβούν τα εξής: </vt:lpstr>
      <vt:lpstr>Κλινική εικόνα συγγενούς ερυθράς</vt:lpstr>
      <vt:lpstr>Διάγνωση συγγενούς ερυθράς</vt:lpstr>
      <vt:lpstr>Πρόληψη συγγενούς ερυθράς</vt:lpstr>
      <vt:lpstr>Συγγνενής λοίμωξη από κυτταρομεγαλοιό</vt:lpstr>
      <vt:lpstr>Κλινική εικόνα λοίμωξης από τον κυτταρομεγαλοιό</vt:lpstr>
      <vt:lpstr>Κλινική εικόνα λοίμωξης από τον κυτταρομεγαλοιό</vt:lpstr>
      <vt:lpstr>Διάγνωση συγγενούς λοίμωξης από κυτταρομεγαλοιό</vt:lpstr>
      <vt:lpstr>Πρόληψη λοίμωξης από κυτταρομεγαλοιό </vt:lpstr>
      <vt:lpstr>Συγγενής λοίμωξη από τον ιό του απλού έρπητα</vt:lpstr>
      <vt:lpstr>Κλινική εικόνα λοίμωξης  από ερπητοιό</vt:lpstr>
      <vt:lpstr>Διαφάνεια 19</vt:lpstr>
      <vt:lpstr>Διάγνωση συγγενούς ερπητικής λοίμωξης</vt:lpstr>
      <vt:lpstr>Συγγενής σύφιλη</vt:lpstr>
      <vt:lpstr>Κλινική εικόνα συγγενούς σύφιλης</vt:lpstr>
      <vt:lpstr>Πρώιμο σύνδρομο συγγενούς σύφιλης</vt:lpstr>
      <vt:lpstr>Διαφάνεια 24</vt:lpstr>
      <vt:lpstr>΄Οψιμο σύνδρομο συγγενούς σύφιλης</vt:lpstr>
      <vt:lpstr>Διάγνωση συγγενούς σύφιλης</vt:lpstr>
      <vt:lpstr>Επίκτητες λοίμωξης νεογνού </vt:lpstr>
      <vt:lpstr>Νεογνική σηψαιμία</vt:lpstr>
      <vt:lpstr>΄Οψιμη σηψαιμία</vt:lpstr>
      <vt:lpstr>Προδιαθεσικοί παράγοντες</vt:lpstr>
      <vt:lpstr>Υπεύθυνοι μικροοργανισμοί</vt:lpstr>
      <vt:lpstr>Διάγνωση-Αντιμετώπιση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Συγγενείς λοιμώξεις 1</dc:title>
  <dc:creator>Domus</dc:creator>
  <cp:lastModifiedBy>Domus</cp:lastModifiedBy>
  <cp:revision>3</cp:revision>
  <dcterms:created xsi:type="dcterms:W3CDTF">2013-05-20T17:38:23Z</dcterms:created>
  <dcterms:modified xsi:type="dcterms:W3CDTF">2013-06-05T06:56:18Z</dcterms:modified>
</cp:coreProperties>
</file>