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4" r:id="rId6"/>
    <p:sldId id="260" r:id="rId7"/>
    <p:sldId id="299" r:id="rId8"/>
    <p:sldId id="297" r:id="rId9"/>
    <p:sldId id="298" r:id="rId10"/>
    <p:sldId id="283" r:id="rId11"/>
    <p:sldId id="284" r:id="rId12"/>
    <p:sldId id="287" r:id="rId13"/>
    <p:sldId id="285" r:id="rId14"/>
    <p:sldId id="286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62" r:id="rId24"/>
    <p:sldId id="265" r:id="rId25"/>
    <p:sldId id="266" r:id="rId26"/>
    <p:sldId id="267" r:id="rId27"/>
    <p:sldId id="269" r:id="rId28"/>
    <p:sldId id="270" r:id="rId29"/>
    <p:sldId id="271" r:id="rId30"/>
    <p:sldId id="272" r:id="rId31"/>
    <p:sldId id="300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1" r:id="rId40"/>
    <p:sldId id="282" r:id="rId4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587" autoAdjust="0"/>
  </p:normalViewPr>
  <p:slideViewPr>
    <p:cSldViewPr>
      <p:cViewPr varScale="1">
        <p:scale>
          <a:sx n="42" d="100"/>
          <a:sy n="42" d="100"/>
        </p:scale>
        <p:origin x="-13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37936-117D-44F3-88A2-680D0FCCDDD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2CDCE546-B24F-4D60-9F67-3FAA9E593A30}">
      <dgm:prSet phldrT="[Κείμενο]" custT="1"/>
      <dgm:spPr/>
      <dgm:t>
        <a:bodyPr/>
        <a:lstStyle/>
        <a:p>
          <a:r>
            <a:rPr lang="el-GR" sz="1600" b="1" dirty="0" err="1" smtClean="0"/>
            <a:t>Προωρότητα</a:t>
          </a:r>
          <a:endParaRPr lang="el-GR" sz="1600" b="1" dirty="0"/>
        </a:p>
      </dgm:t>
    </dgm:pt>
    <dgm:pt modelId="{AC92D715-7517-438F-9DBC-B9D1A5748791}" type="parTrans" cxnId="{1094CB1C-BA40-419D-BCEA-63E4EF7B38C0}">
      <dgm:prSet/>
      <dgm:spPr/>
      <dgm:t>
        <a:bodyPr/>
        <a:lstStyle/>
        <a:p>
          <a:endParaRPr lang="el-GR"/>
        </a:p>
      </dgm:t>
    </dgm:pt>
    <dgm:pt modelId="{3368EA02-DC3D-488F-92F7-9B78426B0A1E}" type="sibTrans" cxnId="{1094CB1C-BA40-419D-BCEA-63E4EF7B38C0}">
      <dgm:prSet/>
      <dgm:spPr/>
      <dgm:t>
        <a:bodyPr/>
        <a:lstStyle/>
        <a:p>
          <a:endParaRPr lang="el-GR"/>
        </a:p>
      </dgm:t>
    </dgm:pt>
    <dgm:pt modelId="{B446B187-C91D-48A9-AC15-1601AA64818E}">
      <dgm:prSet phldrT="[Κείμενο]" custT="1"/>
      <dgm:spPr/>
      <dgm:t>
        <a:bodyPr/>
        <a:lstStyle/>
        <a:p>
          <a:r>
            <a:rPr lang="el-GR" sz="1200" b="1" dirty="0" smtClean="0"/>
            <a:t>Αύξηση της </a:t>
          </a:r>
          <a:r>
            <a:rPr lang="el-GR" sz="1200" b="1" dirty="0" err="1" smtClean="0"/>
            <a:t>επιφανεικής</a:t>
          </a:r>
          <a:r>
            <a:rPr lang="el-GR" sz="1200" b="1" dirty="0" smtClean="0"/>
            <a:t> τάσης</a:t>
          </a:r>
          <a:endParaRPr lang="el-GR" sz="1200" b="1" dirty="0"/>
        </a:p>
      </dgm:t>
    </dgm:pt>
    <dgm:pt modelId="{E23BFB6E-9DD5-4600-97DD-9DBCCF1F3ADC}" type="parTrans" cxnId="{D2E407EB-3489-400C-8154-491D75F9949D}">
      <dgm:prSet/>
      <dgm:spPr/>
      <dgm:t>
        <a:bodyPr/>
        <a:lstStyle/>
        <a:p>
          <a:endParaRPr lang="el-GR"/>
        </a:p>
      </dgm:t>
    </dgm:pt>
    <dgm:pt modelId="{AE8FCEA8-F27F-4924-9748-248148679030}" type="sibTrans" cxnId="{D2E407EB-3489-400C-8154-491D75F9949D}">
      <dgm:prSet/>
      <dgm:spPr/>
      <dgm:t>
        <a:bodyPr/>
        <a:lstStyle/>
        <a:p>
          <a:endParaRPr lang="el-GR"/>
        </a:p>
      </dgm:t>
    </dgm:pt>
    <dgm:pt modelId="{704B1A53-7926-446E-9CAC-47480875CACB}">
      <dgm:prSet phldrT="[Κείμενο]" custT="1"/>
      <dgm:spPr/>
      <dgm:t>
        <a:bodyPr/>
        <a:lstStyle/>
        <a:p>
          <a:r>
            <a:rPr lang="el-GR" sz="1400" dirty="0" err="1" smtClean="0"/>
            <a:t>Ατελεκτασία</a:t>
          </a:r>
          <a:endParaRPr lang="el-GR" sz="1400" dirty="0"/>
        </a:p>
      </dgm:t>
    </dgm:pt>
    <dgm:pt modelId="{23F645F6-865C-43C4-964D-DE4B958627D1}" type="parTrans" cxnId="{69C53514-724D-433D-BA94-D80393CEA3BC}">
      <dgm:prSet/>
      <dgm:spPr/>
      <dgm:t>
        <a:bodyPr/>
        <a:lstStyle/>
        <a:p>
          <a:endParaRPr lang="el-GR"/>
        </a:p>
      </dgm:t>
    </dgm:pt>
    <dgm:pt modelId="{2B1A6D56-F9B1-498A-8B40-0FC00D8CBA74}" type="sibTrans" cxnId="{69C53514-724D-433D-BA94-D80393CEA3BC}">
      <dgm:prSet/>
      <dgm:spPr/>
      <dgm:t>
        <a:bodyPr/>
        <a:lstStyle/>
        <a:p>
          <a:endParaRPr lang="el-GR"/>
        </a:p>
      </dgm:t>
    </dgm:pt>
    <dgm:pt modelId="{05B28C63-8F32-4C12-AC72-37E1646F029C}">
      <dgm:prSet custT="1"/>
      <dgm:spPr/>
      <dgm:t>
        <a:bodyPr/>
        <a:lstStyle/>
        <a:p>
          <a:r>
            <a:rPr lang="el-GR" sz="1400" b="1" dirty="0" smtClean="0"/>
            <a:t>Ελάττωση του </a:t>
          </a:r>
          <a:r>
            <a:rPr lang="el-GR" sz="1400" b="1" dirty="0" err="1" smtClean="0"/>
            <a:t>επιφανειδραστικού</a:t>
          </a:r>
          <a:r>
            <a:rPr lang="el-GR" sz="1400" b="1" dirty="0" smtClean="0"/>
            <a:t> παράγοντα</a:t>
          </a:r>
          <a:endParaRPr lang="el-GR" sz="1400" b="1" dirty="0"/>
        </a:p>
      </dgm:t>
    </dgm:pt>
    <dgm:pt modelId="{314AB7A3-CF05-4326-9375-85AE365FB848}" type="parTrans" cxnId="{F905C353-86BB-4C30-8948-A0F0A746A699}">
      <dgm:prSet/>
      <dgm:spPr/>
      <dgm:t>
        <a:bodyPr/>
        <a:lstStyle/>
        <a:p>
          <a:endParaRPr lang="el-GR"/>
        </a:p>
      </dgm:t>
    </dgm:pt>
    <dgm:pt modelId="{B279B21A-E389-4E20-8467-5DE2B8C03A2D}" type="sibTrans" cxnId="{F905C353-86BB-4C30-8948-A0F0A746A699}">
      <dgm:prSet/>
      <dgm:spPr/>
      <dgm:t>
        <a:bodyPr/>
        <a:lstStyle/>
        <a:p>
          <a:endParaRPr lang="el-GR"/>
        </a:p>
      </dgm:t>
    </dgm:pt>
    <dgm:pt modelId="{482A7D9E-DB80-4C6A-B676-B363F0177572}">
      <dgm:prSet custT="1"/>
      <dgm:spPr/>
      <dgm:t>
        <a:bodyPr/>
        <a:lstStyle/>
        <a:p>
          <a:r>
            <a:rPr lang="el-GR" sz="1200" dirty="0" smtClean="0"/>
            <a:t>Διαταραχή της σχέσης </a:t>
          </a:r>
          <a:r>
            <a:rPr lang="el-GR" sz="900" dirty="0" smtClean="0"/>
            <a:t>αερισμού-αιμάτωσης</a:t>
          </a:r>
          <a:endParaRPr lang="el-GR" sz="900" dirty="0"/>
        </a:p>
      </dgm:t>
    </dgm:pt>
    <dgm:pt modelId="{F2A2B5E1-ACE2-48C9-B30D-8228AF276602}" type="parTrans" cxnId="{1AF7805E-D6B8-4914-8331-19A06F0B1C19}">
      <dgm:prSet/>
      <dgm:spPr/>
      <dgm:t>
        <a:bodyPr/>
        <a:lstStyle/>
        <a:p>
          <a:endParaRPr lang="el-GR"/>
        </a:p>
      </dgm:t>
    </dgm:pt>
    <dgm:pt modelId="{09C9B7AF-B82F-48AB-A2E5-FEC6B4C91925}" type="sibTrans" cxnId="{1AF7805E-D6B8-4914-8331-19A06F0B1C19}">
      <dgm:prSet/>
      <dgm:spPr/>
      <dgm:t>
        <a:bodyPr/>
        <a:lstStyle/>
        <a:p>
          <a:endParaRPr lang="el-GR"/>
        </a:p>
      </dgm:t>
    </dgm:pt>
    <dgm:pt modelId="{0DFAC6A7-0F39-479C-B102-37270026B347}">
      <dgm:prSet custT="1"/>
      <dgm:spPr/>
      <dgm:t>
        <a:bodyPr/>
        <a:lstStyle/>
        <a:p>
          <a:r>
            <a:rPr lang="el-GR" sz="1600" b="1" dirty="0" err="1" smtClean="0"/>
            <a:t>Υποξαιμία</a:t>
          </a:r>
          <a:endParaRPr lang="el-GR" sz="1600" b="1" dirty="0"/>
        </a:p>
      </dgm:t>
    </dgm:pt>
    <dgm:pt modelId="{D2EB600D-EBAE-4B8C-9698-A47385966B6C}" type="parTrans" cxnId="{3762EEEC-9308-4238-ABCD-681F3268EA57}">
      <dgm:prSet/>
      <dgm:spPr/>
      <dgm:t>
        <a:bodyPr/>
        <a:lstStyle/>
        <a:p>
          <a:endParaRPr lang="el-GR"/>
        </a:p>
      </dgm:t>
    </dgm:pt>
    <dgm:pt modelId="{54371430-6E43-43FE-85B2-388B78DF6600}" type="sibTrans" cxnId="{3762EEEC-9308-4238-ABCD-681F3268EA57}">
      <dgm:prSet/>
      <dgm:spPr/>
      <dgm:t>
        <a:bodyPr/>
        <a:lstStyle/>
        <a:p>
          <a:endParaRPr lang="el-GR"/>
        </a:p>
      </dgm:t>
    </dgm:pt>
    <dgm:pt modelId="{F70B3EA3-AF44-47BC-A611-A05630599159}">
      <dgm:prSet custT="1"/>
      <dgm:spPr/>
      <dgm:t>
        <a:bodyPr/>
        <a:lstStyle/>
        <a:p>
          <a:r>
            <a:rPr lang="el-GR" sz="1200" dirty="0" smtClean="0"/>
            <a:t>Οξέωση</a:t>
          </a:r>
          <a:endParaRPr lang="el-GR" sz="1200" dirty="0"/>
        </a:p>
      </dgm:t>
    </dgm:pt>
    <dgm:pt modelId="{7A0EA7C3-0888-46D2-9F25-D15A049E0771}" type="parTrans" cxnId="{3E7FE234-A69C-4FD8-A02B-5DA42EC473B7}">
      <dgm:prSet/>
      <dgm:spPr/>
      <dgm:t>
        <a:bodyPr/>
        <a:lstStyle/>
        <a:p>
          <a:endParaRPr lang="el-GR"/>
        </a:p>
      </dgm:t>
    </dgm:pt>
    <dgm:pt modelId="{87D4DB31-FCD5-412D-9B7B-6A33494AED2C}" type="sibTrans" cxnId="{3E7FE234-A69C-4FD8-A02B-5DA42EC473B7}">
      <dgm:prSet/>
      <dgm:spPr/>
      <dgm:t>
        <a:bodyPr/>
        <a:lstStyle/>
        <a:p>
          <a:endParaRPr lang="el-GR"/>
        </a:p>
      </dgm:t>
    </dgm:pt>
    <dgm:pt modelId="{CD43631B-7F54-43C8-AD8A-3B79E5FB033A}">
      <dgm:prSet/>
      <dgm:spPr/>
      <dgm:t>
        <a:bodyPr/>
        <a:lstStyle/>
        <a:p>
          <a:r>
            <a:rPr lang="el-GR" dirty="0" smtClean="0"/>
            <a:t>Σπασμός της πνευμονικής </a:t>
          </a:r>
          <a:r>
            <a:rPr lang="el-GR" dirty="0" err="1" smtClean="0"/>
            <a:t>αρητρίας</a:t>
          </a:r>
          <a:endParaRPr lang="el-GR" dirty="0"/>
        </a:p>
      </dgm:t>
    </dgm:pt>
    <dgm:pt modelId="{80D45C23-3975-4D56-88A9-CF609BC3F894}" type="parTrans" cxnId="{F238E82E-5838-443A-AC4C-17B4119A9016}">
      <dgm:prSet/>
      <dgm:spPr/>
      <dgm:t>
        <a:bodyPr/>
        <a:lstStyle/>
        <a:p>
          <a:endParaRPr lang="el-GR"/>
        </a:p>
      </dgm:t>
    </dgm:pt>
    <dgm:pt modelId="{6EFAD2AC-F214-40DD-89AB-8640C2485ED0}" type="sibTrans" cxnId="{F238E82E-5838-443A-AC4C-17B4119A9016}">
      <dgm:prSet/>
      <dgm:spPr/>
      <dgm:t>
        <a:bodyPr/>
        <a:lstStyle/>
        <a:p>
          <a:endParaRPr lang="el-GR"/>
        </a:p>
      </dgm:t>
    </dgm:pt>
    <dgm:pt modelId="{F79F12AC-B954-413F-B281-A5BF983C333E}">
      <dgm:prSet custT="1"/>
      <dgm:spPr/>
      <dgm:t>
        <a:bodyPr/>
        <a:lstStyle/>
        <a:p>
          <a:r>
            <a:rPr lang="el-GR" sz="1200" dirty="0" smtClean="0"/>
            <a:t>Ελάττωση πνευμονικής αιμάτωσης</a:t>
          </a:r>
          <a:endParaRPr lang="el-GR" sz="1200" dirty="0"/>
        </a:p>
      </dgm:t>
    </dgm:pt>
    <dgm:pt modelId="{1758CB75-B3F4-4E1F-A2C9-C390E99F5AC9}" type="parTrans" cxnId="{4552431C-78BA-4FD4-9883-8AB371ABA832}">
      <dgm:prSet/>
      <dgm:spPr/>
      <dgm:t>
        <a:bodyPr/>
        <a:lstStyle/>
        <a:p>
          <a:endParaRPr lang="el-GR"/>
        </a:p>
      </dgm:t>
    </dgm:pt>
    <dgm:pt modelId="{21982842-5BF0-4492-96A1-347FF7C21863}" type="sibTrans" cxnId="{4552431C-78BA-4FD4-9883-8AB371ABA832}">
      <dgm:prSet/>
      <dgm:spPr/>
      <dgm:t>
        <a:bodyPr/>
        <a:lstStyle/>
        <a:p>
          <a:endParaRPr lang="el-GR"/>
        </a:p>
      </dgm:t>
    </dgm:pt>
    <dgm:pt modelId="{3607A959-74A6-424B-BD7F-D6C3C15FCCA2}">
      <dgm:prSet/>
      <dgm:spPr/>
      <dgm:t>
        <a:bodyPr/>
        <a:lstStyle/>
        <a:p>
          <a:r>
            <a:rPr lang="el-GR" dirty="0" smtClean="0"/>
            <a:t>Βλάβη ενδοθηλίου τριχοειδών</a:t>
          </a:r>
          <a:endParaRPr lang="el-GR" dirty="0"/>
        </a:p>
      </dgm:t>
    </dgm:pt>
    <dgm:pt modelId="{7B73457F-3F8A-41F2-B94C-7FC7C38477F0}" type="parTrans" cxnId="{D41FAA15-0CEE-472A-A98E-0FB13B2E9E01}">
      <dgm:prSet/>
      <dgm:spPr/>
      <dgm:t>
        <a:bodyPr/>
        <a:lstStyle/>
        <a:p>
          <a:endParaRPr lang="el-GR"/>
        </a:p>
      </dgm:t>
    </dgm:pt>
    <dgm:pt modelId="{57F9401B-E348-4F4F-BCEE-12592A45123F}" type="sibTrans" cxnId="{D41FAA15-0CEE-472A-A98E-0FB13B2E9E01}">
      <dgm:prSet/>
      <dgm:spPr/>
      <dgm:t>
        <a:bodyPr/>
        <a:lstStyle/>
        <a:p>
          <a:endParaRPr lang="el-GR"/>
        </a:p>
      </dgm:t>
    </dgm:pt>
    <dgm:pt modelId="{BCC7D89E-CBC0-4EF0-83CC-6E037689D472}">
      <dgm:prSet/>
      <dgm:spPr/>
      <dgm:t>
        <a:bodyPr/>
        <a:lstStyle/>
        <a:p>
          <a:r>
            <a:rPr lang="el-GR" dirty="0" smtClean="0"/>
            <a:t>Έξοδος πλάσματος από τα τριχοειδή</a:t>
          </a:r>
          <a:endParaRPr lang="el-GR" dirty="0"/>
        </a:p>
      </dgm:t>
    </dgm:pt>
    <dgm:pt modelId="{CEC4FAE4-31B7-4A6C-8D23-DB915E5C3534}" type="parTrans" cxnId="{9693AA2E-0E5C-473E-B8C0-2750F5F4857E}">
      <dgm:prSet/>
      <dgm:spPr/>
      <dgm:t>
        <a:bodyPr/>
        <a:lstStyle/>
        <a:p>
          <a:endParaRPr lang="el-GR"/>
        </a:p>
      </dgm:t>
    </dgm:pt>
    <dgm:pt modelId="{36404277-BF0F-44EF-98D1-02F94082969A}" type="sibTrans" cxnId="{9693AA2E-0E5C-473E-B8C0-2750F5F4857E}">
      <dgm:prSet/>
      <dgm:spPr/>
      <dgm:t>
        <a:bodyPr/>
        <a:lstStyle/>
        <a:p>
          <a:endParaRPr lang="el-GR"/>
        </a:p>
      </dgm:t>
    </dgm:pt>
    <dgm:pt modelId="{34204F24-58D4-4DFE-9987-F32F9AFFCFF6}">
      <dgm:prSet/>
      <dgm:spPr/>
      <dgm:t>
        <a:bodyPr/>
        <a:lstStyle/>
        <a:p>
          <a:r>
            <a:rPr lang="el-GR" dirty="0" smtClean="0"/>
            <a:t>Υαλοειδείς μεμβράνες</a:t>
          </a:r>
          <a:endParaRPr lang="el-GR" dirty="0"/>
        </a:p>
      </dgm:t>
    </dgm:pt>
    <dgm:pt modelId="{EBD97D70-4BF8-45F6-A69C-C4E7125072D4}" type="parTrans" cxnId="{1FFEAE77-5077-421F-B98E-593F0455CDB0}">
      <dgm:prSet/>
      <dgm:spPr/>
      <dgm:t>
        <a:bodyPr/>
        <a:lstStyle/>
        <a:p>
          <a:endParaRPr lang="el-GR"/>
        </a:p>
      </dgm:t>
    </dgm:pt>
    <dgm:pt modelId="{3A51A619-C799-4440-BD60-3321C6EF775C}" type="sibTrans" cxnId="{1FFEAE77-5077-421F-B98E-593F0455CDB0}">
      <dgm:prSet/>
      <dgm:spPr/>
      <dgm:t>
        <a:bodyPr/>
        <a:lstStyle/>
        <a:p>
          <a:endParaRPr lang="el-GR"/>
        </a:p>
      </dgm:t>
    </dgm:pt>
    <dgm:pt modelId="{4E8BA001-5191-4517-8F83-1A1BEF53922F}" type="pres">
      <dgm:prSet presAssocID="{2B637936-117D-44F3-88A2-680D0FCCDDD6}" presName="linearFlow" presStyleCnt="0">
        <dgm:presLayoutVars>
          <dgm:resizeHandles val="exact"/>
        </dgm:presLayoutVars>
      </dgm:prSet>
      <dgm:spPr/>
    </dgm:pt>
    <dgm:pt modelId="{9FDCF691-4269-416B-94F0-D66CAE569CD2}" type="pres">
      <dgm:prSet presAssocID="{2CDCE546-B24F-4D60-9F67-3FAA9E593A30}" presName="node" presStyleLbl="node1" presStyleIdx="0" presStyleCnt="12" custLinFactNeighborX="4402" custLinFactNeighborY="-505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E9588DB-6C7B-46B0-BAB6-14364CFEE129}" type="pres">
      <dgm:prSet presAssocID="{3368EA02-DC3D-488F-92F7-9B78426B0A1E}" presName="sibTrans" presStyleLbl="sibTrans2D1" presStyleIdx="0" presStyleCnt="11"/>
      <dgm:spPr/>
      <dgm:t>
        <a:bodyPr/>
        <a:lstStyle/>
        <a:p>
          <a:endParaRPr lang="el-GR"/>
        </a:p>
      </dgm:t>
    </dgm:pt>
    <dgm:pt modelId="{E97C7564-79CB-4411-9BE2-C6A4AEDDE94C}" type="pres">
      <dgm:prSet presAssocID="{3368EA02-DC3D-488F-92F7-9B78426B0A1E}" presName="connectorText" presStyleLbl="sibTrans2D1" presStyleIdx="0" presStyleCnt="11"/>
      <dgm:spPr/>
      <dgm:t>
        <a:bodyPr/>
        <a:lstStyle/>
        <a:p>
          <a:endParaRPr lang="el-GR"/>
        </a:p>
      </dgm:t>
    </dgm:pt>
    <dgm:pt modelId="{1B878734-3FE7-4B88-BB4A-386656CB9FE3}" type="pres">
      <dgm:prSet presAssocID="{05B28C63-8F32-4C12-AC72-37E1646F029C}" presName="node" presStyleLbl="node1" presStyleIdx="1" presStyleCnt="12" custScaleX="200823" custScaleY="17403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A20B9C-9B61-4571-B9E0-8DE7A73A0046}" type="pres">
      <dgm:prSet presAssocID="{B279B21A-E389-4E20-8467-5DE2B8C03A2D}" presName="sibTrans" presStyleLbl="sibTrans2D1" presStyleIdx="1" presStyleCnt="11"/>
      <dgm:spPr/>
      <dgm:t>
        <a:bodyPr/>
        <a:lstStyle/>
        <a:p>
          <a:endParaRPr lang="el-GR"/>
        </a:p>
      </dgm:t>
    </dgm:pt>
    <dgm:pt modelId="{1BF2D502-F62D-4629-BECD-41D82C3DA90E}" type="pres">
      <dgm:prSet presAssocID="{B279B21A-E389-4E20-8467-5DE2B8C03A2D}" presName="connectorText" presStyleLbl="sibTrans2D1" presStyleIdx="1" presStyleCnt="11"/>
      <dgm:spPr/>
      <dgm:t>
        <a:bodyPr/>
        <a:lstStyle/>
        <a:p>
          <a:endParaRPr lang="el-GR"/>
        </a:p>
      </dgm:t>
    </dgm:pt>
    <dgm:pt modelId="{EA05618C-5BDB-47A6-BAE0-9A630861AF22}" type="pres">
      <dgm:prSet presAssocID="{B446B187-C91D-48A9-AC15-1601AA64818E}" presName="node" presStyleLbl="node1" presStyleIdx="2" presStyleCnt="12" custScaleX="245118" custScaleY="155535" custLinFactNeighborX="4062" custLinFactNeighborY="2486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AD6213C-FCB2-40F0-8899-31B533E19354}" type="pres">
      <dgm:prSet presAssocID="{AE8FCEA8-F27F-4924-9748-248148679030}" presName="sibTrans" presStyleLbl="sibTrans2D1" presStyleIdx="2" presStyleCnt="11"/>
      <dgm:spPr/>
      <dgm:t>
        <a:bodyPr/>
        <a:lstStyle/>
        <a:p>
          <a:endParaRPr lang="el-GR"/>
        </a:p>
      </dgm:t>
    </dgm:pt>
    <dgm:pt modelId="{99D6ACF2-30BA-44CC-8785-20E42A964138}" type="pres">
      <dgm:prSet presAssocID="{AE8FCEA8-F27F-4924-9748-248148679030}" presName="connectorText" presStyleLbl="sibTrans2D1" presStyleIdx="2" presStyleCnt="11"/>
      <dgm:spPr/>
      <dgm:t>
        <a:bodyPr/>
        <a:lstStyle/>
        <a:p>
          <a:endParaRPr lang="el-GR"/>
        </a:p>
      </dgm:t>
    </dgm:pt>
    <dgm:pt modelId="{C17620AD-88F6-4839-9063-7D14DF114D22}" type="pres">
      <dgm:prSet presAssocID="{704B1A53-7926-446E-9CAC-47480875CACB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2509178-EB9B-48E7-B3D6-8EBAD6E74FDE}" type="pres">
      <dgm:prSet presAssocID="{2B1A6D56-F9B1-498A-8B40-0FC00D8CBA74}" presName="sibTrans" presStyleLbl="sibTrans2D1" presStyleIdx="3" presStyleCnt="11"/>
      <dgm:spPr/>
      <dgm:t>
        <a:bodyPr/>
        <a:lstStyle/>
        <a:p>
          <a:endParaRPr lang="el-GR"/>
        </a:p>
      </dgm:t>
    </dgm:pt>
    <dgm:pt modelId="{171F284E-330E-41C0-8402-21616795E307}" type="pres">
      <dgm:prSet presAssocID="{2B1A6D56-F9B1-498A-8B40-0FC00D8CBA74}" presName="connectorText" presStyleLbl="sibTrans2D1" presStyleIdx="3" presStyleCnt="11"/>
      <dgm:spPr/>
      <dgm:t>
        <a:bodyPr/>
        <a:lstStyle/>
        <a:p>
          <a:endParaRPr lang="el-GR"/>
        </a:p>
      </dgm:t>
    </dgm:pt>
    <dgm:pt modelId="{3FE14574-3FA4-482E-AC0C-E01E8610CF03}" type="pres">
      <dgm:prSet presAssocID="{482A7D9E-DB80-4C6A-B676-B363F0177572}" presName="node" presStyleLbl="node1" presStyleIdx="4" presStyleCnt="12" custLinFactNeighborX="223" custLinFactNeighborY="-749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743859D-AAA7-414D-A8E1-045FD4F7A5A0}" type="pres">
      <dgm:prSet presAssocID="{09C9B7AF-B82F-48AB-A2E5-FEC6B4C91925}" presName="sibTrans" presStyleLbl="sibTrans2D1" presStyleIdx="4" presStyleCnt="11"/>
      <dgm:spPr/>
      <dgm:t>
        <a:bodyPr/>
        <a:lstStyle/>
        <a:p>
          <a:endParaRPr lang="el-GR"/>
        </a:p>
      </dgm:t>
    </dgm:pt>
    <dgm:pt modelId="{3D8A7F6A-A55B-4C16-A1D8-1DCFFD4EE270}" type="pres">
      <dgm:prSet presAssocID="{09C9B7AF-B82F-48AB-A2E5-FEC6B4C91925}" presName="connectorText" presStyleLbl="sibTrans2D1" presStyleIdx="4" presStyleCnt="11"/>
      <dgm:spPr/>
      <dgm:t>
        <a:bodyPr/>
        <a:lstStyle/>
        <a:p>
          <a:endParaRPr lang="el-GR"/>
        </a:p>
      </dgm:t>
    </dgm:pt>
    <dgm:pt modelId="{449744A1-171A-41EF-9D06-F1CDC9422438}" type="pres">
      <dgm:prSet presAssocID="{0DFAC6A7-0F39-479C-B102-37270026B347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E3CE726-843B-4684-A453-D378CA797BA9}" type="pres">
      <dgm:prSet presAssocID="{54371430-6E43-43FE-85B2-388B78DF6600}" presName="sibTrans" presStyleLbl="sibTrans2D1" presStyleIdx="5" presStyleCnt="11"/>
      <dgm:spPr/>
      <dgm:t>
        <a:bodyPr/>
        <a:lstStyle/>
        <a:p>
          <a:endParaRPr lang="el-GR"/>
        </a:p>
      </dgm:t>
    </dgm:pt>
    <dgm:pt modelId="{5222834D-9984-4C24-838B-8F539A1F06CC}" type="pres">
      <dgm:prSet presAssocID="{54371430-6E43-43FE-85B2-388B78DF6600}" presName="connectorText" presStyleLbl="sibTrans2D1" presStyleIdx="5" presStyleCnt="11"/>
      <dgm:spPr/>
      <dgm:t>
        <a:bodyPr/>
        <a:lstStyle/>
        <a:p>
          <a:endParaRPr lang="el-GR"/>
        </a:p>
      </dgm:t>
    </dgm:pt>
    <dgm:pt modelId="{59C83AEF-4B82-4688-9046-8166EF7FF25F}" type="pres">
      <dgm:prSet presAssocID="{F70B3EA3-AF44-47BC-A611-A05630599159}" presName="node" presStyleLbl="node1" presStyleIdx="6" presStyleCnt="12" custLinFactNeighborX="-220" custLinFactNeighborY="24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36578E8-A9EA-4D57-83E4-EEC327EAE3AE}" type="pres">
      <dgm:prSet presAssocID="{87D4DB31-FCD5-412D-9B7B-6A33494AED2C}" presName="sibTrans" presStyleLbl="sibTrans2D1" presStyleIdx="6" presStyleCnt="11"/>
      <dgm:spPr/>
      <dgm:t>
        <a:bodyPr/>
        <a:lstStyle/>
        <a:p>
          <a:endParaRPr lang="el-GR"/>
        </a:p>
      </dgm:t>
    </dgm:pt>
    <dgm:pt modelId="{D7C19EAB-E712-4265-BCA2-984C76A3DBEF}" type="pres">
      <dgm:prSet presAssocID="{87D4DB31-FCD5-412D-9B7B-6A33494AED2C}" presName="connectorText" presStyleLbl="sibTrans2D1" presStyleIdx="6" presStyleCnt="11"/>
      <dgm:spPr/>
      <dgm:t>
        <a:bodyPr/>
        <a:lstStyle/>
        <a:p>
          <a:endParaRPr lang="el-GR"/>
        </a:p>
      </dgm:t>
    </dgm:pt>
    <dgm:pt modelId="{AC6C0344-0A37-43E4-9766-C580DEF38A7F}" type="pres">
      <dgm:prSet presAssocID="{CD43631B-7F54-43C8-AD8A-3B79E5FB033A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BB5D3B5-AD1A-48FF-AF70-8B81BFD10B4F}" type="pres">
      <dgm:prSet presAssocID="{6EFAD2AC-F214-40DD-89AB-8640C2485ED0}" presName="sibTrans" presStyleLbl="sibTrans2D1" presStyleIdx="7" presStyleCnt="11"/>
      <dgm:spPr/>
      <dgm:t>
        <a:bodyPr/>
        <a:lstStyle/>
        <a:p>
          <a:endParaRPr lang="el-GR"/>
        </a:p>
      </dgm:t>
    </dgm:pt>
    <dgm:pt modelId="{3B37FA06-BF33-4AF2-B853-89352BA908AE}" type="pres">
      <dgm:prSet presAssocID="{6EFAD2AC-F214-40DD-89AB-8640C2485ED0}" presName="connectorText" presStyleLbl="sibTrans2D1" presStyleIdx="7" presStyleCnt="11"/>
      <dgm:spPr/>
      <dgm:t>
        <a:bodyPr/>
        <a:lstStyle/>
        <a:p>
          <a:endParaRPr lang="el-GR"/>
        </a:p>
      </dgm:t>
    </dgm:pt>
    <dgm:pt modelId="{E35E5F18-31BB-403D-BE1A-8BAE6787FDA7}" type="pres">
      <dgm:prSet presAssocID="{F79F12AC-B954-413F-B281-A5BF983C333E}" presName="node" presStyleLbl="node1" presStyleIdx="8" presStyleCnt="12" custScaleX="159285" custScaleY="11370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CD3B5B2-ABC6-4EB8-A6F0-28D0545D2F65}" type="pres">
      <dgm:prSet presAssocID="{21982842-5BF0-4492-96A1-347FF7C21863}" presName="sibTrans" presStyleLbl="sibTrans2D1" presStyleIdx="8" presStyleCnt="11"/>
      <dgm:spPr/>
      <dgm:t>
        <a:bodyPr/>
        <a:lstStyle/>
        <a:p>
          <a:endParaRPr lang="el-GR"/>
        </a:p>
      </dgm:t>
    </dgm:pt>
    <dgm:pt modelId="{4DC681B3-01CD-4AB9-8BA7-BCE9DD4EC921}" type="pres">
      <dgm:prSet presAssocID="{21982842-5BF0-4492-96A1-347FF7C21863}" presName="connectorText" presStyleLbl="sibTrans2D1" presStyleIdx="8" presStyleCnt="11"/>
      <dgm:spPr/>
      <dgm:t>
        <a:bodyPr/>
        <a:lstStyle/>
        <a:p>
          <a:endParaRPr lang="el-GR"/>
        </a:p>
      </dgm:t>
    </dgm:pt>
    <dgm:pt modelId="{A07BF0EE-17A6-449B-B422-08D8EB8496A5}" type="pres">
      <dgm:prSet presAssocID="{3607A959-74A6-424B-BD7F-D6C3C15FCCA2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D935E95-90EB-4A27-8152-F571EE515ECB}" type="pres">
      <dgm:prSet presAssocID="{57F9401B-E348-4F4F-BCEE-12592A45123F}" presName="sibTrans" presStyleLbl="sibTrans2D1" presStyleIdx="9" presStyleCnt="11"/>
      <dgm:spPr/>
      <dgm:t>
        <a:bodyPr/>
        <a:lstStyle/>
        <a:p>
          <a:endParaRPr lang="el-GR"/>
        </a:p>
      </dgm:t>
    </dgm:pt>
    <dgm:pt modelId="{B0ACEAA7-7702-48DE-86EC-D55806F87458}" type="pres">
      <dgm:prSet presAssocID="{57F9401B-E348-4F4F-BCEE-12592A45123F}" presName="connectorText" presStyleLbl="sibTrans2D1" presStyleIdx="9" presStyleCnt="11"/>
      <dgm:spPr/>
      <dgm:t>
        <a:bodyPr/>
        <a:lstStyle/>
        <a:p>
          <a:endParaRPr lang="el-GR"/>
        </a:p>
      </dgm:t>
    </dgm:pt>
    <dgm:pt modelId="{9964338C-566E-4C7C-9D17-69AF27815021}" type="pres">
      <dgm:prSet presAssocID="{BCC7D89E-CBC0-4EF0-83CC-6E037689D472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9AAD4A6-F999-45AB-940D-9B03B642E2D8}" type="pres">
      <dgm:prSet presAssocID="{36404277-BF0F-44EF-98D1-02F94082969A}" presName="sibTrans" presStyleLbl="sibTrans2D1" presStyleIdx="10" presStyleCnt="11"/>
      <dgm:spPr/>
      <dgm:t>
        <a:bodyPr/>
        <a:lstStyle/>
        <a:p>
          <a:endParaRPr lang="el-GR"/>
        </a:p>
      </dgm:t>
    </dgm:pt>
    <dgm:pt modelId="{FFB5EB3A-9E48-4039-B61B-FCEC625597C5}" type="pres">
      <dgm:prSet presAssocID="{36404277-BF0F-44EF-98D1-02F94082969A}" presName="connectorText" presStyleLbl="sibTrans2D1" presStyleIdx="10" presStyleCnt="11"/>
      <dgm:spPr/>
      <dgm:t>
        <a:bodyPr/>
        <a:lstStyle/>
        <a:p>
          <a:endParaRPr lang="el-GR"/>
        </a:p>
      </dgm:t>
    </dgm:pt>
    <dgm:pt modelId="{37FAA7F9-6B28-4EAA-91E2-619F560F1EB4}" type="pres">
      <dgm:prSet presAssocID="{34204F24-58D4-4DFE-9987-F32F9AFFCFF6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F5E6431-15B0-422E-919D-1ED8568AD35A}" type="presOf" srcId="{B279B21A-E389-4E20-8467-5DE2B8C03A2D}" destId="{1BF2D502-F62D-4629-BECD-41D82C3DA90E}" srcOrd="1" destOrd="0" presId="urn:microsoft.com/office/officeart/2005/8/layout/process2"/>
    <dgm:cxn modelId="{3D38FD58-5C99-4C82-9BC2-4D2734E921D7}" type="presOf" srcId="{3368EA02-DC3D-488F-92F7-9B78426B0A1E}" destId="{5E9588DB-6C7B-46B0-BAB6-14364CFEE129}" srcOrd="0" destOrd="0" presId="urn:microsoft.com/office/officeart/2005/8/layout/process2"/>
    <dgm:cxn modelId="{74F4327E-2035-49F6-9F68-3A366BC42310}" type="presOf" srcId="{87D4DB31-FCD5-412D-9B7B-6A33494AED2C}" destId="{236578E8-A9EA-4D57-83E4-EEC327EAE3AE}" srcOrd="0" destOrd="0" presId="urn:microsoft.com/office/officeart/2005/8/layout/process2"/>
    <dgm:cxn modelId="{A9321929-7254-46D6-A057-36F6F36ED3E2}" type="presOf" srcId="{704B1A53-7926-446E-9CAC-47480875CACB}" destId="{C17620AD-88F6-4839-9063-7D14DF114D22}" srcOrd="0" destOrd="0" presId="urn:microsoft.com/office/officeart/2005/8/layout/process2"/>
    <dgm:cxn modelId="{1AF7805E-D6B8-4914-8331-19A06F0B1C19}" srcId="{2B637936-117D-44F3-88A2-680D0FCCDDD6}" destId="{482A7D9E-DB80-4C6A-B676-B363F0177572}" srcOrd="4" destOrd="0" parTransId="{F2A2B5E1-ACE2-48C9-B30D-8228AF276602}" sibTransId="{09C9B7AF-B82F-48AB-A2E5-FEC6B4C91925}"/>
    <dgm:cxn modelId="{9335F5EF-4B61-4176-930E-9A35C8DAAB70}" type="presOf" srcId="{B279B21A-E389-4E20-8467-5DE2B8C03A2D}" destId="{2BA20B9C-9B61-4571-B9E0-8DE7A73A0046}" srcOrd="0" destOrd="0" presId="urn:microsoft.com/office/officeart/2005/8/layout/process2"/>
    <dgm:cxn modelId="{952FA467-B2AA-4D2C-8234-DFA6415BD648}" type="presOf" srcId="{36404277-BF0F-44EF-98D1-02F94082969A}" destId="{FFB5EB3A-9E48-4039-B61B-FCEC625597C5}" srcOrd="1" destOrd="0" presId="urn:microsoft.com/office/officeart/2005/8/layout/process2"/>
    <dgm:cxn modelId="{78D8637C-A5A6-4B31-AC9F-18B9AF347DC0}" type="presOf" srcId="{3607A959-74A6-424B-BD7F-D6C3C15FCCA2}" destId="{A07BF0EE-17A6-449B-B422-08D8EB8496A5}" srcOrd="0" destOrd="0" presId="urn:microsoft.com/office/officeart/2005/8/layout/process2"/>
    <dgm:cxn modelId="{D41FAA15-0CEE-472A-A98E-0FB13B2E9E01}" srcId="{2B637936-117D-44F3-88A2-680D0FCCDDD6}" destId="{3607A959-74A6-424B-BD7F-D6C3C15FCCA2}" srcOrd="9" destOrd="0" parTransId="{7B73457F-3F8A-41F2-B94C-7FC7C38477F0}" sibTransId="{57F9401B-E348-4F4F-BCEE-12592A45123F}"/>
    <dgm:cxn modelId="{2C10626C-1BF6-4B87-814C-217D0F7FD29D}" type="presOf" srcId="{2B1A6D56-F9B1-498A-8B40-0FC00D8CBA74}" destId="{B2509178-EB9B-48E7-B3D6-8EBAD6E74FDE}" srcOrd="0" destOrd="0" presId="urn:microsoft.com/office/officeart/2005/8/layout/process2"/>
    <dgm:cxn modelId="{B90AEFE6-4033-4013-8912-B11654D0D3BB}" type="presOf" srcId="{2CDCE546-B24F-4D60-9F67-3FAA9E593A30}" destId="{9FDCF691-4269-416B-94F0-D66CAE569CD2}" srcOrd="0" destOrd="0" presId="urn:microsoft.com/office/officeart/2005/8/layout/process2"/>
    <dgm:cxn modelId="{3762EEEC-9308-4238-ABCD-681F3268EA57}" srcId="{2B637936-117D-44F3-88A2-680D0FCCDDD6}" destId="{0DFAC6A7-0F39-479C-B102-37270026B347}" srcOrd="5" destOrd="0" parTransId="{D2EB600D-EBAE-4B8C-9698-A47385966B6C}" sibTransId="{54371430-6E43-43FE-85B2-388B78DF6600}"/>
    <dgm:cxn modelId="{D2E407EB-3489-400C-8154-491D75F9949D}" srcId="{2B637936-117D-44F3-88A2-680D0FCCDDD6}" destId="{B446B187-C91D-48A9-AC15-1601AA64818E}" srcOrd="2" destOrd="0" parTransId="{E23BFB6E-9DD5-4600-97DD-9DBCCF1F3ADC}" sibTransId="{AE8FCEA8-F27F-4924-9748-248148679030}"/>
    <dgm:cxn modelId="{EC0EC5DE-AF28-4D51-8131-374A989C8406}" type="presOf" srcId="{AE8FCEA8-F27F-4924-9748-248148679030}" destId="{99D6ACF2-30BA-44CC-8785-20E42A964138}" srcOrd="1" destOrd="0" presId="urn:microsoft.com/office/officeart/2005/8/layout/process2"/>
    <dgm:cxn modelId="{077D0B8A-3AC6-475A-A322-26B089D059F4}" type="presOf" srcId="{54371430-6E43-43FE-85B2-388B78DF6600}" destId="{2E3CE726-843B-4684-A453-D378CA797BA9}" srcOrd="0" destOrd="0" presId="urn:microsoft.com/office/officeart/2005/8/layout/process2"/>
    <dgm:cxn modelId="{3E7FE234-A69C-4FD8-A02B-5DA42EC473B7}" srcId="{2B637936-117D-44F3-88A2-680D0FCCDDD6}" destId="{F70B3EA3-AF44-47BC-A611-A05630599159}" srcOrd="6" destOrd="0" parTransId="{7A0EA7C3-0888-46D2-9F25-D15A049E0771}" sibTransId="{87D4DB31-FCD5-412D-9B7B-6A33494AED2C}"/>
    <dgm:cxn modelId="{2667C5A3-A7EA-4556-849D-04B478B16688}" type="presOf" srcId="{482A7D9E-DB80-4C6A-B676-B363F0177572}" destId="{3FE14574-3FA4-482E-AC0C-E01E8610CF03}" srcOrd="0" destOrd="0" presId="urn:microsoft.com/office/officeart/2005/8/layout/process2"/>
    <dgm:cxn modelId="{094B2B49-E8F2-4D57-8819-148029990D0F}" type="presOf" srcId="{3368EA02-DC3D-488F-92F7-9B78426B0A1E}" destId="{E97C7564-79CB-4411-9BE2-C6A4AEDDE94C}" srcOrd="1" destOrd="0" presId="urn:microsoft.com/office/officeart/2005/8/layout/process2"/>
    <dgm:cxn modelId="{F238E82E-5838-443A-AC4C-17B4119A9016}" srcId="{2B637936-117D-44F3-88A2-680D0FCCDDD6}" destId="{CD43631B-7F54-43C8-AD8A-3B79E5FB033A}" srcOrd="7" destOrd="0" parTransId="{80D45C23-3975-4D56-88A9-CF609BC3F894}" sibTransId="{6EFAD2AC-F214-40DD-89AB-8640C2485ED0}"/>
    <dgm:cxn modelId="{F38370E8-003C-4562-B98C-5FC0ACC44E6A}" type="presOf" srcId="{54371430-6E43-43FE-85B2-388B78DF6600}" destId="{5222834D-9984-4C24-838B-8F539A1F06CC}" srcOrd="1" destOrd="0" presId="urn:microsoft.com/office/officeart/2005/8/layout/process2"/>
    <dgm:cxn modelId="{806BD1E6-7642-492B-B6B9-8284D0E8F7FA}" type="presOf" srcId="{09C9B7AF-B82F-48AB-A2E5-FEC6B4C91925}" destId="{3743859D-AAA7-414D-A8E1-045FD4F7A5A0}" srcOrd="0" destOrd="0" presId="urn:microsoft.com/office/officeart/2005/8/layout/process2"/>
    <dgm:cxn modelId="{DEDC1F9F-71A9-4EE4-95FB-072A3AAED60A}" type="presOf" srcId="{09C9B7AF-B82F-48AB-A2E5-FEC6B4C91925}" destId="{3D8A7F6A-A55B-4C16-A1D8-1DCFFD4EE270}" srcOrd="1" destOrd="0" presId="urn:microsoft.com/office/officeart/2005/8/layout/process2"/>
    <dgm:cxn modelId="{1ABD646D-55AA-4204-83E0-70E65B3BC94A}" type="presOf" srcId="{05B28C63-8F32-4C12-AC72-37E1646F029C}" destId="{1B878734-3FE7-4B88-BB4A-386656CB9FE3}" srcOrd="0" destOrd="0" presId="urn:microsoft.com/office/officeart/2005/8/layout/process2"/>
    <dgm:cxn modelId="{7A2F1565-4DB0-4E16-B912-753D9CA3933A}" type="presOf" srcId="{AE8FCEA8-F27F-4924-9748-248148679030}" destId="{1AD6213C-FCB2-40F0-8899-31B533E19354}" srcOrd="0" destOrd="0" presId="urn:microsoft.com/office/officeart/2005/8/layout/process2"/>
    <dgm:cxn modelId="{71E86555-29AE-45B1-B4E0-969F9D5506EF}" type="presOf" srcId="{21982842-5BF0-4492-96A1-347FF7C21863}" destId="{4DC681B3-01CD-4AB9-8BA7-BCE9DD4EC921}" srcOrd="1" destOrd="0" presId="urn:microsoft.com/office/officeart/2005/8/layout/process2"/>
    <dgm:cxn modelId="{03D93BB4-D493-4C90-92D9-F31D06067D9A}" type="presOf" srcId="{36404277-BF0F-44EF-98D1-02F94082969A}" destId="{49AAD4A6-F999-45AB-940D-9B03B642E2D8}" srcOrd="0" destOrd="0" presId="urn:microsoft.com/office/officeart/2005/8/layout/process2"/>
    <dgm:cxn modelId="{01772013-ABCE-43EF-8E98-DA7295303279}" type="presOf" srcId="{34204F24-58D4-4DFE-9987-F32F9AFFCFF6}" destId="{37FAA7F9-6B28-4EAA-91E2-619F560F1EB4}" srcOrd="0" destOrd="0" presId="urn:microsoft.com/office/officeart/2005/8/layout/process2"/>
    <dgm:cxn modelId="{1FFEAE77-5077-421F-B98E-593F0455CDB0}" srcId="{2B637936-117D-44F3-88A2-680D0FCCDDD6}" destId="{34204F24-58D4-4DFE-9987-F32F9AFFCFF6}" srcOrd="11" destOrd="0" parTransId="{EBD97D70-4BF8-45F6-A69C-C4E7125072D4}" sibTransId="{3A51A619-C799-4440-BD60-3321C6EF775C}"/>
    <dgm:cxn modelId="{B7AC474A-855D-48C4-BC87-B01B37EC48EF}" type="presOf" srcId="{0DFAC6A7-0F39-479C-B102-37270026B347}" destId="{449744A1-171A-41EF-9D06-F1CDC9422438}" srcOrd="0" destOrd="0" presId="urn:microsoft.com/office/officeart/2005/8/layout/process2"/>
    <dgm:cxn modelId="{BF2E59DF-1C26-42CB-8B2A-546DC93CB31F}" type="presOf" srcId="{87D4DB31-FCD5-412D-9B7B-6A33494AED2C}" destId="{D7C19EAB-E712-4265-BCA2-984C76A3DBEF}" srcOrd="1" destOrd="0" presId="urn:microsoft.com/office/officeart/2005/8/layout/process2"/>
    <dgm:cxn modelId="{663929B9-4DC0-422E-B97F-FC7435BD44BF}" type="presOf" srcId="{57F9401B-E348-4F4F-BCEE-12592A45123F}" destId="{FD935E95-90EB-4A27-8152-F571EE515ECB}" srcOrd="0" destOrd="0" presId="urn:microsoft.com/office/officeart/2005/8/layout/process2"/>
    <dgm:cxn modelId="{69C53514-724D-433D-BA94-D80393CEA3BC}" srcId="{2B637936-117D-44F3-88A2-680D0FCCDDD6}" destId="{704B1A53-7926-446E-9CAC-47480875CACB}" srcOrd="3" destOrd="0" parTransId="{23F645F6-865C-43C4-964D-DE4B958627D1}" sibTransId="{2B1A6D56-F9B1-498A-8B40-0FC00D8CBA74}"/>
    <dgm:cxn modelId="{9693AA2E-0E5C-473E-B8C0-2750F5F4857E}" srcId="{2B637936-117D-44F3-88A2-680D0FCCDDD6}" destId="{BCC7D89E-CBC0-4EF0-83CC-6E037689D472}" srcOrd="10" destOrd="0" parTransId="{CEC4FAE4-31B7-4A6C-8D23-DB915E5C3534}" sibTransId="{36404277-BF0F-44EF-98D1-02F94082969A}"/>
    <dgm:cxn modelId="{AAD76D54-C76D-4C37-87A6-B95A5E1805D9}" type="presOf" srcId="{6EFAD2AC-F214-40DD-89AB-8640C2485ED0}" destId="{EBB5D3B5-AD1A-48FF-AF70-8B81BFD10B4F}" srcOrd="0" destOrd="0" presId="urn:microsoft.com/office/officeart/2005/8/layout/process2"/>
    <dgm:cxn modelId="{01C5065B-704E-4152-AA28-7BFAC3729A27}" type="presOf" srcId="{57F9401B-E348-4F4F-BCEE-12592A45123F}" destId="{B0ACEAA7-7702-48DE-86EC-D55806F87458}" srcOrd="1" destOrd="0" presId="urn:microsoft.com/office/officeart/2005/8/layout/process2"/>
    <dgm:cxn modelId="{1094CB1C-BA40-419D-BCEA-63E4EF7B38C0}" srcId="{2B637936-117D-44F3-88A2-680D0FCCDDD6}" destId="{2CDCE546-B24F-4D60-9F67-3FAA9E593A30}" srcOrd="0" destOrd="0" parTransId="{AC92D715-7517-438F-9DBC-B9D1A5748791}" sibTransId="{3368EA02-DC3D-488F-92F7-9B78426B0A1E}"/>
    <dgm:cxn modelId="{F905C353-86BB-4C30-8948-A0F0A746A699}" srcId="{2B637936-117D-44F3-88A2-680D0FCCDDD6}" destId="{05B28C63-8F32-4C12-AC72-37E1646F029C}" srcOrd="1" destOrd="0" parTransId="{314AB7A3-CF05-4326-9375-85AE365FB848}" sibTransId="{B279B21A-E389-4E20-8467-5DE2B8C03A2D}"/>
    <dgm:cxn modelId="{7906088C-E30F-42EF-84FC-6863C056F428}" type="presOf" srcId="{2B637936-117D-44F3-88A2-680D0FCCDDD6}" destId="{4E8BA001-5191-4517-8F83-1A1BEF53922F}" srcOrd="0" destOrd="0" presId="urn:microsoft.com/office/officeart/2005/8/layout/process2"/>
    <dgm:cxn modelId="{D2881A66-5616-443A-8551-6CA014BA7AA5}" type="presOf" srcId="{2B1A6D56-F9B1-498A-8B40-0FC00D8CBA74}" destId="{171F284E-330E-41C0-8402-21616795E307}" srcOrd="1" destOrd="0" presId="urn:microsoft.com/office/officeart/2005/8/layout/process2"/>
    <dgm:cxn modelId="{21CB5040-C28A-4757-991B-6875297DDA63}" type="presOf" srcId="{B446B187-C91D-48A9-AC15-1601AA64818E}" destId="{EA05618C-5BDB-47A6-BAE0-9A630861AF22}" srcOrd="0" destOrd="0" presId="urn:microsoft.com/office/officeart/2005/8/layout/process2"/>
    <dgm:cxn modelId="{37B2BC9C-6131-4E36-A013-1EA4FACFBC4B}" type="presOf" srcId="{F79F12AC-B954-413F-B281-A5BF983C333E}" destId="{E35E5F18-31BB-403D-BE1A-8BAE6787FDA7}" srcOrd="0" destOrd="0" presId="urn:microsoft.com/office/officeart/2005/8/layout/process2"/>
    <dgm:cxn modelId="{38860A04-38B1-43EB-886E-B008EF77C761}" type="presOf" srcId="{BCC7D89E-CBC0-4EF0-83CC-6E037689D472}" destId="{9964338C-566E-4C7C-9D17-69AF27815021}" srcOrd="0" destOrd="0" presId="urn:microsoft.com/office/officeart/2005/8/layout/process2"/>
    <dgm:cxn modelId="{B9A20E04-9350-4381-A474-C0165E16E381}" type="presOf" srcId="{6EFAD2AC-F214-40DD-89AB-8640C2485ED0}" destId="{3B37FA06-BF33-4AF2-B853-89352BA908AE}" srcOrd="1" destOrd="0" presId="urn:microsoft.com/office/officeart/2005/8/layout/process2"/>
    <dgm:cxn modelId="{C6AB9CF4-44C3-41BA-8D2E-5CCE483A7542}" type="presOf" srcId="{F70B3EA3-AF44-47BC-A611-A05630599159}" destId="{59C83AEF-4B82-4688-9046-8166EF7FF25F}" srcOrd="0" destOrd="0" presId="urn:microsoft.com/office/officeart/2005/8/layout/process2"/>
    <dgm:cxn modelId="{4552431C-78BA-4FD4-9883-8AB371ABA832}" srcId="{2B637936-117D-44F3-88A2-680D0FCCDDD6}" destId="{F79F12AC-B954-413F-B281-A5BF983C333E}" srcOrd="8" destOrd="0" parTransId="{1758CB75-B3F4-4E1F-A2C9-C390E99F5AC9}" sibTransId="{21982842-5BF0-4492-96A1-347FF7C21863}"/>
    <dgm:cxn modelId="{F72BD288-3FFC-4E6A-AC0F-120D74E4CC49}" type="presOf" srcId="{CD43631B-7F54-43C8-AD8A-3B79E5FB033A}" destId="{AC6C0344-0A37-43E4-9766-C580DEF38A7F}" srcOrd="0" destOrd="0" presId="urn:microsoft.com/office/officeart/2005/8/layout/process2"/>
    <dgm:cxn modelId="{AEA30314-4156-4406-9095-173C3F0F128A}" type="presOf" srcId="{21982842-5BF0-4492-96A1-347FF7C21863}" destId="{ACD3B5B2-ABC6-4EB8-A6F0-28D0545D2F65}" srcOrd="0" destOrd="0" presId="urn:microsoft.com/office/officeart/2005/8/layout/process2"/>
    <dgm:cxn modelId="{8B48418E-2E10-472C-A078-2E4A7A9CEDFB}" type="presParOf" srcId="{4E8BA001-5191-4517-8F83-1A1BEF53922F}" destId="{9FDCF691-4269-416B-94F0-D66CAE569CD2}" srcOrd="0" destOrd="0" presId="urn:microsoft.com/office/officeart/2005/8/layout/process2"/>
    <dgm:cxn modelId="{3FFC75E7-E312-4A5C-9CD5-374FDCECA83C}" type="presParOf" srcId="{4E8BA001-5191-4517-8F83-1A1BEF53922F}" destId="{5E9588DB-6C7B-46B0-BAB6-14364CFEE129}" srcOrd="1" destOrd="0" presId="urn:microsoft.com/office/officeart/2005/8/layout/process2"/>
    <dgm:cxn modelId="{651D1DFD-5192-4936-A77C-541F7FBC02C6}" type="presParOf" srcId="{5E9588DB-6C7B-46B0-BAB6-14364CFEE129}" destId="{E97C7564-79CB-4411-9BE2-C6A4AEDDE94C}" srcOrd="0" destOrd="0" presId="urn:microsoft.com/office/officeart/2005/8/layout/process2"/>
    <dgm:cxn modelId="{2EA01C1A-A152-4345-9603-C8AB51BDE8CC}" type="presParOf" srcId="{4E8BA001-5191-4517-8F83-1A1BEF53922F}" destId="{1B878734-3FE7-4B88-BB4A-386656CB9FE3}" srcOrd="2" destOrd="0" presId="urn:microsoft.com/office/officeart/2005/8/layout/process2"/>
    <dgm:cxn modelId="{971B6286-861D-44AD-9D55-8CEC8E679CA0}" type="presParOf" srcId="{4E8BA001-5191-4517-8F83-1A1BEF53922F}" destId="{2BA20B9C-9B61-4571-B9E0-8DE7A73A0046}" srcOrd="3" destOrd="0" presId="urn:microsoft.com/office/officeart/2005/8/layout/process2"/>
    <dgm:cxn modelId="{12F95548-67B9-4A40-9830-6F284598212B}" type="presParOf" srcId="{2BA20B9C-9B61-4571-B9E0-8DE7A73A0046}" destId="{1BF2D502-F62D-4629-BECD-41D82C3DA90E}" srcOrd="0" destOrd="0" presId="urn:microsoft.com/office/officeart/2005/8/layout/process2"/>
    <dgm:cxn modelId="{A11B9C8D-37E3-416A-B469-C074CB08CFAB}" type="presParOf" srcId="{4E8BA001-5191-4517-8F83-1A1BEF53922F}" destId="{EA05618C-5BDB-47A6-BAE0-9A630861AF22}" srcOrd="4" destOrd="0" presId="urn:microsoft.com/office/officeart/2005/8/layout/process2"/>
    <dgm:cxn modelId="{2E7BE8A8-8E71-41BC-93E8-8B32B8E326E2}" type="presParOf" srcId="{4E8BA001-5191-4517-8F83-1A1BEF53922F}" destId="{1AD6213C-FCB2-40F0-8899-31B533E19354}" srcOrd="5" destOrd="0" presId="urn:microsoft.com/office/officeart/2005/8/layout/process2"/>
    <dgm:cxn modelId="{53A0A3A6-9849-40CA-B620-EFFEA40142A0}" type="presParOf" srcId="{1AD6213C-FCB2-40F0-8899-31B533E19354}" destId="{99D6ACF2-30BA-44CC-8785-20E42A964138}" srcOrd="0" destOrd="0" presId="urn:microsoft.com/office/officeart/2005/8/layout/process2"/>
    <dgm:cxn modelId="{6E857A71-C9C4-4FF2-A0D0-70E24527F02A}" type="presParOf" srcId="{4E8BA001-5191-4517-8F83-1A1BEF53922F}" destId="{C17620AD-88F6-4839-9063-7D14DF114D22}" srcOrd="6" destOrd="0" presId="urn:microsoft.com/office/officeart/2005/8/layout/process2"/>
    <dgm:cxn modelId="{EAA933FD-0DD9-4A1D-B24D-1602DF3FAF26}" type="presParOf" srcId="{4E8BA001-5191-4517-8F83-1A1BEF53922F}" destId="{B2509178-EB9B-48E7-B3D6-8EBAD6E74FDE}" srcOrd="7" destOrd="0" presId="urn:microsoft.com/office/officeart/2005/8/layout/process2"/>
    <dgm:cxn modelId="{589B75C4-28B7-4C39-A86F-0F7061EB7293}" type="presParOf" srcId="{B2509178-EB9B-48E7-B3D6-8EBAD6E74FDE}" destId="{171F284E-330E-41C0-8402-21616795E307}" srcOrd="0" destOrd="0" presId="urn:microsoft.com/office/officeart/2005/8/layout/process2"/>
    <dgm:cxn modelId="{4CE0A0BF-1BAC-401A-964A-A2B240086034}" type="presParOf" srcId="{4E8BA001-5191-4517-8F83-1A1BEF53922F}" destId="{3FE14574-3FA4-482E-AC0C-E01E8610CF03}" srcOrd="8" destOrd="0" presId="urn:microsoft.com/office/officeart/2005/8/layout/process2"/>
    <dgm:cxn modelId="{B8DC1E56-65A2-44D7-909D-75875F51ACF3}" type="presParOf" srcId="{4E8BA001-5191-4517-8F83-1A1BEF53922F}" destId="{3743859D-AAA7-414D-A8E1-045FD4F7A5A0}" srcOrd="9" destOrd="0" presId="urn:microsoft.com/office/officeart/2005/8/layout/process2"/>
    <dgm:cxn modelId="{16302541-A1AE-4883-A097-00650818A85B}" type="presParOf" srcId="{3743859D-AAA7-414D-A8E1-045FD4F7A5A0}" destId="{3D8A7F6A-A55B-4C16-A1D8-1DCFFD4EE270}" srcOrd="0" destOrd="0" presId="urn:microsoft.com/office/officeart/2005/8/layout/process2"/>
    <dgm:cxn modelId="{1DE23E4B-1B48-4EF2-832F-3140B455C55B}" type="presParOf" srcId="{4E8BA001-5191-4517-8F83-1A1BEF53922F}" destId="{449744A1-171A-41EF-9D06-F1CDC9422438}" srcOrd="10" destOrd="0" presId="urn:microsoft.com/office/officeart/2005/8/layout/process2"/>
    <dgm:cxn modelId="{3AD5A7AE-BB7E-4E4A-9143-B875A6E9C788}" type="presParOf" srcId="{4E8BA001-5191-4517-8F83-1A1BEF53922F}" destId="{2E3CE726-843B-4684-A453-D378CA797BA9}" srcOrd="11" destOrd="0" presId="urn:microsoft.com/office/officeart/2005/8/layout/process2"/>
    <dgm:cxn modelId="{2E3A3560-1F0E-4D4C-959D-D26AE70AA79A}" type="presParOf" srcId="{2E3CE726-843B-4684-A453-D378CA797BA9}" destId="{5222834D-9984-4C24-838B-8F539A1F06CC}" srcOrd="0" destOrd="0" presId="urn:microsoft.com/office/officeart/2005/8/layout/process2"/>
    <dgm:cxn modelId="{2EAD92DD-294B-4573-922E-A7FE44CA0B68}" type="presParOf" srcId="{4E8BA001-5191-4517-8F83-1A1BEF53922F}" destId="{59C83AEF-4B82-4688-9046-8166EF7FF25F}" srcOrd="12" destOrd="0" presId="urn:microsoft.com/office/officeart/2005/8/layout/process2"/>
    <dgm:cxn modelId="{C96C439E-5430-4C5D-8914-72060C484DC9}" type="presParOf" srcId="{4E8BA001-5191-4517-8F83-1A1BEF53922F}" destId="{236578E8-A9EA-4D57-83E4-EEC327EAE3AE}" srcOrd="13" destOrd="0" presId="urn:microsoft.com/office/officeart/2005/8/layout/process2"/>
    <dgm:cxn modelId="{86FCA99C-4014-459A-A3E7-37096D0F614F}" type="presParOf" srcId="{236578E8-A9EA-4D57-83E4-EEC327EAE3AE}" destId="{D7C19EAB-E712-4265-BCA2-984C76A3DBEF}" srcOrd="0" destOrd="0" presId="urn:microsoft.com/office/officeart/2005/8/layout/process2"/>
    <dgm:cxn modelId="{B6419F40-8C70-490D-924A-4C597D6FE279}" type="presParOf" srcId="{4E8BA001-5191-4517-8F83-1A1BEF53922F}" destId="{AC6C0344-0A37-43E4-9766-C580DEF38A7F}" srcOrd="14" destOrd="0" presId="urn:microsoft.com/office/officeart/2005/8/layout/process2"/>
    <dgm:cxn modelId="{372691A1-9960-4719-A006-52A9D2D99C33}" type="presParOf" srcId="{4E8BA001-5191-4517-8F83-1A1BEF53922F}" destId="{EBB5D3B5-AD1A-48FF-AF70-8B81BFD10B4F}" srcOrd="15" destOrd="0" presId="urn:microsoft.com/office/officeart/2005/8/layout/process2"/>
    <dgm:cxn modelId="{199F8E3D-F042-4E7D-A92F-6D671840BBD9}" type="presParOf" srcId="{EBB5D3B5-AD1A-48FF-AF70-8B81BFD10B4F}" destId="{3B37FA06-BF33-4AF2-B853-89352BA908AE}" srcOrd="0" destOrd="0" presId="urn:microsoft.com/office/officeart/2005/8/layout/process2"/>
    <dgm:cxn modelId="{40C90FB2-BC21-47EB-B60F-1C0B26F46911}" type="presParOf" srcId="{4E8BA001-5191-4517-8F83-1A1BEF53922F}" destId="{E35E5F18-31BB-403D-BE1A-8BAE6787FDA7}" srcOrd="16" destOrd="0" presId="urn:microsoft.com/office/officeart/2005/8/layout/process2"/>
    <dgm:cxn modelId="{EB4AAD9B-AA9A-44E1-B9BB-3B827C4CF971}" type="presParOf" srcId="{4E8BA001-5191-4517-8F83-1A1BEF53922F}" destId="{ACD3B5B2-ABC6-4EB8-A6F0-28D0545D2F65}" srcOrd="17" destOrd="0" presId="urn:microsoft.com/office/officeart/2005/8/layout/process2"/>
    <dgm:cxn modelId="{95223419-6F2C-441B-94D8-B4A6FCE03C68}" type="presParOf" srcId="{ACD3B5B2-ABC6-4EB8-A6F0-28D0545D2F65}" destId="{4DC681B3-01CD-4AB9-8BA7-BCE9DD4EC921}" srcOrd="0" destOrd="0" presId="urn:microsoft.com/office/officeart/2005/8/layout/process2"/>
    <dgm:cxn modelId="{C44BFB23-FDF8-4DE6-BE24-91934862CFE7}" type="presParOf" srcId="{4E8BA001-5191-4517-8F83-1A1BEF53922F}" destId="{A07BF0EE-17A6-449B-B422-08D8EB8496A5}" srcOrd="18" destOrd="0" presId="urn:microsoft.com/office/officeart/2005/8/layout/process2"/>
    <dgm:cxn modelId="{9D1CAD89-84B8-4AF8-9E2C-29E4B62E288B}" type="presParOf" srcId="{4E8BA001-5191-4517-8F83-1A1BEF53922F}" destId="{FD935E95-90EB-4A27-8152-F571EE515ECB}" srcOrd="19" destOrd="0" presId="urn:microsoft.com/office/officeart/2005/8/layout/process2"/>
    <dgm:cxn modelId="{ED51D84E-5219-4004-B9BA-CF37FB7CE59A}" type="presParOf" srcId="{FD935E95-90EB-4A27-8152-F571EE515ECB}" destId="{B0ACEAA7-7702-48DE-86EC-D55806F87458}" srcOrd="0" destOrd="0" presId="urn:microsoft.com/office/officeart/2005/8/layout/process2"/>
    <dgm:cxn modelId="{57B1C7F5-8B95-4912-BE67-E67B6A371B65}" type="presParOf" srcId="{4E8BA001-5191-4517-8F83-1A1BEF53922F}" destId="{9964338C-566E-4C7C-9D17-69AF27815021}" srcOrd="20" destOrd="0" presId="urn:microsoft.com/office/officeart/2005/8/layout/process2"/>
    <dgm:cxn modelId="{0789DFC4-6028-4CEF-9681-0F4CFB62727B}" type="presParOf" srcId="{4E8BA001-5191-4517-8F83-1A1BEF53922F}" destId="{49AAD4A6-F999-45AB-940D-9B03B642E2D8}" srcOrd="21" destOrd="0" presId="urn:microsoft.com/office/officeart/2005/8/layout/process2"/>
    <dgm:cxn modelId="{9EE54A3F-B691-421A-B05C-15F39D7A52A3}" type="presParOf" srcId="{49AAD4A6-F999-45AB-940D-9B03B642E2D8}" destId="{FFB5EB3A-9E48-4039-B61B-FCEC625597C5}" srcOrd="0" destOrd="0" presId="urn:microsoft.com/office/officeart/2005/8/layout/process2"/>
    <dgm:cxn modelId="{36E6C6DC-2130-4633-9894-C94D8F47C833}" type="presParOf" srcId="{4E8BA001-5191-4517-8F83-1A1BEF53922F}" destId="{37FAA7F9-6B28-4EAA-91E2-619F560F1EB4}" srcOrd="22" destOrd="0" presId="urn:microsoft.com/office/officeart/2005/8/layout/process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47F47-EA6B-431A-B231-5DCE3312087F}" type="datetimeFigureOut">
              <a:rPr lang="el-GR" smtClean="0"/>
              <a:pPr/>
              <a:t>20/5/2013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D0DE8-5674-4A9C-ACE8-5339F98D20C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</a:t>
            </a:r>
            <a:r>
              <a:rPr lang="el-GR" dirty="0" smtClean="0"/>
              <a:t>ρόωρο νεογνό</a:t>
            </a:r>
            <a:br>
              <a:rPr lang="el-GR" dirty="0" smtClean="0"/>
            </a:br>
            <a:r>
              <a:rPr lang="el-GR" dirty="0" smtClean="0"/>
              <a:t>Προβλήματα </a:t>
            </a:r>
            <a:r>
              <a:rPr lang="el-GR" dirty="0" err="1" smtClean="0"/>
              <a:t>προωρότητας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Σύνδρομο αναπνευστικής δυσχέρειας τύπου 1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786478"/>
          </a:xfrm>
        </p:spPr>
        <p:txBody>
          <a:bodyPr>
            <a:normAutofit/>
          </a:bodyPr>
          <a:lstStyle/>
          <a:p>
            <a:r>
              <a:rPr lang="el-GR" dirty="0" smtClean="0"/>
              <a:t>Βασική αιτία</a:t>
            </a:r>
            <a:r>
              <a:rPr lang="en-US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Η καθολική ανωριμότητα των πνευμόνων και πιο πολύ του συστήματος που παράγει τον </a:t>
            </a:r>
            <a:r>
              <a:rPr lang="el-GR" sz="2800" dirty="0" err="1" smtClean="0"/>
              <a:t>επιφανειοδραστικό</a:t>
            </a:r>
            <a:r>
              <a:rPr lang="el-GR" sz="2800" dirty="0" smtClean="0"/>
              <a:t> παράγοντα.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Επιπλέον η </a:t>
            </a:r>
            <a:r>
              <a:rPr lang="el-GR" sz="2800" dirty="0" err="1" smtClean="0"/>
              <a:t>προωρότητα</a:t>
            </a:r>
            <a:r>
              <a:rPr lang="el-GR" sz="2800" dirty="0" smtClean="0"/>
              <a:t> προδιαθέτει σε </a:t>
            </a:r>
            <a:r>
              <a:rPr lang="el-GR" sz="2800" dirty="0" err="1" smtClean="0"/>
              <a:t>άπνοιες,υποξία</a:t>
            </a:r>
            <a:r>
              <a:rPr lang="el-GR" sz="2800" dirty="0" smtClean="0"/>
              <a:t>, υπόταση και υποθερμία που με τη σειρά τους ελαττώνουν τη σύνθεση του </a:t>
            </a:r>
            <a:r>
              <a:rPr lang="el-GR" sz="2800" dirty="0" err="1" smtClean="0"/>
              <a:t>επειφανειοδραστικού</a:t>
            </a:r>
            <a:r>
              <a:rPr lang="el-GR" sz="2800" dirty="0" smtClean="0"/>
              <a:t> παράγοντα.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3578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600" dirty="0" smtClean="0"/>
              <a:t>Αποτέλεσμα της μειωμένης παραγωγής του </a:t>
            </a:r>
            <a:r>
              <a:rPr lang="el-GR" sz="1600" dirty="0" err="1" smtClean="0"/>
              <a:t>επειφανειοδραστικού</a:t>
            </a:r>
            <a:r>
              <a:rPr lang="el-GR" sz="1600" dirty="0" smtClean="0"/>
              <a:t> παράγοντα είναι η ελάττωση της επιφανειακής τάσης στις κυψελίδες με επακόλουθο τη </a:t>
            </a:r>
            <a:r>
              <a:rPr lang="el-GR" sz="1600" dirty="0" err="1" smtClean="0"/>
              <a:t>ατελεκτασία</a:t>
            </a:r>
            <a:r>
              <a:rPr lang="el-GR" sz="1600" dirty="0" smtClean="0"/>
              <a:t> τους που οδηγεί σε </a:t>
            </a:r>
            <a:r>
              <a:rPr lang="el-GR" sz="1600" dirty="0" err="1" smtClean="0"/>
              <a:t>υποαερισμό</a:t>
            </a:r>
            <a:r>
              <a:rPr lang="el-GR" sz="1600" dirty="0" smtClean="0"/>
              <a:t> των κυψελίδων και διαταραχή της σχέσης αερισμού –αιμάτωσης.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Έτσι προκαλείται </a:t>
            </a:r>
            <a:r>
              <a:rPr lang="el-GR" sz="1600" dirty="0" err="1" smtClean="0"/>
              <a:t>υποξαιμία</a:t>
            </a:r>
            <a:r>
              <a:rPr lang="el-GR" sz="1600" dirty="0" smtClean="0"/>
              <a:t> και </a:t>
            </a:r>
            <a:r>
              <a:rPr lang="el-GR" sz="1600" dirty="0" err="1" smtClean="0"/>
              <a:t>υπερκαπνία</a:t>
            </a:r>
            <a:r>
              <a:rPr lang="el-GR" sz="1600" dirty="0" smtClean="0"/>
              <a:t> που με τη σειρά τους ελαττώνουν τη σύνθεση του </a:t>
            </a:r>
            <a:r>
              <a:rPr lang="el-GR" sz="1600" dirty="0" err="1" smtClean="0"/>
              <a:t>επιφανειοδραστικού</a:t>
            </a:r>
            <a:r>
              <a:rPr lang="el-GR" sz="1600" dirty="0" smtClean="0"/>
              <a:t> παράγοντα.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Η </a:t>
            </a:r>
            <a:r>
              <a:rPr lang="el-GR" sz="1600" dirty="0" err="1" smtClean="0"/>
              <a:t>υποξαιμία</a:t>
            </a:r>
            <a:r>
              <a:rPr lang="el-GR" sz="1600" dirty="0" smtClean="0"/>
              <a:t> και οξέωση προκαλούν επιπλέον σπασμό της πνευμονικής αρτηρίας με αποτέλεσμα επιδείνωση της </a:t>
            </a:r>
            <a:r>
              <a:rPr lang="el-GR" sz="1600" dirty="0" err="1" smtClean="0"/>
              <a:t>υποξαιμίας</a:t>
            </a:r>
            <a:r>
              <a:rPr lang="el-GR" sz="1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Η </a:t>
            </a:r>
            <a:r>
              <a:rPr lang="el-GR" sz="1600" dirty="0" err="1" smtClean="0"/>
              <a:t>υποξαιμία</a:t>
            </a:r>
            <a:r>
              <a:rPr lang="el-GR" sz="1600" dirty="0" smtClean="0"/>
              <a:t> παράλληλα οδηγεί σε νέκρωση των επιθηλιακών κυττάρων  των </a:t>
            </a:r>
            <a:r>
              <a:rPr lang="el-GR" sz="1600" dirty="0" err="1" smtClean="0"/>
              <a:t>κυψελίδων,τα</a:t>
            </a:r>
            <a:r>
              <a:rPr lang="el-GR" sz="1600" dirty="0" smtClean="0"/>
              <a:t> οποία λίγες ώρες μετά τη γέννηση </a:t>
            </a:r>
            <a:r>
              <a:rPr lang="el-GR" sz="1600" dirty="0" err="1" smtClean="0"/>
              <a:t>απόκολλώνται</a:t>
            </a:r>
            <a:r>
              <a:rPr lang="el-GR" sz="1600" dirty="0" smtClean="0"/>
              <a:t> από τη βασική </a:t>
            </a:r>
            <a:r>
              <a:rPr lang="el-GR" sz="1600" dirty="0" err="1" smtClean="0"/>
              <a:t>μεμβράνη,τα</a:t>
            </a:r>
            <a:r>
              <a:rPr lang="el-GR" sz="1600" dirty="0" smtClean="0"/>
              <a:t> τελικά </a:t>
            </a:r>
            <a:r>
              <a:rPr lang="el-GR" sz="1600" dirty="0" err="1" smtClean="0"/>
              <a:t>βρογχιόλια</a:t>
            </a:r>
            <a:r>
              <a:rPr lang="el-GR" sz="1600" dirty="0" smtClean="0"/>
              <a:t> διατείνονται και αρχίζει η εμφάνιση υαλοειδών μεμβρανών.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Οι υαλοειδείς μεμβράνες σχηματίζονται από την πήξη των </a:t>
            </a:r>
            <a:r>
              <a:rPr lang="el-GR" sz="1600" dirty="0" err="1" smtClean="0"/>
              <a:t>πρωτεινών</a:t>
            </a:r>
            <a:r>
              <a:rPr lang="el-GR" sz="1600" dirty="0" smtClean="0"/>
              <a:t> του πλάσματος, οι οποίες εξέρχονται από τα τριχοειδή αγγεία στις κυψελίδες μέσω  των </a:t>
            </a:r>
            <a:r>
              <a:rPr lang="el-GR" sz="1600" dirty="0" err="1" smtClean="0"/>
              <a:t>αλλοωμένων</a:t>
            </a:r>
            <a:r>
              <a:rPr lang="el-GR" sz="1600" dirty="0" smtClean="0"/>
              <a:t> </a:t>
            </a:r>
            <a:r>
              <a:rPr lang="el-GR" sz="1600" dirty="0" err="1" smtClean="0"/>
              <a:t>ενδοθηλαικών</a:t>
            </a:r>
            <a:r>
              <a:rPr lang="el-GR" sz="1600" dirty="0" smtClean="0"/>
              <a:t> και </a:t>
            </a:r>
            <a:r>
              <a:rPr lang="el-GR" sz="1600" dirty="0" err="1" smtClean="0"/>
              <a:t>επιθηλαικών</a:t>
            </a:r>
            <a:r>
              <a:rPr lang="el-GR" sz="1600" dirty="0" smtClean="0"/>
              <a:t>  κυττάρων.</a:t>
            </a:r>
          </a:p>
          <a:p>
            <a:pPr>
              <a:lnSpc>
                <a:spcPct val="150000"/>
              </a:lnSpc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200" b="1" dirty="0" err="1" smtClean="0"/>
              <a:t>Επιφανειοδραστικός</a:t>
            </a:r>
            <a:r>
              <a:rPr lang="el-GR" sz="3200" b="1" dirty="0" smtClean="0"/>
              <a:t> παράγοντας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5007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Είναι ένα </a:t>
            </a:r>
            <a:r>
              <a:rPr lang="el-GR" sz="2000" dirty="0" err="1" smtClean="0"/>
              <a:t>σύμπλοκο</a:t>
            </a:r>
            <a:r>
              <a:rPr lang="el-GR" sz="2000" dirty="0" smtClean="0"/>
              <a:t> μείγμα πολλών ουσιών 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Αποτελείται από </a:t>
            </a:r>
            <a:r>
              <a:rPr lang="el-GR" sz="2000" dirty="0" err="1" smtClean="0"/>
              <a:t>φωσφολιπίδια</a:t>
            </a:r>
            <a:r>
              <a:rPr lang="el-GR" sz="2000" dirty="0" smtClean="0"/>
              <a:t>( κυρίως </a:t>
            </a:r>
            <a:r>
              <a:rPr lang="el-GR" sz="2000" dirty="0" err="1" smtClean="0"/>
              <a:t>φωσφατιδυλοχολίνη</a:t>
            </a:r>
            <a:r>
              <a:rPr lang="el-GR" sz="2000" dirty="0" smtClean="0"/>
              <a:t>), λίπη και </a:t>
            </a:r>
            <a:r>
              <a:rPr lang="el-GR" sz="2000" dirty="0" err="1" smtClean="0"/>
              <a:t>πρωτείνες</a:t>
            </a:r>
            <a:r>
              <a:rPr lang="el-G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Στα </a:t>
            </a:r>
            <a:r>
              <a:rPr lang="el-GR" sz="2000" dirty="0" err="1" smtClean="0"/>
              <a:t>φωσφολιπίδια</a:t>
            </a:r>
            <a:r>
              <a:rPr lang="el-GR" sz="2000" dirty="0" smtClean="0"/>
              <a:t> οφείλονται σημαντικές βιοφυσικές ιδιότητες του </a:t>
            </a:r>
            <a:r>
              <a:rPr lang="el-GR" sz="2000" dirty="0" err="1" smtClean="0"/>
              <a:t>επιφανειοδραστικού</a:t>
            </a:r>
            <a:r>
              <a:rPr lang="el-GR" sz="2000" dirty="0" smtClean="0"/>
              <a:t> παράγοντα.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Συντίθεται στα τύπου ΙΙ </a:t>
            </a:r>
            <a:r>
              <a:rPr lang="el-GR" sz="2000" dirty="0" err="1" smtClean="0"/>
              <a:t>πνευμονοκύτταρα</a:t>
            </a:r>
            <a:r>
              <a:rPr lang="el-GR" sz="2000" dirty="0" smtClean="0"/>
              <a:t>( κυβοειδή κύτταρα που βρίσκονται στις γωνίες των αεροφόρων οδών).Χαρακτηριστικό τους γνώρισμα είναι τα </a:t>
            </a:r>
            <a:r>
              <a:rPr lang="el-GR" sz="2000" dirty="0" err="1" smtClean="0"/>
              <a:t>πεταλιώδη</a:t>
            </a:r>
            <a:r>
              <a:rPr lang="el-GR" sz="2000" dirty="0" smtClean="0"/>
              <a:t> σωμάτια,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</a:t>
            </a:r>
            <a:r>
              <a:rPr lang="el-GR" sz="2000" dirty="0" err="1" smtClean="0"/>
              <a:t>πεταλιώδη</a:t>
            </a:r>
            <a:r>
              <a:rPr lang="el-GR" sz="2000" dirty="0" smtClean="0"/>
              <a:t> σωμάτια εκκρίνονται μέσα στις κυψελίδες με </a:t>
            </a:r>
            <a:r>
              <a:rPr lang="el-GR" sz="2000" dirty="0" err="1" smtClean="0"/>
              <a:t>εξωκυττάρωση</a:t>
            </a:r>
            <a:r>
              <a:rPr lang="el-G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κύτταρα αυτά προσλαμβάνουν τις απαραίτητες ουσίες για τη σύνθεσή του από την κυκλοφορία.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σύνθεσή του αυξάνεται με τη επίδραση της κορτιζόνης και της θυροξίνης. 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l-GR" sz="3200" b="1" dirty="0" err="1" smtClean="0"/>
              <a:t>Επιφανειοδραστικός</a:t>
            </a:r>
            <a:r>
              <a:rPr lang="el-GR" sz="3200" b="1" dirty="0" smtClean="0"/>
              <a:t> παράγοντας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401080" cy="5572164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Δράσεις του </a:t>
            </a:r>
            <a:r>
              <a:rPr lang="el-GR" dirty="0" err="1" smtClean="0"/>
              <a:t>επειφανειοδραστικού</a:t>
            </a:r>
            <a:r>
              <a:rPr lang="el-GR" dirty="0" smtClean="0"/>
              <a:t> παράγοντα</a:t>
            </a:r>
            <a:r>
              <a:rPr lang="en-US" dirty="0" smtClean="0"/>
              <a:t>:</a:t>
            </a:r>
          </a:p>
          <a:p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sz="1900" dirty="0" smtClean="0"/>
              <a:t>Ελάττωση της επιφανειακής τάσης κατά τη διάρκεια της συμπίεσης των πνευμόνων </a:t>
            </a:r>
          </a:p>
          <a:p>
            <a:pPr>
              <a:lnSpc>
                <a:spcPct val="150000"/>
              </a:lnSpc>
            </a:pPr>
            <a:r>
              <a:rPr lang="el-GR" sz="1900" dirty="0" smtClean="0"/>
              <a:t>Η δεύτερη δράση είναι δυναμική και επιτρέπει στην επιφανειακή τάση να προσαρμόζεται στις διακυμάνσεις του μεγέθους των κυψελίδων κατά τη διάρκεια του αναπνευστικού κύκλου.</a:t>
            </a:r>
          </a:p>
          <a:p>
            <a:pPr>
              <a:lnSpc>
                <a:spcPct val="150000"/>
              </a:lnSpc>
            </a:pPr>
            <a:r>
              <a:rPr lang="el-GR" sz="1900" dirty="0" smtClean="0"/>
              <a:t>Η Τρίτη ιδιότητα του είναι η ικανότητα του να </a:t>
            </a:r>
            <a:r>
              <a:rPr lang="el-GR" sz="1900" dirty="0" err="1" smtClean="0"/>
              <a:t>επανεξαπλώνεται</a:t>
            </a:r>
            <a:r>
              <a:rPr lang="el-GR" sz="1900" dirty="0" smtClean="0"/>
              <a:t> μέσα σε ελάχιστα δευτερόλεπτα μετά τη μέγιστη συμπίεση του κατά το τέλος της εκπνοής.</a:t>
            </a:r>
          </a:p>
          <a:p>
            <a:pPr>
              <a:lnSpc>
                <a:spcPct val="150000"/>
              </a:lnSpc>
            </a:pPr>
            <a:r>
              <a:rPr lang="el-GR" sz="1900" dirty="0" smtClean="0"/>
              <a:t>Η τέταρτη ιδιότητα του είναι η μεγάλη ταχύτητα απορρόφησης του ,λιγότερη από 1 δευτερόλεπτο ,στη κυψελιδική </a:t>
            </a:r>
            <a:r>
              <a:rPr lang="el-GR" sz="1900" dirty="0" err="1" smtClean="0"/>
              <a:t>υπόφαση</a:t>
            </a:r>
            <a:r>
              <a:rPr lang="el-GR" sz="1900" dirty="0" smtClean="0"/>
              <a:t> δηλαδή στο λεπτό στρώμα υγρού που καλύπτει την επιφάνεια των κυψελίδων.  </a:t>
            </a:r>
            <a:endParaRPr lang="el-GR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Οι φυσιολογικές του λειτουργίες είναι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Αύξηση της ενδοτικότητας των πνευμόνων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Ελάττωση του έργου της αναπνοής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Σταθεροποίηση των κυψελίδων κατά την εκπνοή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Ομοιόμορφη </a:t>
            </a:r>
            <a:r>
              <a:rPr lang="el-GR" sz="2400" dirty="0" err="1" smtClean="0"/>
              <a:t>έκπτυξη</a:t>
            </a:r>
            <a:r>
              <a:rPr lang="el-GR" sz="2400" dirty="0" smtClean="0"/>
              <a:t> των κυψελίδων κατά την εισπνοή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Πρόληψη του πνευμονικού οιδήματος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285728"/>
          <a:ext cx="8229600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Κλινική εικόνα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71504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Ταχύπνοια με συχνότητα αναπνοών&gt;60 αναπνοές/λεπτό</a:t>
            </a:r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Εισολκή</a:t>
            </a:r>
            <a:r>
              <a:rPr lang="el-GR" sz="1800" dirty="0" smtClean="0"/>
              <a:t> του στέρνου, των μεσοπλευρίων διαστημάτων και των κατώτερων πλευρών καθώς και </a:t>
            </a:r>
            <a:r>
              <a:rPr lang="el-GR" sz="1800" dirty="0" err="1" smtClean="0"/>
              <a:t>αναπέταση</a:t>
            </a:r>
            <a:r>
              <a:rPr lang="el-GR" sz="1800" dirty="0" smtClean="0"/>
              <a:t> των ρινικών πτερυγίων κατά την εισπνοή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Γογγυσμός κατά την εκπνοή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Κυάνωση όταν δεν χορηγείται οξυγόνο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Επίσης μπορεί να εμφανιστούν 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Απνοιες</a:t>
            </a:r>
            <a:r>
              <a:rPr lang="el-GR" sz="1800" dirty="0" smtClean="0"/>
              <a:t>(κακό προγνωστικό σημείο)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Τα συμπτώματα εμφανίζονται κατά τις 4 πρώτες ώρες της ζωής και επιδεινώνονται προοδευτικά κατά τις επόμενες 36-48 ώρες.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Υπόταση λόγω της ελάττωσης της καρδιακής παροχής λόγω μείωσης της συσταλτικότητας του μυοκαρδίου λόγω της </a:t>
            </a:r>
            <a:r>
              <a:rPr lang="el-GR" sz="1800" dirty="0" err="1" smtClean="0"/>
              <a:t>υποξίας</a:t>
            </a:r>
            <a:r>
              <a:rPr lang="el-GR" sz="1800" dirty="0" smtClean="0"/>
              <a:t> και της οξέωσης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Παραμονή ανοικτού </a:t>
            </a:r>
            <a:r>
              <a:rPr lang="el-GR" sz="1800" dirty="0" err="1" smtClean="0"/>
              <a:t>βοτάλειου</a:t>
            </a:r>
            <a:r>
              <a:rPr lang="el-GR" sz="1800" dirty="0" smtClean="0"/>
              <a:t> πόρου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Με αποτέλεσμα ροή αίματος από </a:t>
            </a:r>
            <a:r>
              <a:rPr lang="el-GR" sz="1800" dirty="0" err="1" smtClean="0"/>
              <a:t>αριστερα΄προς</a:t>
            </a:r>
            <a:r>
              <a:rPr lang="el-GR" sz="1800" dirty="0" smtClean="0"/>
              <a:t> τα δεξιά.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Διαταραχή της νεφρικής λειτουργίας λόγω της μειωμένης καρδιακής παροχής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Ακτινολογικά ευρήματα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Διάχυτη </a:t>
            </a:r>
            <a:r>
              <a:rPr lang="el-GR" sz="2000" dirty="0" err="1" smtClean="0"/>
              <a:t>δικτυοκοκκώδης</a:t>
            </a:r>
            <a:r>
              <a:rPr lang="el-GR" sz="2000" dirty="0" smtClean="0"/>
              <a:t> εμφάνιση των πνευμόνων με </a:t>
            </a:r>
            <a:r>
              <a:rPr lang="el-GR" sz="2000" dirty="0" err="1" smtClean="0"/>
              <a:t>αεροβρογχόγραμμα</a:t>
            </a:r>
            <a:r>
              <a:rPr lang="el-GR" sz="2000" dirty="0" smtClean="0"/>
              <a:t> στους μικρούς και </a:t>
            </a:r>
            <a:r>
              <a:rPr lang="el-GR" sz="2000" dirty="0" err="1" smtClean="0"/>
              <a:t>στελεχιαίους</a:t>
            </a:r>
            <a:r>
              <a:rPr lang="el-GR" sz="2000" dirty="0" smtClean="0"/>
              <a:t> βρόγχους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βαρύτητα της ακτινολογικής εικόνας δεν αντιστοιχεί απόλυτα και στην κλινική βαρύτητα της νόσου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Με την εξωγενή χορήγηση </a:t>
            </a:r>
            <a:r>
              <a:rPr lang="el-GR" sz="2000" dirty="0" err="1" smtClean="0"/>
              <a:t>επιφανειδραστικού</a:t>
            </a:r>
            <a:r>
              <a:rPr lang="el-GR" sz="2000" dirty="0" smtClean="0"/>
              <a:t> παράγοντα η βελτίωση της ακτινολογικής εικόνας συμβαδίζει με την κλινική βελτίωση.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πρόωρα νεογνά των οποίων βελτιώνεται η ακτινολογική εικόνα έχουν μικρότερη θνησιμότητα από εκείνη των νεογνών που η ακτινολογική τους εικόνα παραμένει αμετάβλητη.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Αυτό που χαρακτηρίζει το σύνδρομο αναπνευστικής δυσχέρειας είναι η </a:t>
            </a:r>
            <a:r>
              <a:rPr lang="el-GR" sz="2000" dirty="0" err="1" smtClean="0"/>
              <a:t>υποξαιμία</a:t>
            </a:r>
            <a:r>
              <a:rPr lang="el-GR" sz="2000" dirty="0" smtClean="0"/>
              <a:t> και η </a:t>
            </a:r>
            <a:r>
              <a:rPr lang="el-GR" sz="2000" dirty="0" err="1" smtClean="0"/>
              <a:t>υπερκαπνία</a:t>
            </a:r>
            <a:r>
              <a:rPr lang="el-G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Σημασία έχει η προοδευτική αύξηση του </a:t>
            </a:r>
            <a:r>
              <a:rPr lang="en-US" sz="2000" dirty="0" smtClean="0"/>
              <a:t>paCO2</a:t>
            </a:r>
            <a:r>
              <a:rPr lang="el-GR" sz="2000" dirty="0" smtClean="0"/>
              <a:t> γιατί υποδεικνύει επικείμενη αναπνευστική ανεπάρκεια και ανάγκη διασωλήνωσης.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Διαφορική διάγνωση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Συγγενής πνευμονία</a:t>
            </a:r>
          </a:p>
          <a:p>
            <a:r>
              <a:rPr lang="el-GR" dirty="0" smtClean="0"/>
              <a:t>Επιμένουσα πνευμονική υπέρταση</a:t>
            </a:r>
          </a:p>
          <a:p>
            <a:r>
              <a:rPr lang="el-GR" dirty="0" smtClean="0"/>
              <a:t>Συγγενείς </a:t>
            </a:r>
            <a:r>
              <a:rPr lang="el-GR" dirty="0" err="1" smtClean="0"/>
              <a:t>κυανωτικές</a:t>
            </a:r>
            <a:r>
              <a:rPr lang="el-GR" dirty="0" smtClean="0"/>
              <a:t> καρδιοπάθειες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Πρόωρο νεογνό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l-GR" dirty="0" smtClean="0"/>
              <a:t>Οριακή </a:t>
            </a:r>
            <a:r>
              <a:rPr lang="el-GR" dirty="0" err="1" smtClean="0"/>
              <a:t>προωρότητα</a:t>
            </a:r>
            <a:r>
              <a:rPr lang="en-US" dirty="0" smtClean="0"/>
              <a:t>:</a:t>
            </a:r>
            <a:r>
              <a:rPr lang="el-GR" dirty="0" smtClean="0"/>
              <a:t>36-37 εβδομάδων</a:t>
            </a:r>
          </a:p>
          <a:p>
            <a:r>
              <a:rPr lang="el-GR" dirty="0" smtClean="0"/>
              <a:t>Μετρίου βαθμού </a:t>
            </a:r>
            <a:r>
              <a:rPr lang="el-GR" dirty="0" err="1" smtClean="0"/>
              <a:t>προωρότητα</a:t>
            </a:r>
            <a:r>
              <a:rPr lang="en-US" dirty="0" smtClean="0"/>
              <a:t>: </a:t>
            </a:r>
            <a:r>
              <a:rPr lang="el-GR" dirty="0" smtClean="0"/>
              <a:t>Κύηση 31-36 εβδομάδων</a:t>
            </a:r>
          </a:p>
          <a:p>
            <a:r>
              <a:rPr lang="el-GR" dirty="0" smtClean="0"/>
              <a:t>Εξαιρετικού βαθμού</a:t>
            </a:r>
            <a:r>
              <a:rPr lang="en-US" dirty="0" smtClean="0"/>
              <a:t>:</a:t>
            </a:r>
            <a:r>
              <a:rPr lang="el-GR" dirty="0"/>
              <a:t> </a:t>
            </a:r>
            <a:r>
              <a:rPr lang="el-GR" dirty="0" smtClean="0"/>
              <a:t>Κύηση 24-30 εβδομάδων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Πρόληψη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Πρόληψη πρόωρου τοκετού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Χορήγηση προγεννητικά </a:t>
            </a:r>
            <a:r>
              <a:rPr lang="el-GR" sz="2000" dirty="0" err="1" smtClean="0"/>
              <a:t>κορτικοστεροειδών</a:t>
            </a:r>
            <a:r>
              <a:rPr lang="el-GR" sz="2000" dirty="0" smtClean="0"/>
              <a:t>(</a:t>
            </a:r>
            <a:r>
              <a:rPr lang="el-GR" sz="2000" dirty="0" err="1" smtClean="0"/>
              <a:t>βηταμεθαζόνης</a:t>
            </a:r>
            <a:r>
              <a:rPr lang="el-GR" sz="2000" dirty="0" smtClean="0"/>
              <a:t>) στη μητέρα  τα οποία αυξάνουν τη σύνθεση του </a:t>
            </a:r>
            <a:r>
              <a:rPr lang="el-GR" sz="2000" dirty="0" err="1" smtClean="0"/>
              <a:t>επιφανειδραστικού</a:t>
            </a:r>
            <a:r>
              <a:rPr lang="el-GR" sz="2000" dirty="0" smtClean="0"/>
              <a:t> παράγοντα.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Απόλυτη αντένδειξη για τη χορήγηση του </a:t>
            </a:r>
            <a:r>
              <a:rPr lang="el-GR" sz="2000" dirty="0" err="1" smtClean="0"/>
              <a:t>επιφανιδραστικού</a:t>
            </a:r>
            <a:r>
              <a:rPr lang="el-GR" sz="2000" dirty="0" smtClean="0"/>
              <a:t> παράγοντα είναι η </a:t>
            </a:r>
            <a:r>
              <a:rPr lang="el-GR" sz="2000" dirty="0" err="1" smtClean="0"/>
              <a:t>προεκλαμψία</a:t>
            </a:r>
            <a:r>
              <a:rPr lang="el-GR" sz="2000" dirty="0" smtClean="0"/>
              <a:t> ενώ σχετικές αντενδείξεις αποτελούν η παρατεταμένη ρήξη θυλακίου, η </a:t>
            </a:r>
            <a:r>
              <a:rPr lang="el-GR" sz="2000" dirty="0" err="1" smtClean="0"/>
              <a:t>αμνιονίτιδα</a:t>
            </a:r>
            <a:r>
              <a:rPr lang="el-GR" sz="2000" dirty="0" smtClean="0"/>
              <a:t>  και ο σακχαρώδης διαβήτης.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Χορήγηση εξωγενούς </a:t>
            </a:r>
            <a:r>
              <a:rPr lang="el-GR" sz="2000" dirty="0" err="1" smtClean="0"/>
              <a:t>επιφανιεοδραστικού</a:t>
            </a:r>
            <a:r>
              <a:rPr lang="el-GR" sz="2000" dirty="0" smtClean="0"/>
              <a:t> παράγοντα μέσω </a:t>
            </a:r>
            <a:r>
              <a:rPr lang="el-GR" sz="2000" dirty="0" err="1" smtClean="0"/>
              <a:t>τραχειοσωλήνα</a:t>
            </a:r>
            <a:r>
              <a:rPr lang="el-GR" sz="2000" dirty="0" smtClean="0"/>
              <a:t> στα πρόωρα νεογνά που παρουσιάζουν σύνδρομο αναπνευστικής δυσχέρειας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Θεραπεία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Χορήγηση Οξυγόνου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Χορήγηση </a:t>
            </a:r>
            <a:r>
              <a:rPr lang="el-GR" sz="2400" dirty="0" err="1" smtClean="0"/>
              <a:t>επιφανιοδραστικού</a:t>
            </a:r>
            <a:r>
              <a:rPr lang="el-GR" sz="2400" dirty="0" smtClean="0"/>
              <a:t> παράγοντα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Μηχανική υποστήριξη της αναπνοής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Γενικά υποστηρικτικά μέτρα(</a:t>
            </a:r>
            <a:r>
              <a:rPr lang="en-US" sz="2400" dirty="0" smtClean="0"/>
              <a:t>minimal handling)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Ρύθμιση υγρών και ηλεκτρολυτών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Διατήρηση της θερμοκρασίας του σώματος και της αρτηριακής πίεσης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Διατήρηση </a:t>
            </a:r>
            <a:r>
              <a:rPr lang="en-US" sz="2400" dirty="0" err="1" smtClean="0"/>
              <a:t>Hb</a:t>
            </a:r>
            <a:r>
              <a:rPr lang="el-GR" sz="2400" dirty="0" smtClean="0"/>
              <a:t> αίματος &gt;13</a:t>
            </a:r>
            <a:r>
              <a:rPr lang="en-US" sz="2400" dirty="0" smtClean="0"/>
              <a:t>g/dl</a:t>
            </a:r>
            <a:r>
              <a:rPr lang="el-GR" sz="24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Χορήγηση κατάλληλων αντιβιοτικών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Παρεντερική θρέψη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Επιπλοκές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60007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Πνευμοθώρακας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Αιμοδυναμικά</a:t>
            </a:r>
            <a:r>
              <a:rPr lang="el-GR" sz="2000" dirty="0" smtClean="0"/>
              <a:t> σημαντικός ανοικτός </a:t>
            </a:r>
            <a:r>
              <a:rPr lang="el-GR" sz="2000" dirty="0" err="1" smtClean="0"/>
              <a:t>βοτάλειος</a:t>
            </a:r>
            <a:r>
              <a:rPr lang="el-GR" sz="2000" dirty="0" smtClean="0"/>
              <a:t> πόρος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Περικοιλιακή</a:t>
            </a:r>
            <a:r>
              <a:rPr lang="el-GR" sz="2000" dirty="0" smtClean="0"/>
              <a:t>-</a:t>
            </a:r>
            <a:r>
              <a:rPr lang="el-GR" sz="2000" dirty="0" err="1" smtClean="0"/>
              <a:t>Ενδοκοιλιακή</a:t>
            </a:r>
            <a:r>
              <a:rPr lang="el-GR" sz="2000" dirty="0" smtClean="0"/>
              <a:t> αιμορραγία που είναι και η κυριότερη αιτία θανάτου στα πολύ χαμηλού βάρους γέννησης νεογνά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Νεκρωτική εντεροκολίτιδα(</a:t>
            </a:r>
            <a:r>
              <a:rPr lang="el-GR" sz="2000" dirty="0" err="1" smtClean="0"/>
              <a:t>υποξαιμία,υπόταση,τοποθέτηση</a:t>
            </a:r>
            <a:r>
              <a:rPr lang="el-GR" sz="2000" dirty="0" smtClean="0"/>
              <a:t> ομφαλικού καθετήρα)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Βρογχοπνευμονική</a:t>
            </a:r>
            <a:r>
              <a:rPr lang="el-GR" sz="2000" dirty="0" smtClean="0"/>
              <a:t> δυσπλασία που είναι απώτερη επιπλοκή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Αμφιβληστροειδοπάθεια</a:t>
            </a:r>
            <a:r>
              <a:rPr lang="el-GR" sz="2000" dirty="0" smtClean="0"/>
              <a:t> της </a:t>
            </a:r>
            <a:r>
              <a:rPr lang="el-GR" sz="2000" dirty="0" err="1" smtClean="0"/>
              <a:t>προωρότητας</a:t>
            </a:r>
            <a:r>
              <a:rPr lang="el-GR" sz="2000" dirty="0" smtClean="0"/>
              <a:t> που οφείλεται στα επεισόδια </a:t>
            </a:r>
            <a:r>
              <a:rPr lang="el-GR" sz="2000" dirty="0" err="1" smtClean="0"/>
              <a:t>υπεροξίας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υποξίας</a:t>
            </a:r>
            <a:r>
              <a:rPr lang="el-GR" sz="2000" dirty="0" smtClean="0"/>
              <a:t> που συμβαίνουν κατά τη μακροχρόνια χορήγηση οξυγόνου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Προβλήματα του πρόωρου νεογνού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b="1" dirty="0" smtClean="0"/>
              <a:t>Χρόνια προβλήματα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Νεκρωτική εντεροκολίτιδα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Λοιμώξεις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Βρογχοπνευμονική</a:t>
            </a:r>
            <a:r>
              <a:rPr lang="el-GR" sz="2400" dirty="0" smtClean="0"/>
              <a:t> δυσπλασία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Οστεοπενία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Αμφιβληστροειδοπάθεια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Διαταραχές στη σχέση γονέα-παιδιού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Ψυχοκινητική καθυστέρηση 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Αντιμετώπιση προβλημάτων πρόωρου νεογνού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Παρουσία παιδιάτρου στον τοκετό γιατί συχνά χρειάζεται ανάνηψη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Τοποθέτηση σε θερμοκοιτίδα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Καλή κλινική εξέταση γιατί συχνά συνυπάρχουν συχνά συνυπάρχουν συγγενείς ανωμαλίες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Εκτίμηση της ωριμότητας του.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Ζύγισμα και καταγραφή ζωτικών σημείων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Λήψη αερίων αίματος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Χορήγηση βιταμίνης Κ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Παρακολούθηση καρδιακού ρυθμού και κορεσμού </a:t>
            </a:r>
            <a:r>
              <a:rPr lang="en-US" sz="1800" dirty="0" err="1" smtClean="0"/>
              <a:t>Hb</a:t>
            </a:r>
            <a:r>
              <a:rPr lang="el-GR" sz="1800" dirty="0" smtClean="0"/>
              <a:t> με </a:t>
            </a:r>
            <a:r>
              <a:rPr lang="en-US" sz="1800" dirty="0" smtClean="0"/>
              <a:t>monitor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Συνεχής έλεγχος της θερμοκρασίας της θερμοκοιτίδας και της θερμοκρασίας του  νεογνού με αισθητήρες που συνδέονται με το δέρμα του.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Χορήγηση Ο2 σε αναπνευστική δυσχέρεια και ανάλογα με την ανταπόκριση και τη οξυγόνωση του νεογνού διασωλήνωση ,χορήγηση </a:t>
            </a:r>
            <a:r>
              <a:rPr lang="el-GR" sz="2000" dirty="0" err="1" smtClean="0"/>
              <a:t>επιφανειοδραστικού</a:t>
            </a:r>
            <a:r>
              <a:rPr lang="el-GR" sz="2000" dirty="0" smtClean="0"/>
              <a:t> παράγοντα και υποστήριξη της αναπνευστικής λειτουργίας με αναπνευστήρα.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Παρακολούθηση για υπογλυκαιμία και διόρθωση της.(αν γλυκόζη &lt;45</a:t>
            </a:r>
            <a:r>
              <a:rPr lang="en-US" sz="2000" dirty="0" smtClean="0"/>
              <a:t>g/dl</a:t>
            </a:r>
            <a:r>
              <a:rPr lang="el-GR" sz="2000" dirty="0" smtClean="0"/>
              <a:t> χορηγούμε </a:t>
            </a:r>
            <a:r>
              <a:rPr lang="en-US" sz="2000" dirty="0" smtClean="0"/>
              <a:t>iv</a:t>
            </a:r>
            <a:r>
              <a:rPr lang="el-GR" sz="2000" dirty="0" smtClean="0"/>
              <a:t> διάλυμα γλυκόζης 10% σε ποσότητα 2 </a:t>
            </a:r>
            <a:r>
              <a:rPr lang="en-US" sz="2000" dirty="0" smtClean="0"/>
              <a:t>ml/kg</a:t>
            </a:r>
            <a:r>
              <a:rPr lang="el-GR" sz="2000" dirty="0" smtClean="0"/>
              <a:t> εφάπαξ και στη συνέχεια γλυκόζη στάγδην)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Παρακολούθηση της αρτηριακής πίεση και της διούρησης και έγκαιρη διόρθωση τυχόν διαταραχών τους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Χορήγηση αντιβίωσης μόνο επί ενδείξεων από το </a:t>
            </a:r>
            <a:r>
              <a:rPr lang="el-GR" sz="2000" dirty="0" err="1" smtClean="0"/>
              <a:t>περιγεννητικό</a:t>
            </a:r>
            <a:r>
              <a:rPr lang="el-GR" sz="2000" dirty="0" smtClean="0"/>
              <a:t> ιστορικό ή αν κατά την πορεία υπάρχει ένδειξη πιθανής λοίμωξης(π.χ. πρόωρη ρήξη θυλακίου0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Έναρξη παρεντερικής διατροφής αλλά και χορήγηση ελάχιστης ποσότητας γάλακτος από το στόμα με προοδευτική αύξηση της ποσότητας του εφόσον υπάρχει καλή ανοχή (</a:t>
            </a:r>
            <a:r>
              <a:rPr lang="en-US" sz="2000" dirty="0" smtClean="0"/>
              <a:t>minimal feeding)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800" dirty="0" smtClean="0"/>
              <a:t>Καθημερινά έλεγχος για παρουσία φυσήματος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800" dirty="0" smtClean="0"/>
              <a:t>Καθημερινό ζύγισμα και εβδομαδιαία μέτρηση της περιμέτρου κεφαλής εκτός αν υπάρχουν ενδείξεις για συχνότερη μέτρηση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800" dirty="0" smtClean="0"/>
              <a:t>Παρακολούθηση </a:t>
            </a:r>
            <a:r>
              <a:rPr lang="el-GR" sz="1800" dirty="0" err="1" smtClean="0"/>
              <a:t>ικτέρου</a:t>
            </a:r>
            <a:endParaRPr lang="el-GR" sz="18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800" dirty="0" smtClean="0"/>
              <a:t>Παρακολούθηση για παρουσία </a:t>
            </a:r>
            <a:r>
              <a:rPr lang="el-GR" sz="1800" dirty="0" err="1" smtClean="0"/>
              <a:t>ενδοκοιλιακής</a:t>
            </a:r>
            <a:r>
              <a:rPr lang="el-GR" sz="1800" dirty="0" smtClean="0"/>
              <a:t> αιμορραγίας επί ενδείξεων αλλά και σε τακτικά χρονικά διαστήματα με υπερήχους.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800" dirty="0" smtClean="0"/>
              <a:t>Παρακολούθηση της τιμής της αιμοσφαιρίνης και του αιματοκρίτη και διόρθωση αναιμίας με μετάγγιση αν χρειάζεται.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Ενδομήτρια καθυστέρηση της αύξησης</a:t>
            </a:r>
            <a:endParaRPr lang="el-GR" sz="3600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428604"/>
            <a:ext cx="8229600" cy="28575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Συχνότητα</a:t>
            </a:r>
            <a:r>
              <a:rPr lang="en-US" sz="2400" dirty="0" smtClean="0"/>
              <a:t>:</a:t>
            </a:r>
            <a:r>
              <a:rPr lang="el-GR" sz="2400" dirty="0" smtClean="0"/>
              <a:t>3-8% των κυήσεων διεθνώς, 3% στην Ελλάδα.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25% των νεογνών με βάρος γέννησης &lt;2.500</a:t>
            </a:r>
            <a:r>
              <a:rPr lang="en-US" sz="2400" dirty="0" err="1" smtClean="0"/>
              <a:t>gr</a:t>
            </a:r>
            <a:r>
              <a:rPr lang="el-GR" sz="2400" dirty="0" smtClean="0"/>
              <a:t> είναι </a:t>
            </a:r>
            <a:r>
              <a:rPr lang="el-GR" sz="2400" dirty="0" err="1" smtClean="0"/>
              <a:t>τελειόμηνα</a:t>
            </a:r>
            <a:r>
              <a:rPr lang="el-GR" sz="2400" dirty="0" smtClean="0"/>
              <a:t> και όχι πρόωρα.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Ενδομήτρια καθυστέρηση αύξησης θεωρούμε ότι έχει ένα νεογνό που</a:t>
            </a:r>
            <a:r>
              <a:rPr lang="en-US" sz="24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βάρος του είναι &lt;2 </a:t>
            </a:r>
            <a:r>
              <a:rPr lang="en-US" sz="2400" dirty="0" smtClean="0"/>
              <a:t>SD</a:t>
            </a:r>
            <a:r>
              <a:rPr lang="el-GR" sz="2400" dirty="0" smtClean="0"/>
              <a:t> από το μέσο βάρος για την ηλικία κύησης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βάρος του είναι &lt;3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ΕΘ για την ηλικία κύησης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βάρος του είναι &lt;10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ΕΘ για την ηλικία κύησης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647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400" b="1" dirty="0" smtClean="0"/>
              <a:t>Συμμετρικός τύπος</a:t>
            </a:r>
            <a:r>
              <a:rPr lang="en-US" sz="2400" b="1" dirty="0" smtClean="0"/>
              <a:t>;</a:t>
            </a:r>
            <a:endParaRPr lang="el-GR" sz="2400" b="1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Αποτέλεσμα πρώιμης διαταραχής δηλ πριν από την 28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 </a:t>
            </a:r>
            <a:r>
              <a:rPr lang="el-GR" sz="2400" dirty="0" err="1" smtClean="0"/>
              <a:t>κύησης,Το</a:t>
            </a:r>
            <a:r>
              <a:rPr lang="el-GR" sz="2400" dirty="0" smtClean="0"/>
              <a:t> κεφάλι και το σώμα αυτών των νεογνών έχουν φυσιολογικές αναλογίες και ο λόγος βάρους προς ύψος είναι κανονικός.</a:t>
            </a:r>
          </a:p>
          <a:p>
            <a:pPr>
              <a:lnSpc>
                <a:spcPct val="150000"/>
              </a:lnSpc>
            </a:pPr>
            <a:r>
              <a:rPr lang="el-GR" sz="2400" b="1" i="1" dirty="0" smtClean="0"/>
              <a:t>Κυριότερα αίτια</a:t>
            </a:r>
            <a:r>
              <a:rPr lang="en-US" sz="2400" b="1" i="1" dirty="0" smtClean="0"/>
              <a:t>;</a:t>
            </a:r>
            <a:endParaRPr lang="el-GR" sz="2400" b="1" i="1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Βαριές αγγειακές ανωμαλίες της μητέρας με υπέρταση και νεφρική νόσο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Συγγενείς ανωμαλίες </a:t>
            </a:r>
          </a:p>
          <a:p>
            <a:pPr lvl="1">
              <a:lnSpc>
                <a:spcPct val="150000"/>
              </a:lnSpc>
            </a:pPr>
            <a:r>
              <a:rPr lang="el-GR" sz="2400" dirty="0" err="1" smtClean="0"/>
              <a:t>Χρωμοσωμικές</a:t>
            </a:r>
            <a:r>
              <a:rPr lang="el-GR" sz="2400" dirty="0" smtClean="0"/>
              <a:t> διαταραχές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rmAutofit/>
          </a:bodyPr>
          <a:lstStyle/>
          <a:p>
            <a:r>
              <a:rPr lang="el-GR" sz="3200" b="1" dirty="0" err="1" smtClean="0"/>
              <a:t>Προδιαθεσικοί</a:t>
            </a:r>
            <a:r>
              <a:rPr lang="el-GR" sz="3200" b="1" dirty="0" smtClean="0"/>
              <a:t> παράγοντες για πρόωρο τοκετό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5721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b="1" u="sng" dirty="0" smtClean="0"/>
              <a:t>Γενικά χαρακτηριστικά μητέρας</a:t>
            </a:r>
            <a:r>
              <a:rPr lang="el-GR" sz="2000" b="1" u="sng" dirty="0"/>
              <a:t> </a:t>
            </a:r>
            <a:r>
              <a:rPr lang="en-US" sz="2000" dirty="0" smtClean="0"/>
              <a:t>:</a:t>
            </a:r>
            <a:r>
              <a:rPr lang="el-GR" sz="2000" dirty="0" smtClean="0"/>
              <a:t>Ηλικία&lt; 20 ετών ή &gt;40 ετών, χαμηλό ανάστημα, χαμηλό κοινωνικοοικονομικό επίπεδο, υπερβολική εργασία, κακή </a:t>
            </a:r>
            <a:r>
              <a:rPr lang="el-GR" sz="2000" dirty="0" err="1" smtClean="0"/>
              <a:t>διατροφή,εγκυμοσύνη</a:t>
            </a:r>
            <a:r>
              <a:rPr lang="el-GR" sz="2000" dirty="0" smtClean="0"/>
              <a:t> στην εφηβεία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Πρόωρη ρήξη υμένων</a:t>
            </a:r>
            <a:r>
              <a:rPr lang="en-US" sz="2000" dirty="0" smtClean="0"/>
              <a:t>:</a:t>
            </a:r>
            <a:r>
              <a:rPr lang="el-GR" sz="2000" dirty="0" smtClean="0"/>
              <a:t>15-45% των πρόωρων </a:t>
            </a:r>
            <a:r>
              <a:rPr lang="el-GR" sz="2000" dirty="0" err="1" smtClean="0"/>
              <a:t>τοκετών.Η</a:t>
            </a:r>
            <a:r>
              <a:rPr lang="el-GR" sz="2000" dirty="0" smtClean="0"/>
              <a:t> λοίμωξη αποτελεί σημαντικό </a:t>
            </a:r>
            <a:r>
              <a:rPr lang="el-GR" sz="2000" dirty="0" err="1" smtClean="0"/>
              <a:t>προδιαθεσικό</a:t>
            </a:r>
            <a:r>
              <a:rPr lang="el-GR" sz="2000" dirty="0" smtClean="0"/>
              <a:t> παράγοντα για πρόωρη ρήξη υμένων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Διάταση μήτρας</a:t>
            </a:r>
            <a:r>
              <a:rPr lang="en-US" sz="2000" dirty="0" smtClean="0"/>
              <a:t>:</a:t>
            </a:r>
            <a:r>
              <a:rPr lang="el-GR" sz="2000" dirty="0" err="1" smtClean="0"/>
              <a:t>Πολύδυμη</a:t>
            </a:r>
            <a:r>
              <a:rPr lang="el-GR" sz="2000" dirty="0" smtClean="0"/>
              <a:t> </a:t>
            </a:r>
            <a:r>
              <a:rPr lang="el-GR" sz="2000" dirty="0" err="1" smtClean="0"/>
              <a:t>κύηση,πολυυδράμνιο</a:t>
            </a:r>
            <a:r>
              <a:rPr lang="el-GR" sz="2000" dirty="0" smtClean="0"/>
              <a:t> ή </a:t>
            </a:r>
            <a:r>
              <a:rPr lang="el-GR" sz="2000" dirty="0" err="1" smtClean="0"/>
              <a:t>ίνωση</a:t>
            </a:r>
            <a:r>
              <a:rPr lang="el-GR" sz="2000" dirty="0" smtClean="0"/>
              <a:t> της μήτρας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Ανωμαλίες της μήτρας και του τραχήλου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Λοίμωξη μητέρας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Κάπνισμα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Χρήση ναρκωτικών ουσιών</a:t>
            </a:r>
          </a:p>
          <a:p>
            <a:pPr>
              <a:lnSpc>
                <a:spcPct val="150000"/>
              </a:lnSpc>
            </a:pPr>
            <a:r>
              <a:rPr lang="el-GR" sz="2000" b="1" u="sng" dirty="0" smtClean="0"/>
              <a:t>Νοσήματα της μητέρας</a:t>
            </a:r>
            <a:endParaRPr lang="el-GR" sz="20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l-GR" b="1" dirty="0" smtClean="0"/>
              <a:t>Όψιμος ή ασύμμετρος τύπος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Η ανάπτυξη της κεφαλής δεν επηρεάζεται σε μεγάλο βαθμό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Αρχίζει μετά την 28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 κύησης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κεφάλι μοιάζει σχετικά μεγάλο με το σώμα και ο λόγος βάρους προς ύψος είναι μικρός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Αίτια</a:t>
            </a:r>
            <a:r>
              <a:rPr lang="en-US" sz="2400" dirty="0" smtClean="0"/>
              <a:t>;</a:t>
            </a:r>
            <a:r>
              <a:rPr lang="el-GR" sz="2400" dirty="0" smtClean="0"/>
              <a:t>Ηπιότερη υπέρταση της μητέρας 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Αλλα</a:t>
            </a:r>
            <a:r>
              <a:rPr lang="el-GR" sz="2400" dirty="0" smtClean="0"/>
              <a:t> αίτια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000108"/>
          </a:xfrm>
        </p:spPr>
        <p:txBody>
          <a:bodyPr>
            <a:normAutofit fontScale="90000"/>
          </a:bodyPr>
          <a:lstStyle/>
          <a:p>
            <a:r>
              <a:rPr lang="el-GR" sz="2200" b="1" dirty="0" smtClean="0"/>
              <a:t/>
            </a:r>
            <a:br>
              <a:rPr lang="el-GR" sz="2200" b="1" dirty="0" smtClean="0"/>
            </a:br>
            <a:r>
              <a:rPr lang="el-GR" sz="2200" b="1" dirty="0" smtClean="0"/>
              <a:t/>
            </a:r>
            <a:br>
              <a:rPr lang="el-GR" sz="2200" b="1" dirty="0" smtClean="0"/>
            </a:br>
            <a:r>
              <a:rPr lang="el-GR" sz="2700" b="1" dirty="0" smtClean="0"/>
              <a:t>Αίτια </a:t>
            </a:r>
            <a:r>
              <a:rPr lang="el-GR" sz="2700" b="1" dirty="0" smtClean="0"/>
              <a:t>ενδομήτριας καθυστέρησης της </a:t>
            </a:r>
            <a:r>
              <a:rPr lang="el-GR" sz="2700" b="1" dirty="0" smtClean="0"/>
              <a:t>αύξησης</a:t>
            </a:r>
            <a:br>
              <a:rPr lang="el-GR" sz="2700" b="1" dirty="0" smtClean="0"/>
            </a:br>
            <a:r>
              <a:rPr lang="el-GR" sz="2700" b="1" dirty="0" smtClean="0"/>
              <a:t>Μητρικοί </a:t>
            </a:r>
            <a:r>
              <a:rPr lang="el-GR" sz="2700" b="1" dirty="0" smtClean="0"/>
              <a:t>παράγοντες</a:t>
            </a:r>
            <a:r>
              <a:rPr lang="en-US" sz="2700" b="1" dirty="0" smtClean="0"/>
              <a:t>;</a:t>
            </a:r>
            <a:r>
              <a:rPr lang="el-GR" sz="2700" b="1" dirty="0" smtClean="0"/>
              <a:t/>
            </a:r>
            <a:br>
              <a:rPr lang="el-GR" sz="2700" b="1" dirty="0" smtClean="0"/>
            </a:br>
            <a:r>
              <a:rPr lang="el-GR" sz="2700" b="1" dirty="0" smtClean="0"/>
              <a:t/>
            </a:r>
            <a:br>
              <a:rPr lang="el-GR" sz="2700" b="1" dirty="0" smtClean="0"/>
            </a:b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lnSpc>
                <a:spcPct val="170000"/>
              </a:lnSpc>
            </a:pPr>
            <a:r>
              <a:rPr lang="el-GR" sz="2300" dirty="0" smtClean="0"/>
              <a:t>Ηλικία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Τόκος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Φυλή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Ιστορικό στειρότητας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Προηγούμενες αποβολές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Μικρό βάρος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Άγαμη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000496" y="1600200"/>
            <a:ext cx="4686304" cy="4525963"/>
          </a:xfrm>
        </p:spPr>
        <p:txBody>
          <a:bodyPr>
            <a:normAutofit fontScale="77500" lnSpcReduction="20000"/>
          </a:bodyPr>
          <a:lstStyle/>
          <a:p>
            <a:pPr lvl="1">
              <a:lnSpc>
                <a:spcPct val="170000"/>
              </a:lnSpc>
            </a:pPr>
            <a:r>
              <a:rPr lang="el-GR" sz="2300" dirty="0" smtClean="0"/>
              <a:t>Ανεπαρκής πρόσληψη βάρους κατά την κύηση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Εργασία κατά τη διάρκεια της κύησης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Μεγάλο υψόμετρο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Χρόνια νοσήματα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Τερατογόνα(</a:t>
            </a:r>
            <a:r>
              <a:rPr lang="el-GR" sz="2300" dirty="0" err="1" smtClean="0"/>
              <a:t>ναρκωτικά,άλλα</a:t>
            </a:r>
            <a:r>
              <a:rPr lang="el-GR" sz="2300" dirty="0" smtClean="0"/>
              <a:t> φάρμακα, οινοπνευματώδη, ακτινοβολία)</a:t>
            </a:r>
          </a:p>
          <a:p>
            <a:pPr lvl="1">
              <a:lnSpc>
                <a:spcPct val="170000"/>
              </a:lnSpc>
            </a:pPr>
            <a:r>
              <a:rPr lang="el-GR" sz="2300" dirty="0" smtClean="0"/>
              <a:t>Οτιδήποτε μπορεί να βλάψει την κυκλοφορία και τη οξυγόνων του πλακούντα</a:t>
            </a:r>
          </a:p>
          <a:p>
            <a:pPr lvl="1">
              <a:lnSpc>
                <a:spcPct val="170000"/>
              </a:lnSpc>
            </a:pPr>
            <a:endParaRPr lang="el-GR" sz="2300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Αίτια ενδομήτριας καθυστέρησης της </a:t>
            </a:r>
            <a:r>
              <a:rPr lang="el-GR" dirty="0" smtClean="0"/>
              <a:t>αύξησης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Βλάβες του πλακούντα</a:t>
            </a:r>
            <a:r>
              <a:rPr lang="en-US" b="1" dirty="0" smtClean="0"/>
              <a:t>;</a:t>
            </a:r>
            <a:endParaRPr lang="el-GR" b="1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Δευτερογενείς βλάβες από αγγειακή </a:t>
            </a:r>
            <a:r>
              <a:rPr lang="el-GR" sz="2400" dirty="0" err="1" smtClean="0"/>
              <a:t>νόσοσ</a:t>
            </a:r>
            <a:r>
              <a:rPr lang="el-GR" sz="2400" dirty="0" smtClean="0"/>
              <a:t> της μητέρας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Πολλαπλή κύηση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Ανωμαλίες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Όγκοι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Αίτια ενδομήτριας καθυστέρησης της αύξησης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Εμβρυικοί παράγοντες</a:t>
            </a:r>
            <a:r>
              <a:rPr lang="en-US" b="1" dirty="0" smtClean="0"/>
              <a:t>:</a:t>
            </a:r>
            <a:endParaRPr lang="el-GR" b="1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Κληρονομικοί (φυσιολογικό, γενετικά μικρό βρέφος)</a:t>
            </a:r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Χρωμοσωμική</a:t>
            </a:r>
            <a:r>
              <a:rPr lang="el-GR" sz="2800" dirty="0" smtClean="0"/>
              <a:t> ανωμαλία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Συγγενείς λοιμώξεις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Πολλαπλή κύηση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868346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Προβλήματα νεογνού με ενδομήτρια καθυστέρηση της αύξησης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Ενδομήτρια ασφυξία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Ασφυξία του νεογνού(πνευμονία από </a:t>
            </a:r>
            <a:r>
              <a:rPr lang="el-GR" sz="2000" dirty="0" err="1" smtClean="0"/>
              <a:t>εισρόφηση</a:t>
            </a:r>
            <a:r>
              <a:rPr lang="el-GR" sz="2000" dirty="0" smtClean="0"/>
              <a:t>, σπασμοί, αναπνευστική δυσχέρεια, διαταραχές της πήξης, </a:t>
            </a:r>
            <a:r>
              <a:rPr lang="el-GR" sz="2000" dirty="0" err="1" smtClean="0"/>
              <a:t>υπασβεστιαιμία</a:t>
            </a:r>
            <a:r>
              <a:rPr lang="el-GR" sz="2000" dirty="0" smtClean="0"/>
              <a:t>, διαταραχές της σωματικής και διανοητικής ανάπτυξης)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Σύνδρομο </a:t>
            </a:r>
            <a:r>
              <a:rPr lang="el-GR" sz="2000" dirty="0" err="1" smtClean="0"/>
              <a:t>εισρόφησης</a:t>
            </a:r>
            <a:r>
              <a:rPr lang="el-GR" sz="2000" dirty="0" smtClean="0"/>
              <a:t> μηκωνίου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Περιγεννητική</a:t>
            </a:r>
            <a:r>
              <a:rPr lang="el-GR" sz="2000" dirty="0" smtClean="0"/>
              <a:t> υπερθερμία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Πολυκυταραιμία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υπεργλοιότητα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Παρακολούθηση ενδομήτριας καθυστέρηση της αύξησης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Κατά την εγκυμοσύνη</a:t>
            </a:r>
            <a:r>
              <a:rPr lang="en-US" b="1" dirty="0" smtClean="0"/>
              <a:t>;</a:t>
            </a:r>
            <a:endParaRPr lang="el-GR" b="1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Παρακολούθηση με υπερήχους και επί διαπίστωσης ενδομήτριας καθυστέρησης αύξησης προσπάθεια να βρεθεί η αιτία.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Ορμονολογικός</a:t>
            </a:r>
            <a:r>
              <a:rPr lang="el-GR" sz="2400" dirty="0" smtClean="0"/>
              <a:t> έλεγχος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Βιοφυσικές δοκιμασίες(κινητικότητα του </a:t>
            </a:r>
            <a:r>
              <a:rPr lang="el-GR" sz="2400" dirty="0" err="1" smtClean="0"/>
              <a:t>εμβρύου,καρδιοτοκογραφία</a:t>
            </a:r>
            <a:r>
              <a:rPr lang="el-GR" sz="2400" dirty="0" smtClean="0"/>
              <a:t> χωρίς επιβάρυνση (</a:t>
            </a:r>
            <a:r>
              <a:rPr lang="en-US" sz="2400" dirty="0" smtClean="0"/>
              <a:t>NST</a:t>
            </a:r>
            <a:r>
              <a:rPr lang="el-GR" sz="2400" dirty="0" smtClean="0"/>
              <a:t>),δοκιμασία επιβάρυνσης με </a:t>
            </a:r>
            <a:r>
              <a:rPr lang="el-GR" sz="2400" dirty="0" err="1" smtClean="0"/>
              <a:t>ωκυτοκίνη</a:t>
            </a:r>
            <a:r>
              <a:rPr lang="en-US" sz="2400" dirty="0" smtClean="0"/>
              <a:t>(CST).</a:t>
            </a:r>
            <a:r>
              <a:rPr lang="el-GR" sz="2400" dirty="0" smtClean="0"/>
              <a:t> 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Πρόγνωση του </a:t>
            </a:r>
            <a:r>
              <a:rPr lang="el-GR" sz="3200" b="1" dirty="0" err="1" smtClean="0"/>
              <a:t>ελλιποβαρούς</a:t>
            </a:r>
            <a:r>
              <a:rPr lang="el-GR" sz="3200" b="1" dirty="0" smtClean="0"/>
              <a:t> νεογνο</a:t>
            </a:r>
            <a:r>
              <a:rPr lang="el-GR" dirty="0" smtClean="0"/>
              <a:t>ύ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Τα περισσότερα </a:t>
            </a:r>
            <a:r>
              <a:rPr lang="el-GR" sz="2000" dirty="0" err="1" smtClean="0"/>
              <a:t>τελειόμηνα</a:t>
            </a:r>
            <a:r>
              <a:rPr lang="el-GR" sz="2000" dirty="0" smtClean="0"/>
              <a:t> </a:t>
            </a:r>
            <a:r>
              <a:rPr lang="el-GR" sz="2000" dirty="0" err="1" smtClean="0"/>
              <a:t>ελλιποβαρή</a:t>
            </a:r>
            <a:r>
              <a:rPr lang="el-GR" sz="2000" dirty="0" smtClean="0"/>
              <a:t> νεογνά δεν έχουν νευρολογικά ελλείμματα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συχνότητα σοβαρών νευρολογικών ελλειμμάτων φθάνει στο 3% των νεογνών αυτών.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συχνότητα σπασμών ανέρχεται στο 6%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Διαταραχές του λόγου βρέθηκαν στο 30% αυτών των νεογνών.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σωματική ανάπτυξη τους υπολείπεται και σε μεγαλύτερες ηλικίες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Το 21% των πρόωρων </a:t>
            </a:r>
            <a:r>
              <a:rPr lang="el-GR" sz="2000" dirty="0" err="1" smtClean="0"/>
              <a:t>ελλιποβαρών</a:t>
            </a:r>
            <a:r>
              <a:rPr lang="el-GR" sz="2000" dirty="0" smtClean="0"/>
              <a:t> είχαν μεγάλα νευρολογικά ελλείμματα 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Το 42% είχε νοητικό πηλίκο &lt;80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σωματική τους ανάπτυξη καθυστερεί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Πολύδυμη</a:t>
            </a:r>
            <a:r>
              <a:rPr lang="el-GR" dirty="0" smtClean="0"/>
              <a:t> κύηση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Η συχνότητα της αυξήθηκε λόγω της εφαρμογής μεθόδων υποβοηθούμενης αναπαραγωγής.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Προδιαθεσικοί</a:t>
            </a:r>
            <a:r>
              <a:rPr lang="el-GR" sz="2400" dirty="0" smtClean="0"/>
              <a:t> παράγοντες για </a:t>
            </a:r>
            <a:r>
              <a:rPr lang="el-GR" sz="2400" dirty="0" err="1" smtClean="0"/>
              <a:t>πολύδυμη</a:t>
            </a:r>
            <a:r>
              <a:rPr lang="el-GR" sz="2400" dirty="0" smtClean="0"/>
              <a:t> κύηση είναι</a:t>
            </a:r>
            <a:r>
              <a:rPr lang="en-US" sz="2400" dirty="0" smtClean="0"/>
              <a:t>;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Η ηλικία της μητέρας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Η φυλή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οικογενειακό ιστορικό της μητέρας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Φάρμακα που προκαλούν </a:t>
            </a:r>
            <a:r>
              <a:rPr lang="el-GR" sz="2400" dirty="0" err="1" smtClean="0"/>
              <a:t>ωορηξία</a:t>
            </a:r>
            <a:endParaRPr lang="el-GR" sz="2400" dirty="0" smtClean="0"/>
          </a:p>
          <a:p>
            <a:pPr>
              <a:lnSpc>
                <a:spcPct val="150000"/>
              </a:lnSpc>
            </a:pPr>
            <a:endParaRPr lang="el-GR" sz="2400" dirty="0" smtClean="0"/>
          </a:p>
          <a:p>
            <a:pPr>
              <a:lnSpc>
                <a:spcPct val="150000"/>
              </a:lnSpc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el-GR" dirty="0" smtClean="0"/>
              <a:t>Προβλήματα δίδυμης κύησης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642918"/>
            <a:ext cx="8401080" cy="621508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Η </a:t>
            </a:r>
            <a:r>
              <a:rPr lang="el-GR" sz="2000" dirty="0" err="1" smtClean="0"/>
              <a:t>περιγεννητική</a:t>
            </a:r>
            <a:r>
              <a:rPr lang="el-GR" sz="2000" dirty="0" smtClean="0"/>
              <a:t> θνησιμότητα και νοσηρότητα είναι απίστευτα υψηλή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Κυριότερα αίτια είναι</a:t>
            </a:r>
            <a:r>
              <a:rPr lang="en-US" sz="2000" dirty="0" smtClean="0"/>
              <a:t>:</a:t>
            </a:r>
            <a:r>
              <a:rPr lang="el-GR" sz="2000" dirty="0" smtClean="0"/>
              <a:t> Διαμαρτίες περί τη διάπλαση, </a:t>
            </a:r>
            <a:r>
              <a:rPr lang="el-GR" sz="2000" dirty="0" err="1" smtClean="0"/>
              <a:t>προωρότητα</a:t>
            </a:r>
            <a:r>
              <a:rPr lang="el-GR" sz="2000" dirty="0" smtClean="0"/>
              <a:t>, χαμηλό βάρος </a:t>
            </a:r>
            <a:r>
              <a:rPr lang="el-GR" sz="2000" dirty="0" err="1" smtClean="0"/>
              <a:t>΄γέννησης</a:t>
            </a:r>
            <a:r>
              <a:rPr lang="el-GR" sz="2000" dirty="0" smtClean="0"/>
              <a:t>, καθυστέρηση στην ενδομήτρια ανάπτυξη, τραύμα </a:t>
            </a:r>
            <a:r>
              <a:rPr lang="el-GR" sz="2000" smtClean="0"/>
              <a:t>στον τοκετό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Ευθύνονται για το 11-13% των νεογνικών θανάτων(4 φορές μεγαλύτερη από τη μονήρη κύηση)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</a:t>
            </a:r>
            <a:r>
              <a:rPr lang="el-GR" sz="2000" dirty="0" err="1" smtClean="0"/>
              <a:t>μονοχοριακά</a:t>
            </a:r>
            <a:r>
              <a:rPr lang="el-GR" sz="2000" dirty="0" smtClean="0"/>
              <a:t> δίδυμα έχουν 2-3 φορές μεγαλύτερη θνησιμότητα συγκριτικά με τα </a:t>
            </a:r>
            <a:r>
              <a:rPr lang="el-GR" sz="2000" dirty="0" err="1" smtClean="0"/>
              <a:t>διχοριακά</a:t>
            </a:r>
            <a:r>
              <a:rPr lang="el-GR" sz="2000" dirty="0" smtClean="0"/>
              <a:t> δίδυμα.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συχνότητα </a:t>
            </a:r>
            <a:r>
              <a:rPr lang="el-GR" sz="2000" dirty="0" err="1" smtClean="0"/>
              <a:t>προωρότητας</a:t>
            </a:r>
            <a:r>
              <a:rPr lang="el-GR" sz="2000" dirty="0" smtClean="0"/>
              <a:t> είναι 5-10 φορές υψηλότερη συγκριτικά με τα μονήρη νεογνά.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Χαμηλό βάρος γέννησης παρατηρείται 5-7 φορές συχνότερα στα δίδυμα συγκριτικά με τα μονήρη νεογνά.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Εμβρυική υπολειπόμενη ανάπτυξη εμφανίζεται σε 1 σε κάθε 4 δίδυμες </a:t>
            </a:r>
            <a:r>
              <a:rPr lang="el-GR" sz="2000" dirty="0" err="1" smtClean="0"/>
              <a:t>εγκυμοσύνες.Σε</a:t>
            </a:r>
            <a:r>
              <a:rPr lang="el-GR" sz="2000" dirty="0" smtClean="0"/>
              <a:t> αρκετές περιπτώσεις η υπολειπόμενη ανάπτυξη αφορά μόνο σε ένα από τα δίδυμα.</a:t>
            </a:r>
          </a:p>
          <a:p>
            <a:pPr>
              <a:lnSpc>
                <a:spcPct val="150000"/>
              </a:lnSpc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Οριακά πρόωρο νεογνό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Αποτελούν περίπου το 16% του συνόλου των γεννήσεων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ηλικία κύησης είναι 36-37 εβδομάδων και το βάρος κυμαίνεται από 2.500-3250 </a:t>
            </a:r>
            <a:r>
              <a:rPr lang="en-US" sz="2000" dirty="0" err="1" smtClean="0"/>
              <a:t>gr</a:t>
            </a:r>
            <a:r>
              <a:rPr lang="el-G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Θεωρούνται φυσιολογικά και δεν απαιτούν ειδική νοσηλεία.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προβλήματα που μπορεί να παρουσιάσουν είναι</a:t>
            </a:r>
            <a:r>
              <a:rPr lang="en-US" sz="2000" dirty="0" smtClean="0"/>
              <a:t>;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Διαταραχές της θερμορύθμισης ιδίως τους χειμερινούς μήνες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Δυσκολία στη σίτιση ιδίως μετά τη 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-3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ημέρα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Ίκτερο που διαρκεί πιο πολύ συγκριτικά με τα </a:t>
            </a:r>
            <a:r>
              <a:rPr lang="el-GR" sz="2000" dirty="0" err="1" smtClean="0"/>
              <a:t>τελειόμηνα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Σύνδρομο αναπνευστικής </a:t>
            </a:r>
            <a:r>
              <a:rPr lang="el-GR" sz="2000" dirty="0"/>
              <a:t>δ</a:t>
            </a:r>
            <a:r>
              <a:rPr lang="el-GR" sz="2000" dirty="0" smtClean="0"/>
              <a:t>υσχέρειας μέσα στο 1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δωδεκάωρο της ζωής γι αυτό και χρειάζονται παρακολούθηση.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071546"/>
            <a:ext cx="8858280" cy="505461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Η </a:t>
            </a:r>
            <a:r>
              <a:rPr lang="el-GR" sz="2000" dirty="0" err="1" smtClean="0"/>
              <a:t>προωρότητα</a:t>
            </a:r>
            <a:r>
              <a:rPr lang="el-GR" sz="2000" dirty="0" smtClean="0"/>
              <a:t> και το χαμηλό βάρος των διδύμων αυξάνουν το κίνδυνο για</a:t>
            </a:r>
            <a:r>
              <a:rPr lang="en-US" sz="20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 σύνδρομο αναπνευστικής δυσχέρειας,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 </a:t>
            </a:r>
            <a:r>
              <a:rPr lang="el-GR" sz="2000" dirty="0" err="1" smtClean="0"/>
              <a:t>αμφιβληστροειδοπάθεια</a:t>
            </a:r>
            <a:r>
              <a:rPr lang="el-GR" sz="2000" dirty="0" smtClean="0"/>
              <a:t> </a:t>
            </a:r>
            <a:r>
              <a:rPr lang="el-GR" sz="2000" dirty="0" err="1" smtClean="0"/>
              <a:t>προωρότητας</a:t>
            </a:r>
            <a:r>
              <a:rPr lang="el-GR" sz="2000" dirty="0" smtClean="0"/>
              <a:t>,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λοίμωξη με </a:t>
            </a:r>
            <a:r>
              <a:rPr lang="en-US" sz="2000" dirty="0" smtClean="0"/>
              <a:t>Group </a:t>
            </a:r>
            <a:r>
              <a:rPr lang="el-GR" sz="2000" dirty="0" smtClean="0"/>
              <a:t>β- στρεπτόκοκκο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 νεκρωτική εντεροκολίτιδα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Υπάρχει διαφορά νοσηρότητας και θνησιμότητας ανάμεσα στο 1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και στο 2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δίδυμο.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Το 2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από τα δίδυμα υποβάλλεται σε περισσότερους μαιευτικούς χειρισμούς, σε μεγαλύτερη περίοδο </a:t>
            </a:r>
            <a:r>
              <a:rPr lang="el-GR" sz="2000" dirty="0" err="1" smtClean="0"/>
              <a:t>υποξίας</a:t>
            </a:r>
            <a:r>
              <a:rPr lang="el-GR" sz="2000" dirty="0" smtClean="0"/>
              <a:t> και σε μεγαλύτερο χρόνο επίδρασης της αναισθησίας, 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έχει μεγαλύτερο κίνδυνο εμφάνισης συνδρόμου αναπνευστικής δυσχέρειας,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Έχει μεγαλύτερο κίνδυνο εμφάνισης εγκεφαλικής αιμορραγίας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Μετρίου βαθμού πρόωρο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l-GR" dirty="0" smtClean="0"/>
              <a:t>Το πρόωρο 31-36 εβδομάδων</a:t>
            </a:r>
          </a:p>
          <a:p>
            <a:pPr lvl="1">
              <a:buNone/>
            </a:pPr>
            <a:r>
              <a:rPr lang="el-GR" dirty="0" smtClean="0"/>
              <a:t>Αποτελούν το 6-7% του συνόλου των γεννήσεων</a:t>
            </a:r>
          </a:p>
          <a:p>
            <a:pPr lvl="1">
              <a:buNone/>
            </a:pPr>
            <a:r>
              <a:rPr lang="el-GR" dirty="0" smtClean="0"/>
              <a:t>Το βάρος κυμαίνεται από 1500-2500 </a:t>
            </a:r>
            <a:r>
              <a:rPr lang="en-US" dirty="0" smtClean="0"/>
              <a:t>gr.</a:t>
            </a:r>
            <a:endParaRPr lang="el-GR" dirty="0" smtClean="0"/>
          </a:p>
          <a:p>
            <a:pPr lvl="1">
              <a:buNone/>
            </a:pPr>
            <a:r>
              <a:rPr lang="el-GR" dirty="0" smtClean="0"/>
              <a:t>Τα προβλήματα τους οφείλονται σε ανατομική και λειτουργική ανωριμότητα των διαφόρων συστημάτων.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Προβλήματα του πρόωρου νεογνού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sz="3000" b="1" dirty="0" smtClean="0"/>
              <a:t>Οξέα προβλήματα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sz="2200" dirty="0" smtClean="0"/>
              <a:t>Σύνδρομο αναπνευστικής δυσχέρειας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Εγκεφαλική αιμορραγία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Διαταραχές ύδατος και ηλεκτρολυτών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Διαταραχές θερμορύθμισης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Διαφυγή αίματος μέσω του </a:t>
            </a:r>
            <a:r>
              <a:rPr lang="el-GR" sz="2200" dirty="0" err="1" smtClean="0"/>
              <a:t>βοτάλειου</a:t>
            </a:r>
            <a:r>
              <a:rPr lang="el-GR" sz="2200" dirty="0" smtClean="0"/>
              <a:t> πόρου</a:t>
            </a:r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Υπερχολερυθριναιμία</a:t>
            </a:r>
            <a:r>
              <a:rPr lang="el-GR" sz="22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Υπογλυκαιμία(</a:t>
            </a:r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Υπασβεστιαιμία</a:t>
            </a:r>
            <a:endParaRPr lang="el-GR" sz="2200" dirty="0" smtClean="0"/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Απνοικά</a:t>
            </a:r>
            <a:r>
              <a:rPr lang="el-GR" sz="2200" dirty="0" smtClean="0"/>
              <a:t> επεισόδια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Μεγαλύτερη ευαισθησία σε λοιμώξεις(απουσία της </a:t>
            </a:r>
            <a:r>
              <a:rPr lang="en-US" sz="2200" dirty="0" err="1" smtClean="0"/>
              <a:t>IgG</a:t>
            </a:r>
            <a:r>
              <a:rPr lang="el-GR" sz="2200" dirty="0" smtClean="0"/>
              <a:t> που μεταφέρεται στο έμβρυο μέσω του πλακούντα κατά το τέλος της κύησης-,μειωμένη </a:t>
            </a:r>
            <a:r>
              <a:rPr lang="el-GR" sz="2200" dirty="0" err="1" smtClean="0"/>
              <a:t>χημειοταξία</a:t>
            </a:r>
            <a:r>
              <a:rPr lang="el-GR" sz="2200" dirty="0" smtClean="0"/>
              <a:t> και φαγοκυττάρωση των </a:t>
            </a:r>
            <a:r>
              <a:rPr lang="el-GR" sz="2200" dirty="0" err="1" smtClean="0"/>
              <a:t>λευκοκυττάρων,ανωριμότητα</a:t>
            </a:r>
            <a:r>
              <a:rPr lang="el-GR" sz="2200" dirty="0" smtClean="0"/>
              <a:t> του εντερικού </a:t>
            </a:r>
            <a:r>
              <a:rPr lang="el-GR" sz="2200" dirty="0" err="1" smtClean="0"/>
              <a:t>βλενογίονου</a:t>
            </a:r>
            <a:r>
              <a:rPr lang="el-GR" sz="2200" dirty="0" smtClean="0"/>
              <a:t>)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Εγκεφαλική αιμορραγία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Η ανικανότητα των πολύ πρόωρων νεογνών να </a:t>
            </a:r>
            <a:r>
              <a:rPr lang="el-GR" sz="2000" dirty="0" err="1" smtClean="0"/>
              <a:t>αυτορυθμίζουν</a:t>
            </a:r>
            <a:r>
              <a:rPr lang="el-GR" sz="2000" dirty="0" smtClean="0"/>
              <a:t> την αιμάτωση του εγκεφάλου 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ευθραυστότητα των αγγείων που βρίσκονται στα τοιχώματα των κοιλιών του εγκεφάλου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ανατομία των αγγείων που αρδεύουν τον εγκέφαλο 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Είναι όλα παράγοντες που προδιαθέτουν στην εμφάνιση εγκεφαλικής αιμορραγίας ή εγκεφαλικής βλάβης στα πολύ πρόωρα νεογνά.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200" dirty="0" smtClean="0"/>
              <a:t>Διαταραχές ύδατος και ηλεκτρολυτών(η νεφρική αιμάτωση και η </a:t>
            </a:r>
            <a:r>
              <a:rPr lang="el-GR" sz="2200" dirty="0" err="1" smtClean="0"/>
              <a:t>σπειραματική</a:t>
            </a:r>
            <a:r>
              <a:rPr lang="el-GR" sz="2200" dirty="0" smtClean="0"/>
              <a:t> διήθηση είναι ελαττωμένη)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Διαταραχές θερμορύθμισης(αυξημένη επιφάνεια σώματος σε σχέση με το βάρος, έλλειψη υποδόριου και φαιού λίπους) </a:t>
            </a:r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Υπερχολερυθριναιμία</a:t>
            </a:r>
            <a:r>
              <a:rPr lang="el-GR" sz="2200" dirty="0" smtClean="0"/>
              <a:t> (ανωριμότητα των ηπατικών ενζύμων –αυξημένος </a:t>
            </a:r>
            <a:r>
              <a:rPr lang="el-GR" sz="2200" dirty="0" err="1" smtClean="0"/>
              <a:t>εντεροηαπτικός</a:t>
            </a:r>
            <a:r>
              <a:rPr lang="el-GR" sz="2200" dirty="0" smtClean="0"/>
              <a:t> κύκλος-μεγαλύτερη διάρκεια συγκριτικά με τα </a:t>
            </a:r>
            <a:r>
              <a:rPr lang="el-GR" sz="2200" dirty="0" err="1" smtClean="0"/>
              <a:t>τελειόμηνα</a:t>
            </a:r>
            <a:r>
              <a:rPr lang="el-GR" sz="2200" dirty="0" smtClean="0"/>
              <a:t>)</a:t>
            </a:r>
          </a:p>
          <a:p>
            <a:pPr>
              <a:lnSpc>
                <a:spcPct val="150000"/>
              </a:lnSpc>
            </a:pPr>
            <a:endParaRPr lang="el-GR" sz="2200" dirty="0" smtClean="0"/>
          </a:p>
          <a:p>
            <a:pPr>
              <a:lnSpc>
                <a:spcPct val="150000"/>
              </a:lnSpc>
            </a:pPr>
            <a:endParaRPr lang="el-GR" sz="2200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b="1" dirty="0" smtClean="0"/>
              <a:t>Υπογλυκαιμία</a:t>
            </a:r>
            <a:r>
              <a:rPr lang="en-US" sz="2000" dirty="0" smtClean="0"/>
              <a:t>:</a:t>
            </a:r>
            <a:r>
              <a:rPr lang="el-GR" sz="2000" dirty="0" smtClean="0"/>
              <a:t>Το πρόωρο νεογνό μετά τη διακοπή της </a:t>
            </a:r>
            <a:r>
              <a:rPr lang="el-GR" sz="2000" dirty="0" err="1" smtClean="0"/>
              <a:t>πλακουντιακής</a:t>
            </a:r>
            <a:r>
              <a:rPr lang="el-GR" sz="2000" dirty="0" smtClean="0"/>
              <a:t> κυκλοφορίας πρέπει να αντιμετωπίσει μόνο του τις ενεργειακές του ανάγκες.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περιεκτικότητα του εμβρύου σε λίπος αυξάνει θεαματικά κατά το 3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τρίμηνο.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Στο πρόωρο νεογνό το περισσότερο λίπος του είναι δομικό και δεν αποτελεί πηγή ενέργειας.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Έχει χαμηλά αποθέματα γλυκογόνου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Έτσι αν δεν τραφεί επαρκώς βρίσκεται εύκολα σε αρνητικό ισοζύγιο ενέργειας που οδηγεί σε καταβολισμό λευκώματος από τους μυς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2144</Words>
  <Application>Microsoft Office PowerPoint</Application>
  <PresentationFormat>Προβολή στην οθόνη (4:3)</PresentationFormat>
  <Paragraphs>259</Paragraphs>
  <Slides>40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40</vt:i4>
      </vt:variant>
    </vt:vector>
  </HeadingPairs>
  <TitlesOfParts>
    <vt:vector size="41" baseType="lpstr">
      <vt:lpstr>Θέμα του Office</vt:lpstr>
      <vt:lpstr>Πρόωρο νεογνό Προβλήματα προωρότητας</vt:lpstr>
      <vt:lpstr>Πρόωρο νεογνό</vt:lpstr>
      <vt:lpstr>Προδιαθεσικοί παράγοντες για πρόωρο τοκετό</vt:lpstr>
      <vt:lpstr>Οριακά πρόωρο νεογνό</vt:lpstr>
      <vt:lpstr>Μετρίου βαθμού πρόωρο</vt:lpstr>
      <vt:lpstr>Προβλήματα του πρόωρου νεογνού</vt:lpstr>
      <vt:lpstr>Εγκεφαλική αιμορραγία</vt:lpstr>
      <vt:lpstr>Διαφάνεια 8</vt:lpstr>
      <vt:lpstr>Διαφάνεια 9</vt:lpstr>
      <vt:lpstr>Σύνδρομο αναπνευστικής δυσχέρειας τύπου 1</vt:lpstr>
      <vt:lpstr>Διαφάνεια 11</vt:lpstr>
      <vt:lpstr>Επιφανειοδραστικός παράγοντας</vt:lpstr>
      <vt:lpstr>Επιφανειοδραστικός παράγοντας</vt:lpstr>
      <vt:lpstr>Οι φυσιολογικές του λειτουργίες είναι</vt:lpstr>
      <vt:lpstr>Διαφάνεια 15</vt:lpstr>
      <vt:lpstr>Κλινική εικόνα</vt:lpstr>
      <vt:lpstr>Ακτινολογικά ευρήματα</vt:lpstr>
      <vt:lpstr>Διαφάνεια 18</vt:lpstr>
      <vt:lpstr>Διαφορική διάγνωση</vt:lpstr>
      <vt:lpstr>Πρόληψη</vt:lpstr>
      <vt:lpstr>Θεραπεία</vt:lpstr>
      <vt:lpstr>Επιπλοκές</vt:lpstr>
      <vt:lpstr>Προβλήματα του πρόωρου νεογνού</vt:lpstr>
      <vt:lpstr>Αντιμετώπιση προβλημάτων πρόωρου νεογνού</vt:lpstr>
      <vt:lpstr>Διαφάνεια 25</vt:lpstr>
      <vt:lpstr>Διαφάνεια 26</vt:lpstr>
      <vt:lpstr>Ενδομήτρια καθυστέρηση της αύξησης</vt:lpstr>
      <vt:lpstr>Διαφάνεια 28</vt:lpstr>
      <vt:lpstr>Διαφάνεια 29</vt:lpstr>
      <vt:lpstr>Διαφάνεια 30</vt:lpstr>
      <vt:lpstr>  Αίτια ενδομήτριας καθυστέρησης της αύξησης Μητρικοί παράγοντες;  </vt:lpstr>
      <vt:lpstr>Αίτια ενδομήτριας καθυστέρησης της αύξησης</vt:lpstr>
      <vt:lpstr>Αίτια ενδομήτριας καθυστέρησης της αύξησης</vt:lpstr>
      <vt:lpstr>Προβλήματα νεογνού με ενδομήτρια καθυστέρηση της αύξησης</vt:lpstr>
      <vt:lpstr>Παρακολούθηση ενδομήτριας καθυστέρηση της αύξησης</vt:lpstr>
      <vt:lpstr>Πρόγνωση του ελλιποβαρούς νεογνού</vt:lpstr>
      <vt:lpstr>Πολύδυμη κύηση</vt:lpstr>
      <vt:lpstr>Διαφάνεια 38</vt:lpstr>
      <vt:lpstr>Προβλήματα δίδυμης κύησης</vt:lpstr>
      <vt:lpstr>Διαφάνεια 40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Domus</dc:creator>
  <cp:lastModifiedBy>Domus</cp:lastModifiedBy>
  <cp:revision>22</cp:revision>
  <dcterms:created xsi:type="dcterms:W3CDTF">2012-12-09T20:49:31Z</dcterms:created>
  <dcterms:modified xsi:type="dcterms:W3CDTF">2013-05-21T08:10:32Z</dcterms:modified>
</cp:coreProperties>
</file>