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8" r:id="rId16"/>
    <p:sldId id="329" r:id="rId17"/>
    <p:sldId id="330" r:id="rId18"/>
    <p:sldId id="331" r:id="rId19"/>
    <p:sldId id="327" r:id="rId20"/>
    <p:sldId id="276" r:id="rId21"/>
    <p:sldId id="291" r:id="rId22"/>
    <p:sldId id="292" r:id="rId23"/>
    <p:sldId id="293" r:id="rId24"/>
    <p:sldId id="294" r:id="rId25"/>
    <p:sldId id="289" r:id="rId26"/>
    <p:sldId id="277" r:id="rId27"/>
    <p:sldId id="301" r:id="rId28"/>
    <p:sldId id="302" r:id="rId29"/>
    <p:sldId id="303" r:id="rId30"/>
    <p:sldId id="304" r:id="rId31"/>
    <p:sldId id="305" r:id="rId32"/>
    <p:sldId id="259" r:id="rId33"/>
    <p:sldId id="295" r:id="rId34"/>
    <p:sldId id="296" r:id="rId35"/>
    <p:sldId id="297" r:id="rId36"/>
    <p:sldId id="298" r:id="rId37"/>
    <p:sldId id="299" r:id="rId38"/>
    <p:sldId id="300" r:id="rId39"/>
    <p:sldId id="278" r:id="rId40"/>
    <p:sldId id="281" r:id="rId41"/>
    <p:sldId id="260" r:id="rId42"/>
    <p:sldId id="312" r:id="rId43"/>
    <p:sldId id="279" r:id="rId44"/>
    <p:sldId id="261" r:id="rId45"/>
    <p:sldId id="282" r:id="rId46"/>
    <p:sldId id="308" r:id="rId47"/>
    <p:sldId id="309" r:id="rId48"/>
    <p:sldId id="280" r:id="rId49"/>
    <p:sldId id="283" r:id="rId50"/>
    <p:sldId id="284" r:id="rId51"/>
    <p:sldId id="285" r:id="rId52"/>
    <p:sldId id="286" r:id="rId53"/>
    <p:sldId id="287" r:id="rId54"/>
    <p:sldId id="288" r:id="rId55"/>
    <p:sldId id="262" r:id="rId56"/>
    <p:sldId id="310" r:id="rId57"/>
    <p:sldId id="311" r:id="rId58"/>
    <p:sldId id="313" r:id="rId59"/>
    <p:sldId id="314" r:id="rId60"/>
    <p:sldId id="263" r:id="rId61"/>
    <p:sldId id="306" r:id="rId62"/>
    <p:sldId id="307" r:id="rId63"/>
    <p:sldId id="270" r:id="rId64"/>
    <p:sldId id="290" r:id="rId65"/>
    <p:sldId id="264" r:id="rId66"/>
    <p:sldId id="265" r:id="rId67"/>
    <p:sldId id="266" r:id="rId68"/>
    <p:sldId id="267" r:id="rId69"/>
    <p:sldId id="268" r:id="rId70"/>
    <p:sldId id="269" r:id="rId71"/>
    <p:sldId id="271" r:id="rId72"/>
    <p:sldId id="272" r:id="rId73"/>
    <p:sldId id="273" r:id="rId74"/>
    <p:sldId id="274" r:id="rId7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AD2E-D58C-4A1F-8EB0-E62D988FE7ED}" type="datetimeFigureOut">
              <a:rPr lang="el-GR" smtClean="0"/>
              <a:pPr/>
              <a:t>9/4/2013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39E6-CD74-4717-8208-C405A683BD0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Το φυσιολογικό νεογνό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wine </a:t>
            </a:r>
            <a:r>
              <a:rPr lang="el-GR" dirty="0" smtClean="0"/>
              <a:t>σπίλος</a:t>
            </a:r>
            <a:endParaRPr lang="el-GR" dirty="0"/>
          </a:p>
        </p:txBody>
      </p:sp>
      <p:pic>
        <p:nvPicPr>
          <p:cNvPr id="4" name="3 - Θέση περιεχομένου" descr="portwin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653381"/>
            <a:ext cx="5191125" cy="4419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Ιδρώα</a:t>
            </a:r>
            <a:endParaRPr lang="el-GR" dirty="0"/>
          </a:p>
        </p:txBody>
      </p:sp>
      <p:pic>
        <p:nvPicPr>
          <p:cNvPr id="4" name="3 - Θέση περιεχομένου" descr="mili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877219"/>
            <a:ext cx="5191125" cy="39719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Κεχρία</a:t>
            </a:r>
            <a:endParaRPr lang="el-GR" dirty="0"/>
          </a:p>
        </p:txBody>
      </p:sp>
      <p:pic>
        <p:nvPicPr>
          <p:cNvPr id="4" name="3 - Θέση περιεχομένου" descr="sebac-hy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781969"/>
            <a:ext cx="5191125" cy="41624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Τοξικό ερύθημα</a:t>
            </a:r>
            <a:endParaRPr lang="el-GR" dirty="0"/>
          </a:p>
        </p:txBody>
      </p:sp>
      <p:pic>
        <p:nvPicPr>
          <p:cNvPr id="4" name="3 - Θέση περιεχομένου" descr="etox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413" y="1600200"/>
            <a:ext cx="5171174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Τοξικό ερύθημα</a:t>
            </a:r>
            <a:endParaRPr lang="el-GR" dirty="0"/>
          </a:p>
        </p:txBody>
      </p:sp>
      <p:pic>
        <p:nvPicPr>
          <p:cNvPr id="4" name="3 - Θέση περιεχομένου" descr="etox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716" y="1600200"/>
            <a:ext cx="483656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Μαρμαροειδές δέρμα</a:t>
            </a:r>
            <a:endParaRPr lang="el-GR" dirty="0"/>
          </a:p>
        </p:txBody>
      </p:sp>
      <p:pic>
        <p:nvPicPr>
          <p:cNvPr id="4" name="3 - Θέση περιεχομένου" descr="mottl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242" y="1600200"/>
            <a:ext cx="5013516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Αιμαγγείωμα</a:t>
            </a:r>
            <a:endParaRPr lang="el-GR" dirty="0"/>
          </a:p>
        </p:txBody>
      </p:sp>
      <p:pic>
        <p:nvPicPr>
          <p:cNvPr id="4" name="3 - Θέση περιεχομένου" descr="hemangiom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087" y="1600200"/>
            <a:ext cx="4289826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Αιμαγγείωμα</a:t>
            </a:r>
            <a:endParaRPr lang="el-GR" dirty="0"/>
          </a:p>
        </p:txBody>
      </p:sp>
      <p:pic>
        <p:nvPicPr>
          <p:cNvPr id="4" name="3 - Θέση περιεχομένου" descr="hemangiomendotheliom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857364"/>
            <a:ext cx="4214810" cy="4114800"/>
          </a:xfrm>
        </p:spPr>
      </p:pic>
      <p:pic>
        <p:nvPicPr>
          <p:cNvPr id="5" name="4 - Εικόνα" descr="hema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7" y="1571612"/>
            <a:ext cx="3929090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Café-au-</a:t>
            </a:r>
            <a:r>
              <a:rPr lang="en-US" dirty="0" err="1" smtClean="0"/>
              <a:t>lait</a:t>
            </a:r>
            <a:r>
              <a:rPr lang="en-US" dirty="0" smtClean="0"/>
              <a:t> </a:t>
            </a:r>
            <a:r>
              <a:rPr lang="el-GR" dirty="0" smtClean="0"/>
              <a:t>κηλίδα</a:t>
            </a:r>
            <a:endParaRPr lang="el-GR" dirty="0"/>
          </a:p>
        </p:txBody>
      </p:sp>
      <p:pic>
        <p:nvPicPr>
          <p:cNvPr id="4" name="3 - Θέση περιεχομένου" descr="cafeaulai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2105819"/>
            <a:ext cx="5191125" cy="35147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Πετέχειες</a:t>
            </a:r>
            <a:endParaRPr lang="el-GR" dirty="0"/>
          </a:p>
        </p:txBody>
      </p:sp>
      <p:pic>
        <p:nvPicPr>
          <p:cNvPr id="4" name="3 - Θέση περιεχομένου" descr="petechia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854" y="1600200"/>
            <a:ext cx="387229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Εξέταση νεογνού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00108"/>
            <a:ext cx="8858280" cy="58578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Πρέπει να γίνεται μετά τη γέννηση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Ελέγχονται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Χρώμα δέρματος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Ροδαλό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Κυάνωση(κεντρική-</a:t>
            </a:r>
            <a:r>
              <a:rPr lang="el-GR" sz="2000" dirty="0" err="1" smtClean="0"/>
              <a:t>περιφερικ</a:t>
            </a:r>
            <a:r>
              <a:rPr lang="el-GR" sz="2000" dirty="0" smtClean="0"/>
              <a:t>ή)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Ωχρότητα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Ίκτερος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Αναπνοές (</a:t>
            </a:r>
            <a:r>
              <a:rPr lang="el-GR" sz="2000" dirty="0" err="1" smtClean="0"/>
              <a:t>Βραδύπνοια</a:t>
            </a:r>
            <a:r>
              <a:rPr lang="el-GR" sz="2000" dirty="0" smtClean="0"/>
              <a:t>, </a:t>
            </a:r>
            <a:r>
              <a:rPr lang="en-US" sz="2000" dirty="0" smtClean="0"/>
              <a:t> </a:t>
            </a:r>
            <a:r>
              <a:rPr lang="el-GR" sz="2000" dirty="0" err="1" smtClean="0"/>
              <a:t>Άπνοια,ταχύπνοια</a:t>
            </a:r>
            <a:r>
              <a:rPr lang="el-G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Ακρόαση καρδιάς-πνευμόνων-κοιλιάς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Εξέταση της κοιλιάς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Γεννητικά όργανα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Νεογνικά αντανακλαστικά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Αντιδραστικότητα νεογνού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Κεφαλή</a:t>
            </a:r>
            <a:r>
              <a:rPr lang="en-US" dirty="0" smtClean="0"/>
              <a:t>:</a:t>
            </a:r>
          </a:p>
          <a:p>
            <a:r>
              <a:rPr lang="el-GR" dirty="0" smtClean="0"/>
              <a:t>Μέγεθος ,σχήμα, τρίχες, </a:t>
            </a:r>
            <a:r>
              <a:rPr lang="el-GR" dirty="0" err="1" smtClean="0"/>
              <a:t>προκεφαλή</a:t>
            </a:r>
            <a:r>
              <a:rPr lang="el-GR" dirty="0" smtClean="0"/>
              <a:t>, κεφαλαιμάτωμα, πηγές, ραφές)</a:t>
            </a:r>
          </a:p>
          <a:p>
            <a:r>
              <a:rPr lang="el-GR" dirty="0" smtClean="0"/>
              <a:t>Μέγεθος πρόσθιας πηγής</a:t>
            </a:r>
          </a:p>
          <a:p>
            <a:r>
              <a:rPr lang="el-GR" dirty="0" err="1" smtClean="0"/>
              <a:t>Κρανιόφθιση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Ισχυακή</a:t>
            </a:r>
            <a:r>
              <a:rPr lang="el-GR" dirty="0" smtClean="0"/>
              <a:t> προβολή</a:t>
            </a:r>
            <a:endParaRPr lang="el-GR" dirty="0"/>
          </a:p>
        </p:txBody>
      </p:sp>
      <p:pic>
        <p:nvPicPr>
          <p:cNvPr id="4" name="3 - Θέση περιεχομένου" descr="breechhe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943894"/>
            <a:ext cx="5191125" cy="38385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Προκεφαλή</a:t>
            </a:r>
            <a:endParaRPr lang="el-GR" dirty="0"/>
          </a:p>
        </p:txBody>
      </p:sp>
      <p:pic>
        <p:nvPicPr>
          <p:cNvPr id="4" name="3 - Θέση περιεχομένου" descr="head-bruisin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915319"/>
            <a:ext cx="5191125" cy="38957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Κεφαλαιμάτωμα</a:t>
            </a:r>
            <a:endParaRPr lang="el-GR" dirty="0"/>
          </a:p>
        </p:txBody>
      </p:sp>
      <p:pic>
        <p:nvPicPr>
          <p:cNvPr id="10" name="9 - Θέση περιεχομένου" descr="capu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714489"/>
            <a:ext cx="3857620" cy="3716056"/>
          </a:xfrm>
        </p:spPr>
      </p:pic>
      <p:pic>
        <p:nvPicPr>
          <p:cNvPr id="11" name="10 - Εικόνα" descr="capu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8802"/>
            <a:ext cx="4357686" cy="32862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phalohematom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469" y="1600200"/>
            <a:ext cx="4335061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aputLate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739106"/>
            <a:ext cx="5191125" cy="42481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Πρόσωπο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Ασυμμετρία(πάρεση προσωπικού νεύρου)</a:t>
            </a:r>
          </a:p>
          <a:p>
            <a:r>
              <a:rPr lang="el-GR" dirty="0" smtClean="0"/>
              <a:t>Ιδιαίτερα χαρακτηριστικά</a:t>
            </a:r>
          </a:p>
          <a:p>
            <a:r>
              <a:rPr lang="el-GR" dirty="0" smtClean="0"/>
              <a:t>Εξάνθημα(τοξικό ερύθημα)</a:t>
            </a:r>
          </a:p>
          <a:p>
            <a:r>
              <a:rPr lang="el-GR" dirty="0" smtClean="0"/>
              <a:t>Αυτιά</a:t>
            </a:r>
            <a:r>
              <a:rPr lang="en-US" dirty="0" smtClean="0"/>
              <a:t>: </a:t>
            </a:r>
            <a:r>
              <a:rPr lang="el-GR" dirty="0" smtClean="0"/>
              <a:t>Θέση ,σχήμα, μέγεθος</a:t>
            </a:r>
          </a:p>
          <a:p>
            <a:r>
              <a:rPr lang="el-GR" dirty="0" smtClean="0"/>
              <a:t>Μύτη</a:t>
            </a:r>
            <a:r>
              <a:rPr lang="en-US" dirty="0" smtClean="0"/>
              <a:t>:</a:t>
            </a:r>
            <a:r>
              <a:rPr lang="el-GR" dirty="0" smtClean="0"/>
              <a:t>Σχήμα της ρίζας της μύτης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Προωτιαίο</a:t>
            </a:r>
            <a:r>
              <a:rPr lang="el-GR" dirty="0" smtClean="0"/>
              <a:t> έπαρμα</a:t>
            </a:r>
            <a:endParaRPr lang="el-GR" dirty="0"/>
          </a:p>
        </p:txBody>
      </p:sp>
      <p:pic>
        <p:nvPicPr>
          <p:cNvPr id="4" name="3 - Θέση περιεχομένου" descr="earta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878" y="1600200"/>
            <a:ext cx="4104243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tah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857364"/>
            <a:ext cx="3830202" cy="4525963"/>
          </a:xfrm>
        </p:spPr>
      </p:pic>
      <p:pic>
        <p:nvPicPr>
          <p:cNvPr id="5" name="4 - Εικόνα" descr="prom-e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14488"/>
            <a:ext cx="4262431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Μικροωτία</a:t>
            </a:r>
            <a:endParaRPr lang="el-GR" dirty="0"/>
          </a:p>
        </p:txBody>
      </p:sp>
      <p:pic>
        <p:nvPicPr>
          <p:cNvPr id="4" name="3 - Θέση περιεχομένου" descr="microti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708" y="1571612"/>
            <a:ext cx="4645292" cy="4525963"/>
          </a:xfrm>
        </p:spPr>
      </p:pic>
      <p:pic>
        <p:nvPicPr>
          <p:cNvPr id="6" name="5 - Εικόνα" descr="lobular-microt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5191125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νεογνού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Επισκόπηση</a:t>
            </a:r>
            <a:r>
              <a:rPr lang="el-GR" dirty="0" smtClean="0"/>
              <a:t>(χρώμα </a:t>
            </a:r>
            <a:r>
              <a:rPr lang="el-GR" dirty="0" err="1" smtClean="0"/>
              <a:t>δέρματος,οιδήματα,εξάνθημα,τρόμος</a:t>
            </a:r>
            <a:r>
              <a:rPr lang="el-GR" dirty="0" smtClean="0"/>
              <a:t> άνω γνάθου ή άκρων)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Υποπλαστικό</a:t>
            </a:r>
            <a:r>
              <a:rPr lang="el-GR" dirty="0" smtClean="0"/>
              <a:t> αυτί</a:t>
            </a:r>
            <a:endParaRPr lang="el-GR" dirty="0"/>
          </a:p>
        </p:txBody>
      </p:sp>
      <p:pic>
        <p:nvPicPr>
          <p:cNvPr id="4" name="3 - Θέση περιεχομένου" descr="low-set-hypoplastic-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2129631"/>
            <a:ext cx="5191125" cy="34671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Χαμηλή πρόσφυση </a:t>
            </a:r>
            <a:r>
              <a:rPr lang="el-GR" dirty="0" err="1" smtClean="0"/>
              <a:t>ώτων</a:t>
            </a:r>
            <a:endParaRPr lang="el-GR" dirty="0"/>
          </a:p>
        </p:txBody>
      </p:sp>
      <p:pic>
        <p:nvPicPr>
          <p:cNvPr id="6" name="5 - Θέση περιεχομένου" descr="low-ears-tri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2129631"/>
            <a:ext cx="5191125" cy="34671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Μάτια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l-GR" dirty="0" err="1" smtClean="0"/>
              <a:t>Ανισοχρωμία</a:t>
            </a:r>
            <a:r>
              <a:rPr lang="el-GR" dirty="0" smtClean="0"/>
              <a:t>, </a:t>
            </a:r>
            <a:r>
              <a:rPr lang="el-GR" dirty="0" err="1" smtClean="0"/>
              <a:t>ανισοκορία</a:t>
            </a:r>
            <a:endParaRPr lang="el-GR" dirty="0" smtClean="0"/>
          </a:p>
          <a:p>
            <a:r>
              <a:rPr lang="el-GR" dirty="0" err="1" smtClean="0"/>
              <a:t>Ροδόχροη</a:t>
            </a:r>
            <a:r>
              <a:rPr lang="el-GR" dirty="0" smtClean="0"/>
              <a:t> ανταύγεια του βυθού</a:t>
            </a:r>
          </a:p>
          <a:p>
            <a:r>
              <a:rPr lang="el-GR" dirty="0" err="1" smtClean="0"/>
              <a:t>Μικροαιμορραγίες</a:t>
            </a:r>
            <a:r>
              <a:rPr lang="el-GR" dirty="0" smtClean="0"/>
              <a:t> κερατοειδή</a:t>
            </a:r>
          </a:p>
          <a:p>
            <a:r>
              <a:rPr lang="el-GR" dirty="0" smtClean="0"/>
              <a:t>Μόνιμος στραβισμός</a:t>
            </a:r>
          </a:p>
          <a:p>
            <a:r>
              <a:rPr lang="el-GR" dirty="0" smtClean="0"/>
              <a:t>Ασυμμετρία βολβών</a:t>
            </a:r>
          </a:p>
          <a:p>
            <a:r>
              <a:rPr lang="el-GR" dirty="0" smtClean="0"/>
              <a:t>Μικροφθαλμία</a:t>
            </a:r>
          </a:p>
          <a:p>
            <a:r>
              <a:rPr lang="el-GR" dirty="0" smtClean="0"/>
              <a:t>Ύπαρξη καταρράκτη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uffyey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062" y="1600200"/>
            <a:ext cx="4903876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rovingey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2267744"/>
            <a:ext cx="5191125" cy="319087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acrocystocel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915319"/>
            <a:ext cx="4429124" cy="3895725"/>
          </a:xfrm>
        </p:spPr>
      </p:pic>
      <p:pic>
        <p:nvPicPr>
          <p:cNvPr id="5" name="4 - Εικόνα" descr="subconj-he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4190993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eripupillary-vas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857364"/>
            <a:ext cx="4214810" cy="3648075"/>
          </a:xfrm>
        </p:spPr>
      </p:pic>
      <p:pic>
        <p:nvPicPr>
          <p:cNvPr id="5" name="4 - Εικόνα" descr="g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28802"/>
            <a:ext cx="4143372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Συγγενές γλαύκωμα</a:t>
            </a:r>
            <a:endParaRPr lang="el-GR" dirty="0"/>
          </a:p>
        </p:txBody>
      </p:sp>
      <p:pic>
        <p:nvPicPr>
          <p:cNvPr id="4" name="3 - Θέση περιεχομένου" descr="glaucom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2339181"/>
            <a:ext cx="5191125" cy="3048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Συγγενής καταρράκτης</a:t>
            </a:r>
            <a:endParaRPr lang="el-GR" dirty="0"/>
          </a:p>
        </p:txBody>
      </p:sp>
      <p:pic>
        <p:nvPicPr>
          <p:cNvPr id="4" name="3 - Θέση περιεχομένου" descr="catarac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2005806"/>
            <a:ext cx="4500594" cy="3714750"/>
          </a:xfrm>
        </p:spPr>
      </p:pic>
      <p:pic>
        <p:nvPicPr>
          <p:cNvPr id="5" name="4 - Εικόνα" descr="catarac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3429024" cy="39766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Χείλη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  <a:r>
              <a:rPr lang="el-GR" dirty="0" smtClean="0"/>
              <a:t>Λαγώχειλος</a:t>
            </a:r>
          </a:p>
          <a:p>
            <a:r>
              <a:rPr lang="el-GR" b="1" dirty="0" smtClean="0"/>
              <a:t>Στόμα</a:t>
            </a:r>
            <a:r>
              <a:rPr lang="en-US" dirty="0" smtClean="0"/>
              <a:t>:</a:t>
            </a:r>
            <a:r>
              <a:rPr lang="el-GR" dirty="0" smtClean="0"/>
              <a:t> Λυκόστομα, μέγεθος γλώσσας</a:t>
            </a:r>
          </a:p>
          <a:p>
            <a:r>
              <a:rPr lang="el-GR" dirty="0" err="1" smtClean="0"/>
              <a:t>Μαργαριταροειδείς</a:t>
            </a:r>
            <a:r>
              <a:rPr lang="el-GR" dirty="0" smtClean="0"/>
              <a:t> κύστεις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Απολέπιση</a:t>
            </a:r>
            <a:endParaRPr lang="el-GR" dirty="0"/>
          </a:p>
        </p:txBody>
      </p:sp>
      <p:pic>
        <p:nvPicPr>
          <p:cNvPr id="4" name="3 - Θέση περιεχομένου" descr="peeling1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413" y="1600200"/>
            <a:ext cx="5171174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Λαγώχειλος-Λυκόστομα</a:t>
            </a:r>
            <a:br>
              <a:rPr lang="el-GR" dirty="0" smtClean="0"/>
            </a:br>
            <a:r>
              <a:rPr lang="el-GR" dirty="0" smtClean="0"/>
              <a:t>1 ανά 800 γεννήσεις.</a:t>
            </a:r>
            <a:endParaRPr lang="el-GR" dirty="0"/>
          </a:p>
        </p:txBody>
      </p:sp>
      <p:pic>
        <p:nvPicPr>
          <p:cNvPr id="4" name="3 - Θέση περιεχομένου" descr="29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2214578" cy="2357454"/>
          </a:xfrm>
        </p:spPr>
      </p:pic>
      <p:pic>
        <p:nvPicPr>
          <p:cNvPr id="5" name="4 - Εικόνα" descr="29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2" y="2071678"/>
            <a:ext cx="203836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Τράχηλος</a:t>
            </a:r>
            <a:r>
              <a:rPr lang="en-US" dirty="0" smtClean="0"/>
              <a:t>: </a:t>
            </a:r>
            <a:r>
              <a:rPr lang="el-GR" dirty="0" smtClean="0"/>
              <a:t>Διόγκωση </a:t>
            </a:r>
            <a:r>
              <a:rPr lang="el-GR" dirty="0" err="1" smtClean="0"/>
              <a:t>ετερόπλευρη</a:t>
            </a:r>
            <a:r>
              <a:rPr lang="el-GR" dirty="0" smtClean="0"/>
              <a:t> με </a:t>
            </a:r>
            <a:r>
              <a:rPr lang="el-GR" dirty="0" err="1" smtClean="0"/>
              <a:t>κριγμό</a:t>
            </a:r>
            <a:r>
              <a:rPr lang="en-US" dirty="0" smtClean="0"/>
              <a:t>:</a:t>
            </a:r>
            <a:r>
              <a:rPr lang="el-GR" dirty="0" smtClean="0"/>
              <a:t>κάταγμα κλείδας</a:t>
            </a:r>
          </a:p>
          <a:p>
            <a:r>
              <a:rPr lang="el-GR" dirty="0" smtClean="0"/>
              <a:t>Άλλες διογκώσεις</a:t>
            </a:r>
            <a:r>
              <a:rPr lang="en-US" dirty="0" smtClean="0"/>
              <a:t>:</a:t>
            </a:r>
          </a:p>
          <a:p>
            <a:r>
              <a:rPr lang="el-GR" dirty="0" smtClean="0"/>
              <a:t>κυστικό </a:t>
            </a:r>
            <a:r>
              <a:rPr lang="el-GR" dirty="0" err="1" smtClean="0"/>
              <a:t>ύγρωμα</a:t>
            </a:r>
            <a:r>
              <a:rPr lang="el-GR" dirty="0" smtClean="0"/>
              <a:t> τραχήλου,</a:t>
            </a:r>
            <a:endParaRPr lang="en-US" dirty="0" smtClean="0"/>
          </a:p>
          <a:p>
            <a:r>
              <a:rPr lang="el-GR" dirty="0" smtClean="0"/>
              <a:t>Αιμάτωμα</a:t>
            </a:r>
            <a:r>
              <a:rPr lang="en-US" dirty="0" smtClean="0"/>
              <a:t> </a:t>
            </a:r>
            <a:r>
              <a:rPr lang="el-GR" dirty="0" err="1" smtClean="0"/>
              <a:t>στερνοκλειδομαστοειδούς</a:t>
            </a:r>
            <a:r>
              <a:rPr lang="el-GR" dirty="0" smtClean="0"/>
              <a:t>,</a:t>
            </a:r>
            <a:endParaRPr lang="en-US" dirty="0" smtClean="0"/>
          </a:p>
          <a:p>
            <a:r>
              <a:rPr lang="el-GR" dirty="0" err="1" smtClean="0"/>
              <a:t>βραγχιακές</a:t>
            </a:r>
            <a:r>
              <a:rPr lang="el-GR" dirty="0" smtClean="0"/>
              <a:t> κύστεις,</a:t>
            </a:r>
            <a:endParaRPr lang="en-US" dirty="0" smtClean="0"/>
          </a:p>
          <a:p>
            <a:r>
              <a:rPr lang="el-GR" dirty="0" smtClean="0"/>
              <a:t>κύστεις </a:t>
            </a:r>
            <a:r>
              <a:rPr lang="el-GR" dirty="0" err="1" smtClean="0"/>
              <a:t>θυρεογλωσσικού</a:t>
            </a:r>
            <a:r>
              <a:rPr lang="el-GR" dirty="0" smtClean="0"/>
              <a:t> πόρου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lavicle-fx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981994"/>
            <a:ext cx="5191125" cy="376237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Θώρακας</a:t>
            </a:r>
            <a:r>
              <a:rPr lang="en-US" b="1" dirty="0" smtClean="0"/>
              <a:t>;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Θώρακας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err="1" smtClean="0"/>
              <a:t>Ασυμμερία</a:t>
            </a:r>
            <a:endParaRPr lang="el-GR" dirty="0" smtClean="0"/>
          </a:p>
          <a:p>
            <a:r>
              <a:rPr lang="el-GR" dirty="0" smtClean="0"/>
              <a:t>Σχήμα(</a:t>
            </a:r>
            <a:r>
              <a:rPr lang="el-GR" dirty="0" err="1" smtClean="0"/>
              <a:t>τροπιδοειδής</a:t>
            </a:r>
            <a:r>
              <a:rPr lang="el-GR" dirty="0" smtClean="0"/>
              <a:t>, σκαφοειδής)</a:t>
            </a:r>
          </a:p>
          <a:p>
            <a:r>
              <a:rPr lang="el-GR" dirty="0" smtClean="0"/>
              <a:t>Απόσταση θηλών μαστών-Διόγκωση μαστών(</a:t>
            </a:r>
            <a:r>
              <a:rPr lang="el-GR" dirty="0" err="1" smtClean="0"/>
              <a:t>αμφοτερόπλευρη</a:t>
            </a:r>
            <a:r>
              <a:rPr lang="el-GR" dirty="0" smtClean="0"/>
              <a:t>-</a:t>
            </a:r>
            <a:r>
              <a:rPr lang="el-GR" dirty="0" err="1" smtClean="0"/>
              <a:t>ετερόπλευρη</a:t>
            </a:r>
            <a:endParaRPr lang="el-GR" dirty="0" smtClean="0"/>
          </a:p>
          <a:p>
            <a:r>
              <a:rPr lang="el-GR" dirty="0" smtClean="0"/>
              <a:t>Ύπαρξη </a:t>
            </a:r>
            <a:r>
              <a:rPr lang="el-GR" dirty="0" err="1" smtClean="0"/>
              <a:t>ροίζου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Κοιλιά</a:t>
            </a:r>
            <a:r>
              <a:rPr lang="en-US" b="1" dirty="0" smtClean="0"/>
              <a:t>: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lnSpc>
                <a:spcPct val="160000"/>
              </a:lnSpc>
            </a:pPr>
            <a:r>
              <a:rPr lang="el-GR" dirty="0" smtClean="0"/>
              <a:t>Διάταση(ατρησία εντέρου-</a:t>
            </a:r>
            <a:r>
              <a:rPr lang="el-GR" dirty="0" err="1" smtClean="0"/>
              <a:t>ενδοκοιλιακοί</a:t>
            </a:r>
            <a:r>
              <a:rPr lang="el-GR" dirty="0" smtClean="0"/>
              <a:t> όγκοι)</a:t>
            </a:r>
          </a:p>
          <a:p>
            <a:pPr>
              <a:lnSpc>
                <a:spcPct val="160000"/>
              </a:lnSpc>
            </a:pPr>
            <a:r>
              <a:rPr lang="el-GR" dirty="0" err="1" smtClean="0"/>
              <a:t>Εισολκή</a:t>
            </a:r>
            <a:endParaRPr lang="el-GR" dirty="0" smtClean="0"/>
          </a:p>
          <a:p>
            <a:pPr>
              <a:lnSpc>
                <a:spcPct val="160000"/>
              </a:lnSpc>
            </a:pPr>
            <a:r>
              <a:rPr lang="el-GR" dirty="0" smtClean="0"/>
              <a:t>Ομφαλός(Ερυθρότητα-</a:t>
            </a:r>
            <a:r>
              <a:rPr lang="el-GR" dirty="0" err="1" smtClean="0"/>
              <a:t>εκρο</a:t>
            </a:r>
            <a:r>
              <a:rPr lang="el-GR" dirty="0" smtClean="0"/>
              <a:t>ή υγρού)</a:t>
            </a:r>
          </a:p>
          <a:p>
            <a:pPr>
              <a:lnSpc>
                <a:spcPct val="160000"/>
              </a:lnSpc>
            </a:pPr>
            <a:r>
              <a:rPr lang="el-GR" dirty="0" smtClean="0"/>
              <a:t>Μέγεθος σπλάγχνων (Ήπαρ-σπλήνας)</a:t>
            </a:r>
          </a:p>
          <a:p>
            <a:pPr>
              <a:lnSpc>
                <a:spcPct val="160000"/>
              </a:lnSpc>
            </a:pPr>
            <a:r>
              <a:rPr lang="el-GR" dirty="0" smtClean="0"/>
              <a:t>Ψηλαφητές μάζες</a:t>
            </a:r>
          </a:p>
          <a:p>
            <a:pPr>
              <a:lnSpc>
                <a:spcPct val="160000"/>
              </a:lnSpc>
            </a:pPr>
            <a:r>
              <a:rPr lang="el-GR" dirty="0" err="1" smtClean="0"/>
              <a:t>Κήλες</a:t>
            </a:r>
            <a:r>
              <a:rPr lang="el-GR" dirty="0" smtClean="0"/>
              <a:t> (λευκής </a:t>
            </a:r>
            <a:r>
              <a:rPr lang="el-GR" dirty="0" err="1" smtClean="0"/>
              <a:t>γραμμής,βουβωνοκήλης</a:t>
            </a:r>
            <a:r>
              <a:rPr lang="el-GR" dirty="0" smtClean="0"/>
              <a:t>, ομφαλού)</a:t>
            </a:r>
          </a:p>
          <a:p>
            <a:pPr>
              <a:lnSpc>
                <a:spcPct val="1600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Φυσιολογικό ομφαλικό κολόβωμα</a:t>
            </a:r>
            <a:endParaRPr lang="el-GR" dirty="0"/>
          </a:p>
        </p:txBody>
      </p:sp>
      <p:pic>
        <p:nvPicPr>
          <p:cNvPr id="4" name="3 - Θέση περιεχομένου" descr="3vesselc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791494"/>
            <a:ext cx="5191125" cy="41433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Ομφαλοκήλη</a:t>
            </a:r>
            <a:endParaRPr lang="el-GR" dirty="0"/>
          </a:p>
        </p:txBody>
      </p:sp>
      <p:pic>
        <p:nvPicPr>
          <p:cNvPr id="4" name="3 - Θέση περιεχομένου" descr="umbilical-hern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839119"/>
            <a:ext cx="5191125" cy="40481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Ομφαλίτιδα</a:t>
            </a:r>
            <a:endParaRPr lang="el-GR" dirty="0"/>
          </a:p>
        </p:txBody>
      </p:sp>
      <p:pic>
        <p:nvPicPr>
          <p:cNvPr id="4" name="3 - Θέση περιεχομένου" descr="omphalitis-fi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820069"/>
            <a:ext cx="5191125" cy="40862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5857892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Γεννητικά όργανα</a:t>
            </a:r>
            <a:r>
              <a:rPr lang="en-US" b="1" dirty="0" smtClean="0"/>
              <a:t>:</a:t>
            </a:r>
            <a:endParaRPr lang="el-GR" dirty="0" smtClean="0"/>
          </a:p>
          <a:p>
            <a:r>
              <a:rPr lang="el-GR" dirty="0" smtClean="0"/>
              <a:t>Άρρενος-θήλεος</a:t>
            </a:r>
          </a:p>
          <a:p>
            <a:r>
              <a:rPr lang="el-GR" dirty="0" smtClean="0"/>
              <a:t>Στα άρρενα</a:t>
            </a:r>
            <a:r>
              <a:rPr lang="en-US" dirty="0" smtClean="0"/>
              <a:t>:</a:t>
            </a:r>
            <a:r>
              <a:rPr lang="el-GR" dirty="0" smtClean="0"/>
              <a:t>υποσπαδίας-</a:t>
            </a:r>
            <a:r>
              <a:rPr lang="el-GR" dirty="0" err="1" smtClean="0"/>
              <a:t>επισπαδίας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κρυψορχία,</a:t>
            </a:r>
          </a:p>
          <a:p>
            <a:r>
              <a:rPr lang="el-GR" dirty="0" smtClean="0"/>
              <a:t>ανασπώμενος όρχις,</a:t>
            </a:r>
          </a:p>
          <a:p>
            <a:r>
              <a:rPr lang="el-GR" dirty="0" smtClean="0"/>
              <a:t>υδροκήλη)</a:t>
            </a:r>
          </a:p>
          <a:p>
            <a:r>
              <a:rPr lang="el-GR" dirty="0" smtClean="0"/>
              <a:t>Στα κορίτσια</a:t>
            </a:r>
            <a:r>
              <a:rPr lang="en-US" dirty="0" smtClean="0"/>
              <a:t>:</a:t>
            </a:r>
            <a:r>
              <a:rPr lang="el-GR" dirty="0" smtClean="0"/>
              <a:t>μεγάλα χείλη,</a:t>
            </a:r>
          </a:p>
          <a:p>
            <a:r>
              <a:rPr lang="el-GR" dirty="0" smtClean="0"/>
              <a:t> μέγεθος κλειτορίδας,</a:t>
            </a:r>
          </a:p>
          <a:p>
            <a:r>
              <a:rPr lang="el-GR" dirty="0" smtClean="0"/>
              <a:t>μικρά χείλη, είσοδος κόλπου,</a:t>
            </a:r>
          </a:p>
          <a:p>
            <a:r>
              <a:rPr lang="el-GR" dirty="0" smtClean="0"/>
              <a:t>σύμφυση μικρών </a:t>
            </a:r>
            <a:r>
              <a:rPr lang="el-GR" dirty="0" err="1" smtClean="0"/>
              <a:t>χειλέων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Πρωκτός</a:t>
            </a:r>
            <a:r>
              <a:rPr lang="en-US" b="1" dirty="0" smtClean="0"/>
              <a:t>;</a:t>
            </a:r>
            <a:endParaRPr lang="el-GR" b="1" dirty="0" smtClean="0"/>
          </a:p>
          <a:p>
            <a:r>
              <a:rPr lang="el-GR" dirty="0" smtClean="0"/>
              <a:t>Ατρησία πρωκτού-αποβολή μηκωνίου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Βουβωνοκήλη</a:t>
            </a:r>
            <a:endParaRPr lang="el-GR" dirty="0"/>
          </a:p>
        </p:txBody>
      </p:sp>
      <p:pic>
        <p:nvPicPr>
          <p:cNvPr id="6" name="5 - Θέση περιεχομένου" descr="926676-932680-799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78831"/>
            <a:ext cx="4100522" cy="3568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Ιχθύαση</a:t>
            </a:r>
            <a:endParaRPr lang="el-GR" dirty="0"/>
          </a:p>
        </p:txBody>
      </p:sp>
      <p:pic>
        <p:nvPicPr>
          <p:cNvPr id="4" name="3 - Θέση περιεχομένου" descr="icthyosi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915319"/>
            <a:ext cx="5191125" cy="3895725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Υδροκήλη</a:t>
            </a:r>
            <a:endParaRPr lang="el-GR" dirty="0"/>
          </a:p>
        </p:txBody>
      </p:sp>
      <p:pic>
        <p:nvPicPr>
          <p:cNvPr id="4" name="3 - Θέση περιεχομένου" descr="hydrocel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915319"/>
            <a:ext cx="5191125" cy="3895725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Ετερόπλευρη</a:t>
            </a:r>
            <a:r>
              <a:rPr lang="el-GR" dirty="0" smtClean="0"/>
              <a:t> κρυψορχία</a:t>
            </a:r>
            <a:endParaRPr lang="el-GR" dirty="0"/>
          </a:p>
        </p:txBody>
      </p:sp>
      <p:pic>
        <p:nvPicPr>
          <p:cNvPr id="4" name="3 - Θέση περιεχομένου" descr="ing-test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081" y="1872456"/>
            <a:ext cx="5191125" cy="398145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Αμφοτερόπλευρη</a:t>
            </a:r>
            <a:r>
              <a:rPr lang="el-GR" dirty="0" smtClean="0"/>
              <a:t> κρυψορχία</a:t>
            </a:r>
            <a:endParaRPr lang="el-GR" dirty="0"/>
          </a:p>
        </p:txBody>
      </p:sp>
      <p:pic>
        <p:nvPicPr>
          <p:cNvPr id="4" name="3 - Θέση περιεχομένου" descr="B-undes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829594"/>
            <a:ext cx="5191125" cy="406717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Αμφίβολα έξω γεννητικά όργανα</a:t>
            </a:r>
            <a:endParaRPr lang="el-GR" dirty="0"/>
          </a:p>
        </p:txBody>
      </p:sp>
      <p:pic>
        <p:nvPicPr>
          <p:cNvPr id="4" name="3 - Θέση περιεχομένου" descr="ambiguousboy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801019"/>
            <a:ext cx="3143272" cy="4124325"/>
          </a:xfrm>
        </p:spPr>
      </p:pic>
      <p:pic>
        <p:nvPicPr>
          <p:cNvPr id="5" name="4 - Εικόνα" descr="21oh-def-neop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3116"/>
            <a:ext cx="3571900" cy="2076441"/>
          </a:xfrm>
          <a:prstGeom prst="rect">
            <a:avLst/>
          </a:prstGeom>
        </p:spPr>
      </p:pic>
      <p:pic>
        <p:nvPicPr>
          <p:cNvPr id="6" name="5 - Εικόνα" descr="micropenis-cleft-scrotum-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9" y="4643446"/>
            <a:ext cx="3714776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emaleHisipanic-G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915319"/>
            <a:ext cx="5191125" cy="389572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Άνω άκρα</a:t>
            </a:r>
            <a:r>
              <a:rPr lang="en-US" dirty="0" smtClean="0"/>
              <a:t>:</a:t>
            </a:r>
            <a:r>
              <a:rPr lang="el-GR" dirty="0" smtClean="0"/>
              <a:t>Πολυδακτυλία-Συνδακτυλία</a:t>
            </a:r>
          </a:p>
          <a:p>
            <a:r>
              <a:rPr lang="el-GR" dirty="0" err="1" smtClean="0"/>
              <a:t>Πηθικοειδής</a:t>
            </a:r>
            <a:r>
              <a:rPr lang="el-GR" dirty="0" smtClean="0"/>
              <a:t> γραμμή</a:t>
            </a:r>
          </a:p>
          <a:p>
            <a:r>
              <a:rPr lang="el-GR" b="1" dirty="0" smtClean="0"/>
              <a:t>Κάτω άκρα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Πολυδακτυλία-Συνδακτυλία</a:t>
            </a:r>
          </a:p>
          <a:p>
            <a:r>
              <a:rPr lang="el-GR" dirty="0" err="1" smtClean="0"/>
              <a:t>Ραιβοιππιποδία</a:t>
            </a:r>
            <a:endParaRPr lang="el-GR" dirty="0" smtClean="0"/>
          </a:p>
          <a:p>
            <a:r>
              <a:rPr lang="el-GR" dirty="0" smtClean="0"/>
              <a:t>Κινητικότητα</a:t>
            </a:r>
          </a:p>
          <a:p>
            <a:r>
              <a:rPr lang="el-GR" b="1" dirty="0" smtClean="0"/>
              <a:t>Ράχη</a:t>
            </a:r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Κάτω άκρα σε </a:t>
            </a:r>
            <a:r>
              <a:rPr lang="el-GR" dirty="0" err="1" smtClean="0"/>
              <a:t>ισχυακή</a:t>
            </a:r>
            <a:r>
              <a:rPr lang="el-GR" dirty="0" smtClean="0"/>
              <a:t> προβολή</a:t>
            </a:r>
            <a:endParaRPr lang="el-GR" dirty="0"/>
          </a:p>
        </p:txBody>
      </p:sp>
      <p:pic>
        <p:nvPicPr>
          <p:cNvPr id="4" name="3 - Θέση περιεχομένου" descr="breechpositio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639094"/>
            <a:ext cx="5191125" cy="444817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Πτυχές κάτω άκρων</a:t>
            </a:r>
            <a:endParaRPr lang="el-GR" dirty="0"/>
          </a:p>
        </p:txBody>
      </p:sp>
      <p:pic>
        <p:nvPicPr>
          <p:cNvPr id="4" name="3 - Θέση περιεχομένου" descr="legcreas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276" y="1600200"/>
            <a:ext cx="4689448" cy="45259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acral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162" y="1600200"/>
            <a:ext cx="4817675" cy="45259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Βοθρίο</a:t>
            </a:r>
            <a:endParaRPr lang="el-GR" dirty="0"/>
          </a:p>
        </p:txBody>
      </p:sp>
      <p:pic>
        <p:nvPicPr>
          <p:cNvPr id="4" name="3 - Θέση περιεχομένου" descr="dimpl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920081"/>
            <a:ext cx="5191125" cy="3886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Μογγολοειδής</a:t>
            </a:r>
            <a:r>
              <a:rPr lang="el-GR" dirty="0" smtClean="0"/>
              <a:t> κηλίδα</a:t>
            </a:r>
            <a:endParaRPr lang="el-GR" dirty="0"/>
          </a:p>
        </p:txBody>
      </p:sp>
      <p:pic>
        <p:nvPicPr>
          <p:cNvPr id="4" name="3 - Θέση περιεχομένου" descr="mongolia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872456"/>
            <a:ext cx="5191125" cy="398145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Ακρόαση</a:t>
            </a:r>
            <a:endParaRPr lang="en-US" dirty="0" smtClean="0"/>
          </a:p>
          <a:p>
            <a:r>
              <a:rPr lang="el-GR" dirty="0" smtClean="0"/>
              <a:t>Κεφαλής</a:t>
            </a:r>
            <a:endParaRPr lang="en-US" dirty="0"/>
          </a:p>
          <a:p>
            <a:r>
              <a:rPr lang="el-GR" dirty="0" smtClean="0"/>
              <a:t>Πνεύμονες</a:t>
            </a:r>
          </a:p>
          <a:p>
            <a:r>
              <a:rPr lang="el-GR" dirty="0" smtClean="0"/>
              <a:t>Καρδιά </a:t>
            </a:r>
            <a:r>
              <a:rPr lang="en-US" dirty="0" smtClean="0"/>
              <a:t>:</a:t>
            </a:r>
          </a:p>
          <a:p>
            <a:r>
              <a:rPr lang="el-GR" dirty="0" smtClean="0"/>
              <a:t>Καρδιακοί τόνοι,</a:t>
            </a:r>
          </a:p>
          <a:p>
            <a:r>
              <a:rPr lang="el-GR" dirty="0" smtClean="0"/>
              <a:t>φύσημα,</a:t>
            </a:r>
          </a:p>
          <a:p>
            <a:r>
              <a:rPr lang="el-GR" dirty="0" smtClean="0"/>
              <a:t>καρδιακός ρυθμός)</a:t>
            </a:r>
          </a:p>
          <a:p>
            <a:r>
              <a:rPr lang="el-GR" dirty="0" smtClean="0"/>
              <a:t>Καθορισμός ηλικίας κύησης(μέθοδοι </a:t>
            </a:r>
            <a:r>
              <a:rPr lang="en-US" dirty="0" err="1" smtClean="0"/>
              <a:t>Dubowitz</a:t>
            </a:r>
            <a:r>
              <a:rPr lang="en-US" dirty="0" smtClean="0"/>
              <a:t>, Ballard)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Υποτονία</a:t>
            </a:r>
            <a:endParaRPr lang="el-GR" dirty="0"/>
          </a:p>
        </p:txBody>
      </p:sp>
      <p:pic>
        <p:nvPicPr>
          <p:cNvPr id="4" name="3 - Θέση περιεχομένου" descr="down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500174"/>
            <a:ext cx="3474155" cy="4525963"/>
          </a:xfrm>
          <a:prstGeom prst="rect">
            <a:avLst/>
          </a:prstGeom>
        </p:spPr>
      </p:pic>
      <p:pic>
        <p:nvPicPr>
          <p:cNvPr id="5" name="4 - Εικόνα" descr="down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00174"/>
            <a:ext cx="4429124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Αντανακαλαστικό</a:t>
            </a:r>
            <a:r>
              <a:rPr lang="el-GR" dirty="0" smtClean="0"/>
              <a:t> </a:t>
            </a:r>
            <a:r>
              <a:rPr lang="en-US" dirty="0" smtClean="0"/>
              <a:t>Moro</a:t>
            </a:r>
            <a:endParaRPr lang="el-GR" dirty="0"/>
          </a:p>
        </p:txBody>
      </p:sp>
      <p:pic>
        <p:nvPicPr>
          <p:cNvPr id="4" name="3 - Θέση περιεχομένου" descr="mo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705769"/>
            <a:ext cx="5191125" cy="4314825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Σωματομετρικά στοιχεία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Βάρος γέννησης</a:t>
            </a:r>
            <a:r>
              <a:rPr lang="en-US" dirty="0" smtClean="0"/>
              <a:t>:</a:t>
            </a:r>
            <a:r>
              <a:rPr lang="el-GR" dirty="0" smtClean="0"/>
              <a:t>2.500-4000 </a:t>
            </a:r>
            <a:r>
              <a:rPr lang="el-GR" dirty="0" err="1" smtClean="0"/>
              <a:t>γρ</a:t>
            </a:r>
            <a:endParaRPr lang="el-GR" dirty="0" smtClean="0"/>
          </a:p>
          <a:p>
            <a:r>
              <a:rPr lang="el-GR" dirty="0" smtClean="0"/>
              <a:t>Περίμετρος κεφαλής</a:t>
            </a:r>
            <a:r>
              <a:rPr lang="en-US" dirty="0" smtClean="0"/>
              <a:t>: 32-36cm</a:t>
            </a:r>
          </a:p>
          <a:p>
            <a:r>
              <a:rPr lang="el-GR" dirty="0" smtClean="0"/>
              <a:t>Μήκος σώματος</a:t>
            </a:r>
            <a:r>
              <a:rPr lang="en-US" dirty="0" smtClean="0"/>
              <a:t>:</a:t>
            </a:r>
            <a:r>
              <a:rPr lang="el-GR" dirty="0" smtClean="0"/>
              <a:t>49-54</a:t>
            </a:r>
            <a:r>
              <a:rPr lang="en-US" dirty="0" smtClean="0"/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icrocepha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739106"/>
            <a:ext cx="5191125" cy="4248150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Κριτήρια ωριμότητας κατά </a:t>
            </a:r>
            <a:r>
              <a:rPr lang="en-US" sz="3600" b="1" dirty="0" smtClean="0"/>
              <a:t>Ballard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Δέρμα(</a:t>
            </a:r>
            <a:r>
              <a:rPr lang="el-GR" dirty="0" err="1" smtClean="0"/>
              <a:t>πάχος,ρυτίδωση</a:t>
            </a:r>
            <a:r>
              <a:rPr lang="el-GR" dirty="0" smtClean="0"/>
              <a:t> ορατές φλέβες)</a:t>
            </a:r>
          </a:p>
          <a:p>
            <a:r>
              <a:rPr lang="el-GR" dirty="0" smtClean="0"/>
              <a:t>Χνούδι</a:t>
            </a:r>
          </a:p>
          <a:p>
            <a:r>
              <a:rPr lang="el-GR" dirty="0" smtClean="0"/>
              <a:t>Πελματικές πτυχές</a:t>
            </a:r>
          </a:p>
          <a:p>
            <a:r>
              <a:rPr lang="el-GR" dirty="0" smtClean="0"/>
              <a:t>Μαστοί</a:t>
            </a:r>
          </a:p>
          <a:p>
            <a:r>
              <a:rPr lang="el-GR" dirty="0" smtClean="0"/>
              <a:t>Αυτί(</a:t>
            </a:r>
            <a:r>
              <a:rPr lang="el-GR" dirty="0" err="1" smtClean="0"/>
              <a:t>πτερύγιο,βαθμός</a:t>
            </a:r>
            <a:r>
              <a:rPr lang="el-GR" dirty="0" smtClean="0"/>
              <a:t> </a:t>
            </a:r>
            <a:r>
              <a:rPr lang="el-GR" dirty="0" err="1" smtClean="0"/>
              <a:t>επαναφοράς,σχηματισμός</a:t>
            </a:r>
            <a:r>
              <a:rPr lang="el-GR" dirty="0" smtClean="0"/>
              <a:t> πτερυγίου)</a:t>
            </a:r>
          </a:p>
          <a:p>
            <a:r>
              <a:rPr lang="el-GR" dirty="0" smtClean="0"/>
              <a:t>Γεννητικά όργανα αγοριού-κοριτσιού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Φροντίδα νεογνού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Ομφαλός(</a:t>
            </a:r>
            <a:r>
              <a:rPr lang="el-GR" dirty="0" err="1" smtClean="0"/>
              <a:t>ενστάλλαξη</a:t>
            </a:r>
            <a:r>
              <a:rPr lang="el-GR" dirty="0" smtClean="0"/>
              <a:t> οινοπνεύματος-αποφυγή υγρασίας)</a:t>
            </a:r>
          </a:p>
          <a:p>
            <a:r>
              <a:rPr lang="el-GR" dirty="0" smtClean="0"/>
              <a:t>Μάτια (</a:t>
            </a:r>
            <a:r>
              <a:rPr lang="el-GR" dirty="0" err="1" smtClean="0"/>
              <a:t>Ενστάλλαξη</a:t>
            </a:r>
            <a:r>
              <a:rPr lang="el-GR" dirty="0" smtClean="0"/>
              <a:t> διαλύματος νιτρικού αργύρου 1%-διάλυμα ή αλοιφή ερυθρομυκίνης0,5% ή </a:t>
            </a:r>
            <a:r>
              <a:rPr lang="el-GR" dirty="0" err="1" smtClean="0"/>
              <a:t>τετρακυκλίνης</a:t>
            </a:r>
            <a:r>
              <a:rPr lang="el-GR" dirty="0" smtClean="0"/>
              <a:t> 0,5%)</a:t>
            </a:r>
          </a:p>
          <a:p>
            <a:r>
              <a:rPr lang="el-GR" dirty="0" smtClean="0"/>
              <a:t>Χορήγηση βιταμίνης Κ(</a:t>
            </a:r>
            <a:r>
              <a:rPr lang="en-US" dirty="0" err="1" smtClean="0"/>
              <a:t>Konakion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0,5-1 mg)</a:t>
            </a:r>
          </a:p>
          <a:p>
            <a:r>
              <a:rPr lang="el-GR" dirty="0" smtClean="0"/>
              <a:t>Διατήρηση </a:t>
            </a:r>
            <a:r>
              <a:rPr lang="el-GR" dirty="0" err="1" smtClean="0"/>
              <a:t>θερμορρύθμισης</a:t>
            </a:r>
            <a:endParaRPr lang="el-GR" dirty="0" smtClean="0"/>
          </a:p>
          <a:p>
            <a:r>
              <a:rPr lang="el-GR" dirty="0" smtClean="0"/>
              <a:t>Πρόληψη λοιμώξεων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Διατροφή νεογνού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μητρικό γάλα είναι η πιο κατάλληλη τροφή</a:t>
            </a:r>
          </a:p>
          <a:p>
            <a:r>
              <a:rPr lang="el-GR" dirty="0" smtClean="0"/>
              <a:t>Και πρέπει να αρχίζει λίγη ώρα μετά τον τοκετό</a:t>
            </a:r>
          </a:p>
          <a:p>
            <a:r>
              <a:rPr lang="el-GR" dirty="0" smtClean="0"/>
              <a:t>Το νεογνό πρέπει στο μαιευτήριο να κοιμάται μετά τη σταθεροποίησή του κοντά στη μητέρα του(</a:t>
            </a:r>
            <a:r>
              <a:rPr lang="en-US" dirty="0" smtClean="0"/>
              <a:t>rooming in)</a:t>
            </a:r>
            <a:r>
              <a:rPr lang="el-GR" dirty="0" smtClean="0"/>
              <a:t>και η μητέρα να το τοποθετεί συχνά στο μαστό ώστε να κατέβει γρήγορα το γάλα.</a:t>
            </a:r>
          </a:p>
          <a:p>
            <a:r>
              <a:rPr lang="el-GR" dirty="0" smtClean="0"/>
              <a:t>Αν υπάρχει σοβαρή αντένδειξη θηλασμού χορηγείται τροποποιημένο γάλα αγελάδας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Εργαστηριακός έλεγχος νεογνών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Δείγμα αίματος από τον ομφάλιο λώρο για προσδιορισμό ομάδας αίματος νεογνού</a:t>
            </a:r>
          </a:p>
          <a:p>
            <a:r>
              <a:rPr lang="el-GR" dirty="0" smtClean="0"/>
              <a:t>Προ της εξόδου από το μαιευτήριο </a:t>
            </a:r>
            <a:r>
              <a:rPr lang="en-US" dirty="0" smtClean="0"/>
              <a:t>screening test </a:t>
            </a:r>
            <a:r>
              <a:rPr lang="el-GR" dirty="0" smtClean="0"/>
              <a:t>για 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 smtClean="0"/>
              <a:t>Υποθυρεοειδισμό</a:t>
            </a:r>
          </a:p>
          <a:p>
            <a:r>
              <a:rPr lang="el-GR" dirty="0" err="1" smtClean="0"/>
              <a:t>Φαινυλοκετονουρία</a:t>
            </a:r>
            <a:endParaRPr lang="el-GR" dirty="0" smtClean="0"/>
          </a:p>
          <a:p>
            <a:r>
              <a:rPr lang="el-GR" dirty="0" smtClean="0"/>
              <a:t>Έλλειψη </a:t>
            </a:r>
            <a:r>
              <a:rPr lang="en-US" dirty="0" smtClean="0"/>
              <a:t>G-6-PD</a:t>
            </a:r>
            <a:endParaRPr lang="el-GR" dirty="0" smtClean="0"/>
          </a:p>
          <a:p>
            <a:r>
              <a:rPr lang="el-GR" dirty="0" err="1" smtClean="0"/>
              <a:t>Γαλακτοζαιμία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Φροντίδα νεογνού στο σπίτι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Έξοδος από το μαιευτήριο 4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</a:t>
            </a:r>
          </a:p>
          <a:p>
            <a:r>
              <a:rPr lang="el-GR" dirty="0" smtClean="0"/>
              <a:t>Σωστό περιβάλλον στο σπίτι( απομάκρυνση πασχόντων, πλύσιμο χεριών πριν από την επαφή με το </a:t>
            </a:r>
            <a:r>
              <a:rPr lang="el-GR" dirty="0" err="1" smtClean="0"/>
              <a:t>νεογνό,αποφυγή</a:t>
            </a:r>
            <a:r>
              <a:rPr lang="el-GR" dirty="0" smtClean="0"/>
              <a:t> φιλιών και στενής επαφής με πολύ </a:t>
            </a:r>
            <a:r>
              <a:rPr lang="el-GR" dirty="0" err="1" smtClean="0"/>
              <a:t>κόσμο,καθαρά</a:t>
            </a:r>
            <a:r>
              <a:rPr lang="el-GR" dirty="0" smtClean="0"/>
              <a:t> ρούχα όταν ακουμπάει επάνω μας, πλύσιμο και σιδέρωμα των ρούχων του)</a:t>
            </a:r>
          </a:p>
          <a:p>
            <a:r>
              <a:rPr lang="el-GR" dirty="0" smtClean="0"/>
              <a:t>Σωστή θερμοκρασία </a:t>
            </a:r>
            <a:r>
              <a:rPr lang="el-GR" dirty="0" err="1" smtClean="0"/>
              <a:t>περιβάλοντος</a:t>
            </a:r>
            <a:r>
              <a:rPr lang="el-GR" dirty="0" smtClean="0"/>
              <a:t> και ντύσιμο του νεογνού</a:t>
            </a:r>
          </a:p>
          <a:p>
            <a:r>
              <a:rPr lang="el-GR" dirty="0" smtClean="0"/>
              <a:t>Προβλήματα διατροφής</a:t>
            </a:r>
          </a:p>
          <a:p>
            <a:r>
              <a:rPr lang="el-GR" dirty="0" smtClean="0"/>
              <a:t>Πρόσληψη βάρους(30 </a:t>
            </a:r>
            <a:r>
              <a:rPr lang="el-GR" dirty="0" err="1" smtClean="0"/>
              <a:t>γρ</a:t>
            </a:r>
            <a:r>
              <a:rPr lang="el-GR" dirty="0" smtClean="0"/>
              <a:t> /ημερησίως μετά τη 10</a:t>
            </a:r>
            <a:r>
              <a:rPr lang="el-GR" baseline="30000" dirty="0" smtClean="0"/>
              <a:t>η</a:t>
            </a:r>
            <a:r>
              <a:rPr lang="el-GR" dirty="0" smtClean="0"/>
              <a:t> ημέρα ζωής)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lategrey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2077244"/>
            <a:ext cx="5191125" cy="3571875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Καταστάσεις που οδηγούν σε ανεπαρκή πρόσληψη βάρους του νεογνού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Υπερβολικό ντύσιμο και ζεστό περιβάλλον</a:t>
            </a:r>
          </a:p>
          <a:p>
            <a:r>
              <a:rPr lang="el-GR" dirty="0" err="1" smtClean="0"/>
              <a:t>Έμετοι,διάροια</a:t>
            </a:r>
            <a:r>
              <a:rPr lang="el-GR" dirty="0" smtClean="0"/>
              <a:t> ,</a:t>
            </a:r>
            <a:r>
              <a:rPr lang="el-GR" dirty="0" err="1" smtClean="0"/>
              <a:t>γαστροοισοφαγική</a:t>
            </a:r>
            <a:r>
              <a:rPr lang="el-GR" dirty="0" smtClean="0"/>
              <a:t> παλινδρόμηση</a:t>
            </a:r>
          </a:p>
          <a:p>
            <a:r>
              <a:rPr lang="el-GR" dirty="0" smtClean="0"/>
              <a:t>Σύνδρομα </a:t>
            </a:r>
            <a:r>
              <a:rPr lang="el-GR" dirty="0" err="1" smtClean="0"/>
              <a:t>δυσαπορρόφησης</a:t>
            </a:r>
            <a:endParaRPr lang="el-GR" dirty="0" smtClean="0"/>
          </a:p>
          <a:p>
            <a:r>
              <a:rPr lang="el-GR" dirty="0" smtClean="0"/>
              <a:t>Αλλεργία στο γάλα της αγελάδας</a:t>
            </a:r>
          </a:p>
          <a:p>
            <a:r>
              <a:rPr lang="el-GR" dirty="0" err="1" smtClean="0"/>
              <a:t>Ινοκυστική</a:t>
            </a:r>
            <a:r>
              <a:rPr lang="el-GR" dirty="0" smtClean="0"/>
              <a:t> νόσος</a:t>
            </a:r>
          </a:p>
          <a:p>
            <a:r>
              <a:rPr lang="el-GR" dirty="0" smtClean="0"/>
              <a:t>Συγγενής καρδιοπάθεια</a:t>
            </a:r>
          </a:p>
          <a:p>
            <a:r>
              <a:rPr lang="el-GR" dirty="0" smtClean="0"/>
              <a:t>Ουρολοίμωξη</a:t>
            </a:r>
          </a:p>
          <a:p>
            <a:r>
              <a:rPr lang="el-GR" dirty="0" err="1" smtClean="0"/>
              <a:t>Νεφροσωληναριακή</a:t>
            </a:r>
            <a:r>
              <a:rPr lang="el-GR" dirty="0" smtClean="0"/>
              <a:t> οξέωση</a:t>
            </a:r>
          </a:p>
          <a:p>
            <a:r>
              <a:rPr lang="el-GR" dirty="0" err="1" smtClean="0"/>
              <a:t>Υπερασβεστιαιμία</a:t>
            </a:r>
            <a:endParaRPr lang="el-GR" dirty="0" smtClean="0"/>
          </a:p>
          <a:p>
            <a:r>
              <a:rPr lang="el-GR" dirty="0" err="1" smtClean="0"/>
              <a:t>Άποιος</a:t>
            </a:r>
            <a:r>
              <a:rPr lang="el-GR" dirty="0" smtClean="0"/>
              <a:t> διαβήτης</a:t>
            </a:r>
          </a:p>
          <a:p>
            <a:r>
              <a:rPr lang="el-GR" dirty="0" err="1" smtClean="0"/>
              <a:t>Χρωμοσωμικές</a:t>
            </a:r>
            <a:r>
              <a:rPr lang="el-GR" dirty="0" smtClean="0"/>
              <a:t> ανωμαλίες</a:t>
            </a:r>
          </a:p>
          <a:p>
            <a:r>
              <a:rPr lang="el-GR" dirty="0" smtClean="0"/>
              <a:t>Σύνδρομο εμβρυικού αλκοολισμού</a:t>
            </a:r>
          </a:p>
          <a:p>
            <a:r>
              <a:rPr lang="el-GR" dirty="0" smtClean="0"/>
              <a:t>Συγγενείς λοιμώξεις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Πρόωρο νεογνό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l-GR" dirty="0" smtClean="0"/>
              <a:t>Οριακή </a:t>
            </a:r>
            <a:r>
              <a:rPr lang="el-GR" dirty="0" err="1" smtClean="0"/>
              <a:t>προωρότητα</a:t>
            </a:r>
            <a:r>
              <a:rPr lang="en-US" dirty="0" smtClean="0"/>
              <a:t>;</a:t>
            </a:r>
            <a:r>
              <a:rPr lang="el-GR" dirty="0" smtClean="0"/>
              <a:t>37-38 εβδομάδων</a:t>
            </a:r>
          </a:p>
          <a:p>
            <a:r>
              <a:rPr lang="el-GR" dirty="0" smtClean="0"/>
              <a:t>Μετρίου βαθμού </a:t>
            </a:r>
            <a:r>
              <a:rPr lang="el-GR" dirty="0" err="1" smtClean="0"/>
              <a:t>προωρότητα</a:t>
            </a:r>
            <a:r>
              <a:rPr lang="en-US" dirty="0" smtClean="0"/>
              <a:t>;</a:t>
            </a:r>
            <a:r>
              <a:rPr lang="el-GR" dirty="0" smtClean="0"/>
              <a:t>Κύηση 31-36 εβδομάδων</a:t>
            </a:r>
          </a:p>
          <a:p>
            <a:r>
              <a:rPr lang="el-GR" dirty="0" smtClean="0"/>
              <a:t>Εξαιρετικού βαθμού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Κύηση 24-30 εβδομάδων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/>
          </a:bodyPr>
          <a:lstStyle/>
          <a:p>
            <a:r>
              <a:rPr lang="el-GR" sz="3200" b="1" dirty="0" err="1" smtClean="0"/>
              <a:t>Προδιαθεσικοί</a:t>
            </a:r>
            <a:r>
              <a:rPr lang="el-GR" sz="3200" b="1" dirty="0" smtClean="0"/>
              <a:t> παράγοντες για πρόωρο τοκετό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7216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Γενικά χαρακτηριστικά μητέρας</a:t>
            </a:r>
            <a:r>
              <a:rPr lang="el-GR" dirty="0"/>
              <a:t> </a:t>
            </a:r>
            <a:r>
              <a:rPr lang="en-US" dirty="0" smtClean="0"/>
              <a:t>:</a:t>
            </a:r>
            <a:r>
              <a:rPr lang="el-GR" dirty="0" smtClean="0"/>
              <a:t>Ηλικία&lt; 20 ετών ή &gt;40 ετών, χαμηλό ανάστημα, χαμηλό κοινωνικοοικονομικό επίπεδο, υπερβολική εργασία, κακή </a:t>
            </a:r>
            <a:r>
              <a:rPr lang="el-GR" dirty="0" err="1" smtClean="0"/>
              <a:t>διατροφή,εγκυμοσύνη</a:t>
            </a:r>
            <a:r>
              <a:rPr lang="el-GR" dirty="0" smtClean="0"/>
              <a:t> στην εφηβεία</a:t>
            </a:r>
          </a:p>
          <a:p>
            <a:r>
              <a:rPr lang="el-GR" dirty="0" smtClean="0"/>
              <a:t>Πρόωρη ρήξη υμένων</a:t>
            </a:r>
            <a:r>
              <a:rPr lang="en-US" dirty="0" smtClean="0"/>
              <a:t>:</a:t>
            </a:r>
            <a:r>
              <a:rPr lang="el-GR" dirty="0" smtClean="0"/>
              <a:t>15-45% των πρόωρων </a:t>
            </a:r>
            <a:r>
              <a:rPr lang="el-GR" dirty="0" err="1" smtClean="0"/>
              <a:t>τοκετών.Η</a:t>
            </a:r>
            <a:r>
              <a:rPr lang="el-GR" dirty="0" smtClean="0"/>
              <a:t> λοίμωξη αποτελεί σημαντικό </a:t>
            </a:r>
            <a:r>
              <a:rPr lang="el-GR" dirty="0" err="1" smtClean="0"/>
              <a:t>προδιαθεσικό</a:t>
            </a:r>
            <a:r>
              <a:rPr lang="el-GR" dirty="0" smtClean="0"/>
              <a:t> παράγοντα για πρόωρη ρήξη υμένων</a:t>
            </a:r>
          </a:p>
          <a:p>
            <a:r>
              <a:rPr lang="el-GR" dirty="0" smtClean="0"/>
              <a:t>Διάταση μήτρας</a:t>
            </a:r>
            <a:r>
              <a:rPr lang="en-US" dirty="0" smtClean="0"/>
              <a:t>:</a:t>
            </a:r>
            <a:r>
              <a:rPr lang="el-GR" dirty="0" err="1" smtClean="0"/>
              <a:t>Πολύδυμη</a:t>
            </a:r>
            <a:r>
              <a:rPr lang="el-GR" dirty="0" smtClean="0"/>
              <a:t> </a:t>
            </a:r>
            <a:r>
              <a:rPr lang="el-GR" dirty="0" err="1" smtClean="0"/>
              <a:t>κύηση,πολυυδράμνιο</a:t>
            </a:r>
            <a:r>
              <a:rPr lang="el-GR" dirty="0" smtClean="0"/>
              <a:t> ή </a:t>
            </a:r>
            <a:r>
              <a:rPr lang="el-GR" dirty="0" err="1" smtClean="0"/>
              <a:t>ίνωση</a:t>
            </a:r>
            <a:r>
              <a:rPr lang="el-GR" dirty="0" smtClean="0"/>
              <a:t> της μήτρας</a:t>
            </a:r>
          </a:p>
          <a:p>
            <a:r>
              <a:rPr lang="el-GR" dirty="0" smtClean="0"/>
              <a:t>Ανωμαλίες της μήτρας και του τραχήλου</a:t>
            </a:r>
          </a:p>
          <a:p>
            <a:r>
              <a:rPr lang="el-GR" dirty="0" smtClean="0"/>
              <a:t>Λοίμωξη μητέρας</a:t>
            </a:r>
          </a:p>
          <a:p>
            <a:r>
              <a:rPr lang="el-GR" dirty="0" smtClean="0"/>
              <a:t>Κάπνισμα</a:t>
            </a:r>
          </a:p>
          <a:p>
            <a:r>
              <a:rPr lang="el-GR" dirty="0" smtClean="0"/>
              <a:t>Χρήση ναρκωτικών ουσιών</a:t>
            </a:r>
          </a:p>
          <a:p>
            <a:r>
              <a:rPr lang="el-GR" dirty="0" smtClean="0"/>
              <a:t>Νοσήματα της μητέρας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του πρόωρου νεογνού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Οξέα προβλήματα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Σύνδρομο αναπνευστικής δυσχέρειας</a:t>
            </a:r>
          </a:p>
          <a:p>
            <a:r>
              <a:rPr lang="el-GR" dirty="0" smtClean="0"/>
              <a:t>Εγκεφαλική αιμορραγία</a:t>
            </a:r>
          </a:p>
          <a:p>
            <a:r>
              <a:rPr lang="el-GR" dirty="0" smtClean="0"/>
              <a:t>Διαταραχές ύδατος και ηλεκτρολυτών</a:t>
            </a:r>
          </a:p>
          <a:p>
            <a:r>
              <a:rPr lang="el-GR" dirty="0" smtClean="0"/>
              <a:t>Διαταραχές </a:t>
            </a:r>
            <a:r>
              <a:rPr lang="el-GR" dirty="0" err="1" smtClean="0"/>
              <a:t>θερμορρύθμισης</a:t>
            </a:r>
            <a:endParaRPr lang="el-GR" dirty="0" smtClean="0"/>
          </a:p>
          <a:p>
            <a:r>
              <a:rPr lang="el-GR" dirty="0" smtClean="0"/>
              <a:t>Διαφυγή αίματος μέσω του </a:t>
            </a:r>
            <a:r>
              <a:rPr lang="el-GR" dirty="0" err="1" smtClean="0"/>
              <a:t>βοτάλειου</a:t>
            </a:r>
            <a:r>
              <a:rPr lang="el-GR" dirty="0" smtClean="0"/>
              <a:t> πόρου</a:t>
            </a:r>
          </a:p>
          <a:p>
            <a:r>
              <a:rPr lang="el-GR" dirty="0" err="1" smtClean="0"/>
              <a:t>Υπερχλερυθριναιμία</a:t>
            </a:r>
            <a:endParaRPr lang="el-GR" dirty="0" smtClean="0"/>
          </a:p>
          <a:p>
            <a:r>
              <a:rPr lang="el-GR" dirty="0" err="1" smtClean="0"/>
              <a:t>Υπογλυακαιμία</a:t>
            </a:r>
            <a:endParaRPr lang="el-GR" dirty="0" smtClean="0"/>
          </a:p>
          <a:p>
            <a:r>
              <a:rPr lang="el-GR" dirty="0" err="1" smtClean="0"/>
              <a:t>Υπασβεστιαιμία</a:t>
            </a:r>
            <a:endParaRPr lang="el-GR" dirty="0" smtClean="0"/>
          </a:p>
          <a:p>
            <a:r>
              <a:rPr lang="el-GR" dirty="0" err="1" smtClean="0"/>
              <a:t>Απνοικά</a:t>
            </a:r>
            <a:r>
              <a:rPr lang="el-GR" dirty="0" smtClean="0"/>
              <a:t> επεισόδια</a:t>
            </a:r>
            <a:endParaRPr lang="el-G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του πρόωρου νεογνού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Χρόνια προβλήματα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Νεκρωτική εντεροκολίτιδα</a:t>
            </a:r>
          </a:p>
          <a:p>
            <a:r>
              <a:rPr lang="el-GR" dirty="0" smtClean="0"/>
              <a:t>Λοιμώξεις</a:t>
            </a:r>
          </a:p>
          <a:p>
            <a:r>
              <a:rPr lang="el-GR" dirty="0" err="1" smtClean="0"/>
              <a:t>Βρογχοπνευμονική</a:t>
            </a:r>
            <a:r>
              <a:rPr lang="el-GR" dirty="0" smtClean="0"/>
              <a:t> δυσπλασία</a:t>
            </a:r>
          </a:p>
          <a:p>
            <a:r>
              <a:rPr lang="el-GR" dirty="0" err="1" smtClean="0"/>
              <a:t>Οστεοπενία</a:t>
            </a:r>
            <a:endParaRPr lang="el-GR" dirty="0" smtClean="0"/>
          </a:p>
          <a:p>
            <a:r>
              <a:rPr lang="el-GR" dirty="0" err="1" smtClean="0"/>
              <a:t>Αμφιβληστροειδοπάθεια</a:t>
            </a:r>
            <a:endParaRPr lang="el-GR" dirty="0" smtClean="0"/>
          </a:p>
          <a:p>
            <a:r>
              <a:rPr lang="el-GR" dirty="0" smtClean="0"/>
              <a:t>Διαταραχές στη σχέση γονέα-παιδιού</a:t>
            </a:r>
          </a:p>
          <a:p>
            <a:r>
              <a:rPr lang="el-GR" dirty="0" smtClean="0"/>
              <a:t>Ψυχοκινητική καθυστέρηση 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Αιμαγγείωμα</a:t>
            </a:r>
            <a:endParaRPr lang="el-GR" dirty="0"/>
          </a:p>
        </p:txBody>
      </p:sp>
      <p:pic>
        <p:nvPicPr>
          <p:cNvPr id="4" name="3 - Θέση περιεχομένου" descr="angelkis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2285992"/>
            <a:ext cx="3500462" cy="3429024"/>
          </a:xfrm>
        </p:spPr>
      </p:pic>
      <p:pic>
        <p:nvPicPr>
          <p:cNvPr id="5" name="4 - Εικόνα" descr="salmonpatch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2000240"/>
            <a:ext cx="335758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Τσίμπημα του </a:t>
            </a:r>
            <a:r>
              <a:rPr lang="el-GR" dirty="0" err="1" smtClean="0"/>
              <a:t>πέλαργου</a:t>
            </a:r>
            <a:endParaRPr lang="el-GR" dirty="0"/>
          </a:p>
        </p:txBody>
      </p:sp>
      <p:pic>
        <p:nvPicPr>
          <p:cNvPr id="4" name="3 - Θέση περιεχομένου" descr="storkbit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686719"/>
            <a:ext cx="5191125" cy="43529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739</Words>
  <Application>Microsoft Office PowerPoint</Application>
  <PresentationFormat>Προβολή στην οθόνη (4:3)</PresentationFormat>
  <Paragraphs>205</Paragraphs>
  <Slides>74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75" baseType="lpstr">
      <vt:lpstr>Θέμα του Office</vt:lpstr>
      <vt:lpstr>Το φυσιολογικό νεογνό</vt:lpstr>
      <vt:lpstr>1η Εξέταση νεογνού</vt:lpstr>
      <vt:lpstr>Εξέταση νεογνού</vt:lpstr>
      <vt:lpstr>Απολέπιση</vt:lpstr>
      <vt:lpstr>Ιχθύαση</vt:lpstr>
      <vt:lpstr>Μογγολοειδής κηλίδα</vt:lpstr>
      <vt:lpstr>Διαφάνεια 7</vt:lpstr>
      <vt:lpstr>Αιμαγγείωμα</vt:lpstr>
      <vt:lpstr>Τσίμπημα του πέλαργου</vt:lpstr>
      <vt:lpstr>Port wine σπίλος</vt:lpstr>
      <vt:lpstr>Ιδρώα</vt:lpstr>
      <vt:lpstr>Κεχρία</vt:lpstr>
      <vt:lpstr>Τοξικό ερύθημα</vt:lpstr>
      <vt:lpstr>Τοξικό ερύθημα</vt:lpstr>
      <vt:lpstr>Μαρμαροειδές δέρμα</vt:lpstr>
      <vt:lpstr>Αιμαγγείωμα</vt:lpstr>
      <vt:lpstr>Αιμαγγείωμα</vt:lpstr>
      <vt:lpstr>Café-au-lait κηλίδα</vt:lpstr>
      <vt:lpstr>Πετέχειες</vt:lpstr>
      <vt:lpstr>Διαφάνεια 20</vt:lpstr>
      <vt:lpstr>Ισχυακή προβολή</vt:lpstr>
      <vt:lpstr>Προκεφαλή</vt:lpstr>
      <vt:lpstr>Κεφαλαιμάτωμα</vt:lpstr>
      <vt:lpstr>Διαφάνεια 24</vt:lpstr>
      <vt:lpstr>Διαφάνεια 25</vt:lpstr>
      <vt:lpstr>Πρόσωπο</vt:lpstr>
      <vt:lpstr>Προωτιαίο έπαρμα</vt:lpstr>
      <vt:lpstr>Διαφάνεια 28</vt:lpstr>
      <vt:lpstr>Μικροωτία</vt:lpstr>
      <vt:lpstr>Υποπλαστικό αυτί</vt:lpstr>
      <vt:lpstr>Χαμηλή πρόσφυση ώτων</vt:lpstr>
      <vt:lpstr>Μάτια </vt:lpstr>
      <vt:lpstr>Διαφάνεια 33</vt:lpstr>
      <vt:lpstr>Διαφάνεια 34</vt:lpstr>
      <vt:lpstr>Διαφάνεια 35</vt:lpstr>
      <vt:lpstr>Διαφάνεια 36</vt:lpstr>
      <vt:lpstr>Συγγενές γλαύκωμα</vt:lpstr>
      <vt:lpstr>Συγγενής καταρράκτης</vt:lpstr>
      <vt:lpstr>Διαφάνεια 39</vt:lpstr>
      <vt:lpstr>Λαγώχειλος-Λυκόστομα 1 ανά 800 γεννήσεις.</vt:lpstr>
      <vt:lpstr>Διαφάνεια 41</vt:lpstr>
      <vt:lpstr>Διαφάνεια 42</vt:lpstr>
      <vt:lpstr>Θώρακας; </vt:lpstr>
      <vt:lpstr>Κοιλιά: </vt:lpstr>
      <vt:lpstr>Φυσιολογικό ομφαλικό κολόβωμα</vt:lpstr>
      <vt:lpstr>Ομφαλοκήλη</vt:lpstr>
      <vt:lpstr>Ομφαλίτιδα</vt:lpstr>
      <vt:lpstr>Διαφάνεια 48</vt:lpstr>
      <vt:lpstr>Βουβωνοκήλη</vt:lpstr>
      <vt:lpstr>Υδροκήλη</vt:lpstr>
      <vt:lpstr>Ετερόπλευρη κρυψορχία</vt:lpstr>
      <vt:lpstr>Αμφοτερόπλευρη κρυψορχία</vt:lpstr>
      <vt:lpstr>Αμφίβολα έξω γεννητικά όργανα</vt:lpstr>
      <vt:lpstr>Διαφάνεια 54</vt:lpstr>
      <vt:lpstr>Διαφάνεια 55</vt:lpstr>
      <vt:lpstr>Κάτω άκρα σε ισχυακή προβολή</vt:lpstr>
      <vt:lpstr>Πτυχές κάτω άκρων</vt:lpstr>
      <vt:lpstr>Διαφάνεια 58</vt:lpstr>
      <vt:lpstr>Βοθρίο</vt:lpstr>
      <vt:lpstr>Διαφάνεια 60</vt:lpstr>
      <vt:lpstr>Υποτονία</vt:lpstr>
      <vt:lpstr>Αντανακαλαστικό Moro</vt:lpstr>
      <vt:lpstr>Σωματομετρικά στοιχεία</vt:lpstr>
      <vt:lpstr>Διαφάνεια 64</vt:lpstr>
      <vt:lpstr>Κριτήρια ωριμότητας κατά Ballard</vt:lpstr>
      <vt:lpstr>Φροντίδα νεογνού</vt:lpstr>
      <vt:lpstr>Διατροφή νεογνού</vt:lpstr>
      <vt:lpstr>Εργαστηριακός έλεγχος νεογνών</vt:lpstr>
      <vt:lpstr>Φροντίδα νεογνού στο σπίτι</vt:lpstr>
      <vt:lpstr>Καταστάσεις που οδηγούν σε ανεπαρκή πρόσληψη βάρους του νεογνού</vt:lpstr>
      <vt:lpstr>Πρόωρο νεογνό</vt:lpstr>
      <vt:lpstr>Προδιαθεσικοί παράγοντες για πρόωρο τοκετό</vt:lpstr>
      <vt:lpstr>Προβλήματα του πρόωρου νεογνού</vt:lpstr>
      <vt:lpstr>Προβλήματα του πρόωρου νεογνού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φυσιολογικό νεογνό</dc:title>
  <dc:creator>Domus</dc:creator>
  <cp:lastModifiedBy>Domus</cp:lastModifiedBy>
  <cp:revision>25</cp:revision>
  <dcterms:created xsi:type="dcterms:W3CDTF">2012-12-02T18:23:06Z</dcterms:created>
  <dcterms:modified xsi:type="dcterms:W3CDTF">2013-04-09T21:21:04Z</dcterms:modified>
</cp:coreProperties>
</file>