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FB5E-DDB4-4BE3-9400-D4C5F7B27254}" type="datetimeFigureOut">
              <a:rPr lang="el-GR" smtClean="0"/>
              <a:pPr/>
              <a:t>10/2/2013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0072-158E-4826-A8DF-25BD186054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FB5E-DDB4-4BE3-9400-D4C5F7B27254}" type="datetimeFigureOut">
              <a:rPr lang="el-GR" smtClean="0"/>
              <a:pPr/>
              <a:t>10/2/2013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0072-158E-4826-A8DF-25BD186054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FB5E-DDB4-4BE3-9400-D4C5F7B27254}" type="datetimeFigureOut">
              <a:rPr lang="el-GR" smtClean="0"/>
              <a:pPr/>
              <a:t>10/2/2013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0072-158E-4826-A8DF-25BD186054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FB5E-DDB4-4BE3-9400-D4C5F7B27254}" type="datetimeFigureOut">
              <a:rPr lang="el-GR" smtClean="0"/>
              <a:pPr/>
              <a:t>10/2/2013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0072-158E-4826-A8DF-25BD186054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FB5E-DDB4-4BE3-9400-D4C5F7B27254}" type="datetimeFigureOut">
              <a:rPr lang="el-GR" smtClean="0"/>
              <a:pPr/>
              <a:t>10/2/2013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0072-158E-4826-A8DF-25BD186054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FB5E-DDB4-4BE3-9400-D4C5F7B27254}" type="datetimeFigureOut">
              <a:rPr lang="el-GR" smtClean="0"/>
              <a:pPr/>
              <a:t>10/2/2013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0072-158E-4826-A8DF-25BD186054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FB5E-DDB4-4BE3-9400-D4C5F7B27254}" type="datetimeFigureOut">
              <a:rPr lang="el-GR" smtClean="0"/>
              <a:pPr/>
              <a:t>10/2/2013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0072-158E-4826-A8DF-25BD186054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FB5E-DDB4-4BE3-9400-D4C5F7B27254}" type="datetimeFigureOut">
              <a:rPr lang="el-GR" smtClean="0"/>
              <a:pPr/>
              <a:t>10/2/2013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0072-158E-4826-A8DF-25BD186054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FB5E-DDB4-4BE3-9400-D4C5F7B27254}" type="datetimeFigureOut">
              <a:rPr lang="el-GR" smtClean="0"/>
              <a:pPr/>
              <a:t>10/2/2013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0072-158E-4826-A8DF-25BD186054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FB5E-DDB4-4BE3-9400-D4C5F7B27254}" type="datetimeFigureOut">
              <a:rPr lang="el-GR" smtClean="0"/>
              <a:pPr/>
              <a:t>10/2/2013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0072-158E-4826-A8DF-25BD186054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FB5E-DDB4-4BE3-9400-D4C5F7B27254}" type="datetimeFigureOut">
              <a:rPr lang="el-GR" smtClean="0"/>
              <a:pPr/>
              <a:t>10/2/2013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0072-158E-4826-A8DF-25BD186054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5FB5E-DDB4-4BE3-9400-D4C5F7B27254}" type="datetimeFigureOut">
              <a:rPr lang="el-GR" smtClean="0"/>
              <a:pPr/>
              <a:t>10/2/2013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F0072-158E-4826-A8DF-25BD1860548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Ψυχοκινητική εξέλιξη των παιδιών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Αντιγόνη </a:t>
            </a:r>
            <a:r>
              <a:rPr lang="el-GR" dirty="0" err="1" smtClean="0"/>
              <a:t>Τριανταφυλλίδου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el-GR" sz="3200" b="1" dirty="0" smtClean="0"/>
              <a:t>Σε ηλικία 15 μηνών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8647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Περπατάει μόνο του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Έρπει για να ανέβει σκαλοπάτι.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Κάνει πύργο με τρεις κύβους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Ζωγραφίζει γραμμή με μολύβι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Βάζει μικρό αντικείμενο σε μπουκάλι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Ακολουθεί απλές οδηγίες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Λέει αγαπημένα του αντικείμενα(</a:t>
            </a:r>
            <a:r>
              <a:rPr lang="el-GR" sz="2400" dirty="0" err="1" smtClean="0"/>
              <a:t>π.χ.μπάλα</a:t>
            </a:r>
            <a:r>
              <a:rPr lang="el-GR" sz="24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Εκφράζει επιθυμίες ή ανάγκες με το να δείχνει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Αγκαλιάζει τους γονείς του.</a:t>
            </a:r>
            <a:endParaRPr lang="el-GR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el-GR" sz="2800" b="1" dirty="0" smtClean="0"/>
              <a:t>Σε ηλικία 18 μηνών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614366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Τρέχει αλλά όχι καλά(«σφιγμένο»)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Κάθεται σε μικρή καρέκλα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Ανεβαίνει σκαλιά όταν </a:t>
            </a:r>
            <a:r>
              <a:rPr lang="el-GR" sz="2000" dirty="0" err="1" smtClean="0"/>
              <a:t>τοκρατάμε</a:t>
            </a:r>
            <a:r>
              <a:rPr lang="el-GR" sz="2000" dirty="0" smtClean="0"/>
              <a:t> από το ένα χέρι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Εξερευνά τα ράφια και τα καλάθια στο σπίτι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Κάνει πύργο με 4 κύβους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Μουντζουρώνει με μολύβι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Μιμείται να ρίχνει αντικείμενα κατά τον κάθετο άξονα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Βγάζει μικρά αντικείμενα από μπουκάλι</a:t>
            </a:r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Λεέι</a:t>
            </a:r>
            <a:r>
              <a:rPr lang="el-GR" sz="2000" dirty="0" smtClean="0"/>
              <a:t> περίπου 10 λέξεις με </a:t>
            </a:r>
            <a:r>
              <a:rPr lang="el-GR" sz="2000" dirty="0" err="1" smtClean="0"/>
              <a:t>νόημα,ονομάζει</a:t>
            </a:r>
            <a:r>
              <a:rPr lang="el-GR" sz="2000" dirty="0" smtClean="0"/>
              <a:t> εικόνες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Αναγνωρίζει ένα ή περισσότερα μέρη του σώματος του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Ταΐζεται μόνο </a:t>
            </a:r>
            <a:r>
              <a:rPr lang="el-GR" sz="2000" dirty="0" err="1" smtClean="0"/>
              <a:t>του,ζητάει</a:t>
            </a:r>
            <a:r>
              <a:rPr lang="el-GR" sz="2000" dirty="0" smtClean="0"/>
              <a:t> βοήθεια όταν δυσκολεύεται</a:t>
            </a:r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Μπορέι</a:t>
            </a:r>
            <a:r>
              <a:rPr lang="el-GR" sz="2000" dirty="0" smtClean="0"/>
              <a:t> να παραπονιέται όταν είναι βρεγμένο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Δίνει φιλιά στους </a:t>
            </a:r>
            <a:r>
              <a:rPr lang="el-GR" sz="2000" dirty="0" err="1" smtClean="0"/>
              <a:t>γονε΄ςι</a:t>
            </a:r>
            <a:r>
              <a:rPr lang="el-GR" sz="2000" dirty="0" smtClean="0"/>
              <a:t> του</a:t>
            </a:r>
            <a:endParaRPr lang="el-GR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el-GR" sz="3200" b="1" dirty="0" smtClean="0"/>
              <a:t>Σε ηλικία 24 μηνών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07223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Τρέχει καλά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Ανεβοκατεβαίνει σκαλοπάτια βήμα -βήμα κάθε φορά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Ανοίγει πόρτες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Σκαρφαλώνει στα έπιπλα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Πηδάει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Φτιάχνει πύργο με 7 κύβους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Ζωγραφίζει κύκλο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Μιμείται οριζόντια ρήψη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Κάνει πρόταση με τρεις λέξεις(</a:t>
            </a:r>
            <a:r>
              <a:rPr lang="el-GR" sz="2000" dirty="0" err="1" smtClean="0"/>
              <a:t>υποκείμενο,ρήμα,αντικείμενο</a:t>
            </a:r>
            <a:r>
              <a:rPr lang="el-GR" sz="20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Κρατάει καλά το κουτάλι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Λέει άμεσα τις εμπειρίες του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Βοηθάει στο γδύσιμο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Ακούει ιστορίες με εικόνες</a:t>
            </a:r>
            <a:endParaRPr lang="el-GR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Σε ηλικία 30 μηνών 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072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Ανεβαίνει σκαλοπάτια κανονικά αλλάζοντας πόδι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Κάνει πύργο με 9 κύβους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Τραβάει κάθετες και οριζόντιες γραμμές χωρίς να διασταυρώνονται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Μιμείται κυκλική γραμμή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Αναφέρεται στον εαυτό του χρησιμοποιώντας τη λέξη ¨</a:t>
            </a:r>
            <a:r>
              <a:rPr lang="el-GR" sz="2400" dirty="0" err="1" smtClean="0"/>
              <a:t>εγ¨»,γνωρίζει</a:t>
            </a:r>
            <a:r>
              <a:rPr lang="el-GR" sz="2400" dirty="0" smtClean="0"/>
              <a:t> και λέει ολόκληρο το όνομα του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Βοηθά στη μετακίνηση αντικειμένων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συμμετέχει και μιμείται στο παιχνίδι</a:t>
            </a:r>
            <a:endParaRPr lang="el-GR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el-GR" sz="3200" b="1" dirty="0" smtClean="0"/>
              <a:t>Σε ηλικία 36 μηνών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85791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Κάνει ποδήλατο με 3 ρόδες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Στέκεται στιγμιαία στο 1 πόδι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Κάνει πύργο με 10 κύβους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Μιμείται τη κατασκευή γέφυρας με 3 κύβους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Αντιγράφει κύκλο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Μιμείται και ζωγραφίζει σταυρό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Γνωρίζει τη ηλικία και το φύλο του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Μετράει τρία αντικείμενα σωστά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Επαναλαμβάνει 2 αριθμούς ή μια πρόταση με 6 συλλαβές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Παίζει απλά παιχνίδια παράλληλα με άλλα παιδιά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Βοηθάει στο ντύσιμο του(ξεκουμπώνει κουμπιά και βγάζει παπούτσια)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Πλένει τα χέρια του</a:t>
            </a:r>
            <a:endParaRPr lang="el-GR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r>
              <a:rPr lang="el-GR" sz="2800" b="1" dirty="0" smtClean="0"/>
              <a:t>Σε ηλικία 48 μηνών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607220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Πηδάει στο 1 πόδι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Πετάει την μπάλα πάνω από το κ κεφάλι του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Χρησιμοποιεί ψαλίδι για να </a:t>
            </a:r>
            <a:r>
              <a:rPr lang="el-GR" sz="2000" dirty="0" err="1" smtClean="0"/>
              <a:t>ακόψει</a:t>
            </a:r>
            <a:r>
              <a:rPr lang="el-GR" sz="2000" dirty="0" smtClean="0"/>
              <a:t> χαρτί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Σκαρφαλώνει καλά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Αντιγράφει γέφυρα από εικόνα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Μιμείται την κατασκευή πύλης από 5 κύβους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Αντιγράφει σταυρό και τετράγωνο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Ζωγραφίζει άνθρωπο με 2-4 μέρη περισσότερα από το κεφάλι του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Λέει προτάσεις μεγαλύτερες από 2 γραμμές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Μετράει μέχρι το 4 σωστά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Διηγείται ιστορία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Παίζει με άλλα παιδιά αρχίζοντας να είναι κοινωνικός 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Συμμετέχει σε παιχνίδια ρόλων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Πηγαίνει μόνο του στην </a:t>
            </a:r>
            <a:r>
              <a:rPr lang="el-GR" sz="2000" dirty="0" err="1" smtClean="0"/>
              <a:t>τουαλέττα</a:t>
            </a:r>
            <a:endParaRPr lang="el-GR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el-GR" sz="3200" b="1" dirty="0" smtClean="0"/>
              <a:t>Σε ηλικία 60 μηνών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Πηδάει εμπόδιο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Αντιγράφει τρίγωνο από εικόνα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Αναγνωρίζει 4 χρώματα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Επαναλαμβάνει προτάσεις με παραπάνω από 10 συλλαβές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Μετράει ως το 10 σωστά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Ντύνεται και ξεντύνεται μόνο του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Κάνει ερωτήσεις για το νόημα των λέξεων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Παίζει παιχνίδια ρόλων στο σπίτι</a:t>
            </a:r>
            <a:endParaRPr lang="el-GR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2844" y="274638"/>
            <a:ext cx="8543956" cy="1143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Tests</a:t>
            </a:r>
            <a:r>
              <a:rPr lang="el-GR" sz="3200" b="1" dirty="0" smtClean="0"/>
              <a:t> για την ψυχοκινητική εξέλιξη των παιδιών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Quick test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Raven Matrices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Denver developmental screening test(DDST)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Revised Developmental Screening Inventory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l-GR" sz="2800" dirty="0" smtClean="0"/>
              <a:t>Η εξέταση της ψυχοκινητικής εξέλιξης του παιδιού πρέπει να συμπεριλαμβάνεται στη παιδιατρική εξέταση ρουτίνας.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Με αυτό τον τρόπο μπορεί να ανιχνευτούν έγκαιρα αποκλίσεις από το φυσιολογικό και να ενημερωθούν σωστά και έγκαιρα οι γονείς.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Παρατηρούμε το βρέφος τόσο στην ύπτια όσο και στην πρηνή θέση.</a:t>
            </a:r>
            <a:endParaRPr lang="el-G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Νεογνική περίοδος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00726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Τα πόδια είναι σε σχετική </a:t>
            </a:r>
            <a:r>
              <a:rPr lang="el-GR" sz="2400" dirty="0" err="1" smtClean="0"/>
              <a:t>κάμψη,γυρίζει</a:t>
            </a:r>
            <a:r>
              <a:rPr lang="el-GR" sz="2400" dirty="0" smtClean="0"/>
              <a:t> το κεφάλι αριστερά και δεξιά,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Το κεφάλι  δεν στηρίζεται και υπολείπεται στη έλξη από την οριζόντια θέση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Τα νεογνικά αντανακλαστικά(</a:t>
            </a:r>
            <a:r>
              <a:rPr lang="el-GR" sz="2400" dirty="0" err="1" smtClean="0"/>
              <a:t>θηλασμού,δραγμού</a:t>
            </a:r>
            <a:r>
              <a:rPr lang="el-GR" sz="2400" dirty="0" smtClean="0"/>
              <a:t>,</a:t>
            </a:r>
            <a:r>
              <a:rPr lang="en-US" sz="2400" dirty="0" smtClean="0"/>
              <a:t>Moro,</a:t>
            </a:r>
            <a:r>
              <a:rPr lang="el-GR" sz="2400" dirty="0" smtClean="0"/>
              <a:t>βάδισης )εκλύονται καλά.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Οι οφθαλμοί κάνουν κινήσεις αναζήτησης(</a:t>
            </a:r>
            <a:r>
              <a:rPr lang="en-US" sz="2400" dirty="0" smtClean="0"/>
              <a:t>dolls eye movements),</a:t>
            </a:r>
            <a:r>
              <a:rPr lang="el-GR" sz="2400" dirty="0" smtClean="0"/>
              <a:t>μπορεί στιγμιαία να προσηλώνει σε πρόσωπο ή φως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Προτιμάει να βλέπει πρόσωπα</a:t>
            </a:r>
            <a:endParaRPr lang="el-G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el-GR" sz="3200" b="1" dirty="0" smtClean="0"/>
              <a:t>Σε ηλικία 8 εβδομάδων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78647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Σηκώνει καλύτερα το κεφάλι</a:t>
            </a:r>
            <a:r>
              <a:rPr lang="en-US" sz="2400" dirty="0" smtClean="0"/>
              <a:t> </a:t>
            </a:r>
            <a:r>
              <a:rPr lang="el-GR" sz="2400" dirty="0" smtClean="0"/>
              <a:t>στην πρηνή θέση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Το κεφάλι αρχίζει να </a:t>
            </a:r>
            <a:r>
              <a:rPr lang="el-GR" sz="2400" dirty="0" err="1" smtClean="0"/>
              <a:t>σητρίζεται</a:t>
            </a:r>
            <a:r>
              <a:rPr lang="el-GR" sz="2400" dirty="0" smtClean="0"/>
              <a:t> καλά σε σχέση με το σώμα στην καθιστή θέση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Ανάσκελα επικρατεί η τονική στάση του τραχήλου και καθώς σηκώνουμε το σώμα στη καθιστή θέση το κεφάλι εξακολουθεί να υπολείπεται αλλά όχι τόσο  όσο στη νεογνική περίοδο.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Ακολουθεί αντικείμενο που κινείται σε 180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οριζόντιο άξονα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Χαμογελάει σε πρόσωπα ιδίως στα γνωστά του και ανταποκρίνεται σε φωνές και ήχους</a:t>
            </a:r>
            <a:endParaRPr lang="el-G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rmAutofit fontScale="90000"/>
          </a:bodyPr>
          <a:lstStyle/>
          <a:p>
            <a:r>
              <a:rPr lang="el-GR" sz="2800" b="1" dirty="0" smtClean="0"/>
              <a:t>Ηλικία 12 εβδομάδων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92935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Στηρίζει καλά το κεφάλι όταν </a:t>
            </a:r>
            <a:r>
              <a:rPr lang="el-GR" sz="2000" dirty="0" err="1" smtClean="0"/>
              <a:t>κρατιεται</a:t>
            </a:r>
            <a:r>
              <a:rPr lang="el-GR" sz="2000" dirty="0" smtClean="0"/>
              <a:t> όρθιο ή σε καθιστή θέση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Στη πρηνή θ θέση σηκώνει το κεφάλι και λίγο το </a:t>
            </a:r>
            <a:r>
              <a:rPr lang="el-GR" sz="2000" dirty="0" err="1" smtClean="0"/>
              <a:t>στη΄θος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Τα άκρα είναι σε έκταση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Ανταποκρίνεται σε παιχνίδια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Το κεφάλι δεν υπολείπεται του σώματος όταν έρχεται στη καθεστηκυία θέση.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Τα νεογνικά αντανακλαστικά αρχίζουν να φθίνουν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Κάνει κινήσεις αποφυγής και κάποιες αντιδράσεις απόσυρσης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Εξακολουθεί και βελτιώνεται η κοινωνική επαφή&lt;(</a:t>
            </a:r>
            <a:r>
              <a:rPr lang="el-GR" sz="2000" dirty="0" err="1" smtClean="0"/>
              <a:t>χαμόγελα,χαρά</a:t>
            </a:r>
            <a:r>
              <a:rPr lang="el-GR" sz="2000" dirty="0" smtClean="0"/>
              <a:t> στη θέα γνωστού προσώπου ή παιχνιδιού)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Βγάζει ήχους</a:t>
            </a:r>
            <a:r>
              <a:rPr lang="en-US" sz="2000" dirty="0" smtClean="0"/>
              <a:t>:</a:t>
            </a:r>
            <a:r>
              <a:rPr lang="el-GR" sz="2000" dirty="0" smtClean="0"/>
              <a:t> </a:t>
            </a:r>
            <a:r>
              <a:rPr lang="el-GR" sz="2000" dirty="0" err="1" smtClean="0"/>
              <a:t>Ααα,αγκού</a:t>
            </a:r>
            <a:endParaRPr lang="el-GR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r>
              <a:rPr lang="el-GR" sz="2400" b="1" dirty="0" smtClean="0"/>
              <a:t>Σε ηλικία 4 μηνών</a:t>
            </a:r>
            <a:endParaRPr lang="el-GR" sz="2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92935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Στην πρηνή θέση σηκώνει καλά το κεφάλι και το στήθος, κάθετα στη οριζόντια επιφάνεια, τα πόδια είναι σε έκταση.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Ανάσκελα επικρατεί η συμμετρική στάση.  Τα χέρια ενώνονται εκουσίως στη μέση γραμμή. Συλλαμβάνει αντικείμενα με την παλάμη και τα φέρνει στο στόμα.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Το κεφάλι δεν υπολείπεται όταν το φέρνουμε από την οριζόντια στη καθιστή θέση.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Το κεφάλι είναι σταθερό ,σκύβει εκουσίως μπροστά και αρέσει στο βρέφος να κάθεται υποβασταζόμενο.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Όταν το κρατάμε όρθιο σπρώχνει το έδαφος με τους άκρους πόδες.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Βλέπει μικρά αντικείμενα αλλά δεν κάνει κίνηση να τα πιάσει.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Γελάει δυνατά.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Μπορεί να δείχνει δυσαρέσκεια όταν διακόπτεται η επικοινωνία με αγαπημένο πρόσωπο,</a:t>
            </a:r>
            <a:r>
              <a:rPr lang="en-US" sz="2000" dirty="0" smtClean="0"/>
              <a:t> </a:t>
            </a:r>
            <a:r>
              <a:rPr lang="el-GR" sz="2000" dirty="0" smtClean="0"/>
              <a:t>ενθουσιάζεται στη θέα του φαγητού.</a:t>
            </a:r>
          </a:p>
          <a:p>
            <a:pPr>
              <a:lnSpc>
                <a:spcPct val="150000"/>
              </a:lnSpc>
            </a:pPr>
            <a:endParaRPr lang="el-GR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el-GR" sz="3200" b="1" dirty="0" smtClean="0"/>
              <a:t>Σε ηλικία 7 μηνών(28 εβδομάδων)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6000768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l-GR" sz="1800" dirty="0" smtClean="0"/>
              <a:t>Γυρίζει μπρούμυτα ανάσκελα και ανάσκελα μπρούμυτα.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Έρπει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Σηκώνει το κεφάλι και έρχεται όταν πιαστεί από </a:t>
            </a:r>
            <a:r>
              <a:rPr lang="el-GR" sz="1800" dirty="0" err="1" smtClean="0"/>
              <a:t>κα΄που</a:t>
            </a:r>
            <a:r>
              <a:rPr lang="el-GR" sz="1800" dirty="0" smtClean="0"/>
              <a:t> από την οριζόντια στη καθιστή θέση μόνο του.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Κάθεται χωρίς υποστήριξη στην λεκάνη του για λίγο(~ 30΄΄).Γέρνει μπροστά με τα χέρια .Η σπονδυλική στήλη σε κάμψη στην καθεστηκυία θέση.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Στην όρθια στάση στηρίζει το περισσότερο βάρος του μόνο </a:t>
            </a:r>
            <a:r>
              <a:rPr lang="el-GR" sz="1800" dirty="0" err="1" smtClean="0"/>
              <a:t>του,χοροπηδάει</a:t>
            </a:r>
            <a:r>
              <a:rPr lang="el-GR" sz="1800" dirty="0" smtClean="0"/>
              <a:t> όταν το κρατάμε όρθιο από μόνο του.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Συλλαμβάνει αντικείμενα με την παλάμη και τα μεταφέρει από το ένα χέρι στο άλλο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Εντοπίζει μικρά </a:t>
            </a:r>
            <a:r>
              <a:rPr lang="el-GR" sz="1800" dirty="0" err="1" smtClean="0"/>
              <a:t>νατικέιμενα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Σχηματίζει </a:t>
            </a:r>
            <a:r>
              <a:rPr lang="el-GR" sz="1800" dirty="0" err="1" smtClean="0"/>
              <a:t>πολυσυλλαβικούς</a:t>
            </a:r>
            <a:r>
              <a:rPr lang="el-GR" sz="1800" dirty="0" smtClean="0"/>
              <a:t> ήχους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Δείχνει προτίμηση στη μητέρα </a:t>
            </a:r>
            <a:r>
              <a:rPr lang="el-GR" sz="1800" dirty="0" err="1" smtClean="0"/>
              <a:t>του,μπαμπαλίζει,του</a:t>
            </a:r>
            <a:r>
              <a:rPr lang="el-GR" sz="1800" dirty="0" smtClean="0"/>
              <a:t> αρέσει να κοιτάζεται στον καθρέπτη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Δείχνει ευαρέσκεια ή δυσαρέσκεια στις κοινωνικές επαφές του.</a:t>
            </a:r>
            <a:endParaRPr lang="el-GR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r>
              <a:rPr lang="el-GR" sz="3200" b="1" dirty="0" smtClean="0"/>
              <a:t>Σε ηλικία 10 μηνών(40 εβδομάδων)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Κάθεται μόνο του σταθερά και η σπονδυλική στήλη είναι ίσια.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Πιάνεται και έρχεται σε όρθια θέση.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Μπουσουλάει ή πιάνεται από τα έπιπλα και περπατάει.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Πιάνει μικρά αντικείμενα με δείκτη και αντίχειρα, πλησιάζει μικρά αντικείμενα με το δείκτη 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Κάνει επαναλαμβανόμενους ήχους(</a:t>
            </a:r>
            <a:r>
              <a:rPr lang="el-GR" sz="2000" dirty="0" err="1" smtClean="0"/>
              <a:t>μαμα</a:t>
            </a:r>
            <a:r>
              <a:rPr lang="el-GR" sz="2000" dirty="0" smtClean="0"/>
              <a:t>, </a:t>
            </a:r>
            <a:r>
              <a:rPr lang="el-GR" sz="2000" dirty="0" err="1" smtClean="0"/>
              <a:t>μπαμπα</a:t>
            </a:r>
            <a:r>
              <a:rPr lang="el-GR" sz="20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Ανταποκρίνεται όταν το φωνάζεις με το όνομα του, παίζει </a:t>
            </a:r>
            <a:r>
              <a:rPr lang="el-GR" sz="2000" dirty="0" err="1" smtClean="0"/>
              <a:t>κουκουτά</a:t>
            </a:r>
            <a:r>
              <a:rPr lang="el-GR" sz="2000" dirty="0" smtClean="0"/>
              <a:t>, χαιρετάει(</a:t>
            </a:r>
            <a:r>
              <a:rPr lang="el-GR" sz="2000" dirty="0" err="1" smtClean="0"/>
              <a:t>γειά</a:t>
            </a:r>
            <a:r>
              <a:rPr lang="el-GR" sz="2000" dirty="0" smtClean="0"/>
              <a:t> σου)</a:t>
            </a:r>
            <a:endParaRPr lang="el-GR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el-GR" sz="3200" b="1" dirty="0" smtClean="0"/>
              <a:t>Σε ηλικία 1 έτους(52 εβδομάδων)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Περπατάει όταν το κρατάς από το ένα χέρι(48 εβδομάδες),σηκώνεται όρθιο μόνο </a:t>
            </a:r>
            <a:r>
              <a:rPr lang="el-GR" sz="2000" dirty="0" err="1" smtClean="0"/>
              <a:t>του,κάνει</a:t>
            </a:r>
            <a:r>
              <a:rPr lang="el-GR" sz="2000" dirty="0" smtClean="0"/>
              <a:t> μερικά βήματα.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Πιάνει πολύ μικρά αντικείμενα με δείκτη και αντίχειρα.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Δίνει αντικείμενο σε άλλο άνθρωπο όταν του το ζητήσει.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Λέει λίγες παραπάνω λέξεις πέρα από μαμά ,μπαμπά.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Παίζει απλό παιχνίδι με τη </a:t>
            </a:r>
            <a:r>
              <a:rPr lang="el-GR" sz="2000" dirty="0" err="1" smtClean="0"/>
              <a:t>μπ’αλα.Όταν</a:t>
            </a:r>
            <a:r>
              <a:rPr lang="el-GR" sz="2000" dirty="0" smtClean="0"/>
              <a:t> το ντύνομαι κάνει προσαρμοστικές κινήσεις του σώματος στο </a:t>
            </a:r>
            <a:r>
              <a:rPr lang="el-GR" sz="2000" dirty="0" err="1" smtClean="0"/>
              <a:t>ντ’ύσιμο</a:t>
            </a:r>
            <a:endParaRPr lang="el-GR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1091</Words>
  <Application>Microsoft Office PowerPoint</Application>
  <PresentationFormat>Προβολή στην οθόνη (4:3)</PresentationFormat>
  <Paragraphs>148</Paragraphs>
  <Slides>17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18" baseType="lpstr">
      <vt:lpstr>Θέμα του Office</vt:lpstr>
      <vt:lpstr>Ψυχοκινητική εξέλιξη των παιδιών</vt:lpstr>
      <vt:lpstr>Διαφάνεια 2</vt:lpstr>
      <vt:lpstr>Νεογνική περίοδος</vt:lpstr>
      <vt:lpstr>Σε ηλικία 8 εβδομάδων</vt:lpstr>
      <vt:lpstr>Ηλικία 12 εβδομάδων</vt:lpstr>
      <vt:lpstr>Σε ηλικία 4 μηνών</vt:lpstr>
      <vt:lpstr>Σε ηλικία 7 μηνών(28 εβδομάδων)</vt:lpstr>
      <vt:lpstr>Σε ηλικία 10 μηνών(40 εβδομάδων)</vt:lpstr>
      <vt:lpstr>Σε ηλικία 1 έτους(52 εβδομάδων)</vt:lpstr>
      <vt:lpstr>Σε ηλικία 15 μηνών</vt:lpstr>
      <vt:lpstr>Σε ηλικία 18 μηνών</vt:lpstr>
      <vt:lpstr>Σε ηλικία 24 μηνών</vt:lpstr>
      <vt:lpstr>Σε ηλικία 30 μηνών </vt:lpstr>
      <vt:lpstr>Σε ηλικία 36 μηνών</vt:lpstr>
      <vt:lpstr>Σε ηλικία 48 μηνών</vt:lpstr>
      <vt:lpstr>Σε ηλικία 60 μηνών</vt:lpstr>
      <vt:lpstr>Tests για την ψυχοκινητική εξέλιξη των παιδιών</vt:lpstr>
    </vt:vector>
  </TitlesOfParts>
  <Company>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Ψυχοκινητική εξέλιξη των παιδιών</dc:title>
  <dc:creator>Domus</dc:creator>
  <cp:lastModifiedBy>Domus</cp:lastModifiedBy>
  <cp:revision>27</cp:revision>
  <dcterms:created xsi:type="dcterms:W3CDTF">2013-01-27T11:17:24Z</dcterms:created>
  <dcterms:modified xsi:type="dcterms:W3CDTF">2013-02-10T20:24:02Z</dcterms:modified>
</cp:coreProperties>
</file>