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1" r:id="rId4"/>
    <p:sldId id="259" r:id="rId5"/>
    <p:sldId id="260" r:id="rId6"/>
    <p:sldId id="274" r:id="rId7"/>
    <p:sldId id="275" r:id="rId8"/>
    <p:sldId id="277" r:id="rId9"/>
    <p:sldId id="278" r:id="rId10"/>
    <p:sldId id="262" r:id="rId11"/>
    <p:sldId id="261" r:id="rId12"/>
    <p:sldId id="264" r:id="rId13"/>
    <p:sldId id="279" r:id="rId14"/>
    <p:sldId id="265" r:id="rId15"/>
    <p:sldId id="266" r:id="rId16"/>
    <p:sldId id="267" r:id="rId17"/>
    <p:sldId id="281" r:id="rId18"/>
    <p:sldId id="282" r:id="rId19"/>
    <p:sldId id="295" r:id="rId20"/>
    <p:sldId id="268" r:id="rId21"/>
    <p:sldId id="283" r:id="rId22"/>
    <p:sldId id="280" r:id="rId23"/>
    <p:sldId id="269" r:id="rId24"/>
    <p:sldId id="284" r:id="rId25"/>
    <p:sldId id="285" r:id="rId26"/>
    <p:sldId id="270" r:id="rId27"/>
    <p:sldId id="286" r:id="rId28"/>
    <p:sldId id="292" r:id="rId29"/>
    <p:sldId id="289" r:id="rId30"/>
    <p:sldId id="288" r:id="rId31"/>
    <p:sldId id="276" r:id="rId32"/>
    <p:sldId id="272" r:id="rId33"/>
    <p:sldId id="294" r:id="rId34"/>
    <p:sldId id="293" r:id="rId35"/>
    <p:sldId id="273" r:id="rId36"/>
    <p:sldId id="296" r:id="rId3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71" autoAdjust="0"/>
  </p:normalViewPr>
  <p:slideViewPr>
    <p:cSldViewPr>
      <p:cViewPr varScale="1">
        <p:scale>
          <a:sx n="70" d="100"/>
          <a:sy n="70" d="100"/>
        </p:scale>
        <p:origin x="-51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7E20F910-7584-40C5-9370-4B02BB2F9C4C}" type="datetimeFigureOut">
              <a:rPr lang="el-GR" smtClean="0"/>
              <a:t>25/6/2012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3385035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7E20F910-7584-40C5-9370-4B02BB2F9C4C}" type="datetimeFigureOut">
              <a:rPr lang="el-GR" smtClean="0"/>
              <a:t>25/6/2012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3740924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7E20F910-7584-40C5-9370-4B02BB2F9C4C}" type="datetimeFigureOut">
              <a:rPr lang="el-GR" smtClean="0"/>
              <a:t>25/6/2012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397868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7E20F910-7584-40C5-9370-4B02BB2F9C4C}" type="datetimeFigureOut">
              <a:rPr lang="el-GR" smtClean="0"/>
              <a:t>25/6/2012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4103023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20F910-7584-40C5-9370-4B02BB2F9C4C}" type="datetimeFigureOut">
              <a:rPr lang="el-GR" smtClean="0"/>
              <a:t>25/6/2012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249598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7E20F910-7584-40C5-9370-4B02BB2F9C4C}" type="datetimeFigureOut">
              <a:rPr lang="el-GR" smtClean="0"/>
              <a:t>25/6/2012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1996146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7E20F910-7584-40C5-9370-4B02BB2F9C4C}" type="datetimeFigureOut">
              <a:rPr lang="el-GR" smtClean="0"/>
              <a:t>25/6/2012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247284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7E20F910-7584-40C5-9370-4B02BB2F9C4C}" type="datetimeFigureOut">
              <a:rPr lang="el-GR" smtClean="0"/>
              <a:t>25/6/2012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2988485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20F910-7584-40C5-9370-4B02BB2F9C4C}" type="datetimeFigureOut">
              <a:rPr lang="el-GR" smtClean="0"/>
              <a:t>25/6/2012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288277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20F910-7584-40C5-9370-4B02BB2F9C4C}" type="datetimeFigureOut">
              <a:rPr lang="el-GR" smtClean="0"/>
              <a:t>25/6/2012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3422515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20F910-7584-40C5-9370-4B02BB2F9C4C}" type="datetimeFigureOut">
              <a:rPr lang="el-GR" smtClean="0"/>
              <a:t>25/6/2012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2184C85-DFB3-44A7-85FA-730CBF6927D7}" type="slidenum">
              <a:rPr lang="el-GR" smtClean="0"/>
              <a:t>‹#›</a:t>
            </a:fld>
            <a:endParaRPr lang="el-GR"/>
          </a:p>
        </p:txBody>
      </p:sp>
    </p:spTree>
    <p:extLst>
      <p:ext uri="{BB962C8B-B14F-4D97-AF65-F5344CB8AC3E}">
        <p14:creationId xmlns:p14="http://schemas.microsoft.com/office/powerpoint/2010/main" val="1011794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0F910-7584-40C5-9370-4B02BB2F9C4C}" type="datetimeFigureOut">
              <a:rPr lang="el-GR" smtClean="0"/>
              <a:t>25/6/2012</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84C85-DFB3-44A7-85FA-730CBF6927D7}" type="slidenum">
              <a:rPr lang="el-GR" smtClean="0"/>
              <a:t>‹#›</a:t>
            </a:fld>
            <a:endParaRPr lang="el-GR"/>
          </a:p>
        </p:txBody>
      </p:sp>
    </p:spTree>
    <p:extLst>
      <p:ext uri="{BB962C8B-B14F-4D97-AF65-F5344CB8AC3E}">
        <p14:creationId xmlns:p14="http://schemas.microsoft.com/office/powerpoint/2010/main" val="150029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ppT3aZFwLbM&amp;feature=relmfu" TargetMode="External"/><Relationship Id="rId2" Type="http://schemas.openxmlformats.org/officeDocument/2006/relationships/hyperlink" Target="http://www.youtube.com/watch?v=HPZn_1-T6js&amp;feature=autoplay&amp;list=UUAbZXC3J0hFVsRkDYGhmXiQ&amp;playnext=1" TargetMode="External"/><Relationship Id="rId1" Type="http://schemas.openxmlformats.org/officeDocument/2006/relationships/slideLayout" Target="../slideLayouts/slideLayout2.xml"/><Relationship Id="rId4" Type="http://schemas.openxmlformats.org/officeDocument/2006/relationships/hyperlink" Target="http://www.youtube.com/watch?v=6vfis1LXVBc&amp;feature=relmf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3.jpe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en.wikipedia.org/wiki/Myopia" TargetMode="External"/><Relationship Id="rId7" Type="http://schemas.openxmlformats.org/officeDocument/2006/relationships/image" Target="../media/image3.png"/><Relationship Id="rId2" Type="http://schemas.openxmlformats.org/officeDocument/2006/relationships/hyperlink" Target="http://en.wikipedia.org/wiki/Refractive_surgery" TargetMode="External"/><Relationship Id="rId1" Type="http://schemas.openxmlformats.org/officeDocument/2006/relationships/slideLayout" Target="../slideLayouts/slideLayout2.xml"/><Relationship Id="rId6" Type="http://schemas.openxmlformats.org/officeDocument/2006/relationships/hyperlink" Target="http://en.wikipedia.org/wiki/Stroma_of_cornea" TargetMode="External"/><Relationship Id="rId5" Type="http://schemas.openxmlformats.org/officeDocument/2006/relationships/hyperlink" Target="http://en.wikipedia.org/wiki/Diamond_knife" TargetMode="External"/><Relationship Id="rId4" Type="http://schemas.openxmlformats.org/officeDocument/2006/relationships/hyperlink" Target="http://en.wikipedia.org/wiki/Svyatoslav_Fyodor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32000"/>
                    </a14:imgEffect>
                  </a14:imgLayer>
                </a14:imgProps>
              </a:ext>
            </a:extLst>
          </a:blip>
          <a:srcRect/>
          <a:stretch>
            <a:fillRect l="-51000" r="-50000" b="6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b="1" dirty="0" smtClean="0"/>
              <a:t>POST-SURGERY CONTACT LENS FITTING</a:t>
            </a:r>
            <a:endParaRPr lang="el-GR" sz="4800" b="1" dirty="0"/>
          </a:p>
        </p:txBody>
      </p:sp>
      <p:sp>
        <p:nvSpPr>
          <p:cNvPr id="3" name="Subtitle 2"/>
          <p:cNvSpPr>
            <a:spLocks noGrp="1"/>
          </p:cNvSpPr>
          <p:nvPr>
            <p:ph type="subTitle" idx="1"/>
          </p:nvPr>
        </p:nvSpPr>
        <p:spPr/>
        <p:txBody>
          <a:bodyPr>
            <a:normAutofit/>
          </a:bodyPr>
          <a:lstStyle/>
          <a:p>
            <a:r>
              <a:rPr lang="en-US" sz="4400" b="1" dirty="0" err="1" smtClean="0">
                <a:solidFill>
                  <a:schemeClr val="accent6">
                    <a:lumMod val="75000"/>
                  </a:schemeClr>
                </a:solidFill>
              </a:rPr>
              <a:t>Vassilis</a:t>
            </a:r>
            <a:r>
              <a:rPr lang="en-US" sz="4400" b="1" dirty="0" smtClean="0">
                <a:solidFill>
                  <a:schemeClr val="accent6">
                    <a:lumMod val="75000"/>
                  </a:schemeClr>
                </a:solidFill>
              </a:rPr>
              <a:t> </a:t>
            </a:r>
            <a:r>
              <a:rPr lang="en-US" sz="4400" b="1" dirty="0" err="1" smtClean="0">
                <a:solidFill>
                  <a:schemeClr val="accent6">
                    <a:lumMod val="75000"/>
                  </a:schemeClr>
                </a:solidFill>
              </a:rPr>
              <a:t>Fotinakis</a:t>
            </a:r>
            <a:r>
              <a:rPr lang="en-US" sz="4400" b="1" dirty="0" smtClean="0">
                <a:solidFill>
                  <a:schemeClr val="accent6">
                    <a:lumMod val="75000"/>
                  </a:schemeClr>
                </a:solidFill>
              </a:rPr>
              <a:t>, M.Sc</a:t>
            </a:r>
            <a:r>
              <a:rPr lang="en-US" sz="4400" b="1" dirty="0" smtClean="0">
                <a:solidFill>
                  <a:schemeClr val="accent6">
                    <a:lumMod val="75000"/>
                  </a:schemeClr>
                </a:solidFill>
              </a:rPr>
              <a:t>.</a:t>
            </a:r>
          </a:p>
          <a:p>
            <a:endParaRPr lang="el-GR" sz="4400" b="1" dirty="0">
              <a:solidFill>
                <a:schemeClr val="accent6">
                  <a:lumMod val="75000"/>
                </a:schemeClr>
              </a:solidFill>
            </a:endParaRPr>
          </a:p>
        </p:txBody>
      </p:sp>
    </p:spTree>
    <p:extLst>
      <p:ext uri="{BB962C8B-B14F-4D97-AF65-F5344CB8AC3E}">
        <p14:creationId xmlns:p14="http://schemas.microsoft.com/office/powerpoint/2010/main" val="3167357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813"/>
            <a:ext cx="9144000" cy="1143000"/>
          </a:xfrm>
          <a:solidFill>
            <a:schemeClr val="accent6">
              <a:lumMod val="20000"/>
              <a:lumOff val="80000"/>
            </a:schemeClr>
          </a:solidFill>
        </p:spPr>
        <p:txBody>
          <a:bodyPr/>
          <a:lstStyle/>
          <a:p>
            <a:r>
              <a:rPr lang="en-US" b="1" dirty="0">
                <a:solidFill>
                  <a:srgbClr val="C00000"/>
                </a:solidFill>
              </a:rPr>
              <a:t>POST RK CONTACT LENSES</a:t>
            </a:r>
            <a:endParaRPr lang="el-GR" dirty="0"/>
          </a:p>
        </p:txBody>
      </p:sp>
      <p:sp>
        <p:nvSpPr>
          <p:cNvPr id="3" name="Content Placeholder 2"/>
          <p:cNvSpPr>
            <a:spLocks noGrp="1"/>
          </p:cNvSpPr>
          <p:nvPr>
            <p:ph idx="1"/>
          </p:nvPr>
        </p:nvSpPr>
        <p:spPr>
          <a:xfrm>
            <a:off x="0" y="1196752"/>
            <a:ext cx="9144000" cy="5661248"/>
          </a:xfrm>
          <a:solidFill>
            <a:schemeClr val="accent6">
              <a:lumMod val="20000"/>
              <a:lumOff val="80000"/>
            </a:schemeClr>
          </a:solidFill>
        </p:spPr>
        <p:txBody>
          <a:bodyPr>
            <a:normAutofit/>
          </a:bodyPr>
          <a:lstStyle/>
          <a:p>
            <a:pPr>
              <a:buNone/>
            </a:pPr>
            <a:r>
              <a:rPr lang="en-US" sz="2800" b="1" dirty="0"/>
              <a:t>Post RK cornea  challenges</a:t>
            </a:r>
          </a:p>
          <a:p>
            <a:r>
              <a:rPr lang="en-US" sz="2800" b="1" dirty="0"/>
              <a:t>Central versus mid peripheral </a:t>
            </a:r>
            <a:endParaRPr lang="en-US" sz="2800" b="1" dirty="0" smtClean="0"/>
          </a:p>
          <a:p>
            <a:pPr marL="0" indent="0">
              <a:buNone/>
            </a:pPr>
            <a:r>
              <a:rPr lang="en-US" sz="2800" b="1" dirty="0"/>
              <a:t> </a:t>
            </a:r>
            <a:r>
              <a:rPr lang="en-US" sz="2800" b="1" dirty="0" smtClean="0"/>
              <a:t>    cornea</a:t>
            </a:r>
            <a:endParaRPr lang="en-US" sz="2800" b="1" dirty="0"/>
          </a:p>
          <a:p>
            <a:r>
              <a:rPr lang="en-US" sz="2800" b="1" dirty="0"/>
              <a:t>Irregular astigmatism </a:t>
            </a:r>
          </a:p>
          <a:p>
            <a:r>
              <a:rPr lang="en-US" sz="2800" b="1" dirty="0"/>
              <a:t>Elevation of incisional scars</a:t>
            </a:r>
          </a:p>
          <a:p>
            <a:r>
              <a:rPr lang="en-US" sz="2800" b="1" dirty="0"/>
              <a:t>Fluctuating refractive error</a:t>
            </a:r>
          </a:p>
          <a:p>
            <a:r>
              <a:rPr lang="en-US" sz="2800" b="1" dirty="0"/>
              <a:t>Corneal neovascularization</a:t>
            </a:r>
          </a:p>
          <a:p>
            <a:r>
              <a:rPr lang="en-US" sz="2800" b="1" dirty="0"/>
              <a:t>Post operative glare and </a:t>
            </a:r>
            <a:endParaRPr lang="en-US" sz="2800" b="1" dirty="0" smtClean="0"/>
          </a:p>
          <a:p>
            <a:pPr marL="0" indent="0">
              <a:buNone/>
            </a:pPr>
            <a:r>
              <a:rPr lang="en-US" sz="2800" b="1" dirty="0"/>
              <a:t> </a:t>
            </a:r>
            <a:r>
              <a:rPr lang="en-US" sz="2800" b="1" dirty="0" smtClean="0"/>
              <a:t>    photophobia</a:t>
            </a:r>
            <a:endParaRPr lang="el-GR" sz="28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96752"/>
            <a:ext cx="4120133" cy="290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933056"/>
            <a:ext cx="4087247"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698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22114"/>
          </a:xfrm>
          <a:solidFill>
            <a:schemeClr val="accent6">
              <a:lumMod val="20000"/>
              <a:lumOff val="80000"/>
            </a:schemeClr>
          </a:solidFill>
        </p:spPr>
        <p:txBody>
          <a:bodyPr/>
          <a:lstStyle/>
          <a:p>
            <a:r>
              <a:rPr lang="en-US" b="1" dirty="0">
                <a:solidFill>
                  <a:srgbClr val="C00000"/>
                </a:solidFill>
              </a:rPr>
              <a:t>Post Refractive Surgery CL Fitting</a:t>
            </a:r>
            <a:endParaRPr lang="el-GR" b="1" dirty="0">
              <a:solidFill>
                <a:srgbClr val="C00000"/>
              </a:solidFill>
            </a:endParaRPr>
          </a:p>
        </p:txBody>
      </p:sp>
      <p:sp>
        <p:nvSpPr>
          <p:cNvPr id="3" name="Content Placeholder 2"/>
          <p:cNvSpPr>
            <a:spLocks noGrp="1"/>
          </p:cNvSpPr>
          <p:nvPr>
            <p:ph idx="1"/>
          </p:nvPr>
        </p:nvSpPr>
        <p:spPr>
          <a:xfrm>
            <a:off x="0" y="1268760"/>
            <a:ext cx="9144000" cy="5589240"/>
          </a:xfrm>
          <a:solidFill>
            <a:schemeClr val="accent3">
              <a:lumMod val="40000"/>
              <a:lumOff val="60000"/>
            </a:schemeClr>
          </a:solidFill>
        </p:spPr>
        <p:txBody>
          <a:bodyPr/>
          <a:lstStyle/>
          <a:p>
            <a:r>
              <a:rPr lang="en-US" b="1" dirty="0" smtClean="0">
                <a:solidFill>
                  <a:schemeClr val="tx2"/>
                </a:solidFill>
              </a:rPr>
              <a:t>RGP(High </a:t>
            </a:r>
            <a:r>
              <a:rPr lang="en-US" b="1" dirty="0" err="1" smtClean="0">
                <a:solidFill>
                  <a:schemeClr val="tx2"/>
                </a:solidFill>
              </a:rPr>
              <a:t>Dk</a:t>
            </a:r>
            <a:r>
              <a:rPr lang="en-US" b="1" dirty="0" smtClean="0">
                <a:solidFill>
                  <a:schemeClr val="tx2"/>
                </a:solidFill>
              </a:rPr>
              <a:t>/l, large diameter usually , tint for glare and UV protection) – also Piggy Back </a:t>
            </a:r>
          </a:p>
          <a:p>
            <a:r>
              <a:rPr lang="en-US" b="1" dirty="0" smtClean="0">
                <a:solidFill>
                  <a:schemeClr val="tx2"/>
                </a:solidFill>
              </a:rPr>
              <a:t>SOFT (SPHERIC OR TORIC)</a:t>
            </a:r>
          </a:p>
          <a:p>
            <a:r>
              <a:rPr lang="en-US" b="1" dirty="0" smtClean="0">
                <a:solidFill>
                  <a:schemeClr val="tx2"/>
                </a:solidFill>
              </a:rPr>
              <a:t>HYBRID</a:t>
            </a:r>
          </a:p>
          <a:p>
            <a:r>
              <a:rPr lang="en-US" b="1" dirty="0" smtClean="0">
                <a:solidFill>
                  <a:schemeClr val="tx2"/>
                </a:solidFill>
              </a:rPr>
              <a:t>SCLERALS</a:t>
            </a:r>
            <a:endParaRPr lang="el-GR" b="1" dirty="0">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800" y="2348880"/>
            <a:ext cx="3936917"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05064"/>
            <a:ext cx="4310256" cy="271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222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20000"/>
              <a:lumOff val="80000"/>
            </a:schemeClr>
          </a:solidFill>
        </p:spPr>
        <p:txBody>
          <a:bodyPr/>
          <a:lstStyle/>
          <a:p>
            <a:r>
              <a:rPr lang="en-US" b="1" dirty="0" smtClean="0">
                <a:solidFill>
                  <a:srgbClr val="C00000"/>
                </a:solidFill>
              </a:rPr>
              <a:t>Post Refractive Surgery CL Fitting</a:t>
            </a:r>
            <a:endParaRPr lang="el-GR" b="1" dirty="0">
              <a:solidFill>
                <a:srgbClr val="C00000"/>
              </a:solidFill>
            </a:endParaRPr>
          </a:p>
        </p:txBody>
      </p:sp>
      <p:sp>
        <p:nvSpPr>
          <p:cNvPr id="3" name="2 - Θέση περιεχομένου"/>
          <p:cNvSpPr>
            <a:spLocks noGrp="1"/>
          </p:cNvSpPr>
          <p:nvPr>
            <p:ph idx="1"/>
          </p:nvPr>
        </p:nvSpPr>
        <p:spPr>
          <a:solidFill>
            <a:schemeClr val="bg2">
              <a:lumMod val="90000"/>
            </a:schemeClr>
          </a:solidFill>
        </p:spPr>
        <p:txBody>
          <a:bodyPr/>
          <a:lstStyle/>
          <a:p>
            <a:r>
              <a:rPr lang="en-US" b="1" dirty="0" smtClean="0"/>
              <a:t>CL fitting should be delayed for 3 to 6 months</a:t>
            </a:r>
          </a:p>
          <a:p>
            <a:r>
              <a:rPr lang="en-US" b="1" dirty="0" smtClean="0"/>
              <a:t>BOZR should be selected following either</a:t>
            </a:r>
          </a:p>
          <a:p>
            <a:pPr marL="514350" indent="-514350">
              <a:buAutoNum type="alphaLcParenR"/>
            </a:pPr>
            <a:r>
              <a:rPr lang="en-US" b="1" dirty="0" smtClean="0"/>
              <a:t>Computerized corneal mapping</a:t>
            </a:r>
          </a:p>
          <a:p>
            <a:pPr marL="514350" indent="-514350">
              <a:buAutoNum type="alphaLcParenR"/>
            </a:pPr>
            <a:r>
              <a:rPr lang="en-US" b="1" dirty="0" smtClean="0"/>
              <a:t>Peripheral  </a:t>
            </a:r>
            <a:r>
              <a:rPr lang="en-US" b="1" dirty="0" err="1" smtClean="0"/>
              <a:t>keratometry</a:t>
            </a:r>
            <a:endParaRPr lang="en-US" b="1" dirty="0" smtClean="0"/>
          </a:p>
          <a:p>
            <a:pPr marL="514350" indent="-514350">
              <a:buAutoNum type="alphaLcParenR"/>
            </a:pPr>
            <a:r>
              <a:rPr lang="en-US" b="1" dirty="0" smtClean="0"/>
              <a:t>Preoperative </a:t>
            </a:r>
            <a:r>
              <a:rPr lang="en-US" b="1" dirty="0" err="1" smtClean="0"/>
              <a:t>keratometric</a:t>
            </a:r>
            <a:r>
              <a:rPr lang="en-US" b="1" dirty="0" smtClean="0"/>
              <a:t> readings</a:t>
            </a:r>
            <a:endParaRPr lang="el-GR" b="1" dirty="0"/>
          </a:p>
        </p:txBody>
      </p:sp>
    </p:spTree>
    <p:extLst>
      <p:ext uri="{BB962C8B-B14F-4D97-AF65-F5344CB8AC3E}">
        <p14:creationId xmlns:p14="http://schemas.microsoft.com/office/powerpoint/2010/main" val="471132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lstStyle/>
          <a:p>
            <a:r>
              <a:rPr lang="en-US" b="1" dirty="0">
                <a:solidFill>
                  <a:srgbClr val="C00000"/>
                </a:solidFill>
              </a:rPr>
              <a:t>Post Refractive Surgery CL Fitting</a:t>
            </a:r>
            <a:endParaRPr lang="el-GR" dirty="0"/>
          </a:p>
        </p:txBody>
      </p:sp>
      <p:sp>
        <p:nvSpPr>
          <p:cNvPr id="3" name="Content Placeholder 2"/>
          <p:cNvSpPr>
            <a:spLocks noGrp="1"/>
          </p:cNvSpPr>
          <p:nvPr>
            <p:ph idx="1"/>
          </p:nvPr>
        </p:nvSpPr>
        <p:spPr>
          <a:solidFill>
            <a:schemeClr val="bg2">
              <a:lumMod val="90000"/>
            </a:schemeClr>
          </a:solidFill>
        </p:spPr>
        <p:txBody>
          <a:bodyPr>
            <a:normAutofit/>
          </a:bodyPr>
          <a:lstStyle/>
          <a:p>
            <a:r>
              <a:rPr lang="en-US" sz="3600" b="1" dirty="0" smtClean="0"/>
              <a:t>Very </a:t>
            </a:r>
            <a:r>
              <a:rPr lang="en-US" sz="3600" b="1" dirty="0"/>
              <a:t>flat central area</a:t>
            </a:r>
          </a:p>
          <a:p>
            <a:r>
              <a:rPr lang="en-US" sz="3600" b="1" dirty="0"/>
              <a:t> Loss of steep apex to </a:t>
            </a:r>
            <a:r>
              <a:rPr lang="en-US" sz="3600" b="1" dirty="0" smtClean="0"/>
              <a:t>aid centration</a:t>
            </a:r>
            <a:endParaRPr lang="en-US" sz="3600" b="1" dirty="0"/>
          </a:p>
          <a:p>
            <a:r>
              <a:rPr lang="en-US" sz="3600" b="1" dirty="0"/>
              <a:t> Large diameter for stability</a:t>
            </a:r>
          </a:p>
          <a:p>
            <a:r>
              <a:rPr lang="en-US" sz="3600" b="1" dirty="0"/>
              <a:t> Large BOZD to avoid flare</a:t>
            </a:r>
          </a:p>
          <a:p>
            <a:r>
              <a:rPr lang="en-US" sz="3600" b="1" dirty="0"/>
              <a:t> Fit to “normal periphery</a:t>
            </a:r>
            <a:r>
              <a:rPr lang="en-US" sz="3600" b="1" dirty="0" smtClean="0"/>
              <a:t>”</a:t>
            </a:r>
          </a:p>
          <a:p>
            <a:r>
              <a:rPr lang="en-US" sz="3600" b="1" dirty="0" smtClean="0"/>
              <a:t>Cases of corneal </a:t>
            </a:r>
            <a:r>
              <a:rPr lang="en-US" sz="3600" b="1" dirty="0" err="1" smtClean="0"/>
              <a:t>ectasia</a:t>
            </a:r>
            <a:r>
              <a:rPr lang="en-US" sz="3600" b="1" dirty="0" smtClean="0"/>
              <a:t> or decentered ablations are most challenging</a:t>
            </a:r>
            <a:endParaRPr lang="el-GR" sz="3600" b="1" dirty="0"/>
          </a:p>
        </p:txBody>
      </p:sp>
    </p:spTree>
    <p:extLst>
      <p:ext uri="{BB962C8B-B14F-4D97-AF65-F5344CB8AC3E}">
        <p14:creationId xmlns:p14="http://schemas.microsoft.com/office/powerpoint/2010/main" val="3181795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20000"/>
              <a:lumOff val="80000"/>
            </a:schemeClr>
          </a:solidFill>
        </p:spPr>
        <p:txBody>
          <a:bodyPr/>
          <a:lstStyle/>
          <a:p>
            <a:r>
              <a:rPr lang="en-US" b="1" dirty="0">
                <a:solidFill>
                  <a:srgbClr val="C00000"/>
                </a:solidFill>
              </a:rPr>
              <a:t>Post Refractive Surgery CL Fitting</a:t>
            </a:r>
            <a:endParaRPr lang="el-GR" dirty="0"/>
          </a:p>
        </p:txBody>
      </p:sp>
      <p:sp>
        <p:nvSpPr>
          <p:cNvPr id="3" name="2 - Θέση περιεχομένου"/>
          <p:cNvSpPr>
            <a:spLocks noGrp="1"/>
          </p:cNvSpPr>
          <p:nvPr>
            <p:ph idx="1"/>
          </p:nvPr>
        </p:nvSpPr>
        <p:spPr>
          <a:solidFill>
            <a:schemeClr val="bg2">
              <a:lumMod val="90000"/>
            </a:schemeClr>
          </a:solidFill>
        </p:spPr>
        <p:txBody>
          <a:bodyPr>
            <a:normAutofit lnSpcReduction="10000"/>
          </a:bodyPr>
          <a:lstStyle/>
          <a:p>
            <a:r>
              <a:rPr lang="en-US" b="1" dirty="0" smtClean="0"/>
              <a:t>BOZR  is suggested to approximately equal the corneal curvature  4.00 mm temporal to the centre of the cornea (can be estimated with corneal topography and/or a modified </a:t>
            </a:r>
            <a:r>
              <a:rPr lang="en-US" b="1" dirty="0" err="1" smtClean="0"/>
              <a:t>keratometer</a:t>
            </a:r>
            <a:r>
              <a:rPr lang="en-US" b="1" dirty="0" smtClean="0"/>
              <a:t>  peripheral reading)</a:t>
            </a:r>
          </a:p>
          <a:p>
            <a:r>
              <a:rPr lang="en-US" b="1" dirty="0" smtClean="0"/>
              <a:t>For example if central K readings are  8,80 along 180 and 850 along 90 and reading at 4.00 mm temporally is  7. 85 then the first selected BOZR should be 7.85</a:t>
            </a:r>
            <a:endParaRPr lang="el-GR" b="1" dirty="0"/>
          </a:p>
        </p:txBody>
      </p:sp>
    </p:spTree>
    <p:extLst>
      <p:ext uri="{BB962C8B-B14F-4D97-AF65-F5344CB8AC3E}">
        <p14:creationId xmlns:p14="http://schemas.microsoft.com/office/powerpoint/2010/main" val="2393045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274638"/>
            <a:ext cx="8640960" cy="922114"/>
          </a:xfrm>
          <a:solidFill>
            <a:schemeClr val="accent6">
              <a:lumMod val="20000"/>
              <a:lumOff val="80000"/>
            </a:schemeClr>
          </a:solidFill>
        </p:spPr>
        <p:txBody>
          <a:bodyPr/>
          <a:lstStyle/>
          <a:p>
            <a:r>
              <a:rPr lang="en-US" b="1" dirty="0">
                <a:solidFill>
                  <a:srgbClr val="C00000"/>
                </a:solidFill>
              </a:rPr>
              <a:t>Post Refractive Surgery CL Fitting</a:t>
            </a:r>
            <a:endParaRPr lang="el-GR" dirty="0"/>
          </a:p>
        </p:txBody>
      </p:sp>
      <p:sp>
        <p:nvSpPr>
          <p:cNvPr id="3" name="2 - Θέση περιεχομένου"/>
          <p:cNvSpPr>
            <a:spLocks noGrp="1"/>
          </p:cNvSpPr>
          <p:nvPr>
            <p:ph idx="1"/>
          </p:nvPr>
        </p:nvSpPr>
        <p:spPr>
          <a:xfrm>
            <a:off x="251520" y="1196752"/>
            <a:ext cx="8640960" cy="5661248"/>
          </a:xfrm>
          <a:solidFill>
            <a:schemeClr val="bg2">
              <a:lumMod val="90000"/>
            </a:schemeClr>
          </a:solidFill>
        </p:spPr>
        <p:txBody>
          <a:bodyPr>
            <a:normAutofit/>
          </a:bodyPr>
          <a:lstStyle/>
          <a:p>
            <a:r>
              <a:rPr lang="en-US" b="1" dirty="0" smtClean="0"/>
              <a:t>The cornea usually flattens by about 0,1 mm from </a:t>
            </a:r>
            <a:r>
              <a:rPr lang="en-US" b="1" dirty="0" err="1" smtClean="0"/>
              <a:t>centre</a:t>
            </a:r>
            <a:r>
              <a:rPr lang="en-US" b="1" dirty="0" smtClean="0"/>
              <a:t> to mid-periphery. After RK </a:t>
            </a:r>
            <a:r>
              <a:rPr lang="en-US" b="1" dirty="0" err="1" smtClean="0"/>
              <a:t>flatenning</a:t>
            </a:r>
            <a:r>
              <a:rPr lang="en-US" b="1" dirty="0" smtClean="0"/>
              <a:t> slightly increases and mid peripheral readings should be about 0,2mm flatter than the preoperative central corneal readings. </a:t>
            </a:r>
            <a:r>
              <a:rPr lang="en-US" b="1" dirty="0" smtClean="0">
                <a:solidFill>
                  <a:srgbClr val="C00000"/>
                </a:solidFill>
              </a:rPr>
              <a:t>(e.g. for pre-op central K reading  770x180/7,50x90, mid peripheral readings should be 7,90 post-op and this should be the first selected BOZR).</a:t>
            </a:r>
          </a:p>
          <a:p>
            <a:r>
              <a:rPr lang="en-US" b="1" dirty="0" smtClean="0"/>
              <a:t>Alternatively, if the other eye has not been operated add 0.20 mm to the central K readings of that eye. </a:t>
            </a:r>
            <a:endParaRPr lang="el-GR" b="1" dirty="0"/>
          </a:p>
        </p:txBody>
      </p:sp>
    </p:spTree>
    <p:extLst>
      <p:ext uri="{BB962C8B-B14F-4D97-AF65-F5344CB8AC3E}">
        <p14:creationId xmlns:p14="http://schemas.microsoft.com/office/powerpoint/2010/main" val="1925109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69368"/>
          </a:xfrm>
          <a:solidFill>
            <a:schemeClr val="accent6">
              <a:lumMod val="20000"/>
              <a:lumOff val="80000"/>
            </a:schemeClr>
          </a:solidFill>
        </p:spPr>
        <p:txBody>
          <a:bodyPr>
            <a:noAutofit/>
          </a:bodyPr>
          <a:lstStyle/>
          <a:p>
            <a:r>
              <a:rPr lang="en-US" sz="4000" b="1" dirty="0" smtClean="0">
                <a:solidFill>
                  <a:srgbClr val="C00000"/>
                </a:solidFill>
              </a:rPr>
              <a:t>THE DIAMETER ISSUE: SIZE MATTERS !</a:t>
            </a:r>
            <a:br>
              <a:rPr lang="en-US" sz="4000" b="1" dirty="0" smtClean="0">
                <a:solidFill>
                  <a:srgbClr val="C00000"/>
                </a:solidFill>
              </a:rPr>
            </a:br>
            <a:endParaRPr lang="el-GR" sz="4000" b="1" dirty="0">
              <a:solidFill>
                <a:srgbClr val="C00000"/>
              </a:solidFill>
            </a:endParaRPr>
          </a:p>
        </p:txBody>
      </p:sp>
      <p:sp>
        <p:nvSpPr>
          <p:cNvPr id="3" name="Content Placeholder 2"/>
          <p:cNvSpPr>
            <a:spLocks noGrp="1"/>
          </p:cNvSpPr>
          <p:nvPr>
            <p:ph idx="1"/>
          </p:nvPr>
        </p:nvSpPr>
        <p:spPr>
          <a:xfrm>
            <a:off x="0" y="764704"/>
            <a:ext cx="9144000" cy="6093296"/>
          </a:xfrm>
          <a:solidFill>
            <a:schemeClr val="bg2">
              <a:lumMod val="90000"/>
            </a:schemeClr>
          </a:solidFill>
        </p:spPr>
        <p:txBody>
          <a:bodyPr>
            <a:normAutofit fontScale="92500" lnSpcReduction="20000"/>
          </a:bodyPr>
          <a:lstStyle/>
          <a:p>
            <a:r>
              <a:rPr lang="en-US" dirty="0" smtClean="0"/>
              <a:t>In general, after refractive surgery the </a:t>
            </a:r>
            <a:r>
              <a:rPr lang="en-US" b="1" dirty="0" smtClean="0">
                <a:solidFill>
                  <a:srgbClr val="FF0000"/>
                </a:solidFill>
              </a:rPr>
              <a:t>difference – sometimes marked – between the central treated part and the mid periphery and far corneal periphery  makes CL fitting rather challenging</a:t>
            </a:r>
            <a:r>
              <a:rPr lang="en-US" dirty="0" smtClean="0"/>
              <a:t>. It is difficult with simple designs to have a fair alignment in both central and peripheral cornea, especially for significant refractive corrections. Thus, in RK/ PRK/LASIK, in the case of RGP lenses</a:t>
            </a:r>
            <a:r>
              <a:rPr lang="en-US" b="1" dirty="0" smtClean="0">
                <a:solidFill>
                  <a:srgbClr val="FF0000"/>
                </a:solidFill>
              </a:rPr>
              <a:t>, </a:t>
            </a:r>
            <a:r>
              <a:rPr lang="en-US" sz="4200" b="1" dirty="0" smtClean="0">
                <a:solidFill>
                  <a:srgbClr val="FF0000"/>
                </a:solidFill>
              </a:rPr>
              <a:t>large lens diameters and large BOZDs</a:t>
            </a:r>
            <a:r>
              <a:rPr lang="en-US" b="1" dirty="0" smtClean="0">
                <a:solidFill>
                  <a:srgbClr val="FF0000"/>
                </a:solidFill>
              </a:rPr>
              <a:t> are preferred as the yield much more stable lenses and vision.</a:t>
            </a:r>
          </a:p>
          <a:p>
            <a:r>
              <a:rPr lang="en-US" b="1" dirty="0" smtClean="0">
                <a:solidFill>
                  <a:srgbClr val="FF0000"/>
                </a:solidFill>
              </a:rPr>
              <a:t> </a:t>
            </a:r>
            <a:r>
              <a:rPr lang="en-US" sz="4700" b="1" dirty="0" err="1" smtClean="0">
                <a:solidFill>
                  <a:schemeClr val="tx2">
                    <a:lumMod val="75000"/>
                  </a:schemeClr>
                </a:solidFill>
              </a:rPr>
              <a:t>Aspherics</a:t>
            </a:r>
            <a:r>
              <a:rPr lang="en-US" b="1" dirty="0" smtClean="0">
                <a:solidFill>
                  <a:srgbClr val="FF0000"/>
                </a:solidFill>
              </a:rPr>
              <a:t> also seem to perform better as they distribute lens mass more evenly across the cornea and they deal slightly better with spherical aberrations.</a:t>
            </a:r>
            <a:endParaRPr lang="el-GR" b="1" dirty="0">
              <a:solidFill>
                <a:srgbClr val="FF0000"/>
              </a:solidFill>
            </a:endParaRPr>
          </a:p>
        </p:txBody>
      </p:sp>
    </p:spTree>
    <p:extLst>
      <p:ext uri="{BB962C8B-B14F-4D97-AF65-F5344CB8AC3E}">
        <p14:creationId xmlns:p14="http://schemas.microsoft.com/office/powerpoint/2010/main" val="3771817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994122"/>
          </a:xfrm>
          <a:solidFill>
            <a:schemeClr val="accent6">
              <a:lumMod val="20000"/>
              <a:lumOff val="80000"/>
            </a:schemeClr>
          </a:solidFill>
        </p:spPr>
        <p:txBody>
          <a:bodyPr>
            <a:normAutofit/>
          </a:bodyPr>
          <a:lstStyle/>
          <a:p>
            <a:r>
              <a:rPr lang="en-US" b="1" dirty="0" smtClean="0">
                <a:solidFill>
                  <a:srgbClr val="C00000"/>
                </a:solidFill>
              </a:rPr>
              <a:t>SLIT LAMP and other stories….</a:t>
            </a:r>
            <a:endParaRPr lang="el-GR" b="1" dirty="0">
              <a:solidFill>
                <a:srgbClr val="C00000"/>
              </a:solidFill>
            </a:endParaRPr>
          </a:p>
        </p:txBody>
      </p:sp>
      <p:sp>
        <p:nvSpPr>
          <p:cNvPr id="3" name="Content Placeholder 2"/>
          <p:cNvSpPr>
            <a:spLocks noGrp="1"/>
          </p:cNvSpPr>
          <p:nvPr>
            <p:ph idx="1"/>
          </p:nvPr>
        </p:nvSpPr>
        <p:spPr>
          <a:xfrm>
            <a:off x="251520" y="1196752"/>
            <a:ext cx="8640960" cy="5472608"/>
          </a:xfrm>
          <a:solidFill>
            <a:schemeClr val="bg2">
              <a:lumMod val="90000"/>
            </a:schemeClr>
          </a:solidFill>
        </p:spPr>
        <p:txBody>
          <a:bodyPr>
            <a:normAutofit fontScale="85000" lnSpcReduction="10000"/>
          </a:bodyPr>
          <a:lstStyle/>
          <a:p>
            <a:r>
              <a:rPr lang="en-US" b="1" dirty="0" smtClean="0"/>
              <a:t>Fluorescein assessment is important but never expect a textbook pattern</a:t>
            </a:r>
          </a:p>
          <a:p>
            <a:r>
              <a:rPr lang="en-US" b="1" dirty="0" smtClean="0"/>
              <a:t>Usually there will be some central pooling and mid peripheral bearing</a:t>
            </a:r>
          </a:p>
          <a:p>
            <a:r>
              <a:rPr lang="en-US" b="1" dirty="0" smtClean="0"/>
              <a:t>Go for maximum comfort and best optical correction. Usually what gives best comfort and acuity might be the best regardless of  fluorescein pattern</a:t>
            </a:r>
          </a:p>
          <a:p>
            <a:r>
              <a:rPr lang="en-US" b="1" dirty="0" smtClean="0"/>
              <a:t>Expect re-fitting possibilities and be ready to manage any mild complications</a:t>
            </a:r>
          </a:p>
          <a:p>
            <a:r>
              <a:rPr lang="en-US" b="1" dirty="0" smtClean="0"/>
              <a:t>You can always opt for topography-based lens design. Technology can now deliver. </a:t>
            </a:r>
          </a:p>
          <a:p>
            <a:r>
              <a:rPr lang="en-US" b="1" dirty="0" smtClean="0"/>
              <a:t>Use High DK/t materials that also feature  satisfactory rigidity in order to avoid lens flexure</a:t>
            </a:r>
          </a:p>
        </p:txBody>
      </p:sp>
    </p:spTree>
    <p:extLst>
      <p:ext uri="{BB962C8B-B14F-4D97-AF65-F5344CB8AC3E}">
        <p14:creationId xmlns:p14="http://schemas.microsoft.com/office/powerpoint/2010/main" val="2647588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a:solidFill>
            <a:schemeClr val="accent6">
              <a:lumMod val="20000"/>
              <a:lumOff val="80000"/>
            </a:schemeClr>
          </a:solidFill>
        </p:spPr>
        <p:txBody>
          <a:bodyPr>
            <a:normAutofit fontScale="90000"/>
          </a:bodyPr>
          <a:lstStyle/>
          <a:p>
            <a:r>
              <a:rPr lang="en-US" b="1" dirty="0" smtClean="0">
                <a:solidFill>
                  <a:srgbClr val="C00000"/>
                </a:solidFill>
              </a:rPr>
              <a:t>POST Refractive Surgery RGP lenses</a:t>
            </a:r>
            <a:endParaRPr lang="el-GR" b="1" dirty="0">
              <a:solidFill>
                <a:srgbClr val="C00000"/>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55" y="620688"/>
            <a:ext cx="4264313" cy="285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2" y="620688"/>
            <a:ext cx="5796137" cy="3888432"/>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73016"/>
            <a:ext cx="3730413" cy="2786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3210">
            <a:off x="3203444" y="3977309"/>
            <a:ext cx="3684528" cy="254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601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a:solidFill>
            <a:schemeClr val="accent6">
              <a:lumMod val="20000"/>
              <a:lumOff val="80000"/>
            </a:schemeClr>
          </a:solidFill>
        </p:spPr>
        <p:txBody>
          <a:bodyPr>
            <a:normAutofit fontScale="90000"/>
          </a:bodyPr>
          <a:lstStyle/>
          <a:p>
            <a:r>
              <a:rPr lang="en-US" b="1" dirty="0">
                <a:solidFill>
                  <a:srgbClr val="C00000"/>
                </a:solidFill>
              </a:rPr>
              <a:t>POST Refractive Surgery RGP lenses</a:t>
            </a:r>
            <a:endParaRPr lang="el-GR" dirty="0"/>
          </a:p>
        </p:txBody>
      </p:sp>
      <p:sp>
        <p:nvSpPr>
          <p:cNvPr id="3" name="Content Placeholder 2"/>
          <p:cNvSpPr>
            <a:spLocks noGrp="1"/>
          </p:cNvSpPr>
          <p:nvPr>
            <p:ph idx="1"/>
          </p:nvPr>
        </p:nvSpPr>
        <p:spPr>
          <a:xfrm>
            <a:off x="457200" y="1052737"/>
            <a:ext cx="8229600" cy="3024335"/>
          </a:xfrm>
        </p:spPr>
        <p:txBody>
          <a:bodyPr>
            <a:normAutofit/>
          </a:bodyPr>
          <a:lstStyle/>
          <a:p>
            <a:r>
              <a:rPr lang="en-US" sz="2600" dirty="0">
                <a:hlinkClick r:id="rId2"/>
              </a:rPr>
              <a:t>http://</a:t>
            </a:r>
            <a:r>
              <a:rPr lang="en-US" sz="2600" dirty="0" smtClean="0">
                <a:hlinkClick r:id="rId2"/>
              </a:rPr>
              <a:t>www.youtube.com/watch?v=HPZn_1-T6js&amp;feature=autoplay&amp;list=UUAbZXC3J0hFVsRkDYGhmXiQ&amp;playnext=1</a:t>
            </a:r>
            <a:endParaRPr lang="en-US" sz="2600" dirty="0" smtClean="0"/>
          </a:p>
          <a:p>
            <a:r>
              <a:rPr lang="en-US" sz="2600" dirty="0">
                <a:hlinkClick r:id="rId3"/>
              </a:rPr>
              <a:t>http://</a:t>
            </a:r>
            <a:r>
              <a:rPr lang="en-US" sz="2600" dirty="0" smtClean="0">
                <a:hlinkClick r:id="rId3"/>
              </a:rPr>
              <a:t>www.youtube.com/watch?v=ppT3aZFwLbM&amp;feature=relmfu</a:t>
            </a:r>
            <a:endParaRPr lang="en-US" sz="2600" dirty="0" smtClean="0"/>
          </a:p>
          <a:p>
            <a:r>
              <a:rPr lang="en-US" sz="2600" dirty="0">
                <a:hlinkClick r:id="rId4"/>
              </a:rPr>
              <a:t>http://</a:t>
            </a:r>
            <a:r>
              <a:rPr lang="en-US" sz="2600" dirty="0" smtClean="0">
                <a:hlinkClick r:id="rId4"/>
              </a:rPr>
              <a:t>www.youtube.com/watch?v=6vfis1LXVBc&amp;feature=relmfu</a:t>
            </a:r>
            <a:endParaRPr lang="en-US" sz="2600" dirty="0" smtClean="0"/>
          </a:p>
          <a:p>
            <a:endParaRPr lang="el-GR" dirty="0"/>
          </a:p>
        </p:txBody>
      </p:sp>
      <p:sp>
        <p:nvSpPr>
          <p:cNvPr id="4" name="Rectangle 3"/>
          <p:cNvSpPr/>
          <p:nvPr/>
        </p:nvSpPr>
        <p:spPr>
          <a:xfrm rot="21253640">
            <a:off x="3395376" y="3797411"/>
            <a:ext cx="5455052" cy="2800767"/>
          </a:xfrm>
          <a:prstGeom prst="rect">
            <a:avLst/>
          </a:prstGeom>
          <a:solidFill>
            <a:srgbClr val="92D05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Nice video presentations from Paul Rose </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on his own design lenses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1093561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fontScale="90000"/>
          </a:bodyPr>
          <a:lstStyle/>
          <a:p>
            <a:r>
              <a:rPr lang="en-US" b="1" dirty="0" smtClean="0"/>
              <a:t>POST-SURGERY CONTACT LENS FITTING</a:t>
            </a:r>
            <a:endParaRPr lang="el-GR" dirty="0"/>
          </a:p>
        </p:txBody>
      </p:sp>
      <p:sp>
        <p:nvSpPr>
          <p:cNvPr id="3" name="Content Placeholder 2"/>
          <p:cNvSpPr>
            <a:spLocks noGrp="1"/>
          </p:cNvSpPr>
          <p:nvPr>
            <p:ph idx="1"/>
          </p:nvPr>
        </p:nvSpPr>
        <p:spPr>
          <a:xfrm>
            <a:off x="457200" y="1340769"/>
            <a:ext cx="8229600" cy="4680520"/>
          </a:xfrm>
        </p:spPr>
        <p:txBody>
          <a:bodyPr>
            <a:normAutofit lnSpcReduction="10000"/>
          </a:bodyPr>
          <a:lstStyle/>
          <a:p>
            <a:endParaRPr lang="en-US" sz="4000" b="1" dirty="0" smtClean="0"/>
          </a:p>
          <a:p>
            <a:r>
              <a:rPr lang="en-US" sz="4400" b="1" dirty="0" smtClean="0"/>
              <a:t>Post – Refractive Surgery</a:t>
            </a:r>
          </a:p>
          <a:p>
            <a:r>
              <a:rPr lang="en-US" sz="4400" b="1" dirty="0" smtClean="0">
                <a:solidFill>
                  <a:schemeClr val="accent6">
                    <a:lumMod val="20000"/>
                    <a:lumOff val="80000"/>
                  </a:schemeClr>
                </a:solidFill>
              </a:rPr>
              <a:t>Post Corneal Transplant</a:t>
            </a:r>
          </a:p>
          <a:p>
            <a:endParaRPr lang="en-US" sz="4400" b="1" dirty="0" smtClean="0"/>
          </a:p>
          <a:p>
            <a:endParaRPr lang="en-US" sz="4400" b="1" dirty="0"/>
          </a:p>
          <a:p>
            <a:r>
              <a:rPr lang="en-US" sz="4400" b="1" dirty="0" smtClean="0">
                <a:solidFill>
                  <a:srgbClr val="C00000"/>
                </a:solidFill>
              </a:rPr>
              <a:t>Post corneal cross-linking</a:t>
            </a:r>
          </a:p>
          <a:p>
            <a:pPr marL="0" indent="0">
              <a:buNone/>
            </a:pPr>
            <a:endParaRPr lang="el-GR" dirty="0"/>
          </a:p>
        </p:txBody>
      </p:sp>
    </p:spTree>
    <p:extLst>
      <p:ext uri="{BB962C8B-B14F-4D97-AF65-F5344CB8AC3E}">
        <p14:creationId xmlns:p14="http://schemas.microsoft.com/office/powerpoint/2010/main" val="733428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lstStyle/>
          <a:p>
            <a:r>
              <a:rPr lang="en-US" b="1" dirty="0" smtClean="0">
                <a:solidFill>
                  <a:srgbClr val="C00000"/>
                </a:solidFill>
              </a:rPr>
              <a:t>OTHER RGP ALTERNATIVES</a:t>
            </a:r>
            <a:endParaRPr lang="el-GR" b="1" dirty="0">
              <a:solidFill>
                <a:srgbClr val="C00000"/>
              </a:solidFill>
            </a:endParaRPr>
          </a:p>
        </p:txBody>
      </p:sp>
      <p:sp>
        <p:nvSpPr>
          <p:cNvPr id="3" name="Content Placeholder 2"/>
          <p:cNvSpPr>
            <a:spLocks noGrp="1"/>
          </p:cNvSpPr>
          <p:nvPr>
            <p:ph idx="1"/>
          </p:nvPr>
        </p:nvSpPr>
        <p:spPr>
          <a:solidFill>
            <a:schemeClr val="bg2">
              <a:lumMod val="90000"/>
            </a:schemeClr>
          </a:solidFill>
        </p:spPr>
        <p:txBody>
          <a:bodyPr>
            <a:normAutofit fontScale="77500" lnSpcReduction="20000"/>
          </a:bodyPr>
          <a:lstStyle/>
          <a:p>
            <a:r>
              <a:rPr lang="en-US" sz="3800" b="1" dirty="0" smtClean="0">
                <a:solidFill>
                  <a:schemeClr val="accent4">
                    <a:lumMod val="50000"/>
                  </a:schemeClr>
                </a:solidFill>
              </a:rPr>
              <a:t>Large diameter semi-scleral rigid lenses </a:t>
            </a:r>
            <a:r>
              <a:rPr lang="en-US" b="1" dirty="0" smtClean="0"/>
              <a:t>– Best centration and stability - Diameters 13,5-16,00 mm – High </a:t>
            </a:r>
            <a:r>
              <a:rPr lang="en-US" b="1" dirty="0" err="1" smtClean="0"/>
              <a:t>Dk</a:t>
            </a:r>
            <a:r>
              <a:rPr lang="en-US" b="1" dirty="0" smtClean="0"/>
              <a:t> materials – Need to have a proper diagnostic set.</a:t>
            </a:r>
          </a:p>
          <a:p>
            <a:r>
              <a:rPr lang="en-US" sz="3600" b="1" dirty="0" smtClean="0">
                <a:solidFill>
                  <a:schemeClr val="accent4">
                    <a:lumMod val="50000"/>
                  </a:schemeClr>
                </a:solidFill>
              </a:rPr>
              <a:t>Reverse Geometry RGP lenses </a:t>
            </a:r>
            <a:r>
              <a:rPr lang="en-US" dirty="0" smtClean="0"/>
              <a:t>– </a:t>
            </a:r>
            <a:r>
              <a:rPr lang="en-US" b="1" dirty="0" smtClean="0"/>
              <a:t>Especially for high refractive corrections they might provide the best alternative. Post surgery cornea is oblate rather than </a:t>
            </a:r>
            <a:r>
              <a:rPr lang="en-US" b="1" dirty="0" err="1" smtClean="0"/>
              <a:t>prolate</a:t>
            </a:r>
            <a:r>
              <a:rPr lang="en-US" b="1" dirty="0" smtClean="0"/>
              <a:t> and RG lenses with central radius flatter than the peripheral one have a theoretical advantage. Fitting based on topography and mid peripheral radii. Go for a fit that exhibits  some apical clearance and mid peripheral  alignment. Computer programs integrated in modern topography instruments can help a lot.</a:t>
            </a:r>
            <a:endParaRPr lang="el-GR" b="1" dirty="0"/>
          </a:p>
        </p:txBody>
      </p:sp>
    </p:spTree>
    <p:extLst>
      <p:ext uri="{BB962C8B-B14F-4D97-AF65-F5344CB8AC3E}">
        <p14:creationId xmlns:p14="http://schemas.microsoft.com/office/powerpoint/2010/main" val="1022418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lstStyle/>
          <a:p>
            <a:r>
              <a:rPr lang="en-US" b="1" dirty="0" smtClean="0">
                <a:solidFill>
                  <a:srgbClr val="C00000"/>
                </a:solidFill>
              </a:rPr>
              <a:t>POST – LASIK ECTASIA</a:t>
            </a:r>
            <a:endParaRPr lang="el-GR" b="1" dirty="0">
              <a:solidFill>
                <a:srgbClr val="C00000"/>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4320480" cy="3024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484784"/>
            <a:ext cx="4034344" cy="3024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3829" y="4725144"/>
            <a:ext cx="8648539" cy="1815882"/>
          </a:xfrm>
          <a:prstGeom prst="rect">
            <a:avLst/>
          </a:prstGeom>
          <a:noFill/>
        </p:spPr>
        <p:txBody>
          <a:bodyPr wrap="square" rtlCol="0">
            <a:spAutoFit/>
          </a:bodyPr>
          <a:lstStyle/>
          <a:p>
            <a:r>
              <a:rPr lang="en-US" sz="2800" b="1" dirty="0" smtClean="0"/>
              <a:t>Iatrogenic </a:t>
            </a:r>
            <a:r>
              <a:rPr lang="en-US" sz="2800" b="1" dirty="0" err="1" smtClean="0"/>
              <a:t>keratoconus</a:t>
            </a:r>
            <a:r>
              <a:rPr lang="en-US" sz="2800" b="1" dirty="0" smtClean="0"/>
              <a:t> and has to be treated like that.</a:t>
            </a:r>
          </a:p>
          <a:p>
            <a:r>
              <a:rPr lang="en-US" sz="2800" b="1" dirty="0" smtClean="0"/>
              <a:t>Several RGP designs, soft customized lenses and hybrids </a:t>
            </a:r>
          </a:p>
          <a:p>
            <a:r>
              <a:rPr lang="en-US" sz="2800" b="1" dirty="0" smtClean="0"/>
              <a:t>can be applied…</a:t>
            </a:r>
          </a:p>
          <a:p>
            <a:r>
              <a:rPr lang="en-US" sz="2800" b="1" dirty="0" smtClean="0"/>
              <a:t>I would personally opt for the latter two options</a:t>
            </a:r>
            <a:endParaRPr lang="el-GR" sz="2800" b="1" dirty="0"/>
          </a:p>
        </p:txBody>
      </p:sp>
    </p:spTree>
    <p:extLst>
      <p:ext uri="{BB962C8B-B14F-4D97-AF65-F5344CB8AC3E}">
        <p14:creationId xmlns:p14="http://schemas.microsoft.com/office/powerpoint/2010/main" val="2992708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a:solidFill>
            <a:schemeClr val="accent6">
              <a:lumMod val="20000"/>
              <a:lumOff val="80000"/>
            </a:schemeClr>
          </a:solidFill>
        </p:spPr>
        <p:txBody>
          <a:bodyPr/>
          <a:lstStyle/>
          <a:p>
            <a:r>
              <a:rPr lang="en-US" b="1" dirty="0" smtClean="0">
                <a:solidFill>
                  <a:srgbClr val="C00000"/>
                </a:solidFill>
              </a:rPr>
              <a:t>LASIK FOR HYPEROPIA</a:t>
            </a:r>
            <a:endParaRPr lang="el-GR" b="1" dirty="0">
              <a:solidFill>
                <a:srgbClr val="C00000"/>
              </a:solidFill>
            </a:endParaRPr>
          </a:p>
        </p:txBody>
      </p:sp>
      <p:sp>
        <p:nvSpPr>
          <p:cNvPr id="3" name="Content Placeholder 2"/>
          <p:cNvSpPr>
            <a:spLocks noGrp="1"/>
          </p:cNvSpPr>
          <p:nvPr>
            <p:ph idx="1"/>
          </p:nvPr>
        </p:nvSpPr>
        <p:spPr>
          <a:xfrm>
            <a:off x="0" y="1196752"/>
            <a:ext cx="4427984" cy="5661248"/>
          </a:xfrm>
          <a:solidFill>
            <a:schemeClr val="bg2">
              <a:lumMod val="90000"/>
            </a:schemeClr>
          </a:solidFill>
        </p:spPr>
        <p:txBody>
          <a:bodyPr>
            <a:normAutofit fontScale="92500" lnSpcReduction="20000"/>
          </a:bodyPr>
          <a:lstStyle/>
          <a:p>
            <a:r>
              <a:rPr lang="en-US" b="1" dirty="0"/>
              <a:t>Excessive removal of tissue can lead to central</a:t>
            </a:r>
          </a:p>
          <a:p>
            <a:pPr marL="0" indent="0">
              <a:buNone/>
            </a:pPr>
            <a:r>
              <a:rPr lang="en-US" b="1" dirty="0" smtClean="0"/>
              <a:t>    corneal </a:t>
            </a:r>
            <a:r>
              <a:rPr lang="en-US" b="1" dirty="0"/>
              <a:t>bulge</a:t>
            </a:r>
          </a:p>
          <a:p>
            <a:r>
              <a:rPr lang="en-US" b="1" dirty="0" smtClean="0"/>
              <a:t>“</a:t>
            </a:r>
            <a:r>
              <a:rPr lang="en-US" b="1" dirty="0"/>
              <a:t>Pseudo </a:t>
            </a:r>
            <a:r>
              <a:rPr lang="en-US" b="1" dirty="0" err="1"/>
              <a:t>keratoconus</a:t>
            </a:r>
            <a:r>
              <a:rPr lang="en-US" b="1" dirty="0" smtClean="0"/>
              <a:t>”</a:t>
            </a:r>
            <a:endParaRPr lang="en-US" b="1" dirty="0"/>
          </a:p>
          <a:p>
            <a:r>
              <a:rPr lang="en-US" b="1" dirty="0"/>
              <a:t> Pigment ring around </a:t>
            </a:r>
            <a:r>
              <a:rPr lang="en-US" b="1" dirty="0" smtClean="0"/>
              <a:t>  cone</a:t>
            </a:r>
            <a:endParaRPr lang="en-US" b="1" dirty="0"/>
          </a:p>
          <a:p>
            <a:r>
              <a:rPr lang="en-US" b="1" dirty="0"/>
              <a:t> Can have very steep</a:t>
            </a:r>
          </a:p>
          <a:p>
            <a:pPr marL="0" indent="0">
              <a:buNone/>
            </a:pPr>
            <a:r>
              <a:rPr lang="en-US" b="1" dirty="0" smtClean="0"/>
              <a:t>     central </a:t>
            </a:r>
            <a:r>
              <a:rPr lang="en-US" b="1" dirty="0"/>
              <a:t>K’s</a:t>
            </a:r>
          </a:p>
          <a:p>
            <a:r>
              <a:rPr lang="en-US" b="1" dirty="0"/>
              <a:t> Aim to flatten central ”cone”</a:t>
            </a:r>
          </a:p>
          <a:p>
            <a:r>
              <a:rPr lang="en-US" b="1" dirty="0"/>
              <a:t> Fit using </a:t>
            </a:r>
            <a:r>
              <a:rPr lang="en-US" b="1" dirty="0" err="1"/>
              <a:t>keratoconic</a:t>
            </a:r>
            <a:r>
              <a:rPr lang="en-US" b="1" dirty="0"/>
              <a:t> fitting set</a:t>
            </a:r>
            <a:endParaRPr lang="el-GR" b="1" dirty="0"/>
          </a:p>
        </p:txBody>
      </p:sp>
      <p:pic>
        <p:nvPicPr>
          <p:cNvPr id="410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1" r="-381"/>
          <a:stretch/>
        </p:blipFill>
        <p:spPr bwMode="auto">
          <a:xfrm>
            <a:off x="4139953" y="2132856"/>
            <a:ext cx="482453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7543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normAutofit fontScale="90000"/>
          </a:bodyPr>
          <a:lstStyle/>
          <a:p>
            <a:r>
              <a:rPr lang="en-US" b="1" dirty="0" smtClean="0">
                <a:solidFill>
                  <a:srgbClr val="C00000"/>
                </a:solidFill>
              </a:rPr>
              <a:t>POST Refractive Surgery SOFT LENSES</a:t>
            </a:r>
            <a:endParaRPr lang="el-GR" b="1" dirty="0">
              <a:solidFill>
                <a:srgbClr val="C00000"/>
              </a:solidFill>
            </a:endParaRPr>
          </a:p>
        </p:txBody>
      </p:sp>
      <p:sp>
        <p:nvSpPr>
          <p:cNvPr id="3" name="Content Placeholder 2"/>
          <p:cNvSpPr>
            <a:spLocks noGrp="1"/>
          </p:cNvSpPr>
          <p:nvPr>
            <p:ph idx="1"/>
          </p:nvPr>
        </p:nvSpPr>
        <p:spPr>
          <a:solidFill>
            <a:schemeClr val="bg2">
              <a:lumMod val="90000"/>
            </a:schemeClr>
          </a:solidFill>
        </p:spPr>
        <p:txBody>
          <a:bodyPr>
            <a:normAutofit fontScale="47500" lnSpcReduction="20000"/>
          </a:bodyPr>
          <a:lstStyle/>
          <a:p>
            <a:r>
              <a:rPr lang="en-US" sz="5100" b="1" dirty="0" smtClean="0">
                <a:solidFill>
                  <a:srgbClr val="FF0000"/>
                </a:solidFill>
              </a:rPr>
              <a:t>CUSTOMIZED SOFT LENSES FOR THE IRREGULAR CORNEA</a:t>
            </a:r>
          </a:p>
          <a:p>
            <a:r>
              <a:rPr lang="en-US" sz="5100" b="1" dirty="0" err="1" smtClean="0">
                <a:solidFill>
                  <a:schemeClr val="accent4">
                    <a:lumMod val="50000"/>
                  </a:schemeClr>
                </a:solidFill>
              </a:rPr>
              <a:t>Kerasoft</a:t>
            </a:r>
            <a:r>
              <a:rPr lang="en-US" sz="5100" b="1" dirty="0" smtClean="0">
                <a:solidFill>
                  <a:schemeClr val="accent4">
                    <a:lumMod val="50000"/>
                  </a:schemeClr>
                </a:solidFill>
              </a:rPr>
              <a:t> IC  </a:t>
            </a:r>
            <a:r>
              <a:rPr lang="en-US" sz="3800" b="1" dirty="0" smtClean="0"/>
              <a:t>is the most known example but there also other manufacturers (e.g</a:t>
            </a:r>
            <a:r>
              <a:rPr lang="en-US" sz="4200" dirty="0" smtClean="0"/>
              <a:t>.</a:t>
            </a:r>
            <a:r>
              <a:rPr lang="en-US" sz="3400" dirty="0" smtClean="0"/>
              <a:t> </a:t>
            </a:r>
            <a:r>
              <a:rPr lang="en-US" sz="4200" b="1" dirty="0" err="1" smtClean="0">
                <a:solidFill>
                  <a:schemeClr val="accent4">
                    <a:lumMod val="50000"/>
                  </a:schemeClr>
                </a:solidFill>
              </a:rPr>
              <a:t>Eyeart</a:t>
            </a:r>
            <a:r>
              <a:rPr lang="en-US" dirty="0" smtClean="0"/>
              <a:t>, </a:t>
            </a:r>
            <a:r>
              <a:rPr lang="en-US" b="1" dirty="0" smtClean="0"/>
              <a:t>etc…)</a:t>
            </a:r>
          </a:p>
          <a:p>
            <a:r>
              <a:rPr lang="en-US" sz="3800" b="1" dirty="0" smtClean="0"/>
              <a:t>Can </a:t>
            </a:r>
            <a:r>
              <a:rPr lang="en-US" sz="3800" b="1" dirty="0"/>
              <a:t>be designed and manufactured with the aid of topography images</a:t>
            </a:r>
          </a:p>
          <a:p>
            <a:r>
              <a:rPr lang="en-US" sz="3800" b="1" dirty="0"/>
              <a:t>Fully Tailor-made</a:t>
            </a:r>
          </a:p>
          <a:p>
            <a:r>
              <a:rPr lang="en-US" sz="3800" b="1" dirty="0"/>
              <a:t>Periphery is configurable to suit the individual eye</a:t>
            </a:r>
          </a:p>
          <a:p>
            <a:r>
              <a:rPr lang="en-US" sz="3800" b="1" dirty="0"/>
              <a:t>Sector Management to fit even the most complex corneal distortions</a:t>
            </a:r>
          </a:p>
          <a:p>
            <a:r>
              <a:rPr lang="en-US" sz="3800" b="1" dirty="0"/>
              <a:t>Optional reverse geometry on steep peripheral fits</a:t>
            </a:r>
          </a:p>
          <a:p>
            <a:r>
              <a:rPr lang="en-US" sz="3800" b="1" dirty="0"/>
              <a:t>Tailor-made to meet the needs of the individual eye</a:t>
            </a:r>
          </a:p>
          <a:p>
            <a:r>
              <a:rPr lang="en-US" sz="3800" b="1" dirty="0" smtClean="0"/>
              <a:t>Easy </a:t>
            </a:r>
            <a:r>
              <a:rPr lang="en-US" sz="3800" b="1" dirty="0"/>
              <a:t>to handle 74% water content Silicone Hydrogel material for increased oxygen permeability and comfort</a:t>
            </a:r>
          </a:p>
          <a:p>
            <a:r>
              <a:rPr lang="en-US" sz="3800" b="1" dirty="0"/>
              <a:t>Also available in </a:t>
            </a:r>
            <a:r>
              <a:rPr lang="en-US" sz="3800" b="1" dirty="0" smtClean="0"/>
              <a:t>high </a:t>
            </a:r>
            <a:r>
              <a:rPr lang="en-US" sz="3800" b="1" dirty="0"/>
              <a:t>water content Hydrogel for annual replacement </a:t>
            </a:r>
            <a:r>
              <a:rPr lang="en-US" sz="3800" b="1" dirty="0" smtClean="0"/>
              <a:t>options</a:t>
            </a:r>
            <a:endParaRPr lang="en-US" sz="3800" b="1" dirty="0"/>
          </a:p>
          <a:p>
            <a:r>
              <a:rPr lang="en-US" sz="3800" b="1" dirty="0" smtClean="0"/>
              <a:t>Some of them feature </a:t>
            </a:r>
            <a:r>
              <a:rPr lang="en-US" sz="3800" b="1" dirty="0" err="1" smtClean="0"/>
              <a:t>Wavefront</a:t>
            </a:r>
            <a:r>
              <a:rPr lang="en-US" sz="3800" b="1" dirty="0" smtClean="0"/>
              <a:t> </a:t>
            </a:r>
            <a:r>
              <a:rPr lang="en-US" sz="3800" b="1" dirty="0"/>
              <a:t>optics to provide enhanced visual acuity</a:t>
            </a:r>
          </a:p>
          <a:p>
            <a:r>
              <a:rPr lang="en-US" sz="3800" b="1" dirty="0"/>
              <a:t>Simple Fitting </a:t>
            </a:r>
            <a:r>
              <a:rPr lang="en-US" sz="3800" b="1" dirty="0" smtClean="0"/>
              <a:t>System-Fitting sets</a:t>
            </a:r>
            <a:endParaRPr lang="en-US" sz="3800" b="1" dirty="0"/>
          </a:p>
          <a:p>
            <a:r>
              <a:rPr lang="en-US" sz="3800" b="1" dirty="0" smtClean="0"/>
              <a:t>Wide </a:t>
            </a:r>
            <a:r>
              <a:rPr lang="en-US" sz="3800" b="1" dirty="0"/>
              <a:t>Range of Parameters </a:t>
            </a:r>
            <a:r>
              <a:rPr lang="en-US" sz="3800" b="1" dirty="0" smtClean="0"/>
              <a:t>(also </a:t>
            </a:r>
            <a:r>
              <a:rPr lang="en-US" sz="3800" b="1" dirty="0" err="1" smtClean="0"/>
              <a:t>toric</a:t>
            </a:r>
            <a:r>
              <a:rPr lang="en-US" sz="3800" b="1" dirty="0" smtClean="0"/>
              <a:t>, multifocal…)</a:t>
            </a:r>
            <a:endParaRPr lang="en-US" sz="3800" b="1" dirty="0"/>
          </a:p>
          <a:p>
            <a:endParaRPr lang="el-GR" sz="3800" b="1" dirty="0"/>
          </a:p>
        </p:txBody>
      </p:sp>
    </p:spTree>
    <p:extLst>
      <p:ext uri="{BB962C8B-B14F-4D97-AF65-F5344CB8AC3E}">
        <p14:creationId xmlns:p14="http://schemas.microsoft.com/office/powerpoint/2010/main" val="2936706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normAutofit fontScale="90000"/>
          </a:bodyPr>
          <a:lstStyle/>
          <a:p>
            <a:r>
              <a:rPr lang="en-US" b="1" dirty="0">
                <a:solidFill>
                  <a:srgbClr val="C00000"/>
                </a:solidFill>
              </a:rPr>
              <a:t>POST Refractive Surgery SOFT </a:t>
            </a:r>
            <a:r>
              <a:rPr lang="en-US" b="1" dirty="0" smtClean="0">
                <a:solidFill>
                  <a:srgbClr val="C00000"/>
                </a:solidFill>
              </a:rPr>
              <a:t>LENSES</a:t>
            </a:r>
            <a:br>
              <a:rPr lang="en-US" b="1" dirty="0" smtClean="0">
                <a:solidFill>
                  <a:srgbClr val="C00000"/>
                </a:solidFill>
              </a:rPr>
            </a:br>
            <a:r>
              <a:rPr lang="en-US" b="1" dirty="0" smtClean="0">
                <a:solidFill>
                  <a:srgbClr val="C00000"/>
                </a:solidFill>
              </a:rPr>
              <a:t>Pros and Cons</a:t>
            </a:r>
            <a:endParaRPr lang="el-GR" dirty="0"/>
          </a:p>
        </p:txBody>
      </p:sp>
      <p:sp>
        <p:nvSpPr>
          <p:cNvPr id="3" name="Content Placeholder 2"/>
          <p:cNvSpPr>
            <a:spLocks noGrp="1"/>
          </p:cNvSpPr>
          <p:nvPr>
            <p:ph idx="1"/>
          </p:nvPr>
        </p:nvSpPr>
        <p:spPr>
          <a:xfrm>
            <a:off x="457200" y="1600200"/>
            <a:ext cx="8229600" cy="4781128"/>
          </a:xfrm>
          <a:solidFill>
            <a:schemeClr val="bg2">
              <a:lumMod val="90000"/>
            </a:schemeClr>
          </a:solidFill>
        </p:spPr>
        <p:txBody>
          <a:bodyPr>
            <a:normAutofit fontScale="92500"/>
          </a:bodyPr>
          <a:lstStyle/>
          <a:p>
            <a:pPr marL="0" indent="0">
              <a:buNone/>
            </a:pPr>
            <a:r>
              <a:rPr lang="en-US" sz="3900" b="1" dirty="0" smtClean="0">
                <a:solidFill>
                  <a:srgbClr val="FFFF00"/>
                </a:solidFill>
              </a:rPr>
              <a:t>Pros :</a:t>
            </a:r>
          </a:p>
          <a:p>
            <a:r>
              <a:rPr lang="en-US" sz="3000" b="1" dirty="0" smtClean="0"/>
              <a:t>Satisfactory Oxygen performance</a:t>
            </a:r>
          </a:p>
          <a:p>
            <a:r>
              <a:rPr lang="en-US" sz="3000" b="1" dirty="0" smtClean="0"/>
              <a:t>Fully tailor-made</a:t>
            </a:r>
          </a:p>
          <a:p>
            <a:r>
              <a:rPr lang="en-US" sz="3000" b="1" dirty="0" smtClean="0"/>
              <a:t>Wide range of parameters</a:t>
            </a:r>
          </a:p>
          <a:p>
            <a:r>
              <a:rPr lang="en-US" sz="3000" b="1" dirty="0" smtClean="0"/>
              <a:t>Producing less or no scarring and can act also as bandage lens</a:t>
            </a:r>
          </a:p>
          <a:p>
            <a:r>
              <a:rPr lang="en-US" sz="3000" b="1" dirty="0" smtClean="0"/>
              <a:t>Provides protection from foreign bodies and wind, good for exterior recreational activities, sports, etc.</a:t>
            </a:r>
          </a:p>
          <a:p>
            <a:r>
              <a:rPr lang="en-US" sz="3000" b="1" dirty="0" smtClean="0"/>
              <a:t>Very hard to fall out of the eye or be misplaced</a:t>
            </a:r>
          </a:p>
          <a:p>
            <a:endParaRPr lang="el-GR" dirty="0"/>
          </a:p>
        </p:txBody>
      </p:sp>
    </p:spTree>
    <p:extLst>
      <p:ext uri="{BB962C8B-B14F-4D97-AF65-F5344CB8AC3E}">
        <p14:creationId xmlns:p14="http://schemas.microsoft.com/office/powerpoint/2010/main" val="1484165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normAutofit fontScale="90000"/>
          </a:bodyPr>
          <a:lstStyle/>
          <a:p>
            <a:r>
              <a:rPr lang="en-US" b="1" dirty="0">
                <a:solidFill>
                  <a:srgbClr val="C00000"/>
                </a:solidFill>
              </a:rPr>
              <a:t>POST Refractive Surgery SOFT LENSES</a:t>
            </a:r>
            <a:br>
              <a:rPr lang="en-US" b="1" dirty="0">
                <a:solidFill>
                  <a:srgbClr val="C00000"/>
                </a:solidFill>
              </a:rPr>
            </a:br>
            <a:r>
              <a:rPr lang="en-US" b="1" dirty="0">
                <a:solidFill>
                  <a:srgbClr val="C00000"/>
                </a:solidFill>
              </a:rPr>
              <a:t>Pros and Cons</a:t>
            </a:r>
            <a:endParaRPr lang="el-GR" dirty="0"/>
          </a:p>
        </p:txBody>
      </p:sp>
      <p:sp>
        <p:nvSpPr>
          <p:cNvPr id="3" name="Content Placeholder 2"/>
          <p:cNvSpPr>
            <a:spLocks noGrp="1"/>
          </p:cNvSpPr>
          <p:nvPr>
            <p:ph idx="1"/>
          </p:nvPr>
        </p:nvSpPr>
        <p:spPr>
          <a:solidFill>
            <a:schemeClr val="bg2">
              <a:lumMod val="90000"/>
            </a:schemeClr>
          </a:solidFill>
        </p:spPr>
        <p:txBody>
          <a:bodyPr>
            <a:normAutofit/>
          </a:bodyPr>
          <a:lstStyle/>
          <a:p>
            <a:pPr marL="0" indent="0">
              <a:buNone/>
            </a:pPr>
            <a:r>
              <a:rPr lang="en-US" sz="3900" b="1" dirty="0" smtClean="0">
                <a:solidFill>
                  <a:srgbClr val="FFFF00"/>
                </a:solidFill>
              </a:rPr>
              <a:t>Cons :</a:t>
            </a:r>
          </a:p>
          <a:p>
            <a:r>
              <a:rPr lang="en-US" sz="2800" b="1" dirty="0" smtClean="0"/>
              <a:t>As they lack a rigid surface, in most cases they will not yield maximum visual acuity</a:t>
            </a:r>
          </a:p>
          <a:p>
            <a:r>
              <a:rPr lang="en-US" sz="2800" b="1" dirty="0" smtClean="0"/>
              <a:t>Tend to impinge on the scleral </a:t>
            </a:r>
            <a:r>
              <a:rPr lang="en-US" sz="2800" b="1" dirty="0" err="1" smtClean="0"/>
              <a:t>conjuctiva</a:t>
            </a:r>
            <a:r>
              <a:rPr lang="en-US" sz="2800" b="1" dirty="0" smtClean="0"/>
              <a:t>, yielding a “sucking” effect</a:t>
            </a:r>
          </a:p>
          <a:p>
            <a:r>
              <a:rPr lang="en-US" sz="2800" b="1" dirty="0" smtClean="0"/>
              <a:t>Sometimes can be hard to extract from the eye </a:t>
            </a:r>
          </a:p>
          <a:p>
            <a:r>
              <a:rPr lang="en-US" sz="2800" b="1" dirty="0" smtClean="0"/>
              <a:t>More prone to allergic </a:t>
            </a:r>
            <a:r>
              <a:rPr lang="en-US" sz="2800" b="1" dirty="0" err="1" smtClean="0"/>
              <a:t>conjuctivitis</a:t>
            </a:r>
            <a:r>
              <a:rPr lang="en-US" sz="2800" b="1" dirty="0" smtClean="0"/>
              <a:t> and infections due to their soft material. Maybe best to use with peroxide systems.</a:t>
            </a:r>
            <a:endParaRPr lang="el-GR" sz="2800" b="1" dirty="0"/>
          </a:p>
        </p:txBody>
      </p:sp>
    </p:spTree>
    <p:extLst>
      <p:ext uri="{BB962C8B-B14F-4D97-AF65-F5344CB8AC3E}">
        <p14:creationId xmlns:p14="http://schemas.microsoft.com/office/powerpoint/2010/main" val="2126200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706090"/>
          </a:xfrm>
          <a:solidFill>
            <a:schemeClr val="accent6">
              <a:lumMod val="20000"/>
              <a:lumOff val="80000"/>
            </a:schemeClr>
          </a:solidFill>
        </p:spPr>
        <p:txBody>
          <a:bodyPr>
            <a:normAutofit fontScale="90000"/>
          </a:bodyPr>
          <a:lstStyle/>
          <a:p>
            <a:r>
              <a:rPr lang="en-US" sz="4800" b="1" dirty="0" smtClean="0">
                <a:solidFill>
                  <a:srgbClr val="C00000"/>
                </a:solidFill>
              </a:rPr>
              <a:t>HYBRID LENSES</a:t>
            </a:r>
            <a:endParaRPr lang="el-GR" sz="4800" b="1" dirty="0">
              <a:solidFill>
                <a:srgbClr val="C00000"/>
              </a:solidFill>
            </a:endParaRPr>
          </a:p>
        </p:txBody>
      </p:sp>
      <p:sp>
        <p:nvSpPr>
          <p:cNvPr id="3" name="Content Placeholder 2"/>
          <p:cNvSpPr>
            <a:spLocks noGrp="1"/>
          </p:cNvSpPr>
          <p:nvPr>
            <p:ph idx="1"/>
          </p:nvPr>
        </p:nvSpPr>
        <p:spPr>
          <a:xfrm>
            <a:off x="179512" y="980729"/>
            <a:ext cx="8784976" cy="3024336"/>
          </a:xfrm>
          <a:solidFill>
            <a:schemeClr val="bg2">
              <a:lumMod val="90000"/>
            </a:schemeClr>
          </a:solidFill>
        </p:spPr>
        <p:txBody>
          <a:bodyPr>
            <a:normAutofit/>
          </a:bodyPr>
          <a:lstStyle/>
          <a:p>
            <a:r>
              <a:rPr lang="en-US" sz="2400" b="1" dirty="0" smtClean="0"/>
              <a:t>RGP center and Soft peripheral “skirt”.</a:t>
            </a:r>
          </a:p>
          <a:p>
            <a:r>
              <a:rPr lang="en-US" sz="2400" b="1" dirty="0" smtClean="0"/>
              <a:t>First it was Saturn, then </a:t>
            </a:r>
            <a:r>
              <a:rPr lang="en-US" sz="2400" b="1" dirty="0" err="1" smtClean="0"/>
              <a:t>Softperm</a:t>
            </a:r>
            <a:r>
              <a:rPr lang="en-US" sz="2400" b="1" dirty="0" smtClean="0"/>
              <a:t>, now </a:t>
            </a:r>
            <a:r>
              <a:rPr lang="en-US" sz="2400" b="1" dirty="0" err="1" smtClean="0"/>
              <a:t>Synergeyes</a:t>
            </a:r>
            <a:r>
              <a:rPr lang="en-US" sz="2400" b="1" dirty="0" smtClean="0"/>
              <a:t>  or </a:t>
            </a:r>
            <a:r>
              <a:rPr lang="en-US" sz="2400" b="1" dirty="0" err="1" smtClean="0"/>
              <a:t>Eyeart</a:t>
            </a:r>
            <a:r>
              <a:rPr lang="en-US" sz="2400" b="1" dirty="0" smtClean="0"/>
              <a:t> family of lenses </a:t>
            </a:r>
          </a:p>
          <a:p>
            <a:r>
              <a:rPr lang="en-US" sz="2400" b="1" dirty="0" smtClean="0"/>
              <a:t>The RGP </a:t>
            </a:r>
            <a:r>
              <a:rPr lang="en-US" sz="2400" b="1" dirty="0" err="1" smtClean="0"/>
              <a:t>centre</a:t>
            </a:r>
            <a:r>
              <a:rPr lang="en-US" sz="2400" b="1" dirty="0" smtClean="0"/>
              <a:t> is now very highly permeable while the soft periphery has recently been upgraded to </a:t>
            </a:r>
            <a:r>
              <a:rPr lang="en-US" sz="2400" b="1" dirty="0" err="1" smtClean="0"/>
              <a:t>SiH</a:t>
            </a:r>
            <a:r>
              <a:rPr lang="en-US" sz="2400" b="1" dirty="0" smtClean="0"/>
              <a:t> in a certain lens (</a:t>
            </a:r>
            <a:r>
              <a:rPr lang="en-US" sz="2400" b="1" dirty="0" err="1" smtClean="0"/>
              <a:t>Duette</a:t>
            </a:r>
            <a:r>
              <a:rPr lang="en-US" sz="2400" b="1" dirty="0" smtClean="0"/>
              <a:t> – </a:t>
            </a:r>
            <a:r>
              <a:rPr lang="en-US" sz="2400" b="1" dirty="0" err="1" smtClean="0"/>
              <a:t>officialy</a:t>
            </a:r>
            <a:r>
              <a:rPr lang="en-US" sz="2400" b="1" dirty="0" smtClean="0"/>
              <a:t> designed just for astigmatism correction)</a:t>
            </a:r>
            <a:endParaRPr lang="el-GR" sz="2400" b="1"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a:stretch>
            <a:fillRect/>
          </a:stretch>
        </p:blipFill>
        <p:spPr bwMode="auto">
          <a:xfrm>
            <a:off x="1763688" y="3645024"/>
            <a:ext cx="5688632"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319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50"/>
          </a:xfrm>
          <a:solidFill>
            <a:schemeClr val="accent6">
              <a:lumMod val="20000"/>
              <a:lumOff val="80000"/>
            </a:schemeClr>
          </a:solidFill>
        </p:spPr>
        <p:txBody>
          <a:bodyPr>
            <a:normAutofit fontScale="90000"/>
          </a:bodyPr>
          <a:lstStyle/>
          <a:p>
            <a:r>
              <a:rPr lang="en-US" sz="4800" b="1" dirty="0">
                <a:solidFill>
                  <a:srgbClr val="C00000"/>
                </a:solidFill>
              </a:rPr>
              <a:t>HYBRID LENSES</a:t>
            </a:r>
            <a:endParaRPr lang="el-GR" sz="4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5976" y="3150350"/>
            <a:ext cx="4788024" cy="3591018"/>
          </a:xfr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4770107" cy="357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474147">
            <a:off x="4932040" y="1109936"/>
            <a:ext cx="3816424" cy="1938992"/>
          </a:xfrm>
          <a:prstGeom prst="rect">
            <a:avLst/>
          </a:prstGeom>
          <a:solidFill>
            <a:schemeClr val="accent6">
              <a:lumMod val="40000"/>
              <a:lumOff val="60000"/>
            </a:schemeClr>
          </a:solidFill>
        </p:spPr>
        <p:txBody>
          <a:bodyPr wrap="square" rtlCol="0">
            <a:spAutoFit/>
          </a:bodyPr>
          <a:lstStyle/>
          <a:p>
            <a:r>
              <a:rPr lang="en-US" sz="2000" b="1" dirty="0" smtClean="0"/>
              <a:t>Always use trial sets – examine fluorescein patterns closely  - leave 30 minutes for safe over-refraction. With new High </a:t>
            </a:r>
            <a:r>
              <a:rPr lang="en-US" sz="2000" b="1" dirty="0" err="1" smtClean="0"/>
              <a:t>Dk</a:t>
            </a:r>
            <a:r>
              <a:rPr lang="en-US" sz="2000" b="1" dirty="0" smtClean="0"/>
              <a:t> materials they seem a very interesting alternative to RGPs</a:t>
            </a:r>
            <a:endParaRPr lang="el-GR" sz="2000" b="1" dirty="0"/>
          </a:p>
        </p:txBody>
      </p:sp>
      <p:sp>
        <p:nvSpPr>
          <p:cNvPr id="6" name="TextBox 5"/>
          <p:cNvSpPr txBox="1"/>
          <p:nvPr/>
        </p:nvSpPr>
        <p:spPr>
          <a:xfrm rot="21097260">
            <a:off x="251519" y="4049877"/>
            <a:ext cx="3960440" cy="2554545"/>
          </a:xfrm>
          <a:prstGeom prst="rect">
            <a:avLst/>
          </a:prstGeom>
          <a:solidFill>
            <a:srgbClr val="0070C0"/>
          </a:solidFill>
        </p:spPr>
        <p:txBody>
          <a:bodyPr wrap="square" rtlCol="0">
            <a:spAutoFit/>
          </a:bodyPr>
          <a:lstStyle/>
          <a:p>
            <a:r>
              <a:rPr lang="en-US" sz="2000" b="1" dirty="0" smtClean="0">
                <a:solidFill>
                  <a:srgbClr val="FFFF00"/>
                </a:solidFill>
              </a:rPr>
              <a:t>There might be an issue with </a:t>
            </a:r>
            <a:r>
              <a:rPr lang="en-US" sz="2000" b="1" dirty="0" err="1" smtClean="0">
                <a:solidFill>
                  <a:srgbClr val="FFFF00"/>
                </a:solidFill>
              </a:rPr>
              <a:t>midperipheral</a:t>
            </a:r>
            <a:r>
              <a:rPr lang="en-US" sz="2000" b="1" dirty="0" smtClean="0">
                <a:solidFill>
                  <a:srgbClr val="FFFF00"/>
                </a:solidFill>
              </a:rPr>
              <a:t>  pressure and topography changes, so frequent monitoring is a must.  Sometimes difficult to insert and exert in small eyes, rather expensive too. There are videos about ideal handling even in YouTube </a:t>
            </a:r>
            <a:endParaRPr lang="el-GR" sz="2000" b="1" dirty="0">
              <a:solidFill>
                <a:srgbClr val="FFFF00"/>
              </a:solidFill>
            </a:endParaRPr>
          </a:p>
        </p:txBody>
      </p:sp>
    </p:spTree>
    <p:extLst>
      <p:ext uri="{BB962C8B-B14F-4D97-AF65-F5344CB8AC3E}">
        <p14:creationId xmlns:p14="http://schemas.microsoft.com/office/powerpoint/2010/main" val="3813565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48072"/>
          </a:xfrm>
          <a:solidFill>
            <a:schemeClr val="accent6">
              <a:lumMod val="20000"/>
              <a:lumOff val="80000"/>
            </a:schemeClr>
          </a:solidFill>
        </p:spPr>
        <p:txBody>
          <a:bodyPr>
            <a:normAutofit fontScale="90000"/>
          </a:bodyPr>
          <a:lstStyle/>
          <a:p>
            <a:r>
              <a:rPr lang="en-US" b="1" dirty="0">
                <a:solidFill>
                  <a:srgbClr val="C00000"/>
                </a:solidFill>
              </a:rPr>
              <a:t>HYBRID LENSES</a:t>
            </a:r>
            <a:endParaRPr lang="el-GR" dirty="0"/>
          </a:p>
        </p:txBody>
      </p:sp>
      <p:sp>
        <p:nvSpPr>
          <p:cNvPr id="3" name="Content Placeholder 2"/>
          <p:cNvSpPr>
            <a:spLocks noGrp="1"/>
          </p:cNvSpPr>
          <p:nvPr>
            <p:ph idx="1"/>
          </p:nvPr>
        </p:nvSpPr>
        <p:spPr/>
        <p:txBody>
          <a:bodyPr/>
          <a:lstStyle/>
          <a:p>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69" y="692696"/>
            <a:ext cx="486358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050" y="692696"/>
            <a:ext cx="359754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0273" y="836712"/>
            <a:ext cx="4673972" cy="461665"/>
          </a:xfrm>
          <a:prstGeom prst="rect">
            <a:avLst/>
          </a:prstGeom>
          <a:noFill/>
        </p:spPr>
        <p:txBody>
          <a:bodyPr wrap="none" rtlCol="0">
            <a:spAutoFit/>
          </a:bodyPr>
          <a:lstStyle/>
          <a:p>
            <a:r>
              <a:rPr lang="en-US" sz="2400" b="1" dirty="0" err="1" smtClean="0">
                <a:solidFill>
                  <a:srgbClr val="FFFF00"/>
                </a:solidFill>
              </a:rPr>
              <a:t>Clearkone</a:t>
            </a:r>
            <a:r>
              <a:rPr lang="en-US" sz="2400" b="1" dirty="0" smtClean="0">
                <a:solidFill>
                  <a:srgbClr val="FFFF00"/>
                </a:solidFill>
              </a:rPr>
              <a:t> </a:t>
            </a:r>
            <a:r>
              <a:rPr lang="en-US" sz="2400" b="1" dirty="0" err="1" smtClean="0">
                <a:solidFill>
                  <a:srgbClr val="FFFF00"/>
                </a:solidFill>
              </a:rPr>
              <a:t>Synergeyes</a:t>
            </a:r>
            <a:r>
              <a:rPr lang="en-US" sz="2400" b="1" dirty="0" smtClean="0">
                <a:solidFill>
                  <a:srgbClr val="FFFF00"/>
                </a:solidFill>
              </a:rPr>
              <a:t> lens, ideal fit</a:t>
            </a:r>
            <a:endParaRPr lang="el-GR" sz="2400" b="1" dirty="0">
              <a:solidFill>
                <a:srgbClr val="FFFF00"/>
              </a:solidFill>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69" y="3861763"/>
            <a:ext cx="3906491" cy="29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50181" y="5589240"/>
            <a:ext cx="3312368" cy="830997"/>
          </a:xfrm>
          <a:prstGeom prst="rect">
            <a:avLst/>
          </a:prstGeom>
          <a:solidFill>
            <a:srgbClr val="92D050"/>
          </a:solidFill>
        </p:spPr>
        <p:txBody>
          <a:bodyPr wrap="square" rtlCol="0">
            <a:spAutoFit/>
          </a:bodyPr>
          <a:lstStyle/>
          <a:p>
            <a:r>
              <a:rPr lang="en-US" sz="2400" b="1" dirty="0" smtClean="0"/>
              <a:t>Fitting profile at the slit lamp of a Hybrid lens</a:t>
            </a:r>
            <a:endParaRPr lang="el-GR" sz="2400" b="1" dirty="0"/>
          </a:p>
        </p:txBody>
      </p:sp>
    </p:spTree>
    <p:extLst>
      <p:ext uri="{BB962C8B-B14F-4D97-AF65-F5344CB8AC3E}">
        <p14:creationId xmlns:p14="http://schemas.microsoft.com/office/powerpoint/2010/main" val="1238168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50106"/>
          </a:xfrm>
          <a:solidFill>
            <a:schemeClr val="accent6">
              <a:lumMod val="20000"/>
              <a:lumOff val="80000"/>
            </a:schemeClr>
          </a:solidFill>
        </p:spPr>
        <p:txBody>
          <a:bodyPr>
            <a:normAutofit/>
          </a:bodyPr>
          <a:lstStyle/>
          <a:p>
            <a:r>
              <a:rPr lang="en-US" b="1" dirty="0" smtClean="0">
                <a:solidFill>
                  <a:srgbClr val="C00000"/>
                </a:solidFill>
              </a:rPr>
              <a:t>PIGGY BACK LENSES</a:t>
            </a:r>
            <a:endParaRPr lang="el-GR" b="1"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792" y="1198735"/>
            <a:ext cx="3723330" cy="295232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1190839"/>
            <a:ext cx="3059832" cy="29582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8735"/>
            <a:ext cx="3563888" cy="267291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3871651"/>
            <a:ext cx="3563888" cy="2882709"/>
          </a:xfrm>
          <a:prstGeom prst="rect">
            <a:avLst/>
          </a:prstGeom>
        </p:spPr>
      </p:pic>
      <p:sp>
        <p:nvSpPr>
          <p:cNvPr id="3" name="TextBox 2"/>
          <p:cNvSpPr txBox="1"/>
          <p:nvPr/>
        </p:nvSpPr>
        <p:spPr>
          <a:xfrm>
            <a:off x="3597811" y="4029620"/>
            <a:ext cx="5546189" cy="2554545"/>
          </a:xfrm>
          <a:prstGeom prst="rect">
            <a:avLst/>
          </a:prstGeom>
          <a:solidFill>
            <a:schemeClr val="accent3">
              <a:lumMod val="20000"/>
              <a:lumOff val="80000"/>
            </a:schemeClr>
          </a:solidFill>
        </p:spPr>
        <p:txBody>
          <a:bodyPr wrap="square" rtlCol="0">
            <a:spAutoFit/>
          </a:bodyPr>
          <a:lstStyle/>
          <a:p>
            <a:r>
              <a:rPr lang="en-US" sz="2000" b="1" dirty="0" smtClean="0"/>
              <a:t>Use High </a:t>
            </a:r>
            <a:r>
              <a:rPr lang="en-US" sz="2000" b="1" dirty="0" err="1" smtClean="0"/>
              <a:t>Dk</a:t>
            </a:r>
            <a:r>
              <a:rPr lang="en-US" sz="2000" b="1" dirty="0" smtClean="0"/>
              <a:t> materials for both soft carrier lens and RGP lens. Frequently low minus or low plus powers are indicated for the soft lenses, yielding more normalized curvatures for the RGP lens to sit on. However, it may be possible to use a stronger minus power and decrease the residual RGP lens power and have a thinner lens  and a larger BOZD as a result….SO DON’T BE AFRAID TO EXPERIMENT</a:t>
            </a:r>
            <a:endParaRPr lang="el-GR" sz="2000" b="1" dirty="0"/>
          </a:p>
        </p:txBody>
      </p:sp>
    </p:spTree>
    <p:extLst>
      <p:ext uri="{BB962C8B-B14F-4D97-AF65-F5344CB8AC3E}">
        <p14:creationId xmlns:p14="http://schemas.microsoft.com/office/powerpoint/2010/main" val="3419770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b="1" dirty="0" smtClean="0">
                <a:solidFill>
                  <a:schemeClr val="accent3">
                    <a:lumMod val="50000"/>
                  </a:schemeClr>
                </a:solidFill>
              </a:rPr>
              <a:t>POST REFRACTIVE SURGERY</a:t>
            </a:r>
            <a:endParaRPr lang="el-GR" b="1" dirty="0">
              <a:solidFill>
                <a:schemeClr val="accent3">
                  <a:lumMod val="50000"/>
                </a:schemeClr>
              </a:solidFill>
            </a:endParaRPr>
          </a:p>
        </p:txBody>
      </p:sp>
      <p:sp>
        <p:nvSpPr>
          <p:cNvPr id="3" name="Content Placeholder 2"/>
          <p:cNvSpPr>
            <a:spLocks noGrp="1"/>
          </p:cNvSpPr>
          <p:nvPr>
            <p:ph idx="1"/>
          </p:nvPr>
        </p:nvSpPr>
        <p:spPr>
          <a:xfrm>
            <a:off x="395536" y="1196752"/>
            <a:ext cx="8496944" cy="5328592"/>
          </a:xfrm>
          <a:solidFill>
            <a:schemeClr val="accent6">
              <a:lumMod val="75000"/>
            </a:schemeClr>
          </a:solidFill>
        </p:spPr>
        <p:txBody>
          <a:bodyPr>
            <a:normAutofit/>
          </a:bodyPr>
          <a:lstStyle/>
          <a:p>
            <a:r>
              <a:rPr lang="en-US" b="1" dirty="0" smtClean="0"/>
              <a:t>POST RADIAL KERATOTOMY</a:t>
            </a:r>
          </a:p>
          <a:p>
            <a:r>
              <a:rPr lang="en-US" b="1" dirty="0" smtClean="0">
                <a:solidFill>
                  <a:schemeClr val="bg1"/>
                </a:solidFill>
              </a:rPr>
              <a:t>POST PRK ( Myopic / Hyperopic )</a:t>
            </a:r>
          </a:p>
          <a:p>
            <a:r>
              <a:rPr lang="en-US" b="1" dirty="0" smtClean="0"/>
              <a:t>POST LASIK (Myopic / Hyperopic )</a:t>
            </a:r>
          </a:p>
          <a:p>
            <a:pPr marL="0" indent="0">
              <a:buNone/>
            </a:pPr>
            <a:endParaRPr lang="en-US" b="1" dirty="0"/>
          </a:p>
          <a:p>
            <a:pPr marL="0" indent="0">
              <a:buNone/>
            </a:pPr>
            <a:r>
              <a:rPr lang="en-US" b="1" dirty="0" smtClean="0"/>
              <a:t>Generally dealing with: </a:t>
            </a:r>
          </a:p>
          <a:p>
            <a:pPr marL="0" indent="0">
              <a:buNone/>
            </a:pPr>
            <a:r>
              <a:rPr lang="en-US" b="1" dirty="0" smtClean="0"/>
              <a:t>1. Post surgery remaining refractive errors</a:t>
            </a:r>
          </a:p>
          <a:p>
            <a:pPr marL="0" indent="0">
              <a:buNone/>
            </a:pPr>
            <a:r>
              <a:rPr lang="en-US" b="1" dirty="0" smtClean="0"/>
              <a:t>2. Iatrogenic </a:t>
            </a:r>
            <a:r>
              <a:rPr lang="en-US" b="1" dirty="0" err="1" smtClean="0"/>
              <a:t>ectasias</a:t>
            </a:r>
            <a:r>
              <a:rPr lang="en-US" b="1" dirty="0" smtClean="0"/>
              <a:t> and </a:t>
            </a:r>
            <a:r>
              <a:rPr lang="en-US" b="1" dirty="0" err="1" smtClean="0"/>
              <a:t>keratoconus</a:t>
            </a:r>
            <a:endParaRPr lang="en-US" b="1" dirty="0" smtClean="0"/>
          </a:p>
          <a:p>
            <a:pPr marL="0" indent="0">
              <a:buNone/>
            </a:pPr>
            <a:r>
              <a:rPr lang="en-US" b="1" dirty="0" smtClean="0"/>
              <a:t>3. Decentered optical zones, elevated incisional </a:t>
            </a:r>
          </a:p>
          <a:p>
            <a:pPr marL="0" indent="0">
              <a:buNone/>
            </a:pPr>
            <a:r>
              <a:rPr lang="en-US" b="1" dirty="0"/>
              <a:t> </a:t>
            </a:r>
            <a:r>
              <a:rPr lang="en-US" b="1" dirty="0" smtClean="0"/>
              <a:t>    scars, etc…</a:t>
            </a:r>
            <a:endParaRPr lang="el-GR" b="1" dirty="0"/>
          </a:p>
        </p:txBody>
      </p:sp>
    </p:spTree>
    <p:extLst>
      <p:ext uri="{BB962C8B-B14F-4D97-AF65-F5344CB8AC3E}">
        <p14:creationId xmlns:p14="http://schemas.microsoft.com/office/powerpoint/2010/main" val="727484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a:solidFill>
            <a:schemeClr val="accent6">
              <a:lumMod val="20000"/>
              <a:lumOff val="80000"/>
            </a:schemeClr>
          </a:solidFill>
        </p:spPr>
        <p:txBody>
          <a:bodyPr/>
          <a:lstStyle/>
          <a:p>
            <a:r>
              <a:rPr lang="en-US" b="1" dirty="0" smtClean="0">
                <a:solidFill>
                  <a:srgbClr val="C00000"/>
                </a:solidFill>
              </a:rPr>
              <a:t>CORNEAL TRANSPLANT</a:t>
            </a:r>
            <a:endParaRPr lang="el-GR" b="1"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1" y="1124744"/>
            <a:ext cx="3779912" cy="312646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1124744"/>
            <a:ext cx="4104456" cy="30963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3" y="3789038"/>
            <a:ext cx="3588056" cy="3062101"/>
          </a:xfrm>
          <a:prstGeom prst="rect">
            <a:avLst/>
          </a:prstGeom>
        </p:spPr>
      </p:pic>
      <p:sp>
        <p:nvSpPr>
          <p:cNvPr id="3" name="TextBox 2"/>
          <p:cNvSpPr txBox="1"/>
          <p:nvPr/>
        </p:nvSpPr>
        <p:spPr>
          <a:xfrm rot="417721">
            <a:off x="101021" y="4119908"/>
            <a:ext cx="5616623" cy="2585323"/>
          </a:xfrm>
          <a:prstGeom prst="rect">
            <a:avLst/>
          </a:prstGeom>
          <a:solidFill>
            <a:srgbClr val="FFC000"/>
          </a:solidFill>
        </p:spPr>
        <p:txBody>
          <a:bodyPr wrap="square" rtlCol="0">
            <a:spAutoFit/>
          </a:bodyPr>
          <a:lstStyle/>
          <a:p>
            <a:pPr marL="342900" indent="-342900">
              <a:buAutoNum type="arabicPeriod"/>
            </a:pPr>
            <a:r>
              <a:rPr lang="en-US" b="1" dirty="0" smtClean="0"/>
              <a:t>PENETRATING KERATOPLASTY</a:t>
            </a:r>
          </a:p>
          <a:p>
            <a:pPr marL="342900" indent="-342900">
              <a:buAutoNum type="arabicPeriod"/>
            </a:pPr>
            <a:r>
              <a:rPr lang="en-US" b="1" dirty="0" smtClean="0"/>
              <a:t>LAMELLAR (OR DEEP LAMELLAR KERATOPLASTY)</a:t>
            </a:r>
          </a:p>
          <a:p>
            <a:endParaRPr lang="en-US" b="1" dirty="0"/>
          </a:p>
          <a:p>
            <a:r>
              <a:rPr lang="en-US" b="1" dirty="0" smtClean="0">
                <a:solidFill>
                  <a:srgbClr val="FF0000"/>
                </a:solidFill>
              </a:rPr>
              <a:t>MAIN REASONS: </a:t>
            </a:r>
            <a:r>
              <a:rPr lang="en-US" b="1" dirty="0" smtClean="0"/>
              <a:t>A) KERATOCONUS, PMD, BULLOUS KERATOPATHY, CORNEAL DYSTROPHIES AND SCARRING, etc…..</a:t>
            </a:r>
          </a:p>
          <a:p>
            <a:endParaRPr lang="en-US" b="1" dirty="0"/>
          </a:p>
          <a:p>
            <a:r>
              <a:rPr lang="en-US" b="1" dirty="0" smtClean="0"/>
              <a:t>TIME OF FIT : 8-20 MONTHS POST SURGERY, UNLESS THERE IS URGENT NEED FOR VISION</a:t>
            </a:r>
            <a:endParaRPr lang="el-GR" b="1" dirty="0"/>
          </a:p>
        </p:txBody>
      </p:sp>
    </p:spTree>
    <p:extLst>
      <p:ext uri="{BB962C8B-B14F-4D97-AF65-F5344CB8AC3E}">
        <p14:creationId xmlns:p14="http://schemas.microsoft.com/office/powerpoint/2010/main" val="1012206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603568" cy="1143000"/>
          </a:xfrm>
          <a:solidFill>
            <a:schemeClr val="accent6">
              <a:lumMod val="20000"/>
              <a:lumOff val="80000"/>
            </a:schemeClr>
          </a:solidFill>
        </p:spPr>
        <p:txBody>
          <a:bodyPr>
            <a:normAutofit fontScale="90000"/>
          </a:bodyPr>
          <a:lstStyle/>
          <a:p>
            <a:r>
              <a:rPr lang="en-US" b="1" dirty="0" smtClean="0">
                <a:solidFill>
                  <a:srgbClr val="C00000"/>
                </a:solidFill>
              </a:rPr>
              <a:t>CORNEAL TRANSPLANTS AND CONTACT LENSES</a:t>
            </a:r>
            <a:endParaRPr lang="el-GR" b="1" dirty="0">
              <a:solidFill>
                <a:srgbClr val="C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3944793" cy="262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395" y="1340768"/>
            <a:ext cx="3750701" cy="270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4041122"/>
            <a:ext cx="3779032" cy="283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1" y="4052590"/>
            <a:ext cx="4896544" cy="2554545"/>
          </a:xfrm>
          <a:prstGeom prst="rect">
            <a:avLst/>
          </a:prstGeom>
          <a:solidFill>
            <a:schemeClr val="accent6">
              <a:lumMod val="20000"/>
              <a:lumOff val="80000"/>
            </a:schemeClr>
          </a:solidFill>
        </p:spPr>
        <p:txBody>
          <a:bodyPr wrap="square" rtlCol="0">
            <a:spAutoFit/>
          </a:bodyPr>
          <a:lstStyle/>
          <a:p>
            <a:pPr marL="342900" indent="-342900">
              <a:buAutoNum type="arabicPeriod"/>
            </a:pPr>
            <a:r>
              <a:rPr lang="en-US" sz="2000" b="1" dirty="0" smtClean="0"/>
              <a:t>Post Surgery residual </a:t>
            </a:r>
            <a:r>
              <a:rPr lang="en-US" sz="2000" b="1" dirty="0" err="1" smtClean="0"/>
              <a:t>ametropia</a:t>
            </a:r>
            <a:r>
              <a:rPr lang="en-US" sz="2000" b="1" dirty="0" smtClean="0"/>
              <a:t> and usually high, and not always very regular astigmatism</a:t>
            </a:r>
          </a:p>
          <a:p>
            <a:pPr marL="342900" indent="-342900">
              <a:buAutoNum type="arabicPeriod"/>
            </a:pPr>
            <a:r>
              <a:rPr lang="en-US" sz="2000" b="1" dirty="0" smtClean="0"/>
              <a:t>Eccentric grafts, tilted grafts</a:t>
            </a:r>
          </a:p>
          <a:p>
            <a:pPr marL="342900" indent="-342900">
              <a:buAutoNum type="arabicPeriod"/>
            </a:pPr>
            <a:r>
              <a:rPr lang="en-US" sz="2000" b="1" dirty="0" smtClean="0"/>
              <a:t>Central region stands proud of the host tissue</a:t>
            </a:r>
          </a:p>
          <a:p>
            <a:pPr marL="342900" indent="-342900">
              <a:buAutoNum type="arabicPeriod"/>
            </a:pPr>
            <a:r>
              <a:rPr lang="en-US" sz="2000" b="1" dirty="0" smtClean="0"/>
              <a:t>Commonly found plateaus, islands and other geographical features…..</a:t>
            </a:r>
            <a:endParaRPr lang="el-GR" sz="2000" b="1" dirty="0"/>
          </a:p>
        </p:txBody>
      </p:sp>
    </p:spTree>
    <p:extLst>
      <p:ext uri="{BB962C8B-B14F-4D97-AF65-F5344CB8AC3E}">
        <p14:creationId xmlns:p14="http://schemas.microsoft.com/office/powerpoint/2010/main" val="327632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a:solidFill>
            <a:schemeClr val="accent6">
              <a:lumMod val="20000"/>
              <a:lumOff val="80000"/>
            </a:schemeClr>
          </a:solidFill>
        </p:spPr>
        <p:txBody>
          <a:bodyPr/>
          <a:lstStyle/>
          <a:p>
            <a:r>
              <a:rPr lang="en-US" b="1" dirty="0" smtClean="0">
                <a:solidFill>
                  <a:srgbClr val="C00000"/>
                </a:solidFill>
              </a:rPr>
              <a:t>POST CORNEAL GRAFT LENSES</a:t>
            </a:r>
            <a:endParaRPr lang="el-GR" b="1" dirty="0">
              <a:solidFill>
                <a:srgbClr val="C00000"/>
              </a:solidFill>
            </a:endParaRPr>
          </a:p>
        </p:txBody>
      </p:sp>
      <p:sp>
        <p:nvSpPr>
          <p:cNvPr id="3" name="Content Placeholder 2"/>
          <p:cNvSpPr>
            <a:spLocks noGrp="1"/>
          </p:cNvSpPr>
          <p:nvPr>
            <p:ph idx="1"/>
          </p:nvPr>
        </p:nvSpPr>
        <p:spPr>
          <a:solidFill>
            <a:schemeClr val="bg2">
              <a:lumMod val="90000"/>
            </a:schemeClr>
          </a:solidFill>
        </p:spPr>
        <p:txBody>
          <a:bodyPr>
            <a:normAutofit/>
          </a:bodyPr>
          <a:lstStyle/>
          <a:p>
            <a:r>
              <a:rPr lang="en-US" sz="3600" b="1" dirty="0" smtClean="0"/>
              <a:t>RGPs usually large diameter </a:t>
            </a:r>
            <a:r>
              <a:rPr lang="en-US" sz="3600" b="1" dirty="0" smtClean="0"/>
              <a:t>ones (Reverse geometries sometimes )</a:t>
            </a:r>
            <a:endParaRPr lang="en-US" sz="3600" b="1" dirty="0" smtClean="0"/>
          </a:p>
          <a:p>
            <a:r>
              <a:rPr lang="en-US" sz="3600" b="1" dirty="0" smtClean="0"/>
              <a:t>Hybrid lenses and piggy back systems, mainly the former</a:t>
            </a:r>
          </a:p>
          <a:p>
            <a:r>
              <a:rPr lang="en-US" sz="3600" b="1" dirty="0" err="1" smtClean="0"/>
              <a:t>Sclerals</a:t>
            </a:r>
            <a:r>
              <a:rPr lang="en-US" sz="3600" b="1" dirty="0" smtClean="0"/>
              <a:t> and mini </a:t>
            </a:r>
            <a:r>
              <a:rPr lang="en-US" sz="3600" b="1" dirty="0" err="1" smtClean="0"/>
              <a:t>sclerals</a:t>
            </a:r>
            <a:endParaRPr lang="en-US" sz="3600" b="1" dirty="0" smtClean="0"/>
          </a:p>
          <a:p>
            <a:r>
              <a:rPr lang="en-US" sz="3600" b="1" dirty="0" smtClean="0"/>
              <a:t>Soft customized lenses, frequently featuring reverse geometries</a:t>
            </a:r>
            <a:endParaRPr lang="el-GR" sz="3600" b="1" dirty="0"/>
          </a:p>
        </p:txBody>
      </p:sp>
    </p:spTree>
    <p:extLst>
      <p:ext uri="{BB962C8B-B14F-4D97-AF65-F5344CB8AC3E}">
        <p14:creationId xmlns:p14="http://schemas.microsoft.com/office/powerpoint/2010/main" val="3300341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a:solidFill>
            <a:schemeClr val="accent6">
              <a:lumMod val="20000"/>
              <a:lumOff val="80000"/>
            </a:schemeClr>
          </a:solidFill>
        </p:spPr>
        <p:txBody>
          <a:bodyPr>
            <a:normAutofit fontScale="90000"/>
          </a:bodyPr>
          <a:lstStyle/>
          <a:p>
            <a:r>
              <a:rPr lang="en-US" b="1" dirty="0">
                <a:solidFill>
                  <a:srgbClr val="C00000"/>
                </a:solidFill>
              </a:rPr>
              <a:t>POST CORNEAL GRAFT LENSES</a:t>
            </a:r>
            <a:endParaRPr lang="el-GR" dirty="0"/>
          </a:p>
        </p:txBody>
      </p:sp>
      <p:sp>
        <p:nvSpPr>
          <p:cNvPr id="3" name="Content Placeholder 2"/>
          <p:cNvSpPr>
            <a:spLocks noGrp="1"/>
          </p:cNvSpPr>
          <p:nvPr>
            <p:ph idx="1"/>
          </p:nvPr>
        </p:nvSpPr>
        <p:spPr>
          <a:xfrm>
            <a:off x="457200" y="1196752"/>
            <a:ext cx="8229600" cy="4929411"/>
          </a:xfrm>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936969"/>
            <a:ext cx="4245843" cy="301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936969"/>
            <a:ext cx="5106955" cy="3402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3475" y="936969"/>
            <a:ext cx="3290453" cy="461665"/>
          </a:xfrm>
          <a:prstGeom prst="rect">
            <a:avLst/>
          </a:prstGeom>
          <a:solidFill>
            <a:schemeClr val="accent6">
              <a:lumMod val="20000"/>
              <a:lumOff val="80000"/>
            </a:schemeClr>
          </a:solidFill>
        </p:spPr>
        <p:txBody>
          <a:bodyPr wrap="none" rtlCol="0">
            <a:spAutoFit/>
          </a:bodyPr>
          <a:lstStyle/>
          <a:p>
            <a:r>
              <a:rPr lang="en-US" sz="2400" b="1" dirty="0" smtClean="0"/>
              <a:t>Large diameter RGP lens</a:t>
            </a:r>
            <a:endParaRPr lang="el-GR" sz="2400" b="1" dirty="0"/>
          </a:p>
        </p:txBody>
      </p:sp>
      <p:sp>
        <p:nvSpPr>
          <p:cNvPr id="6" name="TextBox 5"/>
          <p:cNvSpPr txBox="1"/>
          <p:nvPr/>
        </p:nvSpPr>
        <p:spPr>
          <a:xfrm>
            <a:off x="4596562" y="925488"/>
            <a:ext cx="3504486" cy="461665"/>
          </a:xfrm>
          <a:prstGeom prst="rect">
            <a:avLst/>
          </a:prstGeom>
          <a:solidFill>
            <a:schemeClr val="accent6">
              <a:lumMod val="20000"/>
              <a:lumOff val="80000"/>
            </a:schemeClr>
          </a:solidFill>
        </p:spPr>
        <p:txBody>
          <a:bodyPr wrap="none" rtlCol="0">
            <a:spAutoFit/>
          </a:bodyPr>
          <a:lstStyle/>
          <a:p>
            <a:r>
              <a:rPr lang="en-US" sz="2400" b="1" dirty="0" err="1" smtClean="0"/>
              <a:t>Synergeyes</a:t>
            </a:r>
            <a:r>
              <a:rPr lang="en-US" sz="2400" b="1" dirty="0" smtClean="0"/>
              <a:t> PS Hybrid lens</a:t>
            </a:r>
            <a:endParaRPr lang="el-GR" sz="2400" b="1"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3659749"/>
            <a:ext cx="4680521" cy="313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5536" y="3699085"/>
            <a:ext cx="4201026" cy="646331"/>
          </a:xfrm>
          <a:prstGeom prst="rect">
            <a:avLst/>
          </a:prstGeom>
          <a:solidFill>
            <a:schemeClr val="tx1"/>
          </a:solidFill>
        </p:spPr>
        <p:txBody>
          <a:bodyPr wrap="square" rtlCol="0">
            <a:spAutoFit/>
          </a:bodyPr>
          <a:lstStyle/>
          <a:p>
            <a:r>
              <a:rPr lang="en-US" b="1" dirty="0" smtClean="0">
                <a:solidFill>
                  <a:srgbClr val="FFFF00"/>
                </a:solidFill>
              </a:rPr>
              <a:t>SYNERGEYES PS  LENS OVER TRANSPLANTED CORNEA</a:t>
            </a:r>
            <a:endParaRPr lang="el-GR" b="1" dirty="0">
              <a:solidFill>
                <a:srgbClr val="FFFF00"/>
              </a:solidFill>
            </a:endParaRPr>
          </a:p>
        </p:txBody>
      </p:sp>
    </p:spTree>
    <p:extLst>
      <p:ext uri="{BB962C8B-B14F-4D97-AF65-F5344CB8AC3E}">
        <p14:creationId xmlns:p14="http://schemas.microsoft.com/office/powerpoint/2010/main" val="526980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0"/>
            <a:ext cx="7704856" cy="692696"/>
          </a:xfrm>
          <a:solidFill>
            <a:schemeClr val="accent6">
              <a:lumMod val="20000"/>
              <a:lumOff val="80000"/>
            </a:schemeClr>
          </a:solidFill>
        </p:spPr>
        <p:txBody>
          <a:bodyPr>
            <a:normAutofit fontScale="90000"/>
          </a:bodyPr>
          <a:lstStyle/>
          <a:p>
            <a:r>
              <a:rPr lang="en-US" b="1" dirty="0">
                <a:solidFill>
                  <a:srgbClr val="C00000"/>
                </a:solidFill>
              </a:rPr>
              <a:t>POST CORNEAL GRAFT LENSES</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4381500" cy="287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484784"/>
            <a:ext cx="493204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4985"/>
            <a:ext cx="438150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9100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noAutofit/>
          </a:bodyPr>
          <a:lstStyle/>
          <a:p>
            <a:r>
              <a:rPr lang="en-US" sz="3600" b="1" dirty="0" smtClean="0">
                <a:solidFill>
                  <a:srgbClr val="C00000"/>
                </a:solidFill>
              </a:rPr>
              <a:t>POST CROSS-LINKING FITTING – DOES IT REALLY MATTER ?</a:t>
            </a:r>
            <a:endParaRPr lang="el-GR" sz="3600" b="1" dirty="0">
              <a:solidFill>
                <a:srgbClr val="C00000"/>
              </a:solidFill>
            </a:endParaRPr>
          </a:p>
        </p:txBody>
      </p:sp>
      <p:sp>
        <p:nvSpPr>
          <p:cNvPr id="3" name="Content Placeholder 2"/>
          <p:cNvSpPr>
            <a:spLocks noGrp="1"/>
          </p:cNvSpPr>
          <p:nvPr>
            <p:ph idx="1"/>
          </p:nvPr>
        </p:nvSpPr>
        <p:spPr>
          <a:xfrm>
            <a:off x="457200" y="1600200"/>
            <a:ext cx="8229600" cy="4925144"/>
          </a:xfrm>
          <a:solidFill>
            <a:schemeClr val="bg2">
              <a:lumMod val="90000"/>
            </a:schemeClr>
          </a:solidFill>
        </p:spPr>
        <p:txBody>
          <a:bodyPr>
            <a:normAutofit fontScale="92500" lnSpcReduction="10000"/>
          </a:bodyPr>
          <a:lstStyle/>
          <a:p>
            <a:r>
              <a:rPr lang="en-US" b="1" dirty="0" smtClean="0"/>
              <a:t>Central and </a:t>
            </a:r>
            <a:r>
              <a:rPr lang="en-US" b="1" dirty="0" err="1" smtClean="0"/>
              <a:t>paracentral</a:t>
            </a:r>
            <a:r>
              <a:rPr lang="en-US" b="1" dirty="0" smtClean="0"/>
              <a:t>/</a:t>
            </a:r>
            <a:r>
              <a:rPr lang="en-US" b="1" dirty="0" err="1" smtClean="0"/>
              <a:t>midperipheral</a:t>
            </a:r>
            <a:r>
              <a:rPr lang="en-US" b="1" dirty="0" smtClean="0"/>
              <a:t> curvatures may change</a:t>
            </a:r>
          </a:p>
          <a:p>
            <a:r>
              <a:rPr lang="en-US" b="1" dirty="0" smtClean="0"/>
              <a:t>Previous RGP pair does not fit well – especially if it is a small diameter one.</a:t>
            </a:r>
          </a:p>
          <a:p>
            <a:r>
              <a:rPr lang="en-US" b="1" dirty="0" smtClean="0"/>
              <a:t>New optical prescription</a:t>
            </a:r>
          </a:p>
          <a:p>
            <a:r>
              <a:rPr lang="en-US" b="1" dirty="0" smtClean="0"/>
              <a:t>Frequently surgeons ask for refitting into soft lenses as they are more afraid of scarring – particularly if there has also been an additional laser treatment </a:t>
            </a:r>
            <a:r>
              <a:rPr lang="en-US" b="1" dirty="0" smtClean="0"/>
              <a:t>which is allegedly related to stromal haze after the procedure (e.g</a:t>
            </a:r>
            <a:r>
              <a:rPr lang="en-US" b="1" dirty="0" smtClean="0"/>
              <a:t>. Athens </a:t>
            </a:r>
            <a:r>
              <a:rPr lang="en-US" b="1" dirty="0" smtClean="0"/>
              <a:t>Protocol ? ) </a:t>
            </a:r>
            <a:endParaRPr lang="el-GR" b="1" dirty="0"/>
          </a:p>
        </p:txBody>
      </p:sp>
    </p:spTree>
    <p:extLst>
      <p:ext uri="{BB962C8B-B14F-4D97-AF65-F5344CB8AC3E}">
        <p14:creationId xmlns:p14="http://schemas.microsoft.com/office/powerpoint/2010/main" val="2054643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39" y="620688"/>
            <a:ext cx="8546301"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3568" y="1196752"/>
            <a:ext cx="7776864" cy="1384995"/>
          </a:xfrm>
          <a:prstGeom prst="rect">
            <a:avLst/>
          </a:prstGeom>
          <a:noFill/>
        </p:spPr>
        <p:txBody>
          <a:bodyPr wrap="square" rtlCol="0">
            <a:spAutoFit/>
          </a:bodyPr>
          <a:lstStyle/>
          <a:p>
            <a:r>
              <a:rPr lang="en-US" sz="2800" b="1" dirty="0" smtClean="0">
                <a:solidFill>
                  <a:srgbClr val="FF0000"/>
                </a:solidFill>
              </a:rPr>
              <a:t>Thank you all for your attention </a:t>
            </a:r>
          </a:p>
          <a:p>
            <a:r>
              <a:rPr lang="en-US" sz="2800" b="1" dirty="0" smtClean="0">
                <a:solidFill>
                  <a:srgbClr val="FF0000"/>
                </a:solidFill>
              </a:rPr>
              <a:t>Questions will be answered at the </a:t>
            </a:r>
          </a:p>
          <a:p>
            <a:r>
              <a:rPr lang="en-US" sz="2800" b="1" dirty="0" smtClean="0">
                <a:solidFill>
                  <a:srgbClr val="FF0000"/>
                </a:solidFill>
              </a:rPr>
              <a:t>beach with a well chilled cocktail in hand </a:t>
            </a:r>
            <a:endParaRPr lang="el-GR" sz="2800" b="1" dirty="0">
              <a:solidFill>
                <a:srgbClr val="FF0000"/>
              </a:solidFill>
            </a:endParaRPr>
          </a:p>
        </p:txBody>
      </p:sp>
    </p:spTree>
    <p:extLst>
      <p:ext uri="{BB962C8B-B14F-4D97-AF65-F5344CB8AC3E}">
        <p14:creationId xmlns:p14="http://schemas.microsoft.com/office/powerpoint/2010/main" val="4221511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a:solidFill>
            <a:schemeClr val="accent6">
              <a:lumMod val="20000"/>
              <a:lumOff val="80000"/>
            </a:schemeClr>
          </a:solidFill>
        </p:spPr>
        <p:txBody>
          <a:bodyPr/>
          <a:lstStyle/>
          <a:p>
            <a:r>
              <a:rPr lang="en-US" b="1" dirty="0" smtClean="0">
                <a:solidFill>
                  <a:srgbClr val="C00000"/>
                </a:solidFill>
              </a:rPr>
              <a:t>RADIAL KERATOTOMY (RK)</a:t>
            </a:r>
            <a:endParaRPr lang="el-GR" b="1" dirty="0">
              <a:solidFill>
                <a:srgbClr val="C00000"/>
              </a:solidFill>
            </a:endParaRPr>
          </a:p>
        </p:txBody>
      </p:sp>
      <p:sp>
        <p:nvSpPr>
          <p:cNvPr id="3" name="Content Placeholder 2"/>
          <p:cNvSpPr>
            <a:spLocks noGrp="1"/>
          </p:cNvSpPr>
          <p:nvPr>
            <p:ph idx="1"/>
          </p:nvPr>
        </p:nvSpPr>
        <p:spPr>
          <a:xfrm>
            <a:off x="107504" y="1556792"/>
            <a:ext cx="8928992" cy="5165485"/>
          </a:xfrm>
        </p:spPr>
        <p:txBody>
          <a:bodyPr>
            <a:normAutofit/>
          </a:bodyPr>
          <a:lstStyle/>
          <a:p>
            <a:r>
              <a:rPr lang="en-US" sz="2400" dirty="0"/>
              <a:t>Radial keratotomy (RK) is a </a:t>
            </a:r>
            <a:r>
              <a:rPr lang="en-US" sz="2400" dirty="0">
                <a:hlinkClick r:id="rId2" action="ppaction://hlinkfile" tooltip="Refractive surgery"/>
              </a:rPr>
              <a:t>refractive surgical </a:t>
            </a:r>
            <a:r>
              <a:rPr lang="en-US" sz="2400" dirty="0" smtClean="0">
                <a:hlinkClick r:id="rId2" action="ppaction://hlinkfile" tooltip="Refractive surgery"/>
              </a:rPr>
              <a:t>procedure</a:t>
            </a:r>
            <a:r>
              <a:rPr lang="en-US" sz="2400" dirty="0" smtClean="0"/>
              <a:t> </a:t>
            </a:r>
            <a:r>
              <a:rPr lang="en-US" sz="2400" dirty="0"/>
              <a:t>to correct </a:t>
            </a:r>
            <a:r>
              <a:rPr lang="en-US" sz="2400" dirty="0" smtClean="0">
                <a:solidFill>
                  <a:schemeClr val="tx1">
                    <a:lumMod val="50000"/>
                    <a:lumOff val="50000"/>
                  </a:schemeClr>
                </a:solidFill>
                <a:hlinkClick r:id="rId3" action="ppaction://hlinkfile" tooltip="Myopia"/>
              </a:rPr>
              <a:t>myopia</a:t>
            </a:r>
            <a:r>
              <a:rPr lang="en-US" sz="2400" dirty="0" smtClean="0"/>
              <a:t>, developed </a:t>
            </a:r>
            <a:r>
              <a:rPr lang="en-US" sz="2400" dirty="0"/>
              <a:t>in </a:t>
            </a:r>
            <a:r>
              <a:rPr lang="en-US" sz="2400" dirty="0" smtClean="0"/>
              <a:t>1974 by </a:t>
            </a:r>
            <a:r>
              <a:rPr lang="en-US" sz="2400" dirty="0" err="1">
                <a:hlinkClick r:id="rId4" action="ppaction://hlinkfile" tooltip="Svyatoslav Fyodorov"/>
              </a:rPr>
              <a:t>Svyatoslav</a:t>
            </a:r>
            <a:r>
              <a:rPr lang="en-US" sz="2400" dirty="0">
                <a:hlinkClick r:id="rId4" action="ppaction://hlinkfile" tooltip="Svyatoslav Fyodorov"/>
              </a:rPr>
              <a:t> </a:t>
            </a:r>
            <a:r>
              <a:rPr lang="en-US" sz="2400" dirty="0" err="1" smtClean="0">
                <a:hlinkClick r:id="rId4" action="ppaction://hlinkfile" tooltip="Svyatoslav Fyodorov"/>
              </a:rPr>
              <a:t>Fyodorov</a:t>
            </a:r>
            <a:r>
              <a:rPr lang="en-US" sz="2400" dirty="0"/>
              <a:t>. In RK, incisions are </a:t>
            </a:r>
            <a:r>
              <a:rPr lang="en-US" sz="2400" dirty="0" smtClean="0"/>
              <a:t>made with </a:t>
            </a:r>
            <a:r>
              <a:rPr lang="en-US" sz="2400" dirty="0"/>
              <a:t>a </a:t>
            </a:r>
            <a:r>
              <a:rPr lang="en-US" sz="2400" dirty="0">
                <a:hlinkClick r:id="rId5" action="ppaction://hlinkfile" tooltip="Diamond knife"/>
              </a:rPr>
              <a:t>diamond knife</a:t>
            </a:r>
            <a:r>
              <a:rPr lang="en-US" sz="2400" dirty="0"/>
              <a:t>. Incisions that penetrate </a:t>
            </a:r>
            <a:r>
              <a:rPr lang="en-US" sz="2400" dirty="0" smtClean="0"/>
              <a:t>the </a:t>
            </a:r>
            <a:r>
              <a:rPr lang="en-US" sz="2400" dirty="0" smtClean="0">
                <a:hlinkClick r:id="rId6" action="ppaction://hlinkfile" tooltip="Stroma of cornea"/>
              </a:rPr>
              <a:t>corneal </a:t>
            </a:r>
            <a:r>
              <a:rPr lang="en-US" sz="2400" dirty="0" err="1" smtClean="0">
                <a:hlinkClick r:id="rId6" action="ppaction://hlinkfile" tooltip="Stroma of cornea"/>
              </a:rPr>
              <a:t>stroma</a:t>
            </a:r>
            <a:r>
              <a:rPr lang="en-US" sz="2400" dirty="0" smtClean="0"/>
              <a:t> in a depth of up to 90% of  the corneal thickness</a:t>
            </a:r>
            <a:endParaRPr lang="el-GR" sz="2400"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3487039"/>
            <a:ext cx="4536504" cy="323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3487039"/>
            <a:ext cx="4032448" cy="323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105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a:solidFill>
            <a:schemeClr val="accent6">
              <a:lumMod val="20000"/>
              <a:lumOff val="80000"/>
            </a:schemeClr>
          </a:solidFill>
        </p:spPr>
        <p:txBody>
          <a:bodyPr/>
          <a:lstStyle/>
          <a:p>
            <a:r>
              <a:rPr lang="en-US" b="1" dirty="0" smtClean="0">
                <a:solidFill>
                  <a:srgbClr val="C00000"/>
                </a:solidFill>
              </a:rPr>
              <a:t>POST RK TOPOGRAPHY</a:t>
            </a:r>
            <a:endParaRPr lang="el-GR" b="1" dirty="0">
              <a:solidFill>
                <a:srgbClr val="C00000"/>
              </a:solidFill>
            </a:endParaRPr>
          </a:p>
        </p:txBody>
      </p:sp>
      <p:sp>
        <p:nvSpPr>
          <p:cNvPr id="3" name="Content Placeholder 2"/>
          <p:cNvSpPr>
            <a:spLocks noGrp="1"/>
          </p:cNvSpPr>
          <p:nvPr>
            <p:ph idx="1"/>
          </p:nvPr>
        </p:nvSpPr>
        <p:spPr>
          <a:xfrm>
            <a:off x="251521" y="1191280"/>
            <a:ext cx="8687110" cy="5666720"/>
          </a:xfrm>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980" y="1412776"/>
            <a:ext cx="457200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5000"/>
                    </a14:imgEffect>
                    <a14:imgEffect>
                      <a14:brightnessContrast contrast="-6000"/>
                    </a14:imgEffect>
                  </a14:imgLayer>
                </a14:imgProps>
              </a:ext>
              <a:ext uri="{28A0092B-C50C-407E-A947-70E740481C1C}">
                <a14:useLocalDpi xmlns:a14="http://schemas.microsoft.com/office/drawing/2010/main" val="0"/>
              </a:ext>
            </a:extLst>
          </a:blip>
          <a:srcRect/>
          <a:stretch>
            <a:fillRect/>
          </a:stretch>
        </p:blipFill>
        <p:spPr bwMode="auto">
          <a:xfrm>
            <a:off x="4006591" y="4243543"/>
            <a:ext cx="4932040" cy="261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8000"/>
                    </a14:imgEffect>
                    <a14:imgEffect>
                      <a14:brightnessContrast contrast="-9000"/>
                    </a14:imgEffect>
                  </a14:imgLayer>
                </a14:imgProps>
              </a:ext>
              <a:ext uri="{28A0092B-C50C-407E-A947-70E740481C1C}">
                <a14:useLocalDpi xmlns:a14="http://schemas.microsoft.com/office/drawing/2010/main" val="0"/>
              </a:ext>
            </a:extLst>
          </a:blip>
          <a:srcRect/>
          <a:stretch>
            <a:fillRect/>
          </a:stretch>
        </p:blipFill>
        <p:spPr bwMode="auto">
          <a:xfrm>
            <a:off x="755576" y="3717032"/>
            <a:ext cx="3251015" cy="298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1191280"/>
            <a:ext cx="3270459" cy="2525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606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a:solidFill>
            <a:schemeClr val="accent6">
              <a:lumMod val="20000"/>
              <a:lumOff val="80000"/>
            </a:schemeClr>
          </a:solidFill>
        </p:spPr>
        <p:txBody>
          <a:bodyPr>
            <a:normAutofit/>
          </a:bodyPr>
          <a:lstStyle/>
          <a:p>
            <a:r>
              <a:rPr lang="en-US" sz="5400" b="1" dirty="0" smtClean="0">
                <a:solidFill>
                  <a:srgbClr val="C00000"/>
                </a:solidFill>
              </a:rPr>
              <a:t>PRK</a:t>
            </a:r>
            <a:endParaRPr lang="el-GR" sz="5400" b="1" dirty="0">
              <a:solidFill>
                <a:srgbClr val="C00000"/>
              </a:solidFill>
            </a:endParaRPr>
          </a:p>
        </p:txBody>
      </p:sp>
      <p:sp>
        <p:nvSpPr>
          <p:cNvPr id="3" name="Content Placeholder 2"/>
          <p:cNvSpPr>
            <a:spLocks noGrp="1"/>
          </p:cNvSpPr>
          <p:nvPr>
            <p:ph idx="1"/>
          </p:nvPr>
        </p:nvSpPr>
        <p:spPr>
          <a:xfrm>
            <a:off x="323528" y="1340768"/>
            <a:ext cx="5400600" cy="5184576"/>
          </a:xfrm>
          <a:solidFill>
            <a:schemeClr val="bg2">
              <a:lumMod val="90000"/>
            </a:schemeClr>
          </a:solidFill>
        </p:spPr>
        <p:txBody>
          <a:bodyPr>
            <a:normAutofit/>
          </a:bodyPr>
          <a:lstStyle/>
          <a:p>
            <a:r>
              <a:rPr lang="en-US" b="1" dirty="0" smtClean="0"/>
              <a:t>A corneal tissue subtraction/ablation technique in which an </a:t>
            </a:r>
            <a:r>
              <a:rPr lang="en-US" b="1" dirty="0" err="1" smtClean="0"/>
              <a:t>excimer</a:t>
            </a:r>
            <a:r>
              <a:rPr lang="en-US" b="1" dirty="0" smtClean="0"/>
              <a:t> laser is used to remove tissue to alter the shape of the cornea. The high energy UV light (193 nm) is delivered to the cornea through a pulsating spot or slit</a:t>
            </a:r>
            <a:endParaRPr lang="el-GR" b="1" dirty="0"/>
          </a:p>
        </p:txBody>
      </p:sp>
      <p:pic>
        <p:nvPicPr>
          <p:cNvPr id="1026" name="Picture 2" descr="http://www.coastalvisionva.com/Content/laservisioncorrection/prk/prkimag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3000"/>
                    </a14:imgEffect>
                    <a14:imgEffect>
                      <a14:brightnessContrast contrast="8000"/>
                    </a14:imgEffect>
                  </a14:imgLayer>
                </a14:imgProps>
              </a:ext>
              <a:ext uri="{28A0092B-C50C-407E-A947-70E740481C1C}">
                <a14:useLocalDpi xmlns:a14="http://schemas.microsoft.com/office/drawing/2010/main" val="0"/>
              </a:ext>
            </a:extLst>
          </a:blip>
          <a:srcRect/>
          <a:stretch>
            <a:fillRect/>
          </a:stretch>
        </p:blipFill>
        <p:spPr bwMode="auto">
          <a:xfrm>
            <a:off x="5247923" y="1772816"/>
            <a:ext cx="3896077"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724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a:solidFill>
            <a:schemeClr val="accent6">
              <a:lumMod val="20000"/>
              <a:lumOff val="80000"/>
            </a:schemeClr>
          </a:solidFill>
        </p:spPr>
        <p:txBody>
          <a:bodyPr>
            <a:normAutofit/>
          </a:bodyPr>
          <a:lstStyle/>
          <a:p>
            <a:r>
              <a:rPr lang="en-US" sz="5400" b="1" dirty="0" smtClean="0">
                <a:solidFill>
                  <a:srgbClr val="C00000"/>
                </a:solidFill>
              </a:rPr>
              <a:t>LASIK</a:t>
            </a:r>
            <a:endParaRPr lang="el-GR" sz="5400" b="1" dirty="0">
              <a:solidFill>
                <a:srgbClr val="C00000"/>
              </a:solidFill>
            </a:endParaRPr>
          </a:p>
        </p:txBody>
      </p:sp>
      <p:sp>
        <p:nvSpPr>
          <p:cNvPr id="3" name="Content Placeholder 2"/>
          <p:cNvSpPr>
            <a:spLocks noGrp="1"/>
          </p:cNvSpPr>
          <p:nvPr>
            <p:ph idx="1"/>
          </p:nvPr>
        </p:nvSpPr>
        <p:spPr>
          <a:xfrm>
            <a:off x="251520" y="1412776"/>
            <a:ext cx="5328592" cy="5445224"/>
          </a:xfrm>
          <a:solidFill>
            <a:schemeClr val="bg2">
              <a:lumMod val="90000"/>
            </a:schemeClr>
          </a:solidFill>
        </p:spPr>
        <p:txBody>
          <a:bodyPr>
            <a:normAutofit/>
          </a:bodyPr>
          <a:lstStyle/>
          <a:p>
            <a:r>
              <a:rPr lang="en-US" b="1" dirty="0" smtClean="0"/>
              <a:t>The most popular laser surgery technique in which a corneal flap is created either by a mechanical </a:t>
            </a:r>
            <a:r>
              <a:rPr lang="en-US" b="1" dirty="0" err="1" smtClean="0"/>
              <a:t>microkeratome</a:t>
            </a:r>
            <a:r>
              <a:rPr lang="en-US" b="1" dirty="0" smtClean="0"/>
              <a:t> or a femtosecond laser one, the flap is folded back revealing the clear </a:t>
            </a:r>
            <a:r>
              <a:rPr lang="en-US" b="1" dirty="0" err="1" smtClean="0"/>
              <a:t>stroma</a:t>
            </a:r>
            <a:r>
              <a:rPr lang="en-US" b="1" dirty="0" smtClean="0"/>
              <a:t> on which the </a:t>
            </a:r>
            <a:r>
              <a:rPr lang="en-US" b="1" dirty="0" err="1" smtClean="0"/>
              <a:t>excimer</a:t>
            </a:r>
            <a:r>
              <a:rPr lang="en-US" b="1" dirty="0" smtClean="0"/>
              <a:t> laser acts and subtracts corneal tissue. </a:t>
            </a:r>
            <a:endParaRPr lang="el-GR" b="1" dirty="0"/>
          </a:p>
        </p:txBody>
      </p:sp>
      <p:pic>
        <p:nvPicPr>
          <p:cNvPr id="2050" name="Picture 2" descr="http://lasikeye.co/wp-content/uploads/2010/08/Lasik-eye-surgery_4-Step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36096" y="1412776"/>
            <a:ext cx="3528392"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291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normAutofit fontScale="90000"/>
          </a:bodyPr>
          <a:lstStyle/>
          <a:p>
            <a:r>
              <a:rPr lang="en-US" b="1" dirty="0" smtClean="0">
                <a:solidFill>
                  <a:srgbClr val="C00000"/>
                </a:solidFill>
              </a:rPr>
              <a:t>POST LASER SURGERY CHANGES IN CORNEAL TOPOGRAPHY</a:t>
            </a:r>
            <a:endParaRPr lang="el-GR" b="1" dirty="0">
              <a:solidFill>
                <a:srgbClr val="C00000"/>
              </a:solidFill>
            </a:endParaRPr>
          </a:p>
        </p:txBody>
      </p:sp>
      <p:sp>
        <p:nvSpPr>
          <p:cNvPr id="3" name="Content Placeholder 2"/>
          <p:cNvSpPr>
            <a:spLocks noGrp="1"/>
          </p:cNvSpPr>
          <p:nvPr>
            <p:ph idx="1"/>
          </p:nvPr>
        </p:nvSpPr>
        <p:spPr>
          <a:xfrm>
            <a:off x="179512" y="1844824"/>
            <a:ext cx="4464496" cy="4032448"/>
          </a:xfrm>
          <a:solidFill>
            <a:schemeClr val="bg2">
              <a:lumMod val="90000"/>
            </a:schemeClr>
          </a:solidFill>
        </p:spPr>
        <p:txBody>
          <a:bodyPr>
            <a:normAutofit/>
          </a:bodyPr>
          <a:lstStyle/>
          <a:p>
            <a:r>
              <a:rPr lang="en-US" sz="3600" b="1" dirty="0" smtClean="0"/>
              <a:t>Main feature of corneal topography after PRK/LASIK is a markedly flattened central corneal area of 6-8 mm. </a:t>
            </a:r>
            <a:endParaRPr lang="el-GR" sz="3600" b="1" dirty="0"/>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3000"/>
                    </a14:imgEffect>
                    <a14:imgEffect>
                      <a14:brightnessContrast contrast="-16000"/>
                    </a14:imgEffect>
                  </a14:imgLayer>
                </a14:imgProps>
              </a:ext>
              <a:ext uri="{28A0092B-C50C-407E-A947-70E740481C1C}">
                <a14:useLocalDpi xmlns:a14="http://schemas.microsoft.com/office/drawing/2010/main" val="0"/>
              </a:ext>
            </a:extLst>
          </a:blip>
          <a:srcRect t="-1" r="613" b="40556"/>
          <a:stretch/>
        </p:blipFill>
        <p:spPr bwMode="auto">
          <a:xfrm>
            <a:off x="4644007" y="1556794"/>
            <a:ext cx="4104457" cy="4896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592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normAutofit fontScale="90000"/>
          </a:bodyPr>
          <a:lstStyle/>
          <a:p>
            <a:r>
              <a:rPr lang="en-US" b="1" dirty="0">
                <a:solidFill>
                  <a:srgbClr val="C00000"/>
                </a:solidFill>
              </a:rPr>
              <a:t>POST LASER SURGERY CHANGES IN CORNEAL TOPOGRAPHY</a:t>
            </a:r>
            <a:endParaRPr lang="el-GR"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45459"/>
            <a:ext cx="8136904" cy="541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016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TotalTime>
  <Words>1700</Words>
  <Application>Microsoft Office PowerPoint</Application>
  <PresentationFormat>On-screen Show (4:3)</PresentationFormat>
  <Paragraphs>166</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POST-SURGERY CONTACT LENS FITTING</vt:lpstr>
      <vt:lpstr>POST-SURGERY CONTACT LENS FITTING</vt:lpstr>
      <vt:lpstr>POST REFRACTIVE SURGERY</vt:lpstr>
      <vt:lpstr>RADIAL KERATOTOMY (RK)</vt:lpstr>
      <vt:lpstr>POST RK TOPOGRAPHY</vt:lpstr>
      <vt:lpstr>PRK</vt:lpstr>
      <vt:lpstr>LASIK</vt:lpstr>
      <vt:lpstr>POST LASER SURGERY CHANGES IN CORNEAL TOPOGRAPHY</vt:lpstr>
      <vt:lpstr>POST LASER SURGERY CHANGES IN CORNEAL TOPOGRAPHY</vt:lpstr>
      <vt:lpstr>POST RK CONTACT LENSES</vt:lpstr>
      <vt:lpstr>Post Refractive Surgery CL Fitting</vt:lpstr>
      <vt:lpstr>Post Refractive Surgery CL Fitting</vt:lpstr>
      <vt:lpstr>Post Refractive Surgery CL Fitting</vt:lpstr>
      <vt:lpstr>Post Refractive Surgery CL Fitting</vt:lpstr>
      <vt:lpstr>Post Refractive Surgery CL Fitting</vt:lpstr>
      <vt:lpstr>THE DIAMETER ISSUE: SIZE MATTERS ! </vt:lpstr>
      <vt:lpstr>SLIT LAMP and other stories….</vt:lpstr>
      <vt:lpstr>POST Refractive Surgery RGP lenses</vt:lpstr>
      <vt:lpstr>POST Refractive Surgery RGP lenses</vt:lpstr>
      <vt:lpstr>OTHER RGP ALTERNATIVES</vt:lpstr>
      <vt:lpstr>POST – LASIK ECTASIA</vt:lpstr>
      <vt:lpstr>LASIK FOR HYPEROPIA</vt:lpstr>
      <vt:lpstr>POST Refractive Surgery SOFT LENSES</vt:lpstr>
      <vt:lpstr>POST Refractive Surgery SOFT LENSES Pros and Cons</vt:lpstr>
      <vt:lpstr>POST Refractive Surgery SOFT LENSES Pros and Cons</vt:lpstr>
      <vt:lpstr>HYBRID LENSES</vt:lpstr>
      <vt:lpstr>HYBRID LENSES</vt:lpstr>
      <vt:lpstr>HYBRID LENSES</vt:lpstr>
      <vt:lpstr>PIGGY BACK LENSES</vt:lpstr>
      <vt:lpstr>CORNEAL TRANSPLANT</vt:lpstr>
      <vt:lpstr>CORNEAL TRANSPLANTS AND CONTACT LENSES</vt:lpstr>
      <vt:lpstr>POST CORNEAL GRAFT LENSES</vt:lpstr>
      <vt:lpstr>POST CORNEAL GRAFT LENSES</vt:lpstr>
      <vt:lpstr>POST CORNEAL GRAFT LENSES</vt:lpstr>
      <vt:lpstr>POST CROSS-LINKING FITTING – DOES IT REALLY MATTER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POST-SURGERY CONTACT LENS FITTING</dc:title>
  <dc:creator>VASSILIS</dc:creator>
  <cp:lastModifiedBy>VASSILIS</cp:lastModifiedBy>
  <cp:revision>59</cp:revision>
  <dcterms:created xsi:type="dcterms:W3CDTF">2012-05-14T19:15:12Z</dcterms:created>
  <dcterms:modified xsi:type="dcterms:W3CDTF">2012-06-25T13:25:35Z</dcterms:modified>
</cp:coreProperties>
</file>